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1"/>
  </p:sldMasterIdLst>
  <p:notesMasterIdLst>
    <p:notesMasterId r:id="rId21"/>
  </p:notesMasterIdLst>
  <p:sldIdLst>
    <p:sldId id="256" r:id="rId2"/>
    <p:sldId id="257" r:id="rId3"/>
    <p:sldId id="258" r:id="rId4"/>
    <p:sldId id="259" r:id="rId5"/>
    <p:sldId id="277" r:id="rId6"/>
    <p:sldId id="276" r:id="rId7"/>
    <p:sldId id="269" r:id="rId8"/>
    <p:sldId id="260" r:id="rId9"/>
    <p:sldId id="278" r:id="rId10"/>
    <p:sldId id="261" r:id="rId11"/>
    <p:sldId id="262" r:id="rId12"/>
    <p:sldId id="263" r:id="rId13"/>
    <p:sldId id="264" r:id="rId14"/>
    <p:sldId id="270" r:id="rId15"/>
    <p:sldId id="271" r:id="rId16"/>
    <p:sldId id="272" r:id="rId17"/>
    <p:sldId id="273" r:id="rId18"/>
    <p:sldId id="274" r:id="rId19"/>
    <p:sldId id="275" r:id="rId20"/>
  </p:sldIdLst>
  <p:sldSz cx="12193588" cy="6858000"/>
  <p:notesSz cx="6858000" cy="9144000"/>
  <p:defaultTextStyle>
    <a:defPPr>
      <a:defRPr lang="en-GB"/>
    </a:defPPr>
    <a:lvl1pPr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1pPr>
    <a:lvl2pPr marL="742950" indent="-28575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2pPr>
    <a:lvl3pPr marL="11430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3pPr>
    <a:lvl4pPr marL="16002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4pPr>
    <a:lvl5pPr marL="20574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5pPr>
    <a:lvl6pPr marL="2286000" algn="l" defTabSz="914400" rtl="0" eaLnBrk="1" latinLnBrk="0" hangingPunct="1">
      <a:defRPr kern="1200">
        <a:solidFill>
          <a:schemeClr val="bg1"/>
        </a:solidFill>
        <a:latin typeface="arial" panose="020B0604020202020204" pitchFamily="34" charset="0"/>
        <a:ea typeface="+mn-ea"/>
        <a:cs typeface="Droid Sans" charset="0"/>
      </a:defRPr>
    </a:lvl6pPr>
    <a:lvl7pPr marL="2743200" algn="l" defTabSz="914400" rtl="0" eaLnBrk="1" latinLnBrk="0" hangingPunct="1">
      <a:defRPr kern="1200">
        <a:solidFill>
          <a:schemeClr val="bg1"/>
        </a:solidFill>
        <a:latin typeface="arial" panose="020B0604020202020204" pitchFamily="34" charset="0"/>
        <a:ea typeface="+mn-ea"/>
        <a:cs typeface="Droid Sans" charset="0"/>
      </a:defRPr>
    </a:lvl7pPr>
    <a:lvl8pPr marL="3200400" algn="l" defTabSz="914400" rtl="0" eaLnBrk="1" latinLnBrk="0" hangingPunct="1">
      <a:defRPr kern="1200">
        <a:solidFill>
          <a:schemeClr val="bg1"/>
        </a:solidFill>
        <a:latin typeface="arial" panose="020B0604020202020204" pitchFamily="34" charset="0"/>
        <a:ea typeface="+mn-ea"/>
        <a:cs typeface="Droid Sans" charset="0"/>
      </a:defRPr>
    </a:lvl8pPr>
    <a:lvl9pPr marL="3657600" algn="l" defTabSz="914400" rtl="0" eaLnBrk="1" latinLnBrk="0" hangingPunct="1">
      <a:defRPr kern="1200">
        <a:solidFill>
          <a:schemeClr val="bg1"/>
        </a:solidFill>
        <a:latin typeface="arial" panose="020B0604020202020204" pitchFamily="34" charset="0"/>
        <a:ea typeface="+mn-ea"/>
        <a:cs typeface="Droid Sans" charset="0"/>
      </a:defRPr>
    </a:lvl9pPr>
  </p:defaultTextStyle>
  <p:extLst>
    <p:ext uri="{521415D9-36F7-43E2-AB2F-B90AF26B5E84}">
      <p14:sectionLst xmlns:p14="http://schemas.microsoft.com/office/powerpoint/2010/main">
        <p14:section name="Default Section" id="{04201CAF-5E15-4712-BE66-D86F569DB15B}">
          <p14:sldIdLst>
            <p14:sldId id="256"/>
            <p14:sldId id="257"/>
            <p14:sldId id="258"/>
            <p14:sldId id="259"/>
            <p14:sldId id="277"/>
            <p14:sldId id="276"/>
            <p14:sldId id="269"/>
            <p14:sldId id="260"/>
            <p14:sldId id="278"/>
            <p14:sldId id="261"/>
            <p14:sldId id="262"/>
            <p14:sldId id="263"/>
            <p14:sldId id="264"/>
            <p14:sldId id="270"/>
            <p14:sldId id="271"/>
            <p14:sldId id="272"/>
            <p14:sldId id="273"/>
            <p14:sldId id="274"/>
            <p14:sldId id="27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636" y="10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CCA405-0ABF-4CC9-BF6F-69D375F07BA4}"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7A4DBC57-A6B2-4035-BDD9-837680EF24FB}">
      <dgm:prSet/>
      <dgm:spPr/>
      <dgm:t>
        <a:bodyPr/>
        <a:lstStyle/>
        <a:p>
          <a:r>
            <a:rPr lang="en-US" dirty="0"/>
            <a:t>Marketing audit refers to systematic, evaluation, comprehensive and interpretation of business marketing environment. </a:t>
          </a:r>
        </a:p>
      </dgm:t>
    </dgm:pt>
    <dgm:pt modelId="{369A0614-2488-488D-BCD2-2A5DB2C15FDE}" type="parTrans" cxnId="{5E2CC69D-4132-4869-8E6D-88DAB90BC020}">
      <dgm:prSet/>
      <dgm:spPr/>
      <dgm:t>
        <a:bodyPr/>
        <a:lstStyle/>
        <a:p>
          <a:endParaRPr lang="en-US"/>
        </a:p>
      </dgm:t>
    </dgm:pt>
    <dgm:pt modelId="{043BB926-A5D6-4A72-B520-14D11E6B4B3E}" type="sibTrans" cxnId="{5E2CC69D-4132-4869-8E6D-88DAB90BC020}">
      <dgm:prSet/>
      <dgm:spPr/>
      <dgm:t>
        <a:bodyPr/>
        <a:lstStyle/>
        <a:p>
          <a:endParaRPr lang="en-US"/>
        </a:p>
      </dgm:t>
    </dgm:pt>
    <dgm:pt modelId="{5A15C87C-05B3-4231-912A-C205F5E5EF78}">
      <dgm:prSet/>
      <dgm:spPr/>
      <dgm:t>
        <a:bodyPr/>
        <a:lstStyle/>
        <a:p>
          <a:r>
            <a:rPr lang="en-US"/>
            <a:t>It plays a necessary role in designing market plan for marketing in specific market that aids in developing market plan. </a:t>
          </a:r>
        </a:p>
      </dgm:t>
    </dgm:pt>
    <dgm:pt modelId="{D5861216-FD2A-47F3-9D1C-4126D740031D}" type="parTrans" cxnId="{E91C091A-3771-4731-8CA8-64436F2E09DE}">
      <dgm:prSet/>
      <dgm:spPr/>
      <dgm:t>
        <a:bodyPr/>
        <a:lstStyle/>
        <a:p>
          <a:endParaRPr lang="en-US"/>
        </a:p>
      </dgm:t>
    </dgm:pt>
    <dgm:pt modelId="{CC642489-6220-4B80-8E57-0EC6C8F6FA0C}" type="sibTrans" cxnId="{E91C091A-3771-4731-8CA8-64436F2E09DE}">
      <dgm:prSet/>
      <dgm:spPr/>
      <dgm:t>
        <a:bodyPr/>
        <a:lstStyle/>
        <a:p>
          <a:endParaRPr lang="en-US"/>
        </a:p>
      </dgm:t>
    </dgm:pt>
    <dgm:pt modelId="{9866F3CD-533A-4CCD-AD27-57B78C329C3A}" type="pres">
      <dgm:prSet presAssocID="{71CCA405-0ABF-4CC9-BF6F-69D375F07BA4}" presName="hierChild1" presStyleCnt="0">
        <dgm:presLayoutVars>
          <dgm:chPref val="1"/>
          <dgm:dir/>
          <dgm:animOne val="branch"/>
          <dgm:animLvl val="lvl"/>
          <dgm:resizeHandles/>
        </dgm:presLayoutVars>
      </dgm:prSet>
      <dgm:spPr/>
      <dgm:t>
        <a:bodyPr/>
        <a:lstStyle/>
        <a:p>
          <a:endParaRPr lang="en-US"/>
        </a:p>
      </dgm:t>
    </dgm:pt>
    <dgm:pt modelId="{73D04C65-5EF4-4E73-A5CC-91963471A112}" type="pres">
      <dgm:prSet presAssocID="{7A4DBC57-A6B2-4035-BDD9-837680EF24FB}" presName="hierRoot1" presStyleCnt="0"/>
      <dgm:spPr/>
    </dgm:pt>
    <dgm:pt modelId="{6ED58FFE-17E5-46B0-9134-96D87BAB6789}" type="pres">
      <dgm:prSet presAssocID="{7A4DBC57-A6B2-4035-BDD9-837680EF24FB}" presName="composite" presStyleCnt="0"/>
      <dgm:spPr/>
    </dgm:pt>
    <dgm:pt modelId="{A4DDCD02-F1C5-4900-88D5-5CAEA2AF94E1}" type="pres">
      <dgm:prSet presAssocID="{7A4DBC57-A6B2-4035-BDD9-837680EF24FB}" presName="background" presStyleLbl="node0" presStyleIdx="0" presStyleCnt="2"/>
      <dgm:spPr/>
    </dgm:pt>
    <dgm:pt modelId="{215AE878-317A-40FC-92EE-86AB797E8469}" type="pres">
      <dgm:prSet presAssocID="{7A4DBC57-A6B2-4035-BDD9-837680EF24FB}" presName="text" presStyleLbl="fgAcc0" presStyleIdx="0" presStyleCnt="2">
        <dgm:presLayoutVars>
          <dgm:chPref val="3"/>
        </dgm:presLayoutVars>
      </dgm:prSet>
      <dgm:spPr/>
      <dgm:t>
        <a:bodyPr/>
        <a:lstStyle/>
        <a:p>
          <a:endParaRPr lang="en-US"/>
        </a:p>
      </dgm:t>
    </dgm:pt>
    <dgm:pt modelId="{D9408107-E1DB-4484-80C4-2928CE119798}" type="pres">
      <dgm:prSet presAssocID="{7A4DBC57-A6B2-4035-BDD9-837680EF24FB}" presName="hierChild2" presStyleCnt="0"/>
      <dgm:spPr/>
    </dgm:pt>
    <dgm:pt modelId="{50F4027B-484B-4914-9C7C-5003FA466AA6}" type="pres">
      <dgm:prSet presAssocID="{5A15C87C-05B3-4231-912A-C205F5E5EF78}" presName="hierRoot1" presStyleCnt="0"/>
      <dgm:spPr/>
    </dgm:pt>
    <dgm:pt modelId="{916198E9-2B4D-4615-BBA4-3AC97FCAB586}" type="pres">
      <dgm:prSet presAssocID="{5A15C87C-05B3-4231-912A-C205F5E5EF78}" presName="composite" presStyleCnt="0"/>
      <dgm:spPr/>
    </dgm:pt>
    <dgm:pt modelId="{A3F331D2-293B-4AF9-B785-F1B88DB041EB}" type="pres">
      <dgm:prSet presAssocID="{5A15C87C-05B3-4231-912A-C205F5E5EF78}" presName="background" presStyleLbl="node0" presStyleIdx="1" presStyleCnt="2"/>
      <dgm:spPr/>
    </dgm:pt>
    <dgm:pt modelId="{E849AEF5-1E11-4069-882F-C384DCA14E3E}" type="pres">
      <dgm:prSet presAssocID="{5A15C87C-05B3-4231-912A-C205F5E5EF78}" presName="text" presStyleLbl="fgAcc0" presStyleIdx="1" presStyleCnt="2">
        <dgm:presLayoutVars>
          <dgm:chPref val="3"/>
        </dgm:presLayoutVars>
      </dgm:prSet>
      <dgm:spPr/>
      <dgm:t>
        <a:bodyPr/>
        <a:lstStyle/>
        <a:p>
          <a:endParaRPr lang="en-US"/>
        </a:p>
      </dgm:t>
    </dgm:pt>
    <dgm:pt modelId="{FC4FBD8C-DDAD-4FF8-947C-DA68DF172BA8}" type="pres">
      <dgm:prSet presAssocID="{5A15C87C-05B3-4231-912A-C205F5E5EF78}" presName="hierChild2" presStyleCnt="0"/>
      <dgm:spPr/>
    </dgm:pt>
  </dgm:ptLst>
  <dgm:cxnLst>
    <dgm:cxn modelId="{5E2CC69D-4132-4869-8E6D-88DAB90BC020}" srcId="{71CCA405-0ABF-4CC9-BF6F-69D375F07BA4}" destId="{7A4DBC57-A6B2-4035-BDD9-837680EF24FB}" srcOrd="0" destOrd="0" parTransId="{369A0614-2488-488D-BCD2-2A5DB2C15FDE}" sibTransId="{043BB926-A5D6-4A72-B520-14D11E6B4B3E}"/>
    <dgm:cxn modelId="{E91C091A-3771-4731-8CA8-64436F2E09DE}" srcId="{71CCA405-0ABF-4CC9-BF6F-69D375F07BA4}" destId="{5A15C87C-05B3-4231-912A-C205F5E5EF78}" srcOrd="1" destOrd="0" parTransId="{D5861216-FD2A-47F3-9D1C-4126D740031D}" sibTransId="{CC642489-6220-4B80-8E57-0EC6C8F6FA0C}"/>
    <dgm:cxn modelId="{91948FF5-B8F2-4A61-B2F4-1A5FFF984657}" type="presOf" srcId="{7A4DBC57-A6B2-4035-BDD9-837680EF24FB}" destId="{215AE878-317A-40FC-92EE-86AB797E8469}" srcOrd="0" destOrd="0" presId="urn:microsoft.com/office/officeart/2005/8/layout/hierarchy1"/>
    <dgm:cxn modelId="{5042A5E2-E0D8-4902-9459-875DCE3BA399}" type="presOf" srcId="{5A15C87C-05B3-4231-912A-C205F5E5EF78}" destId="{E849AEF5-1E11-4069-882F-C384DCA14E3E}" srcOrd="0" destOrd="0" presId="urn:microsoft.com/office/officeart/2005/8/layout/hierarchy1"/>
    <dgm:cxn modelId="{BF5FAE3A-408C-4AD0-92C5-C1A8CDEBDAFB}" type="presOf" srcId="{71CCA405-0ABF-4CC9-BF6F-69D375F07BA4}" destId="{9866F3CD-533A-4CCD-AD27-57B78C329C3A}" srcOrd="0" destOrd="0" presId="urn:microsoft.com/office/officeart/2005/8/layout/hierarchy1"/>
    <dgm:cxn modelId="{F36C93D5-B875-431A-A4DB-9E5543D64FB8}" type="presParOf" srcId="{9866F3CD-533A-4CCD-AD27-57B78C329C3A}" destId="{73D04C65-5EF4-4E73-A5CC-91963471A112}" srcOrd="0" destOrd="0" presId="urn:microsoft.com/office/officeart/2005/8/layout/hierarchy1"/>
    <dgm:cxn modelId="{53D0796D-B890-4CB9-8F0C-BA3F4F35F6B8}" type="presParOf" srcId="{73D04C65-5EF4-4E73-A5CC-91963471A112}" destId="{6ED58FFE-17E5-46B0-9134-96D87BAB6789}" srcOrd="0" destOrd="0" presId="urn:microsoft.com/office/officeart/2005/8/layout/hierarchy1"/>
    <dgm:cxn modelId="{5300DAA4-1DEA-440D-8475-251E1728BC92}" type="presParOf" srcId="{6ED58FFE-17E5-46B0-9134-96D87BAB6789}" destId="{A4DDCD02-F1C5-4900-88D5-5CAEA2AF94E1}" srcOrd="0" destOrd="0" presId="urn:microsoft.com/office/officeart/2005/8/layout/hierarchy1"/>
    <dgm:cxn modelId="{2E9613ED-9FD7-4507-808B-725D857F4000}" type="presParOf" srcId="{6ED58FFE-17E5-46B0-9134-96D87BAB6789}" destId="{215AE878-317A-40FC-92EE-86AB797E8469}" srcOrd="1" destOrd="0" presId="urn:microsoft.com/office/officeart/2005/8/layout/hierarchy1"/>
    <dgm:cxn modelId="{AFA2412C-81FD-4275-852E-E399E1C3C3C7}" type="presParOf" srcId="{73D04C65-5EF4-4E73-A5CC-91963471A112}" destId="{D9408107-E1DB-4484-80C4-2928CE119798}" srcOrd="1" destOrd="0" presId="urn:microsoft.com/office/officeart/2005/8/layout/hierarchy1"/>
    <dgm:cxn modelId="{63504EE9-9FCC-40B0-B234-D99A4E95A0DC}" type="presParOf" srcId="{9866F3CD-533A-4CCD-AD27-57B78C329C3A}" destId="{50F4027B-484B-4914-9C7C-5003FA466AA6}" srcOrd="1" destOrd="0" presId="urn:microsoft.com/office/officeart/2005/8/layout/hierarchy1"/>
    <dgm:cxn modelId="{57F4E123-A4F9-4283-AFE9-1052DEFEE59D}" type="presParOf" srcId="{50F4027B-484B-4914-9C7C-5003FA466AA6}" destId="{916198E9-2B4D-4615-BBA4-3AC97FCAB586}" srcOrd="0" destOrd="0" presId="urn:microsoft.com/office/officeart/2005/8/layout/hierarchy1"/>
    <dgm:cxn modelId="{B7165CFE-5053-4107-A139-96E089DC28FD}" type="presParOf" srcId="{916198E9-2B4D-4615-BBA4-3AC97FCAB586}" destId="{A3F331D2-293B-4AF9-B785-F1B88DB041EB}" srcOrd="0" destOrd="0" presId="urn:microsoft.com/office/officeart/2005/8/layout/hierarchy1"/>
    <dgm:cxn modelId="{865AA8BD-A4CE-4C75-8F79-BAA190D10326}" type="presParOf" srcId="{916198E9-2B4D-4615-BBA4-3AC97FCAB586}" destId="{E849AEF5-1E11-4069-882F-C384DCA14E3E}" srcOrd="1" destOrd="0" presId="urn:microsoft.com/office/officeart/2005/8/layout/hierarchy1"/>
    <dgm:cxn modelId="{F0E39CA9-27DC-41B0-AB3B-DE5B9AB165CE}" type="presParOf" srcId="{50F4027B-484B-4914-9C7C-5003FA466AA6}" destId="{FC4FBD8C-DDAD-4FF8-947C-DA68DF172BA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08CF03-4048-4DFC-B791-0FE79A6B57E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F6AF996-E521-4E5F-B0A7-8215437596A3}">
      <dgm:prSet custT="1"/>
      <dgm:spPr/>
      <dgm:t>
        <a:bodyPr/>
        <a:lstStyle/>
        <a:p>
          <a:r>
            <a:rPr lang="en-US" sz="2800" dirty="0"/>
            <a:t>Getabed hotel is new business that start in the year of 2017 that is in Birmingham, Jewellery Quarter and  deals with the hospitality sector.</a:t>
          </a:r>
        </a:p>
      </dgm:t>
    </dgm:pt>
    <dgm:pt modelId="{B4FC4408-7F4E-4DA3-9DC5-E6BEB4077EAF}" type="parTrans" cxnId="{D76B937E-DA0C-4FCA-8880-7CA01D2DC34A}">
      <dgm:prSet/>
      <dgm:spPr/>
      <dgm:t>
        <a:bodyPr/>
        <a:lstStyle/>
        <a:p>
          <a:endParaRPr lang="en-US"/>
        </a:p>
      </dgm:t>
    </dgm:pt>
    <dgm:pt modelId="{B5F65E5F-238E-46C1-A5D0-1D57D94F118B}" type="sibTrans" cxnId="{D76B937E-DA0C-4FCA-8880-7CA01D2DC34A}">
      <dgm:prSet/>
      <dgm:spPr/>
      <dgm:t>
        <a:bodyPr/>
        <a:lstStyle/>
        <a:p>
          <a:endParaRPr lang="en-US"/>
        </a:p>
      </dgm:t>
    </dgm:pt>
    <dgm:pt modelId="{50EC9A98-2D69-4853-9CD5-8DDCEEC13D64}">
      <dgm:prSet custT="1"/>
      <dgm:spPr/>
      <dgm:t>
        <a:bodyPr/>
        <a:lstStyle/>
        <a:p>
          <a:r>
            <a:rPr lang="en-US" sz="2800" dirty="0"/>
            <a:t>Getabed hotel it provide accommodation service to travelers with limited budget.</a:t>
          </a:r>
        </a:p>
      </dgm:t>
    </dgm:pt>
    <dgm:pt modelId="{A3CCA838-1C89-4973-9054-98A42340D07B}" type="parTrans" cxnId="{3EADF619-C766-47CF-890D-E441F33C850F}">
      <dgm:prSet/>
      <dgm:spPr/>
      <dgm:t>
        <a:bodyPr/>
        <a:lstStyle/>
        <a:p>
          <a:endParaRPr lang="en-GB"/>
        </a:p>
      </dgm:t>
    </dgm:pt>
    <dgm:pt modelId="{7B7282F6-71AF-4151-B699-494F3E9C241F}" type="sibTrans" cxnId="{3EADF619-C766-47CF-890D-E441F33C850F}">
      <dgm:prSet/>
      <dgm:spPr/>
      <dgm:t>
        <a:bodyPr/>
        <a:lstStyle/>
        <a:p>
          <a:endParaRPr lang="en-GB"/>
        </a:p>
      </dgm:t>
    </dgm:pt>
    <dgm:pt modelId="{DB7C4250-D731-4FAE-BFD1-FD05A633563C}">
      <dgm:prSet custT="1"/>
      <dgm:spPr/>
      <dgm:t>
        <a:bodyPr/>
        <a:lstStyle/>
        <a:p>
          <a:r>
            <a:rPr lang="en-US" sz="2800" dirty="0"/>
            <a:t>Internal and External environmental are necessary for business. Internal environment includes employees, technologies etc.</a:t>
          </a:r>
        </a:p>
      </dgm:t>
    </dgm:pt>
    <dgm:pt modelId="{75845430-4697-480C-86A0-C71B6A51A7D7}" type="parTrans" cxnId="{5B16F4BA-6146-480B-8B84-E2E4853E7168}">
      <dgm:prSet/>
      <dgm:spPr/>
      <dgm:t>
        <a:bodyPr/>
        <a:lstStyle/>
        <a:p>
          <a:endParaRPr lang="en-GB"/>
        </a:p>
      </dgm:t>
    </dgm:pt>
    <dgm:pt modelId="{63920084-15E8-4249-ADAA-86EE2DCEFA48}" type="sibTrans" cxnId="{5B16F4BA-6146-480B-8B84-E2E4853E7168}">
      <dgm:prSet/>
      <dgm:spPr/>
    </dgm:pt>
    <dgm:pt modelId="{6B4FFC9B-6712-4DD1-9F67-13F0B803883E}">
      <dgm:prSet custT="1"/>
      <dgm:spPr/>
      <dgm:t>
        <a:bodyPr/>
        <a:lstStyle/>
        <a:p>
          <a:r>
            <a:rPr lang="en-US" sz="2800" dirty="0"/>
            <a:t>External environment develop negative impact on business, and it consists political, technological, social, environmental etc.</a:t>
          </a:r>
        </a:p>
      </dgm:t>
    </dgm:pt>
    <dgm:pt modelId="{ADB2867E-7F8C-4315-915A-3A16F358C4D0}" type="parTrans" cxnId="{C39A1F6D-3E2D-4649-AC0C-2420ACF89B08}">
      <dgm:prSet/>
      <dgm:spPr/>
      <dgm:t>
        <a:bodyPr/>
        <a:lstStyle/>
        <a:p>
          <a:endParaRPr lang="en-GB"/>
        </a:p>
      </dgm:t>
    </dgm:pt>
    <dgm:pt modelId="{DA285496-CEFB-4B29-B380-C2E03E9D7002}" type="sibTrans" cxnId="{C39A1F6D-3E2D-4649-AC0C-2420ACF89B08}">
      <dgm:prSet/>
      <dgm:spPr/>
    </dgm:pt>
    <dgm:pt modelId="{3F1E29D8-F8BB-42DE-ACC9-14F8A14B6181}" type="pres">
      <dgm:prSet presAssocID="{2C08CF03-4048-4DFC-B791-0FE79A6B57E6}" presName="diagram" presStyleCnt="0">
        <dgm:presLayoutVars>
          <dgm:dir/>
          <dgm:resizeHandles val="exact"/>
        </dgm:presLayoutVars>
      </dgm:prSet>
      <dgm:spPr/>
      <dgm:t>
        <a:bodyPr/>
        <a:lstStyle/>
        <a:p>
          <a:endParaRPr lang="en-US"/>
        </a:p>
      </dgm:t>
    </dgm:pt>
    <dgm:pt modelId="{C466EBB6-8C60-463A-9709-BAA6AE63B843}" type="pres">
      <dgm:prSet presAssocID="{AF6AF996-E521-4E5F-B0A7-8215437596A3}" presName="node" presStyleLbl="node1" presStyleIdx="0" presStyleCnt="4">
        <dgm:presLayoutVars>
          <dgm:bulletEnabled val="1"/>
        </dgm:presLayoutVars>
      </dgm:prSet>
      <dgm:spPr/>
      <dgm:t>
        <a:bodyPr/>
        <a:lstStyle/>
        <a:p>
          <a:endParaRPr lang="en-US"/>
        </a:p>
      </dgm:t>
    </dgm:pt>
    <dgm:pt modelId="{F2E99FA7-248E-47C6-86D3-B416DB10FA3A}" type="pres">
      <dgm:prSet presAssocID="{B5F65E5F-238E-46C1-A5D0-1D57D94F118B}" presName="sibTrans" presStyleCnt="0"/>
      <dgm:spPr/>
    </dgm:pt>
    <dgm:pt modelId="{F5695BF4-BBCB-4973-8E3C-CE0626FAEE85}" type="pres">
      <dgm:prSet presAssocID="{50EC9A98-2D69-4853-9CD5-8DDCEEC13D64}" presName="node" presStyleLbl="node1" presStyleIdx="1" presStyleCnt="4">
        <dgm:presLayoutVars>
          <dgm:bulletEnabled val="1"/>
        </dgm:presLayoutVars>
      </dgm:prSet>
      <dgm:spPr/>
      <dgm:t>
        <a:bodyPr/>
        <a:lstStyle/>
        <a:p>
          <a:endParaRPr lang="en-US"/>
        </a:p>
      </dgm:t>
    </dgm:pt>
    <dgm:pt modelId="{A734EAB7-B113-495E-826F-8176243B7F45}" type="pres">
      <dgm:prSet presAssocID="{7B7282F6-71AF-4151-B699-494F3E9C241F}" presName="sibTrans" presStyleCnt="0"/>
      <dgm:spPr/>
    </dgm:pt>
    <dgm:pt modelId="{3C9BD834-7EB4-4864-A01E-9B30639B9B21}" type="pres">
      <dgm:prSet presAssocID="{DB7C4250-D731-4FAE-BFD1-FD05A633563C}" presName="node" presStyleLbl="node1" presStyleIdx="2" presStyleCnt="4">
        <dgm:presLayoutVars>
          <dgm:bulletEnabled val="1"/>
        </dgm:presLayoutVars>
      </dgm:prSet>
      <dgm:spPr/>
      <dgm:t>
        <a:bodyPr/>
        <a:lstStyle/>
        <a:p>
          <a:endParaRPr lang="en-US"/>
        </a:p>
      </dgm:t>
    </dgm:pt>
    <dgm:pt modelId="{329719B0-C211-47B7-986F-1F37E15D5DFE}" type="pres">
      <dgm:prSet presAssocID="{63920084-15E8-4249-ADAA-86EE2DCEFA48}" presName="sibTrans" presStyleCnt="0"/>
      <dgm:spPr/>
    </dgm:pt>
    <dgm:pt modelId="{BF75E336-A04F-4DE6-84BF-0CA500EA923A}" type="pres">
      <dgm:prSet presAssocID="{6B4FFC9B-6712-4DD1-9F67-13F0B803883E}" presName="node" presStyleLbl="node1" presStyleIdx="3" presStyleCnt="4">
        <dgm:presLayoutVars>
          <dgm:bulletEnabled val="1"/>
        </dgm:presLayoutVars>
      </dgm:prSet>
      <dgm:spPr/>
      <dgm:t>
        <a:bodyPr/>
        <a:lstStyle/>
        <a:p>
          <a:endParaRPr lang="en-US"/>
        </a:p>
      </dgm:t>
    </dgm:pt>
  </dgm:ptLst>
  <dgm:cxnLst>
    <dgm:cxn modelId="{D76B937E-DA0C-4FCA-8880-7CA01D2DC34A}" srcId="{2C08CF03-4048-4DFC-B791-0FE79A6B57E6}" destId="{AF6AF996-E521-4E5F-B0A7-8215437596A3}" srcOrd="0" destOrd="0" parTransId="{B4FC4408-7F4E-4DA3-9DC5-E6BEB4077EAF}" sibTransId="{B5F65E5F-238E-46C1-A5D0-1D57D94F118B}"/>
    <dgm:cxn modelId="{5B16F4BA-6146-480B-8B84-E2E4853E7168}" srcId="{2C08CF03-4048-4DFC-B791-0FE79A6B57E6}" destId="{DB7C4250-D731-4FAE-BFD1-FD05A633563C}" srcOrd="2" destOrd="0" parTransId="{75845430-4697-480C-86A0-C71B6A51A7D7}" sibTransId="{63920084-15E8-4249-ADAA-86EE2DCEFA48}"/>
    <dgm:cxn modelId="{C39A1F6D-3E2D-4649-AC0C-2420ACF89B08}" srcId="{2C08CF03-4048-4DFC-B791-0FE79A6B57E6}" destId="{6B4FFC9B-6712-4DD1-9F67-13F0B803883E}" srcOrd="3" destOrd="0" parTransId="{ADB2867E-7F8C-4315-915A-3A16F358C4D0}" sibTransId="{DA285496-CEFB-4B29-B380-C2E03E9D7002}"/>
    <dgm:cxn modelId="{F70CC5B2-4DF1-47DF-897D-B7D6FCCE74A6}" type="presOf" srcId="{2C08CF03-4048-4DFC-B791-0FE79A6B57E6}" destId="{3F1E29D8-F8BB-42DE-ACC9-14F8A14B6181}" srcOrd="0" destOrd="0" presId="urn:microsoft.com/office/officeart/2005/8/layout/default"/>
    <dgm:cxn modelId="{439A2B67-2B1D-4BAC-8650-78E4E07A344C}" type="presOf" srcId="{DB7C4250-D731-4FAE-BFD1-FD05A633563C}" destId="{3C9BD834-7EB4-4864-A01E-9B30639B9B21}" srcOrd="0" destOrd="0" presId="urn:microsoft.com/office/officeart/2005/8/layout/default"/>
    <dgm:cxn modelId="{E9FCC005-C613-4D2C-9DF4-5393C2713D8E}" type="presOf" srcId="{AF6AF996-E521-4E5F-B0A7-8215437596A3}" destId="{C466EBB6-8C60-463A-9709-BAA6AE63B843}" srcOrd="0" destOrd="0" presId="urn:microsoft.com/office/officeart/2005/8/layout/default"/>
    <dgm:cxn modelId="{AB767B57-DFE7-4A5B-925D-2CA823FDACC0}" type="presOf" srcId="{50EC9A98-2D69-4853-9CD5-8DDCEEC13D64}" destId="{F5695BF4-BBCB-4973-8E3C-CE0626FAEE85}" srcOrd="0" destOrd="0" presId="urn:microsoft.com/office/officeart/2005/8/layout/default"/>
    <dgm:cxn modelId="{B05E752C-BA70-4CB7-BA39-E80846D18809}" type="presOf" srcId="{6B4FFC9B-6712-4DD1-9F67-13F0B803883E}" destId="{BF75E336-A04F-4DE6-84BF-0CA500EA923A}" srcOrd="0" destOrd="0" presId="urn:microsoft.com/office/officeart/2005/8/layout/default"/>
    <dgm:cxn modelId="{3EADF619-C766-47CF-890D-E441F33C850F}" srcId="{2C08CF03-4048-4DFC-B791-0FE79A6B57E6}" destId="{50EC9A98-2D69-4853-9CD5-8DDCEEC13D64}" srcOrd="1" destOrd="0" parTransId="{A3CCA838-1C89-4973-9054-98A42340D07B}" sibTransId="{7B7282F6-71AF-4151-B699-494F3E9C241F}"/>
    <dgm:cxn modelId="{89D70F46-C481-46D5-937C-46FEA91C8086}" type="presParOf" srcId="{3F1E29D8-F8BB-42DE-ACC9-14F8A14B6181}" destId="{C466EBB6-8C60-463A-9709-BAA6AE63B843}" srcOrd="0" destOrd="0" presId="urn:microsoft.com/office/officeart/2005/8/layout/default"/>
    <dgm:cxn modelId="{FE584B2C-93C5-46B1-8E02-E298B4E262B1}" type="presParOf" srcId="{3F1E29D8-F8BB-42DE-ACC9-14F8A14B6181}" destId="{F2E99FA7-248E-47C6-86D3-B416DB10FA3A}" srcOrd="1" destOrd="0" presId="urn:microsoft.com/office/officeart/2005/8/layout/default"/>
    <dgm:cxn modelId="{1DC6FA73-B5C6-4C4B-839A-A925F547BEAA}" type="presParOf" srcId="{3F1E29D8-F8BB-42DE-ACC9-14F8A14B6181}" destId="{F5695BF4-BBCB-4973-8E3C-CE0626FAEE85}" srcOrd="2" destOrd="0" presId="urn:microsoft.com/office/officeart/2005/8/layout/default"/>
    <dgm:cxn modelId="{BF2A8D7C-B283-446C-B4C6-B1D5096932D5}" type="presParOf" srcId="{3F1E29D8-F8BB-42DE-ACC9-14F8A14B6181}" destId="{A734EAB7-B113-495E-826F-8176243B7F45}" srcOrd="3" destOrd="0" presId="urn:microsoft.com/office/officeart/2005/8/layout/default"/>
    <dgm:cxn modelId="{8B047475-A358-4138-9E47-783F4E68B532}" type="presParOf" srcId="{3F1E29D8-F8BB-42DE-ACC9-14F8A14B6181}" destId="{3C9BD834-7EB4-4864-A01E-9B30639B9B21}" srcOrd="4" destOrd="0" presId="urn:microsoft.com/office/officeart/2005/8/layout/default"/>
    <dgm:cxn modelId="{6F2F28C9-734E-4552-9F2F-78992884B0D6}" type="presParOf" srcId="{3F1E29D8-F8BB-42DE-ACC9-14F8A14B6181}" destId="{329719B0-C211-47B7-986F-1F37E15D5DFE}" srcOrd="5" destOrd="0" presId="urn:microsoft.com/office/officeart/2005/8/layout/default"/>
    <dgm:cxn modelId="{DA1DA46E-C603-4836-975F-B9AE1FE36DAA}" type="presParOf" srcId="{3F1E29D8-F8BB-42DE-ACC9-14F8A14B6181}" destId="{BF75E336-A04F-4DE6-84BF-0CA500EA923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39E61E-3AE6-436E-88E4-98C88690005A}" type="doc">
      <dgm:prSet loTypeId="urn:microsoft.com/office/officeart/2005/8/layout/process4" loCatId="process" qsTypeId="urn:microsoft.com/office/officeart/2005/8/quickstyle/simple5" qsCatId="simple" csTypeId="urn:microsoft.com/office/officeart/2005/8/colors/accent3_2" csCatId="accent3" phldr="1"/>
      <dgm:spPr/>
      <dgm:t>
        <a:bodyPr/>
        <a:lstStyle/>
        <a:p>
          <a:endParaRPr lang="en-US"/>
        </a:p>
      </dgm:t>
    </dgm:pt>
    <dgm:pt modelId="{B6FBC6E9-6C28-4623-9802-6ABB2A7E5EAC}">
      <dgm:prSet/>
      <dgm:spPr/>
      <dgm:t>
        <a:bodyPr/>
        <a:lstStyle/>
        <a:p>
          <a:pPr>
            <a:defRPr cap="all"/>
          </a:pPr>
          <a:r>
            <a:rPr lang="en-US" b="1" dirty="0">
              <a:solidFill>
                <a:schemeClr val="tx1"/>
              </a:solidFill>
            </a:rPr>
            <a:t>Target market means a group or set of potential customers to whom a company proposes to sell its products or services</a:t>
          </a:r>
          <a:r>
            <a:rPr lang="en-US" dirty="0">
              <a:solidFill>
                <a:schemeClr val="tx1"/>
              </a:solidFill>
            </a:rPr>
            <a:t>. </a:t>
          </a:r>
        </a:p>
      </dgm:t>
    </dgm:pt>
    <dgm:pt modelId="{CCA30578-3550-4C5C-B736-22E33370D37B}" type="parTrans" cxnId="{45C518A8-AD64-41E9-8F24-EA041B5FA22E}">
      <dgm:prSet/>
      <dgm:spPr/>
      <dgm:t>
        <a:bodyPr/>
        <a:lstStyle/>
        <a:p>
          <a:endParaRPr lang="en-US"/>
        </a:p>
      </dgm:t>
    </dgm:pt>
    <dgm:pt modelId="{0E8736F6-15C9-4345-952F-3B8BB70353A8}" type="sibTrans" cxnId="{45C518A8-AD64-41E9-8F24-EA041B5FA22E}">
      <dgm:prSet/>
      <dgm:spPr/>
      <dgm:t>
        <a:bodyPr/>
        <a:lstStyle/>
        <a:p>
          <a:endParaRPr lang="en-US"/>
        </a:p>
      </dgm:t>
    </dgm:pt>
    <dgm:pt modelId="{68311D71-35AE-4EAB-8E73-202253F9F4B3}">
      <dgm:prSet/>
      <dgm:spPr/>
      <dgm:t>
        <a:bodyPr/>
        <a:lstStyle/>
        <a:p>
          <a:pPr>
            <a:defRPr cap="all"/>
          </a:pPr>
          <a:r>
            <a:rPr lang="en-US" b="1" dirty="0">
              <a:solidFill>
                <a:schemeClr val="tx1"/>
              </a:solidFill>
            </a:rPr>
            <a:t>Every business existing or new business has their fixed target market for making sales</a:t>
          </a:r>
          <a:r>
            <a:rPr lang="en-US" dirty="0">
              <a:solidFill>
                <a:schemeClr val="tx1"/>
              </a:solidFill>
            </a:rPr>
            <a:t>. </a:t>
          </a:r>
        </a:p>
      </dgm:t>
    </dgm:pt>
    <dgm:pt modelId="{CB70B0F3-8005-4F41-B0B4-6CF276497FC7}" type="parTrans" cxnId="{8197A6BD-3DEF-4033-A465-D8F35B889F60}">
      <dgm:prSet/>
      <dgm:spPr/>
      <dgm:t>
        <a:bodyPr/>
        <a:lstStyle/>
        <a:p>
          <a:endParaRPr lang="en-US"/>
        </a:p>
      </dgm:t>
    </dgm:pt>
    <dgm:pt modelId="{FB071F64-4A50-4BD2-888D-31F832319A44}" type="sibTrans" cxnId="{8197A6BD-3DEF-4033-A465-D8F35B889F60}">
      <dgm:prSet/>
      <dgm:spPr/>
      <dgm:t>
        <a:bodyPr/>
        <a:lstStyle/>
        <a:p>
          <a:endParaRPr lang="en-US"/>
        </a:p>
      </dgm:t>
    </dgm:pt>
    <dgm:pt modelId="{BDFE39E4-A883-4F15-A3E3-FECE55BC4C3F}">
      <dgm:prSet/>
      <dgm:spPr/>
      <dgm:t>
        <a:bodyPr/>
        <a:lstStyle/>
        <a:p>
          <a:pPr>
            <a:defRPr cap="all"/>
          </a:pPr>
          <a:r>
            <a:rPr lang="en-US" b="1" dirty="0">
              <a:solidFill>
                <a:schemeClr val="tx1"/>
              </a:solidFill>
            </a:rPr>
            <a:t>A detailed analysis is conducted before choosing it to make profit and become successful</a:t>
          </a:r>
          <a:r>
            <a:rPr lang="en-US" dirty="0">
              <a:solidFill>
                <a:schemeClr val="tx1"/>
              </a:solidFill>
            </a:rPr>
            <a:t>. </a:t>
          </a:r>
        </a:p>
      </dgm:t>
    </dgm:pt>
    <dgm:pt modelId="{06FC7B2D-9B73-4402-853E-762596269F75}" type="parTrans" cxnId="{88E3B82B-A06D-4715-8D20-74ECB34CF22E}">
      <dgm:prSet/>
      <dgm:spPr/>
      <dgm:t>
        <a:bodyPr/>
        <a:lstStyle/>
        <a:p>
          <a:endParaRPr lang="en-US"/>
        </a:p>
      </dgm:t>
    </dgm:pt>
    <dgm:pt modelId="{44EE6EDC-232D-4C33-ACCA-60DB32FF81FE}" type="sibTrans" cxnId="{88E3B82B-A06D-4715-8D20-74ECB34CF22E}">
      <dgm:prSet/>
      <dgm:spPr/>
      <dgm:t>
        <a:bodyPr/>
        <a:lstStyle/>
        <a:p>
          <a:endParaRPr lang="en-US"/>
        </a:p>
      </dgm:t>
    </dgm:pt>
    <dgm:pt modelId="{5ECE51F2-0C92-4803-8209-08721379F78F}">
      <dgm:prSet/>
      <dgm:spPr/>
      <dgm:t>
        <a:bodyPr/>
        <a:lstStyle/>
        <a:p>
          <a:pPr>
            <a:defRPr cap="all"/>
          </a:pPr>
          <a:r>
            <a:rPr lang="en-US" b="1" dirty="0">
              <a:solidFill>
                <a:schemeClr val="tx1"/>
              </a:solidFill>
            </a:rPr>
            <a:t>In case of Getabed, it is important to understand the customer who are willing to pay for its services</a:t>
          </a:r>
          <a:r>
            <a:rPr lang="en-US" b="1" dirty="0"/>
            <a:t>.</a:t>
          </a:r>
        </a:p>
      </dgm:t>
    </dgm:pt>
    <dgm:pt modelId="{F420B1E2-C3B0-42CF-A89F-187B28703211}" type="parTrans" cxnId="{89B7CE6F-5C27-47B1-B4A2-E092688EB956}">
      <dgm:prSet/>
      <dgm:spPr/>
      <dgm:t>
        <a:bodyPr/>
        <a:lstStyle/>
        <a:p>
          <a:endParaRPr lang="en-US"/>
        </a:p>
      </dgm:t>
    </dgm:pt>
    <dgm:pt modelId="{241D21A2-3785-4926-B248-D24C23FE57F1}" type="sibTrans" cxnId="{89B7CE6F-5C27-47B1-B4A2-E092688EB956}">
      <dgm:prSet/>
      <dgm:spPr/>
      <dgm:t>
        <a:bodyPr/>
        <a:lstStyle/>
        <a:p>
          <a:endParaRPr lang="en-US"/>
        </a:p>
      </dgm:t>
    </dgm:pt>
    <dgm:pt modelId="{568278EC-A411-47F9-9609-D5B0AC7D442E}">
      <dgm:prSet/>
      <dgm:spPr/>
      <dgm:t>
        <a:bodyPr/>
        <a:lstStyle/>
        <a:p>
          <a:pPr>
            <a:defRPr cap="all"/>
          </a:pPr>
          <a:r>
            <a:rPr lang="en-US" b="1" dirty="0">
              <a:solidFill>
                <a:schemeClr val="tx1"/>
              </a:solidFill>
            </a:rPr>
            <a:t>Getabed has chosen people who are within the age group of 20-40 as its main customer as they often find hotels which provides good services at low price.</a:t>
          </a:r>
        </a:p>
      </dgm:t>
    </dgm:pt>
    <dgm:pt modelId="{8CB885EF-473D-4C59-88CA-445A7EB1F226}" type="parTrans" cxnId="{D9C6B9CF-52A8-4229-B62D-1A5114DE5623}">
      <dgm:prSet/>
      <dgm:spPr/>
      <dgm:t>
        <a:bodyPr/>
        <a:lstStyle/>
        <a:p>
          <a:endParaRPr lang="en-US"/>
        </a:p>
      </dgm:t>
    </dgm:pt>
    <dgm:pt modelId="{80AC15DA-346D-44BA-AF4D-53D5ACC54F43}" type="sibTrans" cxnId="{D9C6B9CF-52A8-4229-B62D-1A5114DE5623}">
      <dgm:prSet/>
      <dgm:spPr/>
      <dgm:t>
        <a:bodyPr/>
        <a:lstStyle/>
        <a:p>
          <a:endParaRPr lang="en-US"/>
        </a:p>
      </dgm:t>
    </dgm:pt>
    <dgm:pt modelId="{DEBE5435-9CA1-4CCC-B0DD-5128308D7ACD}" type="pres">
      <dgm:prSet presAssocID="{2039E61E-3AE6-436E-88E4-98C88690005A}" presName="Name0" presStyleCnt="0">
        <dgm:presLayoutVars>
          <dgm:dir/>
          <dgm:animLvl val="lvl"/>
          <dgm:resizeHandles val="exact"/>
        </dgm:presLayoutVars>
      </dgm:prSet>
      <dgm:spPr/>
      <dgm:t>
        <a:bodyPr/>
        <a:lstStyle/>
        <a:p>
          <a:endParaRPr lang="en-US"/>
        </a:p>
      </dgm:t>
    </dgm:pt>
    <dgm:pt modelId="{8E1CD847-3F78-441F-87BC-9C9D01F20EA5}" type="pres">
      <dgm:prSet presAssocID="{568278EC-A411-47F9-9609-D5B0AC7D442E}" presName="boxAndChildren" presStyleCnt="0"/>
      <dgm:spPr/>
    </dgm:pt>
    <dgm:pt modelId="{BAF39D3A-6432-4803-AE82-68CD6FA4DF14}" type="pres">
      <dgm:prSet presAssocID="{568278EC-A411-47F9-9609-D5B0AC7D442E}" presName="parentTextBox" presStyleLbl="node1" presStyleIdx="0" presStyleCnt="5"/>
      <dgm:spPr/>
      <dgm:t>
        <a:bodyPr/>
        <a:lstStyle/>
        <a:p>
          <a:endParaRPr lang="en-US"/>
        </a:p>
      </dgm:t>
    </dgm:pt>
    <dgm:pt modelId="{9DF69F22-52FA-444F-9A75-0C205CC7D7A3}" type="pres">
      <dgm:prSet presAssocID="{241D21A2-3785-4926-B248-D24C23FE57F1}" presName="sp" presStyleCnt="0"/>
      <dgm:spPr/>
    </dgm:pt>
    <dgm:pt modelId="{7133D104-38FC-4C00-BD2B-A8C49413B347}" type="pres">
      <dgm:prSet presAssocID="{5ECE51F2-0C92-4803-8209-08721379F78F}" presName="arrowAndChildren" presStyleCnt="0"/>
      <dgm:spPr/>
    </dgm:pt>
    <dgm:pt modelId="{5A3FEF1C-2283-477B-8A92-47FB20F41012}" type="pres">
      <dgm:prSet presAssocID="{5ECE51F2-0C92-4803-8209-08721379F78F}" presName="parentTextArrow" presStyleLbl="node1" presStyleIdx="1" presStyleCnt="5"/>
      <dgm:spPr/>
      <dgm:t>
        <a:bodyPr/>
        <a:lstStyle/>
        <a:p>
          <a:endParaRPr lang="en-US"/>
        </a:p>
      </dgm:t>
    </dgm:pt>
    <dgm:pt modelId="{98991281-2552-492B-A31F-957EA389F2CC}" type="pres">
      <dgm:prSet presAssocID="{44EE6EDC-232D-4C33-ACCA-60DB32FF81FE}" presName="sp" presStyleCnt="0"/>
      <dgm:spPr/>
    </dgm:pt>
    <dgm:pt modelId="{B32ABCFF-E971-4E5C-92D5-30FA14126D81}" type="pres">
      <dgm:prSet presAssocID="{BDFE39E4-A883-4F15-A3E3-FECE55BC4C3F}" presName="arrowAndChildren" presStyleCnt="0"/>
      <dgm:spPr/>
    </dgm:pt>
    <dgm:pt modelId="{078D4E25-4DC9-4D14-A28A-B3EEFCEEB5EE}" type="pres">
      <dgm:prSet presAssocID="{BDFE39E4-A883-4F15-A3E3-FECE55BC4C3F}" presName="parentTextArrow" presStyleLbl="node1" presStyleIdx="2" presStyleCnt="5"/>
      <dgm:spPr/>
      <dgm:t>
        <a:bodyPr/>
        <a:lstStyle/>
        <a:p>
          <a:endParaRPr lang="en-US"/>
        </a:p>
      </dgm:t>
    </dgm:pt>
    <dgm:pt modelId="{57F13811-C870-4CB5-96FC-01EAF57CDD38}" type="pres">
      <dgm:prSet presAssocID="{FB071F64-4A50-4BD2-888D-31F832319A44}" presName="sp" presStyleCnt="0"/>
      <dgm:spPr/>
    </dgm:pt>
    <dgm:pt modelId="{93269D0B-5218-493B-AD7B-5928A0F2523D}" type="pres">
      <dgm:prSet presAssocID="{68311D71-35AE-4EAB-8E73-202253F9F4B3}" presName="arrowAndChildren" presStyleCnt="0"/>
      <dgm:spPr/>
    </dgm:pt>
    <dgm:pt modelId="{32B8996D-503F-4C8F-991A-77A0E35F9803}" type="pres">
      <dgm:prSet presAssocID="{68311D71-35AE-4EAB-8E73-202253F9F4B3}" presName="parentTextArrow" presStyleLbl="node1" presStyleIdx="3" presStyleCnt="5"/>
      <dgm:spPr/>
      <dgm:t>
        <a:bodyPr/>
        <a:lstStyle/>
        <a:p>
          <a:endParaRPr lang="en-US"/>
        </a:p>
      </dgm:t>
    </dgm:pt>
    <dgm:pt modelId="{A0F2DD25-11C4-4025-86D2-AC1469F4C621}" type="pres">
      <dgm:prSet presAssocID="{0E8736F6-15C9-4345-952F-3B8BB70353A8}" presName="sp" presStyleCnt="0"/>
      <dgm:spPr/>
    </dgm:pt>
    <dgm:pt modelId="{72437E4F-14D3-4F3D-8101-EE4A9F60CAB2}" type="pres">
      <dgm:prSet presAssocID="{B6FBC6E9-6C28-4623-9802-6ABB2A7E5EAC}" presName="arrowAndChildren" presStyleCnt="0"/>
      <dgm:spPr/>
    </dgm:pt>
    <dgm:pt modelId="{CB8107C6-5CC3-4F76-A8D2-79776D847639}" type="pres">
      <dgm:prSet presAssocID="{B6FBC6E9-6C28-4623-9802-6ABB2A7E5EAC}" presName="parentTextArrow" presStyleLbl="node1" presStyleIdx="4" presStyleCnt="5"/>
      <dgm:spPr/>
      <dgm:t>
        <a:bodyPr/>
        <a:lstStyle/>
        <a:p>
          <a:endParaRPr lang="en-US"/>
        </a:p>
      </dgm:t>
    </dgm:pt>
  </dgm:ptLst>
  <dgm:cxnLst>
    <dgm:cxn modelId="{F140396D-A4F4-4CA1-A78F-B66856805A31}" type="presOf" srcId="{B6FBC6E9-6C28-4623-9802-6ABB2A7E5EAC}" destId="{CB8107C6-5CC3-4F76-A8D2-79776D847639}" srcOrd="0" destOrd="0" presId="urn:microsoft.com/office/officeart/2005/8/layout/process4"/>
    <dgm:cxn modelId="{CF366E4A-C289-4FEF-8F79-C6ED08ACD21B}" type="presOf" srcId="{2039E61E-3AE6-436E-88E4-98C88690005A}" destId="{DEBE5435-9CA1-4CCC-B0DD-5128308D7ACD}" srcOrd="0" destOrd="0" presId="urn:microsoft.com/office/officeart/2005/8/layout/process4"/>
    <dgm:cxn modelId="{CFE7FCD2-E868-402D-978B-55C04F6A2C3D}" type="presOf" srcId="{BDFE39E4-A883-4F15-A3E3-FECE55BC4C3F}" destId="{078D4E25-4DC9-4D14-A28A-B3EEFCEEB5EE}" srcOrd="0" destOrd="0" presId="urn:microsoft.com/office/officeart/2005/8/layout/process4"/>
    <dgm:cxn modelId="{7A94E578-9E03-4112-87AC-E3394380B54A}" type="presOf" srcId="{5ECE51F2-0C92-4803-8209-08721379F78F}" destId="{5A3FEF1C-2283-477B-8A92-47FB20F41012}" srcOrd="0" destOrd="0" presId="urn:microsoft.com/office/officeart/2005/8/layout/process4"/>
    <dgm:cxn modelId="{1D600CB7-11D2-40D9-A3A0-6381494C8916}" type="presOf" srcId="{68311D71-35AE-4EAB-8E73-202253F9F4B3}" destId="{32B8996D-503F-4C8F-991A-77A0E35F9803}" srcOrd="0" destOrd="0" presId="urn:microsoft.com/office/officeart/2005/8/layout/process4"/>
    <dgm:cxn modelId="{88E3B82B-A06D-4715-8D20-74ECB34CF22E}" srcId="{2039E61E-3AE6-436E-88E4-98C88690005A}" destId="{BDFE39E4-A883-4F15-A3E3-FECE55BC4C3F}" srcOrd="2" destOrd="0" parTransId="{06FC7B2D-9B73-4402-853E-762596269F75}" sibTransId="{44EE6EDC-232D-4C33-ACCA-60DB32FF81FE}"/>
    <dgm:cxn modelId="{D9C6B9CF-52A8-4229-B62D-1A5114DE5623}" srcId="{2039E61E-3AE6-436E-88E4-98C88690005A}" destId="{568278EC-A411-47F9-9609-D5B0AC7D442E}" srcOrd="4" destOrd="0" parTransId="{8CB885EF-473D-4C59-88CA-445A7EB1F226}" sibTransId="{80AC15DA-346D-44BA-AF4D-53D5ACC54F43}"/>
    <dgm:cxn modelId="{45C518A8-AD64-41E9-8F24-EA041B5FA22E}" srcId="{2039E61E-3AE6-436E-88E4-98C88690005A}" destId="{B6FBC6E9-6C28-4623-9802-6ABB2A7E5EAC}" srcOrd="0" destOrd="0" parTransId="{CCA30578-3550-4C5C-B736-22E33370D37B}" sibTransId="{0E8736F6-15C9-4345-952F-3B8BB70353A8}"/>
    <dgm:cxn modelId="{89B7CE6F-5C27-47B1-B4A2-E092688EB956}" srcId="{2039E61E-3AE6-436E-88E4-98C88690005A}" destId="{5ECE51F2-0C92-4803-8209-08721379F78F}" srcOrd="3" destOrd="0" parTransId="{F420B1E2-C3B0-42CF-A89F-187B28703211}" sibTransId="{241D21A2-3785-4926-B248-D24C23FE57F1}"/>
    <dgm:cxn modelId="{8197A6BD-3DEF-4033-A465-D8F35B889F60}" srcId="{2039E61E-3AE6-436E-88E4-98C88690005A}" destId="{68311D71-35AE-4EAB-8E73-202253F9F4B3}" srcOrd="1" destOrd="0" parTransId="{CB70B0F3-8005-4F41-B0B4-6CF276497FC7}" sibTransId="{FB071F64-4A50-4BD2-888D-31F832319A44}"/>
    <dgm:cxn modelId="{D0669733-EFEF-468B-B418-B0D1B295E02C}" type="presOf" srcId="{568278EC-A411-47F9-9609-D5B0AC7D442E}" destId="{BAF39D3A-6432-4803-AE82-68CD6FA4DF14}" srcOrd="0" destOrd="0" presId="urn:microsoft.com/office/officeart/2005/8/layout/process4"/>
    <dgm:cxn modelId="{9212AA45-5ABD-4F03-8176-B62BB0A7C320}" type="presParOf" srcId="{DEBE5435-9CA1-4CCC-B0DD-5128308D7ACD}" destId="{8E1CD847-3F78-441F-87BC-9C9D01F20EA5}" srcOrd="0" destOrd="0" presId="urn:microsoft.com/office/officeart/2005/8/layout/process4"/>
    <dgm:cxn modelId="{DAEF2EEC-F3BA-4AF8-8768-6F4F1F675445}" type="presParOf" srcId="{8E1CD847-3F78-441F-87BC-9C9D01F20EA5}" destId="{BAF39D3A-6432-4803-AE82-68CD6FA4DF14}" srcOrd="0" destOrd="0" presId="urn:microsoft.com/office/officeart/2005/8/layout/process4"/>
    <dgm:cxn modelId="{15F52D36-41B7-4C28-AE68-18EC0B244B78}" type="presParOf" srcId="{DEBE5435-9CA1-4CCC-B0DD-5128308D7ACD}" destId="{9DF69F22-52FA-444F-9A75-0C205CC7D7A3}" srcOrd="1" destOrd="0" presId="urn:microsoft.com/office/officeart/2005/8/layout/process4"/>
    <dgm:cxn modelId="{5FD12C6A-0A54-4E9A-8682-182F32AAC3E9}" type="presParOf" srcId="{DEBE5435-9CA1-4CCC-B0DD-5128308D7ACD}" destId="{7133D104-38FC-4C00-BD2B-A8C49413B347}" srcOrd="2" destOrd="0" presId="urn:microsoft.com/office/officeart/2005/8/layout/process4"/>
    <dgm:cxn modelId="{FDACA61E-FBC9-4892-B084-539B1A725DC9}" type="presParOf" srcId="{7133D104-38FC-4C00-BD2B-A8C49413B347}" destId="{5A3FEF1C-2283-477B-8A92-47FB20F41012}" srcOrd="0" destOrd="0" presId="urn:microsoft.com/office/officeart/2005/8/layout/process4"/>
    <dgm:cxn modelId="{BFB6E8FB-1464-40B8-9F96-154D46195D98}" type="presParOf" srcId="{DEBE5435-9CA1-4CCC-B0DD-5128308D7ACD}" destId="{98991281-2552-492B-A31F-957EA389F2CC}" srcOrd="3" destOrd="0" presId="urn:microsoft.com/office/officeart/2005/8/layout/process4"/>
    <dgm:cxn modelId="{946974CC-4F6A-46F5-8B69-0DF4BFBEF671}" type="presParOf" srcId="{DEBE5435-9CA1-4CCC-B0DD-5128308D7ACD}" destId="{B32ABCFF-E971-4E5C-92D5-30FA14126D81}" srcOrd="4" destOrd="0" presId="urn:microsoft.com/office/officeart/2005/8/layout/process4"/>
    <dgm:cxn modelId="{BDA5C27E-0ADB-4D66-AB51-93E61D39EEE7}" type="presParOf" srcId="{B32ABCFF-E971-4E5C-92D5-30FA14126D81}" destId="{078D4E25-4DC9-4D14-A28A-B3EEFCEEB5EE}" srcOrd="0" destOrd="0" presId="urn:microsoft.com/office/officeart/2005/8/layout/process4"/>
    <dgm:cxn modelId="{7EC65E7C-6110-4AC4-92CA-8AA624D1ECB6}" type="presParOf" srcId="{DEBE5435-9CA1-4CCC-B0DD-5128308D7ACD}" destId="{57F13811-C870-4CB5-96FC-01EAF57CDD38}" srcOrd="5" destOrd="0" presId="urn:microsoft.com/office/officeart/2005/8/layout/process4"/>
    <dgm:cxn modelId="{4B602C92-45FB-4F77-8B08-CA944F54D6CE}" type="presParOf" srcId="{DEBE5435-9CA1-4CCC-B0DD-5128308D7ACD}" destId="{93269D0B-5218-493B-AD7B-5928A0F2523D}" srcOrd="6" destOrd="0" presId="urn:microsoft.com/office/officeart/2005/8/layout/process4"/>
    <dgm:cxn modelId="{D603D922-DD31-43C8-A001-6CD8964B2991}" type="presParOf" srcId="{93269D0B-5218-493B-AD7B-5928A0F2523D}" destId="{32B8996D-503F-4C8F-991A-77A0E35F9803}" srcOrd="0" destOrd="0" presId="urn:microsoft.com/office/officeart/2005/8/layout/process4"/>
    <dgm:cxn modelId="{5F5F80E5-4421-40BC-8A76-258275204C2C}" type="presParOf" srcId="{DEBE5435-9CA1-4CCC-B0DD-5128308D7ACD}" destId="{A0F2DD25-11C4-4025-86D2-AC1469F4C621}" srcOrd="7" destOrd="0" presId="urn:microsoft.com/office/officeart/2005/8/layout/process4"/>
    <dgm:cxn modelId="{7030AE55-FFFE-4FA9-8904-F7F02F5CFC4D}" type="presParOf" srcId="{DEBE5435-9CA1-4CCC-B0DD-5128308D7ACD}" destId="{72437E4F-14D3-4F3D-8101-EE4A9F60CAB2}" srcOrd="8" destOrd="0" presId="urn:microsoft.com/office/officeart/2005/8/layout/process4"/>
    <dgm:cxn modelId="{9BF060C9-7354-43F9-9892-E28AB2737BFD}" type="presParOf" srcId="{72437E4F-14D3-4F3D-8101-EE4A9F60CAB2}" destId="{CB8107C6-5CC3-4F76-A8D2-79776D847639}"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92B4B-715B-4658-A34C-E26F7D92E9F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F22C891-600E-4A0D-B7F6-274A04F37A6F}">
      <dgm:prSet phldrT="[Text]"/>
      <dgm:spPr>
        <a:solidFill>
          <a:schemeClr val="accent2">
            <a:lumMod val="75000"/>
          </a:schemeClr>
        </a:solidFill>
      </dgm:spPr>
      <dgm:t>
        <a:bodyPr/>
        <a:lstStyle/>
        <a:p>
          <a:r>
            <a:rPr lang="en-GB" dirty="0">
              <a:solidFill>
                <a:schemeClr val="bg1"/>
              </a:solidFill>
            </a:rPr>
            <a:t>Advertising</a:t>
          </a:r>
        </a:p>
      </dgm:t>
    </dgm:pt>
    <dgm:pt modelId="{E89A200E-7EC8-4E5B-9483-651CDA885FB9}" type="parTrans" cxnId="{B198C0D7-7C93-49CE-B9AD-677CDB4DE07C}">
      <dgm:prSet/>
      <dgm:spPr/>
      <dgm:t>
        <a:bodyPr/>
        <a:lstStyle/>
        <a:p>
          <a:endParaRPr lang="en-GB"/>
        </a:p>
      </dgm:t>
    </dgm:pt>
    <dgm:pt modelId="{1B999319-D143-4577-86D2-D49CCAFB8D3F}" type="sibTrans" cxnId="{B198C0D7-7C93-49CE-B9AD-677CDB4DE07C}">
      <dgm:prSet/>
      <dgm:spPr/>
      <dgm:t>
        <a:bodyPr/>
        <a:lstStyle/>
        <a:p>
          <a:endParaRPr lang="en-GB"/>
        </a:p>
      </dgm:t>
    </dgm:pt>
    <dgm:pt modelId="{31719796-A1F7-4747-ABE4-83479837DE2B}">
      <dgm:prSet phldrT="[Text]"/>
      <dgm:spPr>
        <a:solidFill>
          <a:schemeClr val="accent3">
            <a:lumMod val="75000"/>
          </a:schemeClr>
        </a:solidFill>
      </dgm:spPr>
      <dgm:t>
        <a:bodyPr/>
        <a:lstStyle/>
        <a:p>
          <a:r>
            <a:rPr lang="en-GB" dirty="0"/>
            <a:t>Public relations</a:t>
          </a:r>
        </a:p>
      </dgm:t>
    </dgm:pt>
    <dgm:pt modelId="{FA7EEBD5-79A2-453A-B19C-630C6F1373B3}" type="parTrans" cxnId="{829C623B-15CB-4595-B5A9-8CFDA2F52A8C}">
      <dgm:prSet/>
      <dgm:spPr/>
      <dgm:t>
        <a:bodyPr/>
        <a:lstStyle/>
        <a:p>
          <a:endParaRPr lang="en-GB"/>
        </a:p>
      </dgm:t>
    </dgm:pt>
    <dgm:pt modelId="{F730F4A1-B895-48B8-AF2C-6EC9DC99BBFC}" type="sibTrans" cxnId="{829C623B-15CB-4595-B5A9-8CFDA2F52A8C}">
      <dgm:prSet/>
      <dgm:spPr/>
      <dgm:t>
        <a:bodyPr/>
        <a:lstStyle/>
        <a:p>
          <a:endParaRPr lang="en-GB"/>
        </a:p>
      </dgm:t>
    </dgm:pt>
    <dgm:pt modelId="{7D7116BB-AD4E-418C-AE6A-37C2DDCBE4D3}">
      <dgm:prSet phldrT="[Text]"/>
      <dgm:spPr>
        <a:solidFill>
          <a:schemeClr val="accent6">
            <a:lumMod val="60000"/>
            <a:lumOff val="40000"/>
          </a:schemeClr>
        </a:solidFill>
      </dgm:spPr>
      <dgm:t>
        <a:bodyPr/>
        <a:lstStyle/>
        <a:p>
          <a:r>
            <a:rPr lang="en-GB" dirty="0"/>
            <a:t>Sale promotion</a:t>
          </a:r>
        </a:p>
      </dgm:t>
    </dgm:pt>
    <dgm:pt modelId="{C1E11326-312F-4DAF-A555-8EC887DC2331}" type="parTrans" cxnId="{D8878694-B498-42C3-900E-6621F9780EC8}">
      <dgm:prSet/>
      <dgm:spPr/>
      <dgm:t>
        <a:bodyPr/>
        <a:lstStyle/>
        <a:p>
          <a:endParaRPr lang="en-GB"/>
        </a:p>
      </dgm:t>
    </dgm:pt>
    <dgm:pt modelId="{C21DE1E7-6A86-4A84-BEA8-EADE26686128}" type="sibTrans" cxnId="{D8878694-B498-42C3-900E-6621F9780EC8}">
      <dgm:prSet/>
      <dgm:spPr/>
      <dgm:t>
        <a:bodyPr/>
        <a:lstStyle/>
        <a:p>
          <a:endParaRPr lang="en-GB"/>
        </a:p>
      </dgm:t>
    </dgm:pt>
    <dgm:pt modelId="{15060DEC-97D6-42C1-8AD7-5CF9B2CF971A}">
      <dgm:prSet phldrT="[Text]"/>
      <dgm:spPr/>
      <dgm:t>
        <a:bodyPr/>
        <a:lstStyle/>
        <a:p>
          <a:r>
            <a:rPr lang="en-GB" dirty="0"/>
            <a:t>Personal selling</a:t>
          </a:r>
        </a:p>
      </dgm:t>
    </dgm:pt>
    <dgm:pt modelId="{ACF06381-60B7-4855-853F-FB99B70CEB9E}" type="parTrans" cxnId="{A96915F2-4CA4-49A6-813F-7AFF7075C46A}">
      <dgm:prSet/>
      <dgm:spPr/>
      <dgm:t>
        <a:bodyPr/>
        <a:lstStyle/>
        <a:p>
          <a:endParaRPr lang="en-GB"/>
        </a:p>
      </dgm:t>
    </dgm:pt>
    <dgm:pt modelId="{73DE9A7C-49D1-4F02-B996-804AB437EE80}" type="sibTrans" cxnId="{A96915F2-4CA4-49A6-813F-7AFF7075C46A}">
      <dgm:prSet/>
      <dgm:spPr/>
      <dgm:t>
        <a:bodyPr/>
        <a:lstStyle/>
        <a:p>
          <a:endParaRPr lang="en-GB"/>
        </a:p>
      </dgm:t>
    </dgm:pt>
    <dgm:pt modelId="{FA5F2A26-88B9-486E-B545-E39A8B58DC67}">
      <dgm:prSet phldrT="[Text]"/>
      <dgm:spPr>
        <a:solidFill>
          <a:schemeClr val="accent4">
            <a:lumMod val="75000"/>
          </a:schemeClr>
        </a:solidFill>
      </dgm:spPr>
      <dgm:t>
        <a:bodyPr/>
        <a:lstStyle/>
        <a:p>
          <a:r>
            <a:rPr lang="en-GB" dirty="0"/>
            <a:t>Direct marketing</a:t>
          </a:r>
        </a:p>
      </dgm:t>
    </dgm:pt>
    <dgm:pt modelId="{6565CB6C-5AAA-4131-9BEF-07AB036528D1}" type="parTrans" cxnId="{3CFF1237-FF05-429E-92DF-5DE01D530DDA}">
      <dgm:prSet/>
      <dgm:spPr/>
      <dgm:t>
        <a:bodyPr/>
        <a:lstStyle/>
        <a:p>
          <a:endParaRPr lang="en-GB"/>
        </a:p>
      </dgm:t>
    </dgm:pt>
    <dgm:pt modelId="{CA479DFC-440E-4A80-A593-717E1F9E0231}" type="sibTrans" cxnId="{3CFF1237-FF05-429E-92DF-5DE01D530DDA}">
      <dgm:prSet/>
      <dgm:spPr/>
      <dgm:t>
        <a:bodyPr/>
        <a:lstStyle/>
        <a:p>
          <a:endParaRPr lang="en-GB"/>
        </a:p>
      </dgm:t>
    </dgm:pt>
    <dgm:pt modelId="{207B3D61-99E6-4737-887F-4F831E02C9D9}" type="pres">
      <dgm:prSet presAssocID="{E2692B4B-715B-4658-A34C-E26F7D92E9FC}" presName="cycle" presStyleCnt="0">
        <dgm:presLayoutVars>
          <dgm:dir/>
          <dgm:resizeHandles val="exact"/>
        </dgm:presLayoutVars>
      </dgm:prSet>
      <dgm:spPr/>
      <dgm:t>
        <a:bodyPr/>
        <a:lstStyle/>
        <a:p>
          <a:endParaRPr lang="en-US"/>
        </a:p>
      </dgm:t>
    </dgm:pt>
    <dgm:pt modelId="{A6C970CD-F8DA-4EFC-B847-8AAF3794EAB4}" type="pres">
      <dgm:prSet presAssocID="{4F22C891-600E-4A0D-B7F6-274A04F37A6F}" presName="node" presStyleLbl="node1" presStyleIdx="0" presStyleCnt="5">
        <dgm:presLayoutVars>
          <dgm:bulletEnabled val="1"/>
        </dgm:presLayoutVars>
      </dgm:prSet>
      <dgm:spPr/>
      <dgm:t>
        <a:bodyPr/>
        <a:lstStyle/>
        <a:p>
          <a:endParaRPr lang="en-US"/>
        </a:p>
      </dgm:t>
    </dgm:pt>
    <dgm:pt modelId="{B8388952-CEC6-4144-9755-FFD6BF66AF23}" type="pres">
      <dgm:prSet presAssocID="{1B999319-D143-4577-86D2-D49CCAFB8D3F}" presName="sibTrans" presStyleLbl="sibTrans2D1" presStyleIdx="0" presStyleCnt="5"/>
      <dgm:spPr/>
      <dgm:t>
        <a:bodyPr/>
        <a:lstStyle/>
        <a:p>
          <a:endParaRPr lang="en-US"/>
        </a:p>
      </dgm:t>
    </dgm:pt>
    <dgm:pt modelId="{13D8A96B-A081-4D41-966E-B97AF34D88E4}" type="pres">
      <dgm:prSet presAssocID="{1B999319-D143-4577-86D2-D49CCAFB8D3F}" presName="connectorText" presStyleLbl="sibTrans2D1" presStyleIdx="0" presStyleCnt="5"/>
      <dgm:spPr/>
      <dgm:t>
        <a:bodyPr/>
        <a:lstStyle/>
        <a:p>
          <a:endParaRPr lang="en-US"/>
        </a:p>
      </dgm:t>
    </dgm:pt>
    <dgm:pt modelId="{08390E7C-AB26-428D-88BF-67D9C4D16F39}" type="pres">
      <dgm:prSet presAssocID="{31719796-A1F7-4747-ABE4-83479837DE2B}" presName="node" presStyleLbl="node1" presStyleIdx="1" presStyleCnt="5">
        <dgm:presLayoutVars>
          <dgm:bulletEnabled val="1"/>
        </dgm:presLayoutVars>
      </dgm:prSet>
      <dgm:spPr/>
      <dgm:t>
        <a:bodyPr/>
        <a:lstStyle/>
        <a:p>
          <a:endParaRPr lang="en-US"/>
        </a:p>
      </dgm:t>
    </dgm:pt>
    <dgm:pt modelId="{D377E710-9808-43A9-97F8-8E226289F892}" type="pres">
      <dgm:prSet presAssocID="{F730F4A1-B895-48B8-AF2C-6EC9DC99BBFC}" presName="sibTrans" presStyleLbl="sibTrans2D1" presStyleIdx="1" presStyleCnt="5"/>
      <dgm:spPr/>
      <dgm:t>
        <a:bodyPr/>
        <a:lstStyle/>
        <a:p>
          <a:endParaRPr lang="en-US"/>
        </a:p>
      </dgm:t>
    </dgm:pt>
    <dgm:pt modelId="{5CCCC438-C773-47CF-8068-52471958AD92}" type="pres">
      <dgm:prSet presAssocID="{F730F4A1-B895-48B8-AF2C-6EC9DC99BBFC}" presName="connectorText" presStyleLbl="sibTrans2D1" presStyleIdx="1" presStyleCnt="5"/>
      <dgm:spPr/>
      <dgm:t>
        <a:bodyPr/>
        <a:lstStyle/>
        <a:p>
          <a:endParaRPr lang="en-US"/>
        </a:p>
      </dgm:t>
    </dgm:pt>
    <dgm:pt modelId="{CB48A131-2CA9-48D0-988E-3F094F4AB97A}" type="pres">
      <dgm:prSet presAssocID="{7D7116BB-AD4E-418C-AE6A-37C2DDCBE4D3}" presName="node" presStyleLbl="node1" presStyleIdx="2" presStyleCnt="5">
        <dgm:presLayoutVars>
          <dgm:bulletEnabled val="1"/>
        </dgm:presLayoutVars>
      </dgm:prSet>
      <dgm:spPr/>
      <dgm:t>
        <a:bodyPr/>
        <a:lstStyle/>
        <a:p>
          <a:endParaRPr lang="en-US"/>
        </a:p>
      </dgm:t>
    </dgm:pt>
    <dgm:pt modelId="{879EFBFF-EE6A-4A97-87E1-0191726E34AF}" type="pres">
      <dgm:prSet presAssocID="{C21DE1E7-6A86-4A84-BEA8-EADE26686128}" presName="sibTrans" presStyleLbl="sibTrans2D1" presStyleIdx="2" presStyleCnt="5"/>
      <dgm:spPr/>
      <dgm:t>
        <a:bodyPr/>
        <a:lstStyle/>
        <a:p>
          <a:endParaRPr lang="en-US"/>
        </a:p>
      </dgm:t>
    </dgm:pt>
    <dgm:pt modelId="{A2BE2CDF-EBE2-4574-82FB-F5DB49937A7A}" type="pres">
      <dgm:prSet presAssocID="{C21DE1E7-6A86-4A84-BEA8-EADE26686128}" presName="connectorText" presStyleLbl="sibTrans2D1" presStyleIdx="2" presStyleCnt="5"/>
      <dgm:spPr/>
      <dgm:t>
        <a:bodyPr/>
        <a:lstStyle/>
        <a:p>
          <a:endParaRPr lang="en-US"/>
        </a:p>
      </dgm:t>
    </dgm:pt>
    <dgm:pt modelId="{E8AA1B63-6B89-4E3D-BFB6-DBFBE2346951}" type="pres">
      <dgm:prSet presAssocID="{15060DEC-97D6-42C1-8AD7-5CF9B2CF971A}" presName="node" presStyleLbl="node1" presStyleIdx="3" presStyleCnt="5">
        <dgm:presLayoutVars>
          <dgm:bulletEnabled val="1"/>
        </dgm:presLayoutVars>
      </dgm:prSet>
      <dgm:spPr/>
      <dgm:t>
        <a:bodyPr/>
        <a:lstStyle/>
        <a:p>
          <a:endParaRPr lang="en-US"/>
        </a:p>
      </dgm:t>
    </dgm:pt>
    <dgm:pt modelId="{B2E8F8B3-97BD-4FC1-9317-AD269DD8707E}" type="pres">
      <dgm:prSet presAssocID="{73DE9A7C-49D1-4F02-B996-804AB437EE80}" presName="sibTrans" presStyleLbl="sibTrans2D1" presStyleIdx="3" presStyleCnt="5"/>
      <dgm:spPr/>
      <dgm:t>
        <a:bodyPr/>
        <a:lstStyle/>
        <a:p>
          <a:endParaRPr lang="en-US"/>
        </a:p>
      </dgm:t>
    </dgm:pt>
    <dgm:pt modelId="{09DA349B-4B0B-48DB-8BEB-903BBFD44A08}" type="pres">
      <dgm:prSet presAssocID="{73DE9A7C-49D1-4F02-B996-804AB437EE80}" presName="connectorText" presStyleLbl="sibTrans2D1" presStyleIdx="3" presStyleCnt="5"/>
      <dgm:spPr/>
      <dgm:t>
        <a:bodyPr/>
        <a:lstStyle/>
        <a:p>
          <a:endParaRPr lang="en-US"/>
        </a:p>
      </dgm:t>
    </dgm:pt>
    <dgm:pt modelId="{75EDAD2C-817F-47BF-8D0B-C9EDF32AE117}" type="pres">
      <dgm:prSet presAssocID="{FA5F2A26-88B9-486E-B545-E39A8B58DC67}" presName="node" presStyleLbl="node1" presStyleIdx="4" presStyleCnt="5">
        <dgm:presLayoutVars>
          <dgm:bulletEnabled val="1"/>
        </dgm:presLayoutVars>
      </dgm:prSet>
      <dgm:spPr/>
      <dgm:t>
        <a:bodyPr/>
        <a:lstStyle/>
        <a:p>
          <a:endParaRPr lang="en-US"/>
        </a:p>
      </dgm:t>
    </dgm:pt>
    <dgm:pt modelId="{9C5848DA-9F54-4500-8F7E-014AB99F54FC}" type="pres">
      <dgm:prSet presAssocID="{CA479DFC-440E-4A80-A593-717E1F9E0231}" presName="sibTrans" presStyleLbl="sibTrans2D1" presStyleIdx="4" presStyleCnt="5"/>
      <dgm:spPr/>
      <dgm:t>
        <a:bodyPr/>
        <a:lstStyle/>
        <a:p>
          <a:endParaRPr lang="en-US"/>
        </a:p>
      </dgm:t>
    </dgm:pt>
    <dgm:pt modelId="{0A3EC7A8-1861-4E8B-BFB8-89594DD1C9F9}" type="pres">
      <dgm:prSet presAssocID="{CA479DFC-440E-4A80-A593-717E1F9E0231}" presName="connectorText" presStyleLbl="sibTrans2D1" presStyleIdx="4" presStyleCnt="5"/>
      <dgm:spPr/>
      <dgm:t>
        <a:bodyPr/>
        <a:lstStyle/>
        <a:p>
          <a:endParaRPr lang="en-US"/>
        </a:p>
      </dgm:t>
    </dgm:pt>
  </dgm:ptLst>
  <dgm:cxnLst>
    <dgm:cxn modelId="{3CFF1237-FF05-429E-92DF-5DE01D530DDA}" srcId="{E2692B4B-715B-4658-A34C-E26F7D92E9FC}" destId="{FA5F2A26-88B9-486E-B545-E39A8B58DC67}" srcOrd="4" destOrd="0" parTransId="{6565CB6C-5AAA-4131-9BEF-07AB036528D1}" sibTransId="{CA479DFC-440E-4A80-A593-717E1F9E0231}"/>
    <dgm:cxn modelId="{8905E2C3-A782-4C14-9607-F13FC091DD61}" type="presOf" srcId="{1B999319-D143-4577-86D2-D49CCAFB8D3F}" destId="{13D8A96B-A081-4D41-966E-B97AF34D88E4}" srcOrd="1" destOrd="0" presId="urn:microsoft.com/office/officeart/2005/8/layout/cycle2"/>
    <dgm:cxn modelId="{502174B5-C29D-4455-9349-9633FD5F7E39}" type="presOf" srcId="{31719796-A1F7-4747-ABE4-83479837DE2B}" destId="{08390E7C-AB26-428D-88BF-67D9C4D16F39}" srcOrd="0" destOrd="0" presId="urn:microsoft.com/office/officeart/2005/8/layout/cycle2"/>
    <dgm:cxn modelId="{427C106B-FC8D-41C0-BD1A-0D01246D5FFD}" type="presOf" srcId="{E2692B4B-715B-4658-A34C-E26F7D92E9FC}" destId="{207B3D61-99E6-4737-887F-4F831E02C9D9}" srcOrd="0" destOrd="0" presId="urn:microsoft.com/office/officeart/2005/8/layout/cycle2"/>
    <dgm:cxn modelId="{B212D7EE-3C5F-420A-B037-0952BED44878}" type="presOf" srcId="{1B999319-D143-4577-86D2-D49CCAFB8D3F}" destId="{B8388952-CEC6-4144-9755-FFD6BF66AF23}" srcOrd="0" destOrd="0" presId="urn:microsoft.com/office/officeart/2005/8/layout/cycle2"/>
    <dgm:cxn modelId="{829C623B-15CB-4595-B5A9-8CFDA2F52A8C}" srcId="{E2692B4B-715B-4658-A34C-E26F7D92E9FC}" destId="{31719796-A1F7-4747-ABE4-83479837DE2B}" srcOrd="1" destOrd="0" parTransId="{FA7EEBD5-79A2-453A-B19C-630C6F1373B3}" sibTransId="{F730F4A1-B895-48B8-AF2C-6EC9DC99BBFC}"/>
    <dgm:cxn modelId="{01CE68B0-B4A0-4F84-A7AE-5EEA40445BC5}" type="presOf" srcId="{C21DE1E7-6A86-4A84-BEA8-EADE26686128}" destId="{879EFBFF-EE6A-4A97-87E1-0191726E34AF}" srcOrd="0" destOrd="0" presId="urn:microsoft.com/office/officeart/2005/8/layout/cycle2"/>
    <dgm:cxn modelId="{8BB31569-6CA1-481E-AD63-3E4A90BFCB5F}" type="presOf" srcId="{4F22C891-600E-4A0D-B7F6-274A04F37A6F}" destId="{A6C970CD-F8DA-4EFC-B847-8AAF3794EAB4}" srcOrd="0" destOrd="0" presId="urn:microsoft.com/office/officeart/2005/8/layout/cycle2"/>
    <dgm:cxn modelId="{B198C0D7-7C93-49CE-B9AD-677CDB4DE07C}" srcId="{E2692B4B-715B-4658-A34C-E26F7D92E9FC}" destId="{4F22C891-600E-4A0D-B7F6-274A04F37A6F}" srcOrd="0" destOrd="0" parTransId="{E89A200E-7EC8-4E5B-9483-651CDA885FB9}" sibTransId="{1B999319-D143-4577-86D2-D49CCAFB8D3F}"/>
    <dgm:cxn modelId="{E950BC2C-4B8F-478A-8471-F90456C2CA55}" type="presOf" srcId="{73DE9A7C-49D1-4F02-B996-804AB437EE80}" destId="{B2E8F8B3-97BD-4FC1-9317-AD269DD8707E}" srcOrd="0" destOrd="0" presId="urn:microsoft.com/office/officeart/2005/8/layout/cycle2"/>
    <dgm:cxn modelId="{22911D74-17D7-4445-848B-274FC2EEBBF9}" type="presOf" srcId="{CA479DFC-440E-4A80-A593-717E1F9E0231}" destId="{9C5848DA-9F54-4500-8F7E-014AB99F54FC}" srcOrd="0" destOrd="0" presId="urn:microsoft.com/office/officeart/2005/8/layout/cycle2"/>
    <dgm:cxn modelId="{2B256B5B-278D-4DB1-B3BA-45133B67664C}" type="presOf" srcId="{73DE9A7C-49D1-4F02-B996-804AB437EE80}" destId="{09DA349B-4B0B-48DB-8BEB-903BBFD44A08}" srcOrd="1" destOrd="0" presId="urn:microsoft.com/office/officeart/2005/8/layout/cycle2"/>
    <dgm:cxn modelId="{D8878694-B498-42C3-900E-6621F9780EC8}" srcId="{E2692B4B-715B-4658-A34C-E26F7D92E9FC}" destId="{7D7116BB-AD4E-418C-AE6A-37C2DDCBE4D3}" srcOrd="2" destOrd="0" parTransId="{C1E11326-312F-4DAF-A555-8EC887DC2331}" sibTransId="{C21DE1E7-6A86-4A84-BEA8-EADE26686128}"/>
    <dgm:cxn modelId="{0400535F-0546-414A-B13C-5C8A7B0B971C}" type="presOf" srcId="{7D7116BB-AD4E-418C-AE6A-37C2DDCBE4D3}" destId="{CB48A131-2CA9-48D0-988E-3F094F4AB97A}" srcOrd="0" destOrd="0" presId="urn:microsoft.com/office/officeart/2005/8/layout/cycle2"/>
    <dgm:cxn modelId="{5D5CEC0F-962F-4995-9D6D-FB49118FE6DA}" type="presOf" srcId="{F730F4A1-B895-48B8-AF2C-6EC9DC99BBFC}" destId="{5CCCC438-C773-47CF-8068-52471958AD92}" srcOrd="1" destOrd="0" presId="urn:microsoft.com/office/officeart/2005/8/layout/cycle2"/>
    <dgm:cxn modelId="{15141F05-F529-4019-BBAA-E36ECDE650FC}" type="presOf" srcId="{15060DEC-97D6-42C1-8AD7-5CF9B2CF971A}" destId="{E8AA1B63-6B89-4E3D-BFB6-DBFBE2346951}" srcOrd="0" destOrd="0" presId="urn:microsoft.com/office/officeart/2005/8/layout/cycle2"/>
    <dgm:cxn modelId="{E0EB625C-12AC-4030-B58D-B8D131EF456D}" type="presOf" srcId="{FA5F2A26-88B9-486E-B545-E39A8B58DC67}" destId="{75EDAD2C-817F-47BF-8D0B-C9EDF32AE117}" srcOrd="0" destOrd="0" presId="urn:microsoft.com/office/officeart/2005/8/layout/cycle2"/>
    <dgm:cxn modelId="{EDBD0699-831A-42B4-9C8D-F044BA951C5F}" type="presOf" srcId="{F730F4A1-B895-48B8-AF2C-6EC9DC99BBFC}" destId="{D377E710-9808-43A9-97F8-8E226289F892}" srcOrd="0" destOrd="0" presId="urn:microsoft.com/office/officeart/2005/8/layout/cycle2"/>
    <dgm:cxn modelId="{34166F71-F4A0-410E-99B4-34151BD3793D}" type="presOf" srcId="{C21DE1E7-6A86-4A84-BEA8-EADE26686128}" destId="{A2BE2CDF-EBE2-4574-82FB-F5DB49937A7A}" srcOrd="1" destOrd="0" presId="urn:microsoft.com/office/officeart/2005/8/layout/cycle2"/>
    <dgm:cxn modelId="{80DA0950-8086-4948-B3A5-7EBCE4B89CA1}" type="presOf" srcId="{CA479DFC-440E-4A80-A593-717E1F9E0231}" destId="{0A3EC7A8-1861-4E8B-BFB8-89594DD1C9F9}" srcOrd="1" destOrd="0" presId="urn:microsoft.com/office/officeart/2005/8/layout/cycle2"/>
    <dgm:cxn modelId="{A96915F2-4CA4-49A6-813F-7AFF7075C46A}" srcId="{E2692B4B-715B-4658-A34C-E26F7D92E9FC}" destId="{15060DEC-97D6-42C1-8AD7-5CF9B2CF971A}" srcOrd="3" destOrd="0" parTransId="{ACF06381-60B7-4855-853F-FB99B70CEB9E}" sibTransId="{73DE9A7C-49D1-4F02-B996-804AB437EE80}"/>
    <dgm:cxn modelId="{ADB1BCD6-5DFA-4A5D-8FB6-EC861C5FF54B}" type="presParOf" srcId="{207B3D61-99E6-4737-887F-4F831E02C9D9}" destId="{A6C970CD-F8DA-4EFC-B847-8AAF3794EAB4}" srcOrd="0" destOrd="0" presId="urn:microsoft.com/office/officeart/2005/8/layout/cycle2"/>
    <dgm:cxn modelId="{C36CA3A6-A1A0-4345-9C58-DF0EF70BA738}" type="presParOf" srcId="{207B3D61-99E6-4737-887F-4F831E02C9D9}" destId="{B8388952-CEC6-4144-9755-FFD6BF66AF23}" srcOrd="1" destOrd="0" presId="urn:microsoft.com/office/officeart/2005/8/layout/cycle2"/>
    <dgm:cxn modelId="{B7EC7274-F177-44B1-B6AA-2B8D22FB7EC0}" type="presParOf" srcId="{B8388952-CEC6-4144-9755-FFD6BF66AF23}" destId="{13D8A96B-A081-4D41-966E-B97AF34D88E4}" srcOrd="0" destOrd="0" presId="urn:microsoft.com/office/officeart/2005/8/layout/cycle2"/>
    <dgm:cxn modelId="{F97FBC54-6D59-4683-8330-1F9EFE66DF94}" type="presParOf" srcId="{207B3D61-99E6-4737-887F-4F831E02C9D9}" destId="{08390E7C-AB26-428D-88BF-67D9C4D16F39}" srcOrd="2" destOrd="0" presId="urn:microsoft.com/office/officeart/2005/8/layout/cycle2"/>
    <dgm:cxn modelId="{21614106-26C7-491E-A4FC-1A6D9434925F}" type="presParOf" srcId="{207B3D61-99E6-4737-887F-4F831E02C9D9}" destId="{D377E710-9808-43A9-97F8-8E226289F892}" srcOrd="3" destOrd="0" presId="urn:microsoft.com/office/officeart/2005/8/layout/cycle2"/>
    <dgm:cxn modelId="{AE77E991-4411-40AB-9EC9-D25D52C5BACF}" type="presParOf" srcId="{D377E710-9808-43A9-97F8-8E226289F892}" destId="{5CCCC438-C773-47CF-8068-52471958AD92}" srcOrd="0" destOrd="0" presId="urn:microsoft.com/office/officeart/2005/8/layout/cycle2"/>
    <dgm:cxn modelId="{7FCAEC32-26AE-48DB-9DC7-79DA46F86F83}" type="presParOf" srcId="{207B3D61-99E6-4737-887F-4F831E02C9D9}" destId="{CB48A131-2CA9-48D0-988E-3F094F4AB97A}" srcOrd="4" destOrd="0" presId="urn:microsoft.com/office/officeart/2005/8/layout/cycle2"/>
    <dgm:cxn modelId="{A117CD70-0F20-486D-8FD5-7FD4B4A861DD}" type="presParOf" srcId="{207B3D61-99E6-4737-887F-4F831E02C9D9}" destId="{879EFBFF-EE6A-4A97-87E1-0191726E34AF}" srcOrd="5" destOrd="0" presId="urn:microsoft.com/office/officeart/2005/8/layout/cycle2"/>
    <dgm:cxn modelId="{8061AD1D-E029-449E-B416-E5FFF3391078}" type="presParOf" srcId="{879EFBFF-EE6A-4A97-87E1-0191726E34AF}" destId="{A2BE2CDF-EBE2-4574-82FB-F5DB49937A7A}" srcOrd="0" destOrd="0" presId="urn:microsoft.com/office/officeart/2005/8/layout/cycle2"/>
    <dgm:cxn modelId="{A0DFA636-F824-41EF-A803-38DB32F7C446}" type="presParOf" srcId="{207B3D61-99E6-4737-887F-4F831E02C9D9}" destId="{E8AA1B63-6B89-4E3D-BFB6-DBFBE2346951}" srcOrd="6" destOrd="0" presId="urn:microsoft.com/office/officeart/2005/8/layout/cycle2"/>
    <dgm:cxn modelId="{64A9A840-BFC8-4260-9527-62907A7F9DC6}" type="presParOf" srcId="{207B3D61-99E6-4737-887F-4F831E02C9D9}" destId="{B2E8F8B3-97BD-4FC1-9317-AD269DD8707E}" srcOrd="7" destOrd="0" presId="urn:microsoft.com/office/officeart/2005/8/layout/cycle2"/>
    <dgm:cxn modelId="{1CAFD3E0-9073-45FD-856C-A4425570D559}" type="presParOf" srcId="{B2E8F8B3-97BD-4FC1-9317-AD269DD8707E}" destId="{09DA349B-4B0B-48DB-8BEB-903BBFD44A08}" srcOrd="0" destOrd="0" presId="urn:microsoft.com/office/officeart/2005/8/layout/cycle2"/>
    <dgm:cxn modelId="{891105B9-7E6C-48BC-96BC-B5312D748C1E}" type="presParOf" srcId="{207B3D61-99E6-4737-887F-4F831E02C9D9}" destId="{75EDAD2C-817F-47BF-8D0B-C9EDF32AE117}" srcOrd="8" destOrd="0" presId="urn:microsoft.com/office/officeart/2005/8/layout/cycle2"/>
    <dgm:cxn modelId="{D9E3868E-A533-46CA-9958-A1CC03909A92}" type="presParOf" srcId="{207B3D61-99E6-4737-887F-4F831E02C9D9}" destId="{9C5848DA-9F54-4500-8F7E-014AB99F54FC}" srcOrd="9" destOrd="0" presId="urn:microsoft.com/office/officeart/2005/8/layout/cycle2"/>
    <dgm:cxn modelId="{A6DE5434-87D6-4366-9180-5CFFFFE15C76}" type="presParOf" srcId="{9C5848DA-9F54-4500-8F7E-014AB99F54FC}" destId="{0A3EC7A8-1861-4E8B-BFB8-89594DD1C9F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382DEF-2E3D-4F28-B874-81819BC8590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9AF734E-C995-42F4-9E28-E596614923F6}">
      <dgm:prSet/>
      <dgm:spPr/>
      <dgm:t>
        <a:bodyPr/>
        <a:lstStyle/>
        <a:p>
          <a:r>
            <a:rPr lang="en-US" dirty="0"/>
            <a:t>From the above report, it has been concluded that market is place where a business need to survive and become successful. </a:t>
          </a:r>
        </a:p>
      </dgm:t>
    </dgm:pt>
    <dgm:pt modelId="{65825187-7D45-4702-9F44-87A2DC5C97C4}" type="parTrans" cxnId="{CAF633B6-8F87-4004-9682-30ACDC8B8137}">
      <dgm:prSet/>
      <dgm:spPr/>
      <dgm:t>
        <a:bodyPr/>
        <a:lstStyle/>
        <a:p>
          <a:endParaRPr lang="en-US"/>
        </a:p>
      </dgm:t>
    </dgm:pt>
    <dgm:pt modelId="{311EA1D7-A3B9-4E5D-B986-B278E4E4D2FD}" type="sibTrans" cxnId="{CAF633B6-8F87-4004-9682-30ACDC8B8137}">
      <dgm:prSet/>
      <dgm:spPr/>
      <dgm:t>
        <a:bodyPr/>
        <a:lstStyle/>
        <a:p>
          <a:endParaRPr lang="en-US"/>
        </a:p>
      </dgm:t>
    </dgm:pt>
    <dgm:pt modelId="{C49697CD-6D25-4EA6-8B66-19AA0C74F35B}">
      <dgm:prSet/>
      <dgm:spPr/>
      <dgm:t>
        <a:bodyPr/>
        <a:lstStyle/>
        <a:p>
          <a:r>
            <a:rPr lang="en-US"/>
            <a:t>They should have their targets fixed before starting a business. This will make them become a leader. </a:t>
          </a:r>
        </a:p>
      </dgm:t>
    </dgm:pt>
    <dgm:pt modelId="{9A611115-AE9F-4FBC-9C0D-A94E16CCC855}" type="parTrans" cxnId="{C6A3D26B-0B6D-40A6-A7DA-A90E5322A6A4}">
      <dgm:prSet/>
      <dgm:spPr/>
      <dgm:t>
        <a:bodyPr/>
        <a:lstStyle/>
        <a:p>
          <a:endParaRPr lang="en-US"/>
        </a:p>
      </dgm:t>
    </dgm:pt>
    <dgm:pt modelId="{E29B2792-CDB7-49A2-BEDF-05E09FA31327}" type="sibTrans" cxnId="{C6A3D26B-0B6D-40A6-A7DA-A90E5322A6A4}">
      <dgm:prSet/>
      <dgm:spPr/>
      <dgm:t>
        <a:bodyPr/>
        <a:lstStyle/>
        <a:p>
          <a:endParaRPr lang="en-US"/>
        </a:p>
      </dgm:t>
    </dgm:pt>
    <dgm:pt modelId="{F8AE5AF4-B1CA-4648-9676-78CDFB88C3F0}">
      <dgm:prSet/>
      <dgm:spPr/>
      <dgm:t>
        <a:bodyPr/>
        <a:lstStyle/>
        <a:p>
          <a:r>
            <a:rPr lang="en-US"/>
            <a:t>The report has very well defined three most used analyses which are BCG, SWOT and PESTEL for understanding the business environment. </a:t>
          </a:r>
        </a:p>
      </dgm:t>
    </dgm:pt>
    <dgm:pt modelId="{C033B3CA-D5CE-4167-96F2-6DEECA369947}" type="parTrans" cxnId="{7BC26E69-8B3A-474A-BA63-AF1248F38C0C}">
      <dgm:prSet/>
      <dgm:spPr/>
      <dgm:t>
        <a:bodyPr/>
        <a:lstStyle/>
        <a:p>
          <a:endParaRPr lang="en-US"/>
        </a:p>
      </dgm:t>
    </dgm:pt>
    <dgm:pt modelId="{7D16FC19-58CB-4774-9254-09D592E01FBF}" type="sibTrans" cxnId="{7BC26E69-8B3A-474A-BA63-AF1248F38C0C}">
      <dgm:prSet/>
      <dgm:spPr/>
      <dgm:t>
        <a:bodyPr/>
        <a:lstStyle/>
        <a:p>
          <a:endParaRPr lang="en-US"/>
        </a:p>
      </dgm:t>
    </dgm:pt>
    <dgm:pt modelId="{199B001B-F4F0-4078-A862-31C848F820F5}">
      <dgm:prSet/>
      <dgm:spPr/>
      <dgm:t>
        <a:bodyPr/>
        <a:lstStyle/>
        <a:p>
          <a:r>
            <a:rPr lang="en-US"/>
            <a:t>These help a newly established business to have knowledge about what more could be done to have grip of market.</a:t>
          </a:r>
        </a:p>
      </dgm:t>
    </dgm:pt>
    <dgm:pt modelId="{7FEA5F2D-E4A4-4CE6-870C-265D4C0C64EA}" type="parTrans" cxnId="{217D50AD-C038-437F-A2E2-766416BCBFFC}">
      <dgm:prSet/>
      <dgm:spPr/>
      <dgm:t>
        <a:bodyPr/>
        <a:lstStyle/>
        <a:p>
          <a:endParaRPr lang="en-US"/>
        </a:p>
      </dgm:t>
    </dgm:pt>
    <dgm:pt modelId="{AA5E9D6C-DD69-4C88-A31D-63DA318B5BE0}" type="sibTrans" cxnId="{217D50AD-C038-437F-A2E2-766416BCBFFC}">
      <dgm:prSet/>
      <dgm:spPr/>
      <dgm:t>
        <a:bodyPr/>
        <a:lstStyle/>
        <a:p>
          <a:endParaRPr lang="en-US"/>
        </a:p>
      </dgm:t>
    </dgm:pt>
    <dgm:pt modelId="{12C490D3-7607-4019-A2AF-745242EF6DC7}" type="pres">
      <dgm:prSet presAssocID="{F6382DEF-2E3D-4F28-B874-81819BC8590E}" presName="outerComposite" presStyleCnt="0">
        <dgm:presLayoutVars>
          <dgm:chMax val="5"/>
          <dgm:dir/>
          <dgm:resizeHandles val="exact"/>
        </dgm:presLayoutVars>
      </dgm:prSet>
      <dgm:spPr/>
      <dgm:t>
        <a:bodyPr/>
        <a:lstStyle/>
        <a:p>
          <a:endParaRPr lang="en-US"/>
        </a:p>
      </dgm:t>
    </dgm:pt>
    <dgm:pt modelId="{F5671AEE-C046-491E-81F2-8DFB23C4C516}" type="pres">
      <dgm:prSet presAssocID="{F6382DEF-2E3D-4F28-B874-81819BC8590E}" presName="dummyMaxCanvas" presStyleCnt="0">
        <dgm:presLayoutVars/>
      </dgm:prSet>
      <dgm:spPr/>
    </dgm:pt>
    <dgm:pt modelId="{40ABA409-3E8A-42BE-A486-26DF051AD686}" type="pres">
      <dgm:prSet presAssocID="{F6382DEF-2E3D-4F28-B874-81819BC8590E}" presName="FourNodes_1" presStyleLbl="node1" presStyleIdx="0" presStyleCnt="4" custScaleX="120924" custLinFactNeighborX="1602">
        <dgm:presLayoutVars>
          <dgm:bulletEnabled val="1"/>
        </dgm:presLayoutVars>
      </dgm:prSet>
      <dgm:spPr/>
      <dgm:t>
        <a:bodyPr/>
        <a:lstStyle/>
        <a:p>
          <a:endParaRPr lang="en-US"/>
        </a:p>
      </dgm:t>
    </dgm:pt>
    <dgm:pt modelId="{8721A52E-0B5C-43C0-9626-C22B706DE7A0}" type="pres">
      <dgm:prSet presAssocID="{F6382DEF-2E3D-4F28-B874-81819BC8590E}" presName="FourNodes_2" presStyleLbl="node1" presStyleIdx="1" presStyleCnt="4" custScaleX="120182" custLinFactNeighborX="178" custLinFactNeighborY="2412">
        <dgm:presLayoutVars>
          <dgm:bulletEnabled val="1"/>
        </dgm:presLayoutVars>
      </dgm:prSet>
      <dgm:spPr/>
      <dgm:t>
        <a:bodyPr/>
        <a:lstStyle/>
        <a:p>
          <a:endParaRPr lang="en-US"/>
        </a:p>
      </dgm:t>
    </dgm:pt>
    <dgm:pt modelId="{7E9CD76C-8B97-495C-A4C8-D6C989FCFE99}" type="pres">
      <dgm:prSet presAssocID="{F6382DEF-2E3D-4F28-B874-81819BC8590E}" presName="FourNodes_3" presStyleLbl="node1" presStyleIdx="2" presStyleCnt="4" custScaleX="118983">
        <dgm:presLayoutVars>
          <dgm:bulletEnabled val="1"/>
        </dgm:presLayoutVars>
      </dgm:prSet>
      <dgm:spPr/>
      <dgm:t>
        <a:bodyPr/>
        <a:lstStyle/>
        <a:p>
          <a:endParaRPr lang="en-US"/>
        </a:p>
      </dgm:t>
    </dgm:pt>
    <dgm:pt modelId="{827826D2-4E0C-4E3B-BF4E-9E4386470C58}" type="pres">
      <dgm:prSet presAssocID="{F6382DEF-2E3D-4F28-B874-81819BC8590E}" presName="FourNodes_4" presStyleLbl="node1" presStyleIdx="3" presStyleCnt="4" custScaleX="115445">
        <dgm:presLayoutVars>
          <dgm:bulletEnabled val="1"/>
        </dgm:presLayoutVars>
      </dgm:prSet>
      <dgm:spPr/>
      <dgm:t>
        <a:bodyPr/>
        <a:lstStyle/>
        <a:p>
          <a:endParaRPr lang="en-US"/>
        </a:p>
      </dgm:t>
    </dgm:pt>
    <dgm:pt modelId="{64873092-AF05-42C3-985F-D2B6A470FC4D}" type="pres">
      <dgm:prSet presAssocID="{F6382DEF-2E3D-4F28-B874-81819BC8590E}" presName="FourConn_1-2" presStyleLbl="fgAccFollowNode1" presStyleIdx="0" presStyleCnt="3">
        <dgm:presLayoutVars>
          <dgm:bulletEnabled val="1"/>
        </dgm:presLayoutVars>
      </dgm:prSet>
      <dgm:spPr/>
      <dgm:t>
        <a:bodyPr/>
        <a:lstStyle/>
        <a:p>
          <a:endParaRPr lang="en-US"/>
        </a:p>
      </dgm:t>
    </dgm:pt>
    <dgm:pt modelId="{74C10159-9E29-44A7-BE60-49FA98A6EECB}" type="pres">
      <dgm:prSet presAssocID="{F6382DEF-2E3D-4F28-B874-81819BC8590E}" presName="FourConn_2-3" presStyleLbl="fgAccFollowNode1" presStyleIdx="1" presStyleCnt="3">
        <dgm:presLayoutVars>
          <dgm:bulletEnabled val="1"/>
        </dgm:presLayoutVars>
      </dgm:prSet>
      <dgm:spPr/>
      <dgm:t>
        <a:bodyPr/>
        <a:lstStyle/>
        <a:p>
          <a:endParaRPr lang="en-US"/>
        </a:p>
      </dgm:t>
    </dgm:pt>
    <dgm:pt modelId="{90F35EBF-C830-484C-85BA-5D9ECA9844C0}" type="pres">
      <dgm:prSet presAssocID="{F6382DEF-2E3D-4F28-B874-81819BC8590E}" presName="FourConn_3-4" presStyleLbl="fgAccFollowNode1" presStyleIdx="2" presStyleCnt="3">
        <dgm:presLayoutVars>
          <dgm:bulletEnabled val="1"/>
        </dgm:presLayoutVars>
      </dgm:prSet>
      <dgm:spPr/>
      <dgm:t>
        <a:bodyPr/>
        <a:lstStyle/>
        <a:p>
          <a:endParaRPr lang="en-US"/>
        </a:p>
      </dgm:t>
    </dgm:pt>
    <dgm:pt modelId="{87B860DF-1C33-426A-9BEE-921DA6B81368}" type="pres">
      <dgm:prSet presAssocID="{F6382DEF-2E3D-4F28-B874-81819BC8590E}" presName="FourNodes_1_text" presStyleLbl="node1" presStyleIdx="3" presStyleCnt="4">
        <dgm:presLayoutVars>
          <dgm:bulletEnabled val="1"/>
        </dgm:presLayoutVars>
      </dgm:prSet>
      <dgm:spPr/>
      <dgm:t>
        <a:bodyPr/>
        <a:lstStyle/>
        <a:p>
          <a:endParaRPr lang="en-US"/>
        </a:p>
      </dgm:t>
    </dgm:pt>
    <dgm:pt modelId="{0B195623-1701-431B-BC04-774552E3DDB8}" type="pres">
      <dgm:prSet presAssocID="{F6382DEF-2E3D-4F28-B874-81819BC8590E}" presName="FourNodes_2_text" presStyleLbl="node1" presStyleIdx="3" presStyleCnt="4">
        <dgm:presLayoutVars>
          <dgm:bulletEnabled val="1"/>
        </dgm:presLayoutVars>
      </dgm:prSet>
      <dgm:spPr/>
      <dgm:t>
        <a:bodyPr/>
        <a:lstStyle/>
        <a:p>
          <a:endParaRPr lang="en-US"/>
        </a:p>
      </dgm:t>
    </dgm:pt>
    <dgm:pt modelId="{16253489-5CDC-4D1E-8507-D5D3A7A49BAD}" type="pres">
      <dgm:prSet presAssocID="{F6382DEF-2E3D-4F28-B874-81819BC8590E}" presName="FourNodes_3_text" presStyleLbl="node1" presStyleIdx="3" presStyleCnt="4">
        <dgm:presLayoutVars>
          <dgm:bulletEnabled val="1"/>
        </dgm:presLayoutVars>
      </dgm:prSet>
      <dgm:spPr/>
      <dgm:t>
        <a:bodyPr/>
        <a:lstStyle/>
        <a:p>
          <a:endParaRPr lang="en-US"/>
        </a:p>
      </dgm:t>
    </dgm:pt>
    <dgm:pt modelId="{FCBE45B2-D978-4FCF-81D0-6881AA3E4E13}" type="pres">
      <dgm:prSet presAssocID="{F6382DEF-2E3D-4F28-B874-81819BC8590E}" presName="FourNodes_4_text" presStyleLbl="node1" presStyleIdx="3" presStyleCnt="4">
        <dgm:presLayoutVars>
          <dgm:bulletEnabled val="1"/>
        </dgm:presLayoutVars>
      </dgm:prSet>
      <dgm:spPr/>
      <dgm:t>
        <a:bodyPr/>
        <a:lstStyle/>
        <a:p>
          <a:endParaRPr lang="en-US"/>
        </a:p>
      </dgm:t>
    </dgm:pt>
  </dgm:ptLst>
  <dgm:cxnLst>
    <dgm:cxn modelId="{C6A3D26B-0B6D-40A6-A7DA-A90E5322A6A4}" srcId="{F6382DEF-2E3D-4F28-B874-81819BC8590E}" destId="{C49697CD-6D25-4EA6-8B66-19AA0C74F35B}" srcOrd="1" destOrd="0" parTransId="{9A611115-AE9F-4FBC-9C0D-A94E16CCC855}" sibTransId="{E29B2792-CDB7-49A2-BEDF-05E09FA31327}"/>
    <dgm:cxn modelId="{2BD94AE4-7357-4CDA-9C0F-F0480D6EC258}" type="presOf" srcId="{49AF734E-C995-42F4-9E28-E596614923F6}" destId="{40ABA409-3E8A-42BE-A486-26DF051AD686}" srcOrd="0" destOrd="0" presId="urn:microsoft.com/office/officeart/2005/8/layout/vProcess5"/>
    <dgm:cxn modelId="{CAF633B6-8F87-4004-9682-30ACDC8B8137}" srcId="{F6382DEF-2E3D-4F28-B874-81819BC8590E}" destId="{49AF734E-C995-42F4-9E28-E596614923F6}" srcOrd="0" destOrd="0" parTransId="{65825187-7D45-4702-9F44-87A2DC5C97C4}" sibTransId="{311EA1D7-A3B9-4E5D-B986-B278E4E4D2FD}"/>
    <dgm:cxn modelId="{7F1795C6-5A87-4618-AAE6-FC7DB9EEBB86}" type="presOf" srcId="{E29B2792-CDB7-49A2-BEDF-05E09FA31327}" destId="{74C10159-9E29-44A7-BE60-49FA98A6EECB}" srcOrd="0" destOrd="0" presId="urn:microsoft.com/office/officeart/2005/8/layout/vProcess5"/>
    <dgm:cxn modelId="{E9F1B8CA-0734-4814-984F-7C450C76513E}" type="presOf" srcId="{7D16FC19-58CB-4774-9254-09D592E01FBF}" destId="{90F35EBF-C830-484C-85BA-5D9ECA9844C0}" srcOrd="0" destOrd="0" presId="urn:microsoft.com/office/officeart/2005/8/layout/vProcess5"/>
    <dgm:cxn modelId="{39ED531E-DD97-4632-94D1-802616939FDF}" type="presOf" srcId="{F8AE5AF4-B1CA-4648-9676-78CDFB88C3F0}" destId="{7E9CD76C-8B97-495C-A4C8-D6C989FCFE99}" srcOrd="0" destOrd="0" presId="urn:microsoft.com/office/officeart/2005/8/layout/vProcess5"/>
    <dgm:cxn modelId="{525B621D-D0E0-401C-92A4-D8D9F14EBBC0}" type="presOf" srcId="{199B001B-F4F0-4078-A862-31C848F820F5}" destId="{FCBE45B2-D978-4FCF-81D0-6881AA3E4E13}" srcOrd="1" destOrd="0" presId="urn:microsoft.com/office/officeart/2005/8/layout/vProcess5"/>
    <dgm:cxn modelId="{385FF7E8-A38C-4281-832E-1439E4BCCF5F}" type="presOf" srcId="{311EA1D7-A3B9-4E5D-B986-B278E4E4D2FD}" destId="{64873092-AF05-42C3-985F-D2B6A470FC4D}" srcOrd="0" destOrd="0" presId="urn:microsoft.com/office/officeart/2005/8/layout/vProcess5"/>
    <dgm:cxn modelId="{8EA8677E-BBCA-4231-B67C-A400C05AB393}" type="presOf" srcId="{C49697CD-6D25-4EA6-8B66-19AA0C74F35B}" destId="{0B195623-1701-431B-BC04-774552E3DDB8}" srcOrd="1" destOrd="0" presId="urn:microsoft.com/office/officeart/2005/8/layout/vProcess5"/>
    <dgm:cxn modelId="{7BC26E69-8B3A-474A-BA63-AF1248F38C0C}" srcId="{F6382DEF-2E3D-4F28-B874-81819BC8590E}" destId="{F8AE5AF4-B1CA-4648-9676-78CDFB88C3F0}" srcOrd="2" destOrd="0" parTransId="{C033B3CA-D5CE-4167-96F2-6DEECA369947}" sibTransId="{7D16FC19-58CB-4774-9254-09D592E01FBF}"/>
    <dgm:cxn modelId="{54758695-5526-446A-9BCC-5DEB632935F5}" type="presOf" srcId="{C49697CD-6D25-4EA6-8B66-19AA0C74F35B}" destId="{8721A52E-0B5C-43C0-9626-C22B706DE7A0}" srcOrd="0" destOrd="0" presId="urn:microsoft.com/office/officeart/2005/8/layout/vProcess5"/>
    <dgm:cxn modelId="{5A8EDAE2-9B2C-4419-8AFC-9C3EE22C2EC5}" type="presOf" srcId="{F6382DEF-2E3D-4F28-B874-81819BC8590E}" destId="{12C490D3-7607-4019-A2AF-745242EF6DC7}" srcOrd="0" destOrd="0" presId="urn:microsoft.com/office/officeart/2005/8/layout/vProcess5"/>
    <dgm:cxn modelId="{CE3D1B6F-4BA4-40C1-A1AC-8E644E2D4EAA}" type="presOf" srcId="{49AF734E-C995-42F4-9E28-E596614923F6}" destId="{87B860DF-1C33-426A-9BEE-921DA6B81368}" srcOrd="1" destOrd="0" presId="urn:microsoft.com/office/officeart/2005/8/layout/vProcess5"/>
    <dgm:cxn modelId="{217D50AD-C038-437F-A2E2-766416BCBFFC}" srcId="{F6382DEF-2E3D-4F28-B874-81819BC8590E}" destId="{199B001B-F4F0-4078-A862-31C848F820F5}" srcOrd="3" destOrd="0" parTransId="{7FEA5F2D-E4A4-4CE6-870C-265D4C0C64EA}" sibTransId="{AA5E9D6C-DD69-4C88-A31D-63DA318B5BE0}"/>
    <dgm:cxn modelId="{EFF4DD51-D4F1-4E31-B3B9-8996060EEFD5}" type="presOf" srcId="{F8AE5AF4-B1CA-4648-9676-78CDFB88C3F0}" destId="{16253489-5CDC-4D1E-8507-D5D3A7A49BAD}" srcOrd="1" destOrd="0" presId="urn:microsoft.com/office/officeart/2005/8/layout/vProcess5"/>
    <dgm:cxn modelId="{BAFA25AB-56D8-46F5-A354-CBBCE85EDF24}" type="presOf" srcId="{199B001B-F4F0-4078-A862-31C848F820F5}" destId="{827826D2-4E0C-4E3B-BF4E-9E4386470C58}" srcOrd="0" destOrd="0" presId="urn:microsoft.com/office/officeart/2005/8/layout/vProcess5"/>
    <dgm:cxn modelId="{8ADCE19A-E4BC-42C9-9303-25B42C95058B}" type="presParOf" srcId="{12C490D3-7607-4019-A2AF-745242EF6DC7}" destId="{F5671AEE-C046-491E-81F2-8DFB23C4C516}" srcOrd="0" destOrd="0" presId="urn:microsoft.com/office/officeart/2005/8/layout/vProcess5"/>
    <dgm:cxn modelId="{9EF09810-745A-4D66-B692-C0DD84FF74EE}" type="presParOf" srcId="{12C490D3-7607-4019-A2AF-745242EF6DC7}" destId="{40ABA409-3E8A-42BE-A486-26DF051AD686}" srcOrd="1" destOrd="0" presId="urn:microsoft.com/office/officeart/2005/8/layout/vProcess5"/>
    <dgm:cxn modelId="{80D9EE59-3DD0-4C87-AC57-465917E10D5A}" type="presParOf" srcId="{12C490D3-7607-4019-A2AF-745242EF6DC7}" destId="{8721A52E-0B5C-43C0-9626-C22B706DE7A0}" srcOrd="2" destOrd="0" presId="urn:microsoft.com/office/officeart/2005/8/layout/vProcess5"/>
    <dgm:cxn modelId="{5A1E06DF-FD64-4534-BC70-E59496A1BD60}" type="presParOf" srcId="{12C490D3-7607-4019-A2AF-745242EF6DC7}" destId="{7E9CD76C-8B97-495C-A4C8-D6C989FCFE99}" srcOrd="3" destOrd="0" presId="urn:microsoft.com/office/officeart/2005/8/layout/vProcess5"/>
    <dgm:cxn modelId="{8A76512A-89FA-4CAD-9134-A015A1050709}" type="presParOf" srcId="{12C490D3-7607-4019-A2AF-745242EF6DC7}" destId="{827826D2-4E0C-4E3B-BF4E-9E4386470C58}" srcOrd="4" destOrd="0" presId="urn:microsoft.com/office/officeart/2005/8/layout/vProcess5"/>
    <dgm:cxn modelId="{2F927F59-488C-4809-93D7-188F1E3C6204}" type="presParOf" srcId="{12C490D3-7607-4019-A2AF-745242EF6DC7}" destId="{64873092-AF05-42C3-985F-D2B6A470FC4D}" srcOrd="5" destOrd="0" presId="urn:microsoft.com/office/officeart/2005/8/layout/vProcess5"/>
    <dgm:cxn modelId="{3AAACD2E-8611-4980-9C94-1660A435EC99}" type="presParOf" srcId="{12C490D3-7607-4019-A2AF-745242EF6DC7}" destId="{74C10159-9E29-44A7-BE60-49FA98A6EECB}" srcOrd="6" destOrd="0" presId="urn:microsoft.com/office/officeart/2005/8/layout/vProcess5"/>
    <dgm:cxn modelId="{FB5F70DD-536F-4EEF-8607-99B8445402F3}" type="presParOf" srcId="{12C490D3-7607-4019-A2AF-745242EF6DC7}" destId="{90F35EBF-C830-484C-85BA-5D9ECA9844C0}" srcOrd="7" destOrd="0" presId="urn:microsoft.com/office/officeart/2005/8/layout/vProcess5"/>
    <dgm:cxn modelId="{445249D5-A576-46D8-A6E4-CB414BC390BC}" type="presParOf" srcId="{12C490D3-7607-4019-A2AF-745242EF6DC7}" destId="{87B860DF-1C33-426A-9BEE-921DA6B81368}" srcOrd="8" destOrd="0" presId="urn:microsoft.com/office/officeart/2005/8/layout/vProcess5"/>
    <dgm:cxn modelId="{AC1451EC-FB1B-430D-A5E3-666F6DED04FD}" type="presParOf" srcId="{12C490D3-7607-4019-A2AF-745242EF6DC7}" destId="{0B195623-1701-431B-BC04-774552E3DDB8}" srcOrd="9" destOrd="0" presId="urn:microsoft.com/office/officeart/2005/8/layout/vProcess5"/>
    <dgm:cxn modelId="{8792F730-E245-46AB-A203-8859483657E5}" type="presParOf" srcId="{12C490D3-7607-4019-A2AF-745242EF6DC7}" destId="{16253489-5CDC-4D1E-8507-D5D3A7A49BAD}" srcOrd="10" destOrd="0" presId="urn:microsoft.com/office/officeart/2005/8/layout/vProcess5"/>
    <dgm:cxn modelId="{82EA144C-6266-48A9-8ABD-911AC2C325F8}" type="presParOf" srcId="{12C490D3-7607-4019-A2AF-745242EF6DC7}" destId="{FCBE45B2-D978-4FCF-81D0-6881AA3E4E1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DCD02-F1C5-4900-88D5-5CAEA2AF94E1}">
      <dsp:nvSpPr>
        <dsp:cNvPr id="0" name=""/>
        <dsp:cNvSpPr/>
      </dsp:nvSpPr>
      <dsp:spPr>
        <a:xfrm>
          <a:off x="1070"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5AE878-317A-40FC-92EE-86AB797E8469}">
      <dsp:nvSpPr>
        <dsp:cNvPr id="0" name=""/>
        <dsp:cNvSpPr/>
      </dsp:nvSpPr>
      <dsp:spPr>
        <a:xfrm>
          <a:off x="418686"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dirty="0"/>
            <a:t>Marketing audit refers to systematic, evaluation, comprehensive and interpretation of business marketing environment. </a:t>
          </a:r>
        </a:p>
      </dsp:txBody>
      <dsp:txXfrm>
        <a:off x="488589" y="1199168"/>
        <a:ext cx="3618739" cy="2246870"/>
      </dsp:txXfrm>
    </dsp:sp>
    <dsp:sp modelId="{A3F331D2-293B-4AF9-B785-F1B88DB041EB}">
      <dsp:nvSpPr>
        <dsp:cNvPr id="0" name=""/>
        <dsp:cNvSpPr/>
      </dsp:nvSpPr>
      <dsp:spPr>
        <a:xfrm>
          <a:off x="4594848"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9AEF5-1E11-4069-882F-C384DCA14E3E}">
      <dsp:nvSpPr>
        <dsp:cNvPr id="0" name=""/>
        <dsp:cNvSpPr/>
      </dsp:nvSpPr>
      <dsp:spPr>
        <a:xfrm>
          <a:off x="5012464"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US" sz="2500" kern="1200"/>
            <a:t>It plays a necessary role in designing market plan for marketing in specific market that aids in developing market plan. </a:t>
          </a:r>
        </a:p>
      </dsp:txBody>
      <dsp:txXfrm>
        <a:off x="5082367" y="1199168"/>
        <a:ext cx="3618739" cy="2246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6EBB6-8C60-463A-9709-BAA6AE63B843}">
      <dsp:nvSpPr>
        <dsp:cNvPr id="0" name=""/>
        <dsp:cNvSpPr/>
      </dsp:nvSpPr>
      <dsp:spPr>
        <a:xfrm>
          <a:off x="114939" y="1385"/>
          <a:ext cx="4484520" cy="26907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a:t>Getabed hotel is new business that start in the year of 2017 that is in Birmingham, Jewellery Quarter and  deals with the hospitality sector.</a:t>
          </a:r>
        </a:p>
      </dsp:txBody>
      <dsp:txXfrm>
        <a:off x="114939" y="1385"/>
        <a:ext cx="4484520" cy="2690712"/>
      </dsp:txXfrm>
    </dsp:sp>
    <dsp:sp modelId="{F5695BF4-BBCB-4973-8E3C-CE0626FAEE85}">
      <dsp:nvSpPr>
        <dsp:cNvPr id="0" name=""/>
        <dsp:cNvSpPr/>
      </dsp:nvSpPr>
      <dsp:spPr>
        <a:xfrm>
          <a:off x="5047911" y="1385"/>
          <a:ext cx="4484520" cy="26907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a:t>Getabed hotel it provide accommodation service to travelers with limited budget.</a:t>
          </a:r>
        </a:p>
      </dsp:txBody>
      <dsp:txXfrm>
        <a:off x="5047911" y="1385"/>
        <a:ext cx="4484520" cy="2690712"/>
      </dsp:txXfrm>
    </dsp:sp>
    <dsp:sp modelId="{3C9BD834-7EB4-4864-A01E-9B30639B9B21}">
      <dsp:nvSpPr>
        <dsp:cNvPr id="0" name=""/>
        <dsp:cNvSpPr/>
      </dsp:nvSpPr>
      <dsp:spPr>
        <a:xfrm>
          <a:off x="114939" y="3140549"/>
          <a:ext cx="4484520" cy="26907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a:t>Internal and External environmental are necessary for business. Internal environment includes employees, technologies etc.</a:t>
          </a:r>
        </a:p>
      </dsp:txBody>
      <dsp:txXfrm>
        <a:off x="114939" y="3140549"/>
        <a:ext cx="4484520" cy="2690712"/>
      </dsp:txXfrm>
    </dsp:sp>
    <dsp:sp modelId="{BF75E336-A04F-4DE6-84BF-0CA500EA923A}">
      <dsp:nvSpPr>
        <dsp:cNvPr id="0" name=""/>
        <dsp:cNvSpPr/>
      </dsp:nvSpPr>
      <dsp:spPr>
        <a:xfrm>
          <a:off x="5047911" y="3140549"/>
          <a:ext cx="4484520" cy="26907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dirty="0"/>
            <a:t>External environment develop negative impact on business, and it consists political, technological, social, environmental etc.</a:t>
          </a:r>
        </a:p>
      </dsp:txBody>
      <dsp:txXfrm>
        <a:off x="5047911" y="3140549"/>
        <a:ext cx="4484520" cy="26907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39D3A-6432-4803-AE82-68CD6FA4DF14}">
      <dsp:nvSpPr>
        <dsp:cNvPr id="0" name=""/>
        <dsp:cNvSpPr/>
      </dsp:nvSpPr>
      <dsp:spPr>
        <a:xfrm>
          <a:off x="0" y="4787879"/>
          <a:ext cx="6493745" cy="785491"/>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defRPr cap="all"/>
          </a:pPr>
          <a:r>
            <a:rPr lang="en-US" sz="1400" b="1" kern="1200" dirty="0">
              <a:solidFill>
                <a:schemeClr val="tx1"/>
              </a:solidFill>
            </a:rPr>
            <a:t>Getabed has chosen people who are within the age group of 20-40 as its main customer as they often find hotels which provides good services at low price.</a:t>
          </a:r>
        </a:p>
      </dsp:txBody>
      <dsp:txXfrm>
        <a:off x="0" y="4787879"/>
        <a:ext cx="6493745" cy="785491"/>
      </dsp:txXfrm>
    </dsp:sp>
    <dsp:sp modelId="{5A3FEF1C-2283-477B-8A92-47FB20F41012}">
      <dsp:nvSpPr>
        <dsp:cNvPr id="0" name=""/>
        <dsp:cNvSpPr/>
      </dsp:nvSpPr>
      <dsp:spPr>
        <a:xfrm rot="10800000">
          <a:off x="0" y="359157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defRPr cap="all"/>
          </a:pPr>
          <a:r>
            <a:rPr lang="en-US" sz="1400" b="1" kern="1200" dirty="0">
              <a:solidFill>
                <a:schemeClr val="tx1"/>
              </a:solidFill>
            </a:rPr>
            <a:t>In case of Getabed, it is important to understand the customer who are willing to pay for its services</a:t>
          </a:r>
          <a:r>
            <a:rPr lang="en-US" sz="1400" b="1" kern="1200" dirty="0"/>
            <a:t>.</a:t>
          </a:r>
        </a:p>
      </dsp:txBody>
      <dsp:txXfrm rot="10800000">
        <a:off x="0" y="3591575"/>
        <a:ext cx="6493745" cy="784977"/>
      </dsp:txXfrm>
    </dsp:sp>
    <dsp:sp modelId="{078D4E25-4DC9-4D14-A28A-B3EEFCEEB5EE}">
      <dsp:nvSpPr>
        <dsp:cNvPr id="0" name=""/>
        <dsp:cNvSpPr/>
      </dsp:nvSpPr>
      <dsp:spPr>
        <a:xfrm rot="10800000">
          <a:off x="0" y="2395272"/>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defRPr cap="all"/>
          </a:pPr>
          <a:r>
            <a:rPr lang="en-US" sz="1400" b="1" kern="1200" dirty="0">
              <a:solidFill>
                <a:schemeClr val="tx1"/>
              </a:solidFill>
            </a:rPr>
            <a:t>A detailed analysis is conducted before choosing it to make profit and become successful</a:t>
          </a:r>
          <a:r>
            <a:rPr lang="en-US" sz="1400" kern="1200" dirty="0">
              <a:solidFill>
                <a:schemeClr val="tx1"/>
              </a:solidFill>
            </a:rPr>
            <a:t>. </a:t>
          </a:r>
        </a:p>
      </dsp:txBody>
      <dsp:txXfrm rot="10800000">
        <a:off x="0" y="2395272"/>
        <a:ext cx="6493745" cy="784977"/>
      </dsp:txXfrm>
    </dsp:sp>
    <dsp:sp modelId="{32B8996D-503F-4C8F-991A-77A0E35F9803}">
      <dsp:nvSpPr>
        <dsp:cNvPr id="0" name=""/>
        <dsp:cNvSpPr/>
      </dsp:nvSpPr>
      <dsp:spPr>
        <a:xfrm rot="10800000">
          <a:off x="0" y="1198968"/>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defRPr cap="all"/>
          </a:pPr>
          <a:r>
            <a:rPr lang="en-US" sz="1400" b="1" kern="1200" dirty="0">
              <a:solidFill>
                <a:schemeClr val="tx1"/>
              </a:solidFill>
            </a:rPr>
            <a:t>Every business existing or new business has their fixed target market for making sales</a:t>
          </a:r>
          <a:r>
            <a:rPr lang="en-US" sz="1400" kern="1200" dirty="0">
              <a:solidFill>
                <a:schemeClr val="tx1"/>
              </a:solidFill>
            </a:rPr>
            <a:t>. </a:t>
          </a:r>
        </a:p>
      </dsp:txBody>
      <dsp:txXfrm rot="10800000">
        <a:off x="0" y="1198968"/>
        <a:ext cx="6493745" cy="784977"/>
      </dsp:txXfrm>
    </dsp:sp>
    <dsp:sp modelId="{CB8107C6-5CC3-4F76-A8D2-79776D847639}">
      <dsp:nvSpPr>
        <dsp:cNvPr id="0" name=""/>
        <dsp:cNvSpPr/>
      </dsp:nvSpPr>
      <dsp:spPr>
        <a:xfrm rot="10800000">
          <a:off x="0" y="266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defRPr cap="all"/>
          </a:pPr>
          <a:r>
            <a:rPr lang="en-US" sz="1400" b="1" kern="1200" dirty="0">
              <a:solidFill>
                <a:schemeClr val="tx1"/>
              </a:solidFill>
            </a:rPr>
            <a:t>Target market means a group or set of potential customers to whom a company proposes to sell its products or services</a:t>
          </a:r>
          <a:r>
            <a:rPr lang="en-US" sz="1400" kern="1200" dirty="0">
              <a:solidFill>
                <a:schemeClr val="tx1"/>
              </a:solidFill>
            </a:rPr>
            <a:t>. </a:t>
          </a:r>
        </a:p>
      </dsp:txBody>
      <dsp:txXfrm rot="10800000">
        <a:off x="0" y="2665"/>
        <a:ext cx="6493745" cy="784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970CD-F8DA-4EFC-B847-8AAF3794EAB4}">
      <dsp:nvSpPr>
        <dsp:cNvPr id="0" name=""/>
        <dsp:cNvSpPr/>
      </dsp:nvSpPr>
      <dsp:spPr>
        <a:xfrm>
          <a:off x="2922357" y="686"/>
          <a:ext cx="1340144" cy="1340144"/>
        </a:xfrm>
        <a:prstGeom prst="ellipse">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solidFill>
                <a:schemeClr val="bg1"/>
              </a:solidFill>
            </a:rPr>
            <a:t>Advertising</a:t>
          </a:r>
        </a:p>
      </dsp:txBody>
      <dsp:txXfrm>
        <a:off x="3118617" y="196946"/>
        <a:ext cx="947624" cy="947624"/>
      </dsp:txXfrm>
    </dsp:sp>
    <dsp:sp modelId="{B8388952-CEC6-4144-9755-FFD6BF66AF23}">
      <dsp:nvSpPr>
        <dsp:cNvPr id="0" name=""/>
        <dsp:cNvSpPr/>
      </dsp:nvSpPr>
      <dsp:spPr>
        <a:xfrm rot="2160000">
          <a:off x="4220123" y="103003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4230326" y="1089095"/>
        <a:ext cx="249309" cy="271378"/>
      </dsp:txXfrm>
    </dsp:sp>
    <dsp:sp modelId="{08390E7C-AB26-428D-88BF-67D9C4D16F39}">
      <dsp:nvSpPr>
        <dsp:cNvPr id="0" name=""/>
        <dsp:cNvSpPr/>
      </dsp:nvSpPr>
      <dsp:spPr>
        <a:xfrm>
          <a:off x="4550210" y="1183390"/>
          <a:ext cx="1340144" cy="1340144"/>
        </a:xfrm>
        <a:prstGeom prst="ellipse">
          <a:avLst/>
        </a:prstGeom>
        <a:solidFill>
          <a:schemeClr val="accent3">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Public relations</a:t>
          </a:r>
        </a:p>
      </dsp:txBody>
      <dsp:txXfrm>
        <a:off x="4746470" y="1379650"/>
        <a:ext cx="947624" cy="947624"/>
      </dsp:txXfrm>
    </dsp:sp>
    <dsp:sp modelId="{D377E710-9808-43A9-97F8-8E226289F892}">
      <dsp:nvSpPr>
        <dsp:cNvPr id="0" name=""/>
        <dsp:cNvSpPr/>
      </dsp:nvSpPr>
      <dsp:spPr>
        <a:xfrm rot="6480000">
          <a:off x="4734427" y="2574555"/>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4804359" y="2614207"/>
        <a:ext cx="249309" cy="271378"/>
      </dsp:txXfrm>
    </dsp:sp>
    <dsp:sp modelId="{CB48A131-2CA9-48D0-988E-3F094F4AB97A}">
      <dsp:nvSpPr>
        <dsp:cNvPr id="0" name=""/>
        <dsp:cNvSpPr/>
      </dsp:nvSpPr>
      <dsp:spPr>
        <a:xfrm>
          <a:off x="3928426" y="3097046"/>
          <a:ext cx="1340144" cy="134014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Sale promotion</a:t>
          </a:r>
        </a:p>
      </dsp:txBody>
      <dsp:txXfrm>
        <a:off x="4124686" y="3293306"/>
        <a:ext cx="947624" cy="947624"/>
      </dsp:txXfrm>
    </dsp:sp>
    <dsp:sp modelId="{879EFBFF-EE6A-4A97-87E1-0191726E34AF}">
      <dsp:nvSpPr>
        <dsp:cNvPr id="0" name=""/>
        <dsp:cNvSpPr/>
      </dsp:nvSpPr>
      <dsp:spPr>
        <a:xfrm rot="10800000">
          <a:off x="3424431" y="3540969"/>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3531277" y="3631429"/>
        <a:ext cx="249309" cy="271378"/>
      </dsp:txXfrm>
    </dsp:sp>
    <dsp:sp modelId="{E8AA1B63-6B89-4E3D-BFB6-DBFBE2346951}">
      <dsp:nvSpPr>
        <dsp:cNvPr id="0" name=""/>
        <dsp:cNvSpPr/>
      </dsp:nvSpPr>
      <dsp:spPr>
        <a:xfrm>
          <a:off x="1916289" y="3097046"/>
          <a:ext cx="1340144" cy="13401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Personal selling</a:t>
          </a:r>
        </a:p>
      </dsp:txBody>
      <dsp:txXfrm>
        <a:off x="2112549" y="3293306"/>
        <a:ext cx="947624" cy="947624"/>
      </dsp:txXfrm>
    </dsp:sp>
    <dsp:sp modelId="{B2E8F8B3-97BD-4FC1-9317-AD269DD8707E}">
      <dsp:nvSpPr>
        <dsp:cNvPr id="0" name=""/>
        <dsp:cNvSpPr/>
      </dsp:nvSpPr>
      <dsp:spPr>
        <a:xfrm rot="15120000">
          <a:off x="2100506" y="2593728"/>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170438" y="2734996"/>
        <a:ext cx="249309" cy="271378"/>
      </dsp:txXfrm>
    </dsp:sp>
    <dsp:sp modelId="{75EDAD2C-817F-47BF-8D0B-C9EDF32AE117}">
      <dsp:nvSpPr>
        <dsp:cNvPr id="0" name=""/>
        <dsp:cNvSpPr/>
      </dsp:nvSpPr>
      <dsp:spPr>
        <a:xfrm>
          <a:off x="1294504" y="1183390"/>
          <a:ext cx="1340144" cy="1340144"/>
        </a:xfrm>
        <a:prstGeom prst="ellipse">
          <a:avLst/>
        </a:prstGeom>
        <a:solidFill>
          <a:schemeClr val="accent4">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a:t>Direct marketing</a:t>
          </a:r>
        </a:p>
      </dsp:txBody>
      <dsp:txXfrm>
        <a:off x="1490764" y="1379650"/>
        <a:ext cx="947624" cy="947624"/>
      </dsp:txXfrm>
    </dsp:sp>
    <dsp:sp modelId="{9C5848DA-9F54-4500-8F7E-014AB99F54FC}">
      <dsp:nvSpPr>
        <dsp:cNvPr id="0" name=""/>
        <dsp:cNvSpPr/>
      </dsp:nvSpPr>
      <dsp:spPr>
        <a:xfrm rot="19440000">
          <a:off x="2592270" y="104188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2602473" y="1163747"/>
        <a:ext cx="249309" cy="271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BA409-3E8A-42BE-A486-26DF051AD686}">
      <dsp:nvSpPr>
        <dsp:cNvPr id="0" name=""/>
        <dsp:cNvSpPr/>
      </dsp:nvSpPr>
      <dsp:spPr>
        <a:xfrm>
          <a:off x="-625198" y="0"/>
          <a:ext cx="10093319" cy="8669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dirty="0"/>
            <a:t>From the above report, it has been concluded that market is place where a business need to survive and become successful. </a:t>
          </a:r>
        </a:p>
      </dsp:txBody>
      <dsp:txXfrm>
        <a:off x="-599805" y="25393"/>
        <a:ext cx="8884078" cy="816184"/>
      </dsp:txXfrm>
    </dsp:sp>
    <dsp:sp modelId="{8721A52E-0B5C-43C0-9626-C22B706DE7A0}">
      <dsp:nvSpPr>
        <dsp:cNvPr id="0" name=""/>
        <dsp:cNvSpPr/>
      </dsp:nvSpPr>
      <dsp:spPr>
        <a:xfrm>
          <a:off x="-14043" y="1045512"/>
          <a:ext cx="10031385" cy="8669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a:t>They should have their targets fixed before starting a business. This will make them become a leader. </a:t>
          </a:r>
        </a:p>
      </dsp:txBody>
      <dsp:txXfrm>
        <a:off x="11350" y="1070905"/>
        <a:ext cx="8463208" cy="816184"/>
      </dsp:txXfrm>
    </dsp:sp>
    <dsp:sp modelId="{7E9CD76C-8B97-495C-A4C8-D6C989FCFE99}">
      <dsp:nvSpPr>
        <dsp:cNvPr id="0" name=""/>
        <dsp:cNvSpPr/>
      </dsp:nvSpPr>
      <dsp:spPr>
        <a:xfrm>
          <a:off x="709751" y="2049203"/>
          <a:ext cx="9931307" cy="8669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a:t>The report has very well defined three most used analyses which are BCG, SWOT and PESTEL for understanding the business environment. </a:t>
          </a:r>
        </a:p>
      </dsp:txBody>
      <dsp:txXfrm>
        <a:off x="735144" y="2074596"/>
        <a:ext cx="8390682" cy="816184"/>
      </dsp:txXfrm>
    </dsp:sp>
    <dsp:sp modelId="{827826D2-4E0C-4E3B-BF4E-9E4386470C58}">
      <dsp:nvSpPr>
        <dsp:cNvPr id="0" name=""/>
        <dsp:cNvSpPr/>
      </dsp:nvSpPr>
      <dsp:spPr>
        <a:xfrm>
          <a:off x="1556454" y="3073804"/>
          <a:ext cx="9635996" cy="866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kern="1200"/>
            <a:t>These help a newly established business to have knowledge about what more could be done to have grip of market.</a:t>
          </a:r>
        </a:p>
      </dsp:txBody>
      <dsp:txXfrm>
        <a:off x="1581847" y="3099197"/>
        <a:ext cx="8127627" cy="816184"/>
      </dsp:txXfrm>
    </dsp:sp>
    <dsp:sp modelId="{64873092-AF05-42C3-985F-D2B6A470FC4D}">
      <dsp:nvSpPr>
        <dsp:cNvPr id="0" name=""/>
        <dsp:cNvSpPr/>
      </dsp:nvSpPr>
      <dsp:spPr>
        <a:xfrm>
          <a:off x="7897628" y="664020"/>
          <a:ext cx="563530" cy="5635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US" sz="2500" kern="1200"/>
        </a:p>
      </dsp:txBody>
      <dsp:txXfrm>
        <a:off x="8024422" y="664020"/>
        <a:ext cx="309942" cy="424056"/>
      </dsp:txXfrm>
    </dsp:sp>
    <dsp:sp modelId="{74C10159-9E29-44A7-BE60-49FA98A6EECB}">
      <dsp:nvSpPr>
        <dsp:cNvPr id="0" name=""/>
        <dsp:cNvSpPr/>
      </dsp:nvSpPr>
      <dsp:spPr>
        <a:xfrm>
          <a:off x="8596675" y="1688622"/>
          <a:ext cx="563530" cy="5635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US" sz="2500" kern="1200"/>
        </a:p>
      </dsp:txBody>
      <dsp:txXfrm>
        <a:off x="8723469" y="1688622"/>
        <a:ext cx="309942" cy="424056"/>
      </dsp:txXfrm>
    </dsp:sp>
    <dsp:sp modelId="{90F35EBF-C830-484C-85BA-5D9ECA9844C0}">
      <dsp:nvSpPr>
        <dsp:cNvPr id="0" name=""/>
        <dsp:cNvSpPr/>
      </dsp:nvSpPr>
      <dsp:spPr>
        <a:xfrm>
          <a:off x="9285288" y="2713223"/>
          <a:ext cx="563530" cy="5635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lvl="0" algn="ctr" defTabSz="1111250">
            <a:lnSpc>
              <a:spcPct val="90000"/>
            </a:lnSpc>
            <a:spcBef>
              <a:spcPct val="0"/>
            </a:spcBef>
            <a:spcAft>
              <a:spcPct val="35000"/>
            </a:spcAft>
          </a:pPr>
          <a:endParaRPr lang="en-US" sz="2500" kern="1200"/>
        </a:p>
      </dsp:txBody>
      <dsp:txXfrm>
        <a:off x="9412082" y="2713223"/>
        <a:ext cx="309942" cy="4240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a:extLst>
              <a:ext uri="{FF2B5EF4-FFF2-40B4-BE49-F238E27FC236}">
                <a16:creationId xmlns:a16="http://schemas.microsoft.com/office/drawing/2014/main" id="{E55D0161-BEA6-40E1-A4CF-A3752B7BD653}"/>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4" name="AutoShape 2">
            <a:extLst>
              <a:ext uri="{FF2B5EF4-FFF2-40B4-BE49-F238E27FC236}">
                <a16:creationId xmlns:a16="http://schemas.microsoft.com/office/drawing/2014/main" id="{3EF0FC61-8443-402B-AB66-2B9C0BAA6C5D}"/>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5" name="Rectangle 3">
            <a:extLst>
              <a:ext uri="{FF2B5EF4-FFF2-40B4-BE49-F238E27FC236}">
                <a16:creationId xmlns:a16="http://schemas.microsoft.com/office/drawing/2014/main" id="{2C8636E4-C375-424B-8238-50230255542C}"/>
              </a:ext>
            </a:extLst>
          </p:cNvPr>
          <p:cNvSpPr>
            <a:spLocks noGrp="1" noRot="1" noChangeAspect="1" noChangeArrowheads="1"/>
          </p:cNvSpPr>
          <p:nvPr>
            <p:ph type="sldImg"/>
          </p:nvPr>
        </p:nvSpPr>
        <p:spPr bwMode="auto">
          <a:xfrm>
            <a:off x="1106488" y="812800"/>
            <a:ext cx="5340350" cy="4003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6" name="Rectangle 4">
            <a:extLst>
              <a:ext uri="{FF2B5EF4-FFF2-40B4-BE49-F238E27FC236}">
                <a16:creationId xmlns:a16="http://schemas.microsoft.com/office/drawing/2014/main" id="{23E34358-F5BD-4AC2-AC3A-32E6B940917B}"/>
              </a:ext>
            </a:extLst>
          </p:cNvPr>
          <p:cNvSpPr>
            <a:spLocks noGrp="1" noChangeArrowheads="1"/>
          </p:cNvSpPr>
          <p:nvPr>
            <p:ph type="body"/>
          </p:nvPr>
        </p:nvSpPr>
        <p:spPr bwMode="auto">
          <a:xfrm>
            <a:off x="755650" y="5078413"/>
            <a:ext cx="6043613" cy="4806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
        <p:nvSpPr>
          <p:cNvPr id="3077" name="Rectangle 5">
            <a:extLst>
              <a:ext uri="{FF2B5EF4-FFF2-40B4-BE49-F238E27FC236}">
                <a16:creationId xmlns:a16="http://schemas.microsoft.com/office/drawing/2014/main" id="{4E70458E-B578-411C-8FE1-B0A435D4661B}"/>
              </a:ext>
            </a:extLst>
          </p:cNvPr>
          <p:cNvSpPr>
            <a:spLocks noGrp="1" noChangeArrowheads="1"/>
          </p:cNvSpPr>
          <p:nvPr>
            <p:ph type="hdr"/>
          </p:nvPr>
        </p:nvSpPr>
        <p:spPr bwMode="auto">
          <a:xfrm>
            <a:off x="0"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8" name="Rectangle 6">
            <a:extLst>
              <a:ext uri="{FF2B5EF4-FFF2-40B4-BE49-F238E27FC236}">
                <a16:creationId xmlns:a16="http://schemas.microsoft.com/office/drawing/2014/main" id="{E1512D9E-ACC5-48B8-9E69-E9443100C40F}"/>
              </a:ext>
            </a:extLst>
          </p:cNvPr>
          <p:cNvSpPr>
            <a:spLocks noGrp="1" noChangeArrowheads="1"/>
          </p:cNvSpPr>
          <p:nvPr>
            <p:ph type="dt"/>
          </p:nvPr>
        </p:nvSpPr>
        <p:spPr bwMode="auto">
          <a:xfrm>
            <a:off x="4278313"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9" name="Rectangle 7">
            <a:extLst>
              <a:ext uri="{FF2B5EF4-FFF2-40B4-BE49-F238E27FC236}">
                <a16:creationId xmlns:a16="http://schemas.microsoft.com/office/drawing/2014/main" id="{A7DFBC13-E4AA-4A0E-A633-F36583FFDA16}"/>
              </a:ext>
            </a:extLst>
          </p:cNvPr>
          <p:cNvSpPr>
            <a:spLocks noGrp="1" noChangeArrowheads="1"/>
          </p:cNvSpPr>
          <p:nvPr>
            <p:ph type="ftr"/>
          </p:nvPr>
        </p:nvSpPr>
        <p:spPr bwMode="auto">
          <a:xfrm>
            <a:off x="0"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80" name="Rectangle 8">
            <a:extLst>
              <a:ext uri="{FF2B5EF4-FFF2-40B4-BE49-F238E27FC236}">
                <a16:creationId xmlns:a16="http://schemas.microsoft.com/office/drawing/2014/main" id="{A8904911-C54A-491F-93CF-A874EC850C5B}"/>
              </a:ext>
            </a:extLst>
          </p:cNvPr>
          <p:cNvSpPr>
            <a:spLocks noGrp="1" noChangeArrowheads="1"/>
          </p:cNvSpPr>
          <p:nvPr>
            <p:ph type="sldNum"/>
          </p:nvPr>
        </p:nvSpPr>
        <p:spPr bwMode="auto">
          <a:xfrm>
            <a:off x="4278313"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fld id="{BBE5902F-31D0-4381-9E05-27D7D5824E4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400D8BA-86B8-476D-84ED-7B7E6AAF2DD9}"/>
              </a:ext>
            </a:extLst>
          </p:cNvPr>
          <p:cNvSpPr>
            <a:spLocks noGrp="1" noChangeArrowheads="1"/>
          </p:cNvSpPr>
          <p:nvPr>
            <p:ph type="sldNum"/>
          </p:nvPr>
        </p:nvSpPr>
        <p:spPr>
          <a:ln/>
        </p:spPr>
        <p:txBody>
          <a:bodyPr/>
          <a:lstStyle/>
          <a:p>
            <a:fld id="{AAAB4217-6EE3-4132-A449-897AE25892D4}" type="slidenum">
              <a:rPr lang="en-GB" altLang="en-US"/>
              <a:pPr/>
              <a:t>1</a:t>
            </a:fld>
            <a:endParaRPr lang="en-GB" altLang="en-US"/>
          </a:p>
        </p:txBody>
      </p:sp>
      <p:sp>
        <p:nvSpPr>
          <p:cNvPr id="24577" name="Rectangle 1">
            <a:extLst>
              <a:ext uri="{FF2B5EF4-FFF2-40B4-BE49-F238E27FC236}">
                <a16:creationId xmlns:a16="http://schemas.microsoft.com/office/drawing/2014/main" id="{F34B3E20-8D05-4E7C-890B-B2E7D4051D5F}"/>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Rectangle 2">
            <a:extLst>
              <a:ext uri="{FF2B5EF4-FFF2-40B4-BE49-F238E27FC236}">
                <a16:creationId xmlns:a16="http://schemas.microsoft.com/office/drawing/2014/main" id="{E1455542-C505-45CE-BE55-5FF9FB012AA2}"/>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042DA52-59DD-469B-A3BE-1816A5B56EA4}"/>
              </a:ext>
            </a:extLst>
          </p:cNvPr>
          <p:cNvSpPr>
            <a:spLocks noGrp="1" noChangeArrowheads="1"/>
          </p:cNvSpPr>
          <p:nvPr>
            <p:ph type="sldNum"/>
          </p:nvPr>
        </p:nvSpPr>
        <p:spPr>
          <a:ln/>
        </p:spPr>
        <p:txBody>
          <a:bodyPr/>
          <a:lstStyle/>
          <a:p>
            <a:fld id="{A9591785-02BA-43BE-B329-A6AF5A8890E4}" type="slidenum">
              <a:rPr lang="en-GB" altLang="en-US"/>
              <a:pPr/>
              <a:t>2</a:t>
            </a:fld>
            <a:endParaRPr lang="en-GB" altLang="en-US"/>
          </a:p>
        </p:txBody>
      </p:sp>
      <p:sp>
        <p:nvSpPr>
          <p:cNvPr id="25601" name="Rectangle 1">
            <a:extLst>
              <a:ext uri="{FF2B5EF4-FFF2-40B4-BE49-F238E27FC236}">
                <a16:creationId xmlns:a16="http://schemas.microsoft.com/office/drawing/2014/main" id="{56521483-77C9-4663-8494-57070E4482B3}"/>
              </a:ext>
            </a:extLst>
          </p:cNvPr>
          <p:cNvSpPr txBox="1">
            <a:spLocks noGrp="1" noRot="1" noChangeAspect="1" noChangeArrowheads="1"/>
          </p:cNvSpPr>
          <p:nvPr>
            <p:ph type="sldImg"/>
          </p:nvPr>
        </p:nvSpPr>
        <p:spPr bwMode="auto">
          <a:xfrm>
            <a:off x="217488" y="812800"/>
            <a:ext cx="7121525" cy="400685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Rectangle 2">
            <a:extLst>
              <a:ext uri="{FF2B5EF4-FFF2-40B4-BE49-F238E27FC236}">
                <a16:creationId xmlns:a16="http://schemas.microsoft.com/office/drawing/2014/main" id="{FAB8798E-788D-4C0C-8652-FD74DE605FA0}"/>
              </a:ext>
            </a:extLst>
          </p:cNvPr>
          <p:cNvSpPr txBox="1">
            <a:spLocks noGrp="1" noChangeArrowheads="1"/>
          </p:cNvSpPr>
          <p:nvPr>
            <p:ph type="body" idx="1"/>
          </p:nvPr>
        </p:nvSpPr>
        <p:spPr bwMode="auto">
          <a:xfrm>
            <a:off x="755650" y="5078413"/>
            <a:ext cx="6046788" cy="48101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B87EDE3C-E77B-42ED-94FE-07A43D6E00B7}"/>
              </a:ext>
            </a:extLst>
          </p:cNvPr>
          <p:cNvSpPr>
            <a:spLocks noGrp="1" noChangeArrowheads="1"/>
          </p:cNvSpPr>
          <p:nvPr>
            <p:ph type="sldNum"/>
          </p:nvPr>
        </p:nvSpPr>
        <p:spPr>
          <a:ln/>
        </p:spPr>
        <p:txBody>
          <a:bodyPr/>
          <a:lstStyle/>
          <a:p>
            <a:fld id="{AC812DE3-AF22-49D6-BFFC-FF1236E2D6A7}" type="slidenum">
              <a:rPr lang="en-GB" altLang="en-US"/>
              <a:pPr/>
              <a:t>3</a:t>
            </a:fld>
            <a:endParaRPr lang="en-GB" altLang="en-US"/>
          </a:p>
        </p:txBody>
      </p:sp>
      <p:sp>
        <p:nvSpPr>
          <p:cNvPr id="26625" name="Rectangle 1">
            <a:extLst>
              <a:ext uri="{FF2B5EF4-FFF2-40B4-BE49-F238E27FC236}">
                <a16:creationId xmlns:a16="http://schemas.microsoft.com/office/drawing/2014/main" id="{53225F7C-3605-4519-B3EB-66AE6E194941}"/>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6" name="Rectangle 2">
            <a:extLst>
              <a:ext uri="{FF2B5EF4-FFF2-40B4-BE49-F238E27FC236}">
                <a16:creationId xmlns:a16="http://schemas.microsoft.com/office/drawing/2014/main" id="{A53D4952-92B3-42CF-A593-EF2C97D95CD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25952B0-68A6-4BB7-BD74-005BA5574229}"/>
              </a:ext>
            </a:extLst>
          </p:cNvPr>
          <p:cNvSpPr>
            <a:spLocks noGrp="1" noChangeArrowheads="1"/>
          </p:cNvSpPr>
          <p:nvPr>
            <p:ph type="sldNum"/>
          </p:nvPr>
        </p:nvSpPr>
        <p:spPr>
          <a:ln/>
        </p:spPr>
        <p:txBody>
          <a:bodyPr/>
          <a:lstStyle/>
          <a:p>
            <a:fld id="{A87460F0-20B5-48CF-A23A-0F7BC3A07268}" type="slidenum">
              <a:rPr lang="en-GB" altLang="en-US"/>
              <a:pPr/>
              <a:t>4</a:t>
            </a:fld>
            <a:endParaRPr lang="en-GB" altLang="en-US"/>
          </a:p>
        </p:txBody>
      </p:sp>
      <p:sp>
        <p:nvSpPr>
          <p:cNvPr id="27649" name="Rectangle 1">
            <a:extLst>
              <a:ext uri="{FF2B5EF4-FFF2-40B4-BE49-F238E27FC236}">
                <a16:creationId xmlns:a16="http://schemas.microsoft.com/office/drawing/2014/main" id="{9AAA962E-F2FF-4C9D-990B-5470E4AC6385}"/>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0" name="Rectangle 2">
            <a:extLst>
              <a:ext uri="{FF2B5EF4-FFF2-40B4-BE49-F238E27FC236}">
                <a16:creationId xmlns:a16="http://schemas.microsoft.com/office/drawing/2014/main" id="{1D79ED0F-91C2-43B1-8E5B-2CF295A512AE}"/>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A68CD68B-CAD8-4237-8468-CF58E5DE6FFC}"/>
              </a:ext>
            </a:extLst>
          </p:cNvPr>
          <p:cNvSpPr>
            <a:spLocks noGrp="1" noChangeArrowheads="1"/>
          </p:cNvSpPr>
          <p:nvPr>
            <p:ph type="sldNum"/>
          </p:nvPr>
        </p:nvSpPr>
        <p:spPr>
          <a:ln/>
        </p:spPr>
        <p:txBody>
          <a:bodyPr/>
          <a:lstStyle/>
          <a:p>
            <a:fld id="{E55C1016-5D45-471D-BD8E-202D8F4470BA}" type="slidenum">
              <a:rPr lang="en-GB" altLang="en-US"/>
              <a:pPr/>
              <a:t>7</a:t>
            </a:fld>
            <a:endParaRPr lang="en-GB" altLang="en-US"/>
          </a:p>
        </p:txBody>
      </p:sp>
      <p:sp>
        <p:nvSpPr>
          <p:cNvPr id="37889" name="Rectangle 1">
            <a:extLst>
              <a:ext uri="{FF2B5EF4-FFF2-40B4-BE49-F238E27FC236}">
                <a16:creationId xmlns:a16="http://schemas.microsoft.com/office/drawing/2014/main" id="{00D3E037-F324-43BF-B727-F91227D44AEA}"/>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0" name="Rectangle 2">
            <a:extLst>
              <a:ext uri="{FF2B5EF4-FFF2-40B4-BE49-F238E27FC236}">
                <a16:creationId xmlns:a16="http://schemas.microsoft.com/office/drawing/2014/main" id="{0A605786-956A-4DEE-BDD3-71D0A9C7188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BABFDEC4-876A-4D07-BF3D-442A374490FD}"/>
              </a:ext>
            </a:extLst>
          </p:cNvPr>
          <p:cNvSpPr>
            <a:spLocks noGrp="1" noChangeArrowheads="1"/>
          </p:cNvSpPr>
          <p:nvPr>
            <p:ph type="sldNum"/>
          </p:nvPr>
        </p:nvSpPr>
        <p:spPr>
          <a:ln/>
        </p:spPr>
        <p:txBody>
          <a:bodyPr/>
          <a:lstStyle/>
          <a:p>
            <a:fld id="{12E5E4D8-5EAD-40A7-B797-90549F5086C6}" type="slidenum">
              <a:rPr lang="en-GB" altLang="en-US"/>
              <a:pPr/>
              <a:t>8</a:t>
            </a:fld>
            <a:endParaRPr lang="en-GB" altLang="en-US"/>
          </a:p>
        </p:txBody>
      </p:sp>
      <p:sp>
        <p:nvSpPr>
          <p:cNvPr id="28673" name="Rectangle 1">
            <a:extLst>
              <a:ext uri="{FF2B5EF4-FFF2-40B4-BE49-F238E27FC236}">
                <a16:creationId xmlns:a16="http://schemas.microsoft.com/office/drawing/2014/main" id="{AA1D0D94-824B-4050-9177-495BD599DCFD}"/>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4" name="Text Box 2">
            <a:extLst>
              <a:ext uri="{FF2B5EF4-FFF2-40B4-BE49-F238E27FC236}">
                <a16:creationId xmlns:a16="http://schemas.microsoft.com/office/drawing/2014/main" id="{14E9C71B-B0A1-4278-9A6D-C4EC960C1779}"/>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b="1" i="1">
                <a:latin typeface="+mn-lt" charset="0"/>
                <a:cs typeface="+mn-ea" charset="0"/>
              </a:rPr>
              <a:t>Stars- </a:t>
            </a:r>
            <a:r>
              <a:rPr lang="en-GB" altLang="en-US">
                <a:latin typeface="+mn-lt" charset="0"/>
                <a:cs typeface="+mn-ea" charset="0"/>
              </a:rPr>
              <a:t>It states that start products are the market leaders which generate more ROI as comparison to other goods. In this, market share and market growth both are high. For the long term success, there is a need to Getabed to investing continuously on its its products and services for gaining long term advantages. If the starts maintain their market share over long period of time then they will become cash cow.</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Cash cows</a:t>
            </a:r>
            <a:r>
              <a:rPr lang="en-GB" altLang="en-US">
                <a:latin typeface="+mn-lt" charset="0"/>
                <a:cs typeface="+mn-ea" charset="0"/>
              </a:rPr>
              <a:t>- In this, market share is high but market is developing slowly. The cash cow products do not need more investment in order to maintain high market share. It is necessary for Getabed to develop cash cow for produce reliable income source (Charter, 2017).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Question mark-</a:t>
            </a:r>
            <a:r>
              <a:rPr lang="en-GB" altLang="en-US">
                <a:latin typeface="+mn-lt" charset="0"/>
                <a:cs typeface="+mn-ea" charset="0"/>
              </a:rPr>
              <a:t> In this, growth rate is high but he market share is low. As Getabed is new start up business and it introduced the new services and products that have small market share as comparison to competitors but in quick developing market. It is complex for hotel to estimate any kind of future development.</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Dogs</a:t>
            </a:r>
            <a:r>
              <a:rPr lang="en-GB" altLang="en-US">
                <a:latin typeface="+mn-lt" charset="0"/>
                <a:cs typeface="+mn-ea" charset="0"/>
              </a:rPr>
              <a:t>- Under this, business units in slow- development with small relative markets share are gardened as dogs. In this brand have the low market share and low growth rate. It states that the sales is low and there is a reduction in profitability of business. In this case, there is a need to company to adopt divestment strategy when goods can be retain itself for no longer.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endParaRPr lang="en-GB" altLang="en-US">
              <a:latin typeface="+mn-lt" charset="0"/>
              <a:cs typeface="+mn-ea" charset="0"/>
            </a:endParaRPr>
          </a:p>
        </p:txBody>
      </p:sp>
      <p:sp>
        <p:nvSpPr>
          <p:cNvPr id="28675" name="Text Box 3">
            <a:extLst>
              <a:ext uri="{FF2B5EF4-FFF2-40B4-BE49-F238E27FC236}">
                <a16:creationId xmlns:a16="http://schemas.microsoft.com/office/drawing/2014/main" id="{36E4E5E0-DF86-4D21-80E3-9E71D18DE20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D7A775D-3C58-45F2-82F8-38AB03753DB0}" type="slidenum">
              <a:rPr lang="en-GB" altLang="en-US">
                <a:latin typeface="+mn-lt" charset="0"/>
                <a:cs typeface="+mn-ea" charset="0"/>
              </a:rPr>
              <a:pPr hangingPunct="1">
                <a:lnSpc>
                  <a:spcPct val="100000"/>
                </a:lnSpc>
                <a:buClrTx/>
                <a:buFontTx/>
                <a:buNone/>
              </a:pPr>
              <a:t>8</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3A40B63A-66C1-4787-A1AF-6EE05D115D9F}"/>
              </a:ext>
            </a:extLst>
          </p:cNvPr>
          <p:cNvSpPr>
            <a:spLocks noGrp="1" noChangeArrowheads="1"/>
          </p:cNvSpPr>
          <p:nvPr>
            <p:ph type="sldNum"/>
          </p:nvPr>
        </p:nvSpPr>
        <p:spPr>
          <a:ln/>
        </p:spPr>
        <p:txBody>
          <a:bodyPr/>
          <a:lstStyle/>
          <a:p>
            <a:fld id="{19E3E134-78CF-4B75-9156-375B51C28905}" type="slidenum">
              <a:rPr lang="en-GB" altLang="en-US"/>
              <a:pPr/>
              <a:t>10</a:t>
            </a:fld>
            <a:endParaRPr lang="en-GB" altLang="en-US"/>
          </a:p>
        </p:txBody>
      </p:sp>
      <p:sp>
        <p:nvSpPr>
          <p:cNvPr id="29697" name="Rectangle 1">
            <a:extLst>
              <a:ext uri="{FF2B5EF4-FFF2-40B4-BE49-F238E27FC236}">
                <a16:creationId xmlns:a16="http://schemas.microsoft.com/office/drawing/2014/main" id="{2C0AF1AE-A771-4882-B39A-6E428AC4CE1C}"/>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Text Box 2">
            <a:extLst>
              <a:ext uri="{FF2B5EF4-FFF2-40B4-BE49-F238E27FC236}">
                <a16:creationId xmlns:a16="http://schemas.microsoft.com/office/drawing/2014/main" id="{1639E1FB-68FD-4C1F-BCE9-3F96DAA858FF}"/>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refers to strategic planning technique that is mainly used to assess an individual or company to determine strengths, weaknesses, opportunities and threats which are concerned with project planning and business competition. It will help Getabed hotel in internal environment al audit. It can support the better strategic planning based on examination of capabilities of company and external environment. With the help of this, management can know that business is performing up to the expectations or not. </a:t>
            </a:r>
          </a:p>
        </p:txBody>
      </p:sp>
      <p:sp>
        <p:nvSpPr>
          <p:cNvPr id="29699" name="Text Box 3">
            <a:extLst>
              <a:ext uri="{FF2B5EF4-FFF2-40B4-BE49-F238E27FC236}">
                <a16:creationId xmlns:a16="http://schemas.microsoft.com/office/drawing/2014/main" id="{4CAE8C93-E06B-49D8-9F80-DB28D5BB3446}"/>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2B9E7952-5625-45A7-9B59-C5FE6C4599E8}" type="slidenum">
              <a:rPr lang="en-GB" altLang="en-US">
                <a:latin typeface="+mn-lt" charset="0"/>
                <a:cs typeface="+mn-ea" charset="0"/>
              </a:rPr>
              <a:pPr hangingPunct="1">
                <a:lnSpc>
                  <a:spcPct val="100000"/>
                </a:lnSpc>
                <a:buClrTx/>
                <a:buFontTx/>
                <a:buNone/>
              </a:pPr>
              <a:t>10</a:t>
            </a:fld>
            <a:endParaRPr lang="en-GB" altLang="en-US">
              <a:latin typeface="+mn-lt" charset="0"/>
              <a:cs typeface="+mn-e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76249F8-46F5-442E-8F7F-1E93151EA2AB}"/>
              </a:ext>
            </a:extLst>
          </p:cNvPr>
          <p:cNvSpPr>
            <a:spLocks noGrp="1" noChangeArrowheads="1"/>
          </p:cNvSpPr>
          <p:nvPr>
            <p:ph type="sldNum"/>
          </p:nvPr>
        </p:nvSpPr>
        <p:spPr>
          <a:ln/>
        </p:spPr>
        <p:txBody>
          <a:bodyPr/>
          <a:lstStyle/>
          <a:p>
            <a:fld id="{C8B38A1D-07FF-489E-BA36-25C659D64C0E}" type="slidenum">
              <a:rPr lang="en-GB" altLang="en-US"/>
              <a:pPr/>
              <a:t>11</a:t>
            </a:fld>
            <a:endParaRPr lang="en-GB" altLang="en-US"/>
          </a:p>
        </p:txBody>
      </p:sp>
      <p:sp>
        <p:nvSpPr>
          <p:cNvPr id="30721" name="Rectangle 1">
            <a:extLst>
              <a:ext uri="{FF2B5EF4-FFF2-40B4-BE49-F238E27FC236}">
                <a16:creationId xmlns:a16="http://schemas.microsoft.com/office/drawing/2014/main" id="{0819AE5E-8028-4633-941A-62C6E9CC36AF}"/>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2" name="Rectangle 2">
            <a:extLst>
              <a:ext uri="{FF2B5EF4-FFF2-40B4-BE49-F238E27FC236}">
                <a16:creationId xmlns:a16="http://schemas.microsoft.com/office/drawing/2014/main" id="{4C895B29-6E85-4D25-9EF0-71CBDB778E1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F194F635-BD2D-4ED8-87EB-DFE88AD51C0C}"/>
              </a:ext>
            </a:extLst>
          </p:cNvPr>
          <p:cNvSpPr>
            <a:spLocks noGrp="1" noChangeArrowheads="1"/>
          </p:cNvSpPr>
          <p:nvPr>
            <p:ph type="sldNum"/>
          </p:nvPr>
        </p:nvSpPr>
        <p:spPr>
          <a:ln/>
        </p:spPr>
        <p:txBody>
          <a:bodyPr/>
          <a:lstStyle/>
          <a:p>
            <a:fld id="{9FB36263-9586-40C4-AC36-E4FBD576ED2E}" type="slidenum">
              <a:rPr lang="en-GB" altLang="en-US"/>
              <a:pPr/>
              <a:t>12</a:t>
            </a:fld>
            <a:endParaRPr lang="en-GB" altLang="en-US"/>
          </a:p>
        </p:txBody>
      </p:sp>
      <p:sp>
        <p:nvSpPr>
          <p:cNvPr id="31745" name="Rectangle 1">
            <a:extLst>
              <a:ext uri="{FF2B5EF4-FFF2-40B4-BE49-F238E27FC236}">
                <a16:creationId xmlns:a16="http://schemas.microsoft.com/office/drawing/2014/main" id="{D58D22CB-BEE3-4537-93CF-E09A043C98A4}"/>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Rectangle 2">
            <a:extLst>
              <a:ext uri="{FF2B5EF4-FFF2-40B4-BE49-F238E27FC236}">
                <a16:creationId xmlns:a16="http://schemas.microsoft.com/office/drawing/2014/main" id="{CBFB45B7-FE33-4C90-8A15-75C81ABBD8D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18A3DE56-088D-4B6E-A930-652FC7065933}"/>
              </a:ext>
            </a:extLst>
          </p:cNvPr>
          <p:cNvSpPr>
            <a:spLocks noGrp="1" noChangeArrowheads="1"/>
          </p:cNvSpPr>
          <p:nvPr>
            <p:ph type="sldNum"/>
          </p:nvPr>
        </p:nvSpPr>
        <p:spPr>
          <a:ln/>
        </p:spPr>
        <p:txBody>
          <a:bodyPr/>
          <a:lstStyle/>
          <a:p>
            <a:fld id="{C1C37A97-A690-43DB-83DB-D29DD3053510}" type="slidenum">
              <a:rPr lang="en-GB" altLang="en-US"/>
              <a:pPr/>
              <a:t>13</a:t>
            </a:fld>
            <a:endParaRPr lang="en-GB" altLang="en-US"/>
          </a:p>
        </p:txBody>
      </p:sp>
      <p:sp>
        <p:nvSpPr>
          <p:cNvPr id="32769" name="Rectangle 1">
            <a:extLst>
              <a:ext uri="{FF2B5EF4-FFF2-40B4-BE49-F238E27FC236}">
                <a16:creationId xmlns:a16="http://schemas.microsoft.com/office/drawing/2014/main" id="{522B1E05-5B95-4D69-801A-0887EADB23C2}"/>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0" name="Rectangle 2">
            <a:extLst>
              <a:ext uri="{FF2B5EF4-FFF2-40B4-BE49-F238E27FC236}">
                <a16:creationId xmlns:a16="http://schemas.microsoft.com/office/drawing/2014/main" id="{F4028AE0-8D90-430D-9E26-A64467CF4107}"/>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DC03AF9F-C8E3-4C83-979E-96B471DD6C1D}"/>
              </a:ext>
            </a:extLst>
          </p:cNvPr>
          <p:cNvSpPr>
            <a:spLocks noGrp="1" noChangeArrowheads="1"/>
          </p:cNvSpPr>
          <p:nvPr>
            <p:ph type="sldNum"/>
          </p:nvPr>
        </p:nvSpPr>
        <p:spPr>
          <a:ln/>
        </p:spPr>
        <p:txBody>
          <a:bodyPr/>
          <a:lstStyle/>
          <a:p>
            <a:fld id="{B1DAA36E-7A85-4484-A516-588C7AED31AF}" type="slidenum">
              <a:rPr lang="en-GB" altLang="en-US"/>
              <a:pPr/>
              <a:t>14</a:t>
            </a:fld>
            <a:endParaRPr lang="en-GB" altLang="en-US"/>
          </a:p>
        </p:txBody>
      </p:sp>
      <p:sp>
        <p:nvSpPr>
          <p:cNvPr id="38913" name="Rectangle 1">
            <a:extLst>
              <a:ext uri="{FF2B5EF4-FFF2-40B4-BE49-F238E27FC236}">
                <a16:creationId xmlns:a16="http://schemas.microsoft.com/office/drawing/2014/main" id="{B100D472-8891-4FCC-9141-C746A3C65E2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4" name="Rectangle 2">
            <a:extLst>
              <a:ext uri="{FF2B5EF4-FFF2-40B4-BE49-F238E27FC236}">
                <a16:creationId xmlns:a16="http://schemas.microsoft.com/office/drawing/2014/main" id="{B62A369C-CB0F-4FBB-B05D-B6A787FCDFC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C99009B-E3C6-4661-AFAA-9F21424CEF67}"/>
              </a:ext>
            </a:extLst>
          </p:cNvPr>
          <p:cNvSpPr>
            <a:spLocks noGrp="1" noChangeArrowheads="1"/>
          </p:cNvSpPr>
          <p:nvPr>
            <p:ph type="sldNum"/>
          </p:nvPr>
        </p:nvSpPr>
        <p:spPr>
          <a:ln/>
        </p:spPr>
        <p:txBody>
          <a:bodyPr/>
          <a:lstStyle/>
          <a:p>
            <a:fld id="{7EF9784F-1156-4AD8-9827-CC1FCF7A500C}" type="slidenum">
              <a:rPr lang="en-GB" altLang="en-US"/>
              <a:pPr/>
              <a:t>15</a:t>
            </a:fld>
            <a:endParaRPr lang="en-GB" altLang="en-US"/>
          </a:p>
        </p:txBody>
      </p:sp>
      <p:sp>
        <p:nvSpPr>
          <p:cNvPr id="39937" name="Rectangle 1">
            <a:extLst>
              <a:ext uri="{FF2B5EF4-FFF2-40B4-BE49-F238E27FC236}">
                <a16:creationId xmlns:a16="http://schemas.microsoft.com/office/drawing/2014/main" id="{8707EACA-CCB1-4DBA-8D99-520F0AF8AC6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9938" name="Rectangle 2">
            <a:extLst>
              <a:ext uri="{FF2B5EF4-FFF2-40B4-BE49-F238E27FC236}">
                <a16:creationId xmlns:a16="http://schemas.microsoft.com/office/drawing/2014/main" id="{4A1C6CAB-7109-4302-967E-C2B218D29A9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41890D3-A19D-4B7B-AB6A-781219C31835}"/>
              </a:ext>
            </a:extLst>
          </p:cNvPr>
          <p:cNvSpPr>
            <a:spLocks noGrp="1" noChangeArrowheads="1"/>
          </p:cNvSpPr>
          <p:nvPr>
            <p:ph type="sldNum"/>
          </p:nvPr>
        </p:nvSpPr>
        <p:spPr>
          <a:ln/>
        </p:spPr>
        <p:txBody>
          <a:bodyPr/>
          <a:lstStyle/>
          <a:p>
            <a:fld id="{61D1BF36-BEA5-4824-8A30-7911AAD11698}" type="slidenum">
              <a:rPr lang="en-GB" altLang="en-US"/>
              <a:pPr/>
              <a:t>16</a:t>
            </a:fld>
            <a:endParaRPr lang="en-GB" altLang="en-US"/>
          </a:p>
        </p:txBody>
      </p:sp>
      <p:sp>
        <p:nvSpPr>
          <p:cNvPr id="40961" name="Rectangle 1">
            <a:extLst>
              <a:ext uri="{FF2B5EF4-FFF2-40B4-BE49-F238E27FC236}">
                <a16:creationId xmlns:a16="http://schemas.microsoft.com/office/drawing/2014/main" id="{DC6A307D-422D-4667-87B2-6CDFFFA91F49}"/>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2" name="Text Box 2">
            <a:extLst>
              <a:ext uri="{FF2B5EF4-FFF2-40B4-BE49-F238E27FC236}">
                <a16:creationId xmlns:a16="http://schemas.microsoft.com/office/drawing/2014/main" id="{95DDCEAD-E725-490B-9F90-85484737D10B}"/>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In IMC, the tools are aligned with goals or objectives of the company which are will be used in marketing about it (Jianu, Ţurlea, and Guşatu,, 2016). This helps the organization in being particular about its target and make plans accordingly to have a conversation with most of its customers. Furthermore, Getabed can also target a particular group of people through this. It is a useful and effective way as many types of tools or methods are into it. It is very simple to use which ensures that all the messages are reached to target market by forming links between them. Also, when all the methods are used integrated they work in a more effective way which help in gaining the wished outcomes. The synced form of advertising and sales promotion are useful for entities which are newly established and have been targeting prospective customers</a:t>
            </a:r>
            <a:r>
              <a:rPr lang="en-GB" altLang="en-US" i="1">
                <a:latin typeface="+mn-lt" charset="0"/>
                <a:cs typeface="+mn-ea" charset="0"/>
              </a:rPr>
              <a:t>. </a:t>
            </a:r>
          </a:p>
        </p:txBody>
      </p:sp>
      <p:sp>
        <p:nvSpPr>
          <p:cNvPr id="40963" name="Text Box 3">
            <a:extLst>
              <a:ext uri="{FF2B5EF4-FFF2-40B4-BE49-F238E27FC236}">
                <a16:creationId xmlns:a16="http://schemas.microsoft.com/office/drawing/2014/main" id="{04D2F213-8161-4469-AEB3-6B26B6632ACB}"/>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2BAEBFD-6C8B-4F9E-8762-3B9D34F5D2DC}" type="slidenum">
              <a:rPr lang="en-GB" altLang="en-US">
                <a:latin typeface="+mn-lt" charset="0"/>
                <a:cs typeface="+mn-ea" charset="0"/>
              </a:rPr>
              <a:pPr hangingPunct="1">
                <a:lnSpc>
                  <a:spcPct val="100000"/>
                </a:lnSpc>
                <a:buClrTx/>
                <a:buFontTx/>
                <a:buNone/>
              </a:pPr>
              <a:t>16</a:t>
            </a:fld>
            <a:endParaRPr lang="en-GB" altLang="en-US">
              <a:latin typeface="+mn-lt" charset="0"/>
              <a:cs typeface="+mn-e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FF54010E-DBAD-4E84-BA8C-2C55C336A22F}"/>
              </a:ext>
            </a:extLst>
          </p:cNvPr>
          <p:cNvSpPr>
            <a:spLocks noGrp="1" noChangeArrowheads="1"/>
          </p:cNvSpPr>
          <p:nvPr>
            <p:ph type="sldNum"/>
          </p:nvPr>
        </p:nvSpPr>
        <p:spPr>
          <a:ln/>
        </p:spPr>
        <p:txBody>
          <a:bodyPr/>
          <a:lstStyle/>
          <a:p>
            <a:fld id="{E35B5997-D3B8-4A3C-8F14-EF6AF9C56D24}" type="slidenum">
              <a:rPr lang="en-GB" altLang="en-US"/>
              <a:pPr/>
              <a:t>17</a:t>
            </a:fld>
            <a:endParaRPr lang="en-GB" altLang="en-US"/>
          </a:p>
        </p:txBody>
      </p:sp>
      <p:sp>
        <p:nvSpPr>
          <p:cNvPr id="41985" name="Rectangle 1">
            <a:extLst>
              <a:ext uri="{FF2B5EF4-FFF2-40B4-BE49-F238E27FC236}">
                <a16:creationId xmlns:a16="http://schemas.microsoft.com/office/drawing/2014/main" id="{50C538BC-E1F8-46A6-836E-2F29121A9167}"/>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986" name="Text Box 2">
            <a:extLst>
              <a:ext uri="{FF2B5EF4-FFF2-40B4-BE49-F238E27FC236}">
                <a16:creationId xmlns:a16="http://schemas.microsoft.com/office/drawing/2014/main" id="{E719D561-E81D-4AC4-B281-A24070B7C223}"/>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has an amount of ₤4,500 left with it by which it has to contract various agencies for the advertisement of the opening of hotel. However, if it falls short of the funds, then, more contribution by partners will be done. However, if this money is used efficiently and smartly then Getabed can avail many services for promoting the offers among the people of London. </a:t>
            </a:r>
          </a:p>
        </p:txBody>
      </p:sp>
      <p:sp>
        <p:nvSpPr>
          <p:cNvPr id="41987" name="Text Box 3">
            <a:extLst>
              <a:ext uri="{FF2B5EF4-FFF2-40B4-BE49-F238E27FC236}">
                <a16:creationId xmlns:a16="http://schemas.microsoft.com/office/drawing/2014/main" id="{C08DCAF0-2DF2-473C-A0C4-ABA3C6B99800}"/>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6752A1D-9268-461F-B946-B4C412654242}" type="slidenum">
              <a:rPr lang="en-GB" altLang="en-US">
                <a:latin typeface="+mn-lt" charset="0"/>
                <a:cs typeface="+mn-ea" charset="0"/>
              </a:rPr>
              <a:pPr hangingPunct="1">
                <a:lnSpc>
                  <a:spcPct val="100000"/>
                </a:lnSpc>
                <a:buClrTx/>
                <a:buFontTx/>
                <a:buNone/>
              </a:pPr>
              <a:t>17</a:t>
            </a:fld>
            <a:endParaRPr lang="en-GB" altLang="en-US">
              <a:latin typeface="+mn-lt" charset="0"/>
              <a:cs typeface="+mn-ea"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554B5E3-5531-4283-883D-28958BE205D9}"/>
              </a:ext>
            </a:extLst>
          </p:cNvPr>
          <p:cNvSpPr>
            <a:spLocks noGrp="1" noChangeArrowheads="1"/>
          </p:cNvSpPr>
          <p:nvPr>
            <p:ph type="sldNum"/>
          </p:nvPr>
        </p:nvSpPr>
        <p:spPr>
          <a:ln/>
        </p:spPr>
        <p:txBody>
          <a:bodyPr/>
          <a:lstStyle/>
          <a:p>
            <a:fld id="{8DEBECF0-3D2D-40C5-8A17-6B471128FF03}" type="slidenum">
              <a:rPr lang="en-GB" altLang="en-US"/>
              <a:pPr/>
              <a:t>18</a:t>
            </a:fld>
            <a:endParaRPr lang="en-GB" altLang="en-US"/>
          </a:p>
        </p:txBody>
      </p:sp>
      <p:sp>
        <p:nvSpPr>
          <p:cNvPr id="43009" name="Rectangle 1">
            <a:extLst>
              <a:ext uri="{FF2B5EF4-FFF2-40B4-BE49-F238E27FC236}">
                <a16:creationId xmlns:a16="http://schemas.microsoft.com/office/drawing/2014/main" id="{23308F11-186A-4A19-A7B0-4E8B43275E86}"/>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0" name="Rectangle 2">
            <a:extLst>
              <a:ext uri="{FF2B5EF4-FFF2-40B4-BE49-F238E27FC236}">
                <a16:creationId xmlns:a16="http://schemas.microsoft.com/office/drawing/2014/main" id="{D3A76A09-633D-4ED3-9405-C32CF36FA153}"/>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96F6117-F9ED-45B8-907A-AF9A20A3E73E}"/>
              </a:ext>
            </a:extLst>
          </p:cNvPr>
          <p:cNvSpPr>
            <a:spLocks noGrp="1" noChangeArrowheads="1"/>
          </p:cNvSpPr>
          <p:nvPr>
            <p:ph type="sldNum"/>
          </p:nvPr>
        </p:nvSpPr>
        <p:spPr>
          <a:ln/>
        </p:spPr>
        <p:txBody>
          <a:bodyPr/>
          <a:lstStyle/>
          <a:p>
            <a:fld id="{03C21807-5FF4-4D81-BBB4-63617786DE92}" type="slidenum">
              <a:rPr lang="en-GB" altLang="en-US"/>
              <a:pPr/>
              <a:t>19</a:t>
            </a:fld>
            <a:endParaRPr lang="en-GB" altLang="en-US"/>
          </a:p>
        </p:txBody>
      </p:sp>
      <p:sp>
        <p:nvSpPr>
          <p:cNvPr id="44033" name="Rectangle 1">
            <a:extLst>
              <a:ext uri="{FF2B5EF4-FFF2-40B4-BE49-F238E27FC236}">
                <a16:creationId xmlns:a16="http://schemas.microsoft.com/office/drawing/2014/main" id="{686FBC7B-3537-499C-8089-6E7FB96AD84B}"/>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4034" name="Rectangle 2">
            <a:extLst>
              <a:ext uri="{FF2B5EF4-FFF2-40B4-BE49-F238E27FC236}">
                <a16:creationId xmlns:a16="http://schemas.microsoft.com/office/drawing/2014/main" id="{7F36B8D0-41DC-4660-B342-5F2E59FAFF56}"/>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6"/>
            <a:ext cx="12199939"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4488" y="6442525"/>
            <a:ext cx="2743557" cy="365125"/>
          </a:xfrm>
        </p:spPr>
        <p:txBody>
          <a:bodyPr/>
          <a:lstStyle/>
          <a:p>
            <a:r>
              <a:rPr lang="en-GB" altLang="en-US"/>
              <a:t>15/06/19</a:t>
            </a:r>
          </a:p>
        </p:txBody>
      </p:sp>
      <p:sp>
        <p:nvSpPr>
          <p:cNvPr id="5" name="Footer Placeholder 4"/>
          <p:cNvSpPr>
            <a:spLocks noGrp="1"/>
          </p:cNvSpPr>
          <p:nvPr>
            <p:ph type="ftr" sz="quarter" idx="11"/>
          </p:nvPr>
        </p:nvSpPr>
        <p:spPr>
          <a:xfrm>
            <a:off x="4032735" y="6442525"/>
            <a:ext cx="4115336"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93" y="6442525"/>
            <a:ext cx="2755737" cy="365125"/>
          </a:xfrm>
        </p:spPr>
        <p:txBody>
          <a:bodyPr anchor="ctr"/>
          <a:lstStyle>
            <a:lvl1pPr algn="l">
              <a:defRPr sz="1200"/>
            </a:lvl1pPr>
          </a:lstStyle>
          <a:p>
            <a:fld id="{7584E843-E393-45B1-80E6-ADB941F974B6}" type="slidenum">
              <a:rPr lang="en-GB" altLang="en-US" smtClean="0"/>
              <a:pPr/>
              <a:t>‹#›</a:t>
            </a:fld>
            <a:endParaRPr lang="en-GB" altLang="en-US"/>
          </a:p>
        </p:txBody>
      </p:sp>
      <p:sp>
        <p:nvSpPr>
          <p:cNvPr id="68" name="Freeform 57"/>
          <p:cNvSpPr/>
          <p:nvPr/>
        </p:nvSpPr>
        <p:spPr bwMode="auto">
          <a:xfrm>
            <a:off x="445669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1254" y="467785"/>
            <a:ext cx="4875848"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1784" y="1023868"/>
            <a:ext cx="3794172"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1784" y="4945377"/>
            <a:ext cx="3794172"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513460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C6EA91-DCDD-49F4-B230-B480FD373BBF}" type="slidenum">
              <a:rPr lang="en-GB" altLang="en-US" smtClean="0"/>
              <a:pPr/>
              <a:t>‹#›</a:t>
            </a:fld>
            <a:endParaRPr lang="en-GB" altLang="en-US"/>
          </a:p>
        </p:txBody>
      </p:sp>
    </p:spTree>
    <p:extLst>
      <p:ext uri="{BB962C8B-B14F-4D97-AF65-F5344CB8AC3E}">
        <p14:creationId xmlns:p14="http://schemas.microsoft.com/office/powerpoint/2010/main" val="3389451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1" y="-4679"/>
            <a:ext cx="12202204"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3008" y="1262064"/>
            <a:ext cx="7287574"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5913" y="6296731"/>
            <a:ext cx="2743557" cy="365125"/>
          </a:xfrm>
        </p:spPr>
        <p:txBody>
          <a:bodyPr/>
          <a:lstStyle>
            <a:lvl1pPr>
              <a:defRPr>
                <a:solidFill>
                  <a:schemeClr val="bg2"/>
                </a:solidFill>
              </a:defRPr>
            </a:lvl1pPr>
          </a:lstStyle>
          <a:p>
            <a:r>
              <a:rPr lang="en-GB" altLang="en-US"/>
              <a:t>15/06/19</a:t>
            </a:r>
          </a:p>
        </p:txBody>
      </p:sp>
      <p:sp>
        <p:nvSpPr>
          <p:cNvPr id="5" name="Footer Placeholder 4"/>
          <p:cNvSpPr>
            <a:spLocks noGrp="1"/>
          </p:cNvSpPr>
          <p:nvPr>
            <p:ph type="ftr" sz="quarter" idx="11"/>
          </p:nvPr>
        </p:nvSpPr>
        <p:spPr>
          <a:xfrm>
            <a:off x="4041436" y="6296731"/>
            <a:ext cx="4115336"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137" y="6296731"/>
            <a:ext cx="2781904" cy="365125"/>
          </a:xfrm>
        </p:spPr>
        <p:txBody>
          <a:bodyPr anchor="ctr"/>
          <a:lstStyle>
            <a:lvl1pPr algn="l">
              <a:defRPr sz="1200">
                <a:solidFill>
                  <a:schemeClr val="bg2"/>
                </a:solidFill>
              </a:defRPr>
            </a:lvl1pPr>
          </a:lstStyle>
          <a:p>
            <a:fld id="{B53BDAEE-67A5-4C30-8377-999C0656C54C}" type="slidenum">
              <a:rPr lang="en-GB" altLang="en-US" smtClean="0"/>
              <a:pPr/>
              <a:t>‹#›</a:t>
            </a:fld>
            <a:endParaRPr lang="en-GB" altLang="en-US"/>
          </a:p>
        </p:txBody>
      </p:sp>
      <p:sp>
        <p:nvSpPr>
          <p:cNvPr id="2" name="Title 1"/>
          <p:cNvSpPr>
            <a:spLocks noGrp="1"/>
          </p:cNvSpPr>
          <p:nvPr>
            <p:ph type="title"/>
          </p:nvPr>
        </p:nvSpPr>
        <p:spPr>
          <a:xfrm>
            <a:off x="3162713" y="1830580"/>
            <a:ext cx="5860487"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5081" y="4176132"/>
            <a:ext cx="4567069"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00029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4081"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4734"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ltLang="en-US"/>
              <a:t>15/06/19</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FCC1EE-9C81-438D-9CCF-947FC19A95D2}" type="slidenum">
              <a:rPr lang="en-GB" altLang="en-US" smtClean="0"/>
              <a:pPr/>
              <a:t>‹#›</a:t>
            </a:fld>
            <a:endParaRPr lang="en-GB" altLang="en-US"/>
          </a:p>
        </p:txBody>
      </p:sp>
    </p:spTree>
    <p:extLst>
      <p:ext uri="{BB962C8B-B14F-4D97-AF65-F5344CB8AC3E}">
        <p14:creationId xmlns:p14="http://schemas.microsoft.com/office/powerpoint/2010/main" val="2203440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4081" y="566928"/>
            <a:ext cx="8771715"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4081"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4081"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4734"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4734"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ltLang="en-US"/>
              <a:t>15/06/19</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543D5BA-EA5F-41FA-A0A3-00B7B9FD440D}" type="slidenum">
              <a:rPr lang="en-GB" altLang="en-US" smtClean="0"/>
              <a:pPr/>
              <a:t>‹#›</a:t>
            </a:fld>
            <a:endParaRPr lang="en-GB" altLang="en-US"/>
          </a:p>
        </p:txBody>
      </p:sp>
    </p:spTree>
    <p:extLst>
      <p:ext uri="{BB962C8B-B14F-4D97-AF65-F5344CB8AC3E}">
        <p14:creationId xmlns:p14="http://schemas.microsoft.com/office/powerpoint/2010/main" val="3127846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ltLang="en-US"/>
              <a:t>15/06/19</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2C2B8E-2667-4DBE-92DC-BBD7CF300CCA}" type="slidenum">
              <a:rPr lang="en-GB" altLang="en-US" smtClean="0"/>
              <a:pPr/>
              <a:t>‹#›</a:t>
            </a:fld>
            <a:endParaRPr lang="en-GB" altLang="en-US"/>
          </a:p>
        </p:txBody>
      </p:sp>
    </p:spTree>
    <p:extLst>
      <p:ext uri="{BB962C8B-B14F-4D97-AF65-F5344CB8AC3E}">
        <p14:creationId xmlns:p14="http://schemas.microsoft.com/office/powerpoint/2010/main" val="3575225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67" y="362425"/>
            <a:ext cx="3496434"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r>
              <a:rPr lang="en-GB" altLang="en-US"/>
              <a:t>15/06/19</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323F606-01C8-458A-9568-558120F6506A}" type="slidenum">
              <a:rPr lang="en-GB" altLang="en-US" smtClean="0"/>
              <a:pPr/>
              <a:t>‹#›</a:t>
            </a:fld>
            <a:endParaRPr lang="en-GB" altLang="en-US"/>
          </a:p>
        </p:txBody>
      </p:sp>
    </p:spTree>
    <p:extLst>
      <p:ext uri="{BB962C8B-B14F-4D97-AF65-F5344CB8AC3E}">
        <p14:creationId xmlns:p14="http://schemas.microsoft.com/office/powerpoint/2010/main" val="78655795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3" y="1503907"/>
            <a:ext cx="322813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93" y="441414"/>
            <a:ext cx="759803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7593" y="3223804"/>
            <a:ext cx="322813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660" y="6286501"/>
            <a:ext cx="3228135"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3" y="6286501"/>
            <a:ext cx="759803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3" y="373605"/>
            <a:ext cx="3228135" cy="816481"/>
          </a:xfrm>
        </p:spPr>
        <p:txBody>
          <a:bodyPr anchor="t"/>
          <a:lstStyle>
            <a:lvl1pPr algn="l">
              <a:defRPr sz="4400"/>
            </a:lvl1pPr>
          </a:lstStyle>
          <a:p>
            <a:fld id="{9D11B35E-28AC-4FDC-A784-EDBB3F28C29D}" type="slidenum">
              <a:rPr lang="en-GB" altLang="en-US" smtClean="0"/>
              <a:pPr/>
              <a:t>‹#›</a:t>
            </a:fld>
            <a:endParaRPr lang="en-GB" altLang="en-US"/>
          </a:p>
        </p:txBody>
      </p:sp>
    </p:spTree>
    <p:extLst>
      <p:ext uri="{BB962C8B-B14F-4D97-AF65-F5344CB8AC3E}">
        <p14:creationId xmlns:p14="http://schemas.microsoft.com/office/powerpoint/2010/main" val="114073422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2" y="1503910"/>
            <a:ext cx="3231046"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8103706"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7592" y="3223806"/>
            <a:ext cx="322825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592" y="6291073"/>
            <a:ext cx="3228252"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4" y="6291073"/>
            <a:ext cx="759965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2" y="373607"/>
            <a:ext cx="3228252" cy="816482"/>
          </a:xfrm>
        </p:spPr>
        <p:txBody>
          <a:bodyPr anchor="t"/>
          <a:lstStyle>
            <a:lvl1pPr algn="l">
              <a:defRPr sz="4400"/>
            </a:lvl1pPr>
          </a:lstStyle>
          <a:p>
            <a:fld id="{5C3DD0E8-08A6-4FC0-B1EB-65E041AB8A79}" type="slidenum">
              <a:rPr lang="en-GB" altLang="en-US" smtClean="0"/>
              <a:pPr/>
              <a:t>‹#›</a:t>
            </a:fld>
            <a:endParaRPr lang="en-GB" altLang="en-US"/>
          </a:p>
        </p:txBody>
      </p:sp>
    </p:spTree>
    <p:extLst>
      <p:ext uri="{BB962C8B-B14F-4D97-AF65-F5344CB8AC3E}">
        <p14:creationId xmlns:p14="http://schemas.microsoft.com/office/powerpoint/2010/main" val="3298938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0FAF00-CEBC-4973-A849-ACCF420440A6}" type="slidenum">
              <a:rPr lang="en-GB" altLang="en-US" smtClean="0"/>
              <a:pPr/>
              <a:t>‹#›</a:t>
            </a:fld>
            <a:endParaRPr lang="en-GB" altLang="en-US"/>
          </a:p>
        </p:txBody>
      </p:sp>
    </p:spTree>
    <p:extLst>
      <p:ext uri="{BB962C8B-B14F-4D97-AF65-F5344CB8AC3E}">
        <p14:creationId xmlns:p14="http://schemas.microsoft.com/office/powerpoint/2010/main" val="4189876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67" y="362425"/>
            <a:ext cx="3496434"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9173" y="507037"/>
            <a:ext cx="1571831"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4083" y="524373"/>
            <a:ext cx="5960353"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9174" y="6296616"/>
            <a:ext cx="2506322" cy="365125"/>
          </a:xfrm>
        </p:spPr>
        <p:txBody>
          <a:bodyPr/>
          <a:lstStyle/>
          <a:p>
            <a:r>
              <a:rPr lang="en-GB" altLang="en-US"/>
              <a:t>15/06/19</a:t>
            </a:r>
          </a:p>
        </p:txBody>
      </p:sp>
      <p:sp>
        <p:nvSpPr>
          <p:cNvPr id="5" name="Footer Placeholder 4"/>
          <p:cNvSpPr>
            <a:spLocks noGrp="1"/>
          </p:cNvSpPr>
          <p:nvPr>
            <p:ph type="ftr" sz="quarter" idx="11"/>
          </p:nvPr>
        </p:nvSpPr>
        <p:spPr>
          <a:xfrm>
            <a:off x="2934082" y="6296616"/>
            <a:ext cx="5960353" cy="365125"/>
          </a:xfrm>
        </p:spPr>
        <p:txBody>
          <a:bodyPr/>
          <a:lstStyle/>
          <a:p>
            <a:endParaRPr lang="en-US" dirty="0"/>
          </a:p>
        </p:txBody>
      </p:sp>
      <p:sp>
        <p:nvSpPr>
          <p:cNvPr id="6" name="Slide Number Placeholder 5"/>
          <p:cNvSpPr>
            <a:spLocks noGrp="1"/>
          </p:cNvSpPr>
          <p:nvPr>
            <p:ph type="sldNum" sz="quarter" idx="12"/>
          </p:nvPr>
        </p:nvSpPr>
        <p:spPr>
          <a:xfrm rot="5400000">
            <a:off x="8736132" y="2853162"/>
            <a:ext cx="5383267" cy="604348"/>
          </a:xfrm>
        </p:spPr>
        <p:txBody>
          <a:bodyPr/>
          <a:lstStyle>
            <a:lvl1pPr algn="l">
              <a:defRPr/>
            </a:lvl1pPr>
          </a:lstStyle>
          <a:p>
            <a:fld id="{393A259A-F340-4614-8B7A-5DD4192FBE5B}" type="slidenum">
              <a:rPr lang="en-GB" altLang="en-US" smtClean="0"/>
              <a:pPr/>
              <a:t>‹#›</a:t>
            </a:fld>
            <a:endParaRPr lang="en-GB" altLang="en-US"/>
          </a:p>
        </p:txBody>
      </p:sp>
      <p:cxnSp>
        <p:nvCxnSpPr>
          <p:cNvPr id="7" name="Straight Connector 6" title="Rule Line"/>
          <p:cNvCxnSpPr/>
          <p:nvPr/>
        </p:nvCxnSpPr>
        <p:spPr>
          <a:xfrm>
            <a:off x="9112769"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972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15AF-E050-449B-A5CC-91988E1A38BF}"/>
              </a:ext>
            </a:extLst>
          </p:cNvPr>
          <p:cNvSpPr>
            <a:spLocks noGrp="1"/>
          </p:cNvSpPr>
          <p:nvPr>
            <p:ph type="title"/>
          </p:nvPr>
        </p:nvSpPr>
        <p:spPr>
          <a:xfrm>
            <a:off x="2589213" y="2514600"/>
            <a:ext cx="8910637" cy="2257425"/>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78B71-E6A1-417C-A8AC-1E47579736AF}"/>
              </a:ext>
            </a:extLst>
          </p:cNvPr>
          <p:cNvSpPr>
            <a:spLocks noGrp="1"/>
          </p:cNvSpPr>
          <p:nvPr>
            <p:ph type="dt" idx="10"/>
          </p:nvPr>
        </p:nvSpPr>
        <p:spPr>
          <a:xfrm>
            <a:off x="10361613" y="6130925"/>
            <a:ext cx="1141412" cy="365125"/>
          </a:xfrm>
        </p:spPr>
        <p:txBody>
          <a:bodyPr/>
          <a:lstStyle>
            <a:lvl1pPr>
              <a:defRPr/>
            </a:lvl1pPr>
          </a:lstStyle>
          <a:p>
            <a:r>
              <a:rPr lang="en-GB" altLang="en-US"/>
              <a:t>15/06/19</a:t>
            </a:r>
          </a:p>
        </p:txBody>
      </p:sp>
      <p:sp>
        <p:nvSpPr>
          <p:cNvPr id="4" name="Slide Number Placeholder 3">
            <a:extLst>
              <a:ext uri="{FF2B5EF4-FFF2-40B4-BE49-F238E27FC236}">
                <a16:creationId xmlns:a16="http://schemas.microsoft.com/office/drawing/2014/main" id="{50A8100D-90B0-4A63-90B4-2EF3A0967122}"/>
              </a:ext>
            </a:extLst>
          </p:cNvPr>
          <p:cNvSpPr>
            <a:spLocks noGrp="1"/>
          </p:cNvSpPr>
          <p:nvPr>
            <p:ph type="sldNum" idx="11"/>
          </p:nvPr>
        </p:nvSpPr>
        <p:spPr>
          <a:xfrm>
            <a:off x="531813" y="4529138"/>
            <a:ext cx="774700" cy="360362"/>
          </a:xfrm>
        </p:spPr>
        <p:txBody>
          <a:bodyPr/>
          <a:lstStyle>
            <a:lvl1pPr>
              <a:defRPr/>
            </a:lvl1pPr>
          </a:lstStyle>
          <a:p>
            <a:fld id="{A004D12F-3789-467F-B0A2-E9E27ACB41AB}" type="slidenum">
              <a:rPr lang="en-GB" altLang="en-US"/>
              <a:pPr/>
              <a:t>‹#›</a:t>
            </a:fld>
            <a:endParaRPr lang="en-GB" altLang="en-US"/>
          </a:p>
        </p:txBody>
      </p:sp>
    </p:spTree>
    <p:extLst>
      <p:ext uri="{BB962C8B-B14F-4D97-AF65-F5344CB8AC3E}">
        <p14:creationId xmlns:p14="http://schemas.microsoft.com/office/powerpoint/2010/main" val="316892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67" y="362425"/>
            <a:ext cx="3496434"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4083" y="568345"/>
            <a:ext cx="8771713"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4083" y="2438400"/>
            <a:ext cx="8771713"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2238" y="6296616"/>
            <a:ext cx="2743557"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r>
              <a:rPr lang="en-GB" altLang="en-US"/>
              <a:t>15/06/19</a:t>
            </a:r>
          </a:p>
        </p:txBody>
      </p:sp>
      <p:sp>
        <p:nvSpPr>
          <p:cNvPr id="5" name="Footer Placeholder 4"/>
          <p:cNvSpPr>
            <a:spLocks noGrp="1"/>
          </p:cNvSpPr>
          <p:nvPr>
            <p:ph type="ftr" sz="quarter" idx="3"/>
          </p:nvPr>
        </p:nvSpPr>
        <p:spPr>
          <a:xfrm>
            <a:off x="2934082" y="6296616"/>
            <a:ext cx="5668113"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3066" y="723329"/>
            <a:ext cx="1884593"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055CCDC-F573-448F-A402-407933D7B5CF}" type="slidenum">
              <a:rPr lang="en-GB" altLang="en-US" smtClean="0"/>
              <a:pPr/>
              <a:t>‹#›</a:t>
            </a:fld>
            <a:endParaRPr lang="en-GB" altLang="en-US"/>
          </a:p>
        </p:txBody>
      </p:sp>
      <p:cxnSp>
        <p:nvCxnSpPr>
          <p:cNvPr id="9" name="Straight Connector 8" title="Rule Line"/>
          <p:cNvCxnSpPr/>
          <p:nvPr/>
        </p:nvCxnSpPr>
        <p:spPr>
          <a:xfrm>
            <a:off x="2934083"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97553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business-to-you.com/bcg-matrix/"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hyperlink" Target="https://keydifferences.com/difference-between-micro-internal-and-macro-external-environment.html" TargetMode="External"/><Relationship Id="rId4" Type="http://schemas.openxmlformats.org/officeDocument/2006/relationships/hyperlink" Target="https://www.oberlo.com/blog/target-aud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06" name="Group 69">
            <a:extLst>
              <a:ext uri="{FF2B5EF4-FFF2-40B4-BE49-F238E27FC236}">
                <a16:creationId xmlns:a16="http://schemas.microsoft.com/office/drawing/2014/main" id="{D732526D-2B1C-4A4D-AF7A-56204C9374E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4114"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4115"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4116" name="Straight Connector 73">
            <a:extLst>
              <a:ext uri="{FF2B5EF4-FFF2-40B4-BE49-F238E27FC236}">
                <a16:creationId xmlns:a16="http://schemas.microsoft.com/office/drawing/2014/main" id="{430127AE-B29E-4FDF-99D2-A2F1E7003F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117" name="Rectangle 75">
            <a:extLst>
              <a:ext uri="{FF2B5EF4-FFF2-40B4-BE49-F238E27FC236}">
                <a16:creationId xmlns:a16="http://schemas.microsoft.com/office/drawing/2014/main" id="{E3DB6FEF-2505-46DD-98AA-E6F0013EDD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4119"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4120"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4121" name="Rectangle 83">
            <a:extLst>
              <a:ext uri="{FF2B5EF4-FFF2-40B4-BE49-F238E27FC236}">
                <a16:creationId xmlns:a16="http://schemas.microsoft.com/office/drawing/2014/main" id="{78DB0209-038A-4BBB-846F-FF25A7C168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 name="Rectangle 1">
            <a:extLst>
              <a:ext uri="{FF2B5EF4-FFF2-40B4-BE49-F238E27FC236}">
                <a16:creationId xmlns:a16="http://schemas.microsoft.com/office/drawing/2014/main" id="{F51D3EAD-84D1-4568-806B-F740192A8CF8}"/>
              </a:ext>
            </a:extLst>
          </p:cNvPr>
          <p:cNvSpPr>
            <a:spLocks noGrp="1" noChangeArrowheads="1"/>
          </p:cNvSpPr>
          <p:nvPr>
            <p:ph type="ctrTitle"/>
          </p:nvPr>
        </p:nvSpPr>
        <p:spPr>
          <a:xfrm>
            <a:off x="5141629" y="568345"/>
            <a:ext cx="6564165" cy="1560716"/>
          </a:xfrm>
        </p:spPr>
        <p:txBody>
          <a:bodyPr vert="horz" lIns="91440" tIns="45720" rIns="91440" bIns="45720" rtlCol="0" anchor="t">
            <a:normAutofit/>
          </a:bodyPr>
          <a:lstStyle/>
          <a:p>
            <a:pPr>
              <a:lnSpc>
                <a:spcPct val="990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4400" b="1" dirty="0">
                <a:solidFill>
                  <a:schemeClr val="tx2">
                    <a:lumMod val="75000"/>
                    <a:lumOff val="25000"/>
                  </a:schemeClr>
                </a:solidFill>
              </a:rPr>
              <a:t>           Marketing Environmental Audit</a:t>
            </a:r>
          </a:p>
        </p:txBody>
      </p:sp>
      <p:cxnSp>
        <p:nvCxnSpPr>
          <p:cNvPr id="4122" name="Straight Connector 85">
            <a:extLst>
              <a:ext uri="{FF2B5EF4-FFF2-40B4-BE49-F238E27FC236}">
                <a16:creationId xmlns:a16="http://schemas.microsoft.com/office/drawing/2014/main" id="{1B896C34-214C-4AF6-8B1F-ACB10F0BF0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0E0915C-FCAB-4F47-B534-92ED7DF7E983}"/>
              </a:ext>
            </a:extLst>
          </p:cNvPr>
          <p:cNvSpPr>
            <a:spLocks noGrp="1"/>
          </p:cNvSpPr>
          <p:nvPr>
            <p:ph type="subTitle" idx="1"/>
          </p:nvPr>
        </p:nvSpPr>
        <p:spPr>
          <a:xfrm>
            <a:off x="5141629" y="2438400"/>
            <a:ext cx="6564165" cy="3651504"/>
          </a:xfrm>
        </p:spPr>
        <p:txBody>
          <a:bodyPr vert="horz" lIns="91440" tIns="45720" rIns="91440" bIns="45720" rtlCol="0">
            <a:normAutofit/>
          </a:bodyPr>
          <a:lstStyle/>
          <a:p>
            <a:pPr indent="-320040">
              <a:lnSpc>
                <a:spcPct val="111000"/>
              </a:lnSpc>
              <a:buFont typeface="Corbel" panose="020B0503020204020204" pitchFamily="34" charset="0"/>
              <a:buChar char="–"/>
            </a:pPr>
            <a:r>
              <a:rPr lang="en-US" b="1">
                <a:solidFill>
                  <a:schemeClr val="tx2">
                    <a:lumMod val="75000"/>
                    <a:lumOff val="25000"/>
                  </a:schemeClr>
                </a:solidFill>
              </a:rPr>
              <a:t>Simona Elena Pavalache   -  1816300</a:t>
            </a:r>
          </a:p>
          <a:p>
            <a:pPr indent="-320040">
              <a:lnSpc>
                <a:spcPct val="111000"/>
              </a:lnSpc>
              <a:buFont typeface="Corbel" panose="020B0503020204020204" pitchFamily="34" charset="0"/>
              <a:buChar char="–"/>
            </a:pPr>
            <a:r>
              <a:rPr lang="en-US" b="1">
                <a:solidFill>
                  <a:schemeClr val="tx2">
                    <a:lumMod val="75000"/>
                    <a:lumOff val="25000"/>
                  </a:schemeClr>
                </a:solidFill>
              </a:rPr>
              <a:t>Larisa Mirabela  Olteanu  -  1816341</a:t>
            </a:r>
          </a:p>
          <a:p>
            <a:pPr indent="-320040">
              <a:lnSpc>
                <a:spcPct val="111000"/>
              </a:lnSpc>
              <a:buFont typeface="Corbel" panose="020B0503020204020204" pitchFamily="34" charset="0"/>
              <a:buChar char="–"/>
            </a:pPr>
            <a:r>
              <a:rPr lang="en-US" b="1">
                <a:solidFill>
                  <a:schemeClr val="tx2">
                    <a:lumMod val="75000"/>
                    <a:lumOff val="25000"/>
                  </a:schemeClr>
                </a:solidFill>
              </a:rPr>
              <a:t>Simona Claudia  Ursu        -  1818144</a:t>
            </a:r>
          </a:p>
          <a:p>
            <a:pPr indent="-320040">
              <a:lnSpc>
                <a:spcPct val="111000"/>
              </a:lnSpc>
              <a:buFont typeface="Corbel" panose="020B0503020204020204" pitchFamily="34" charset="0"/>
              <a:buChar char="–"/>
            </a:pPr>
            <a:r>
              <a:rPr lang="en-US" b="1">
                <a:solidFill>
                  <a:schemeClr val="tx2">
                    <a:lumMod val="75000"/>
                    <a:lumOff val="25000"/>
                  </a:schemeClr>
                </a:solidFill>
              </a:rPr>
              <a:t>Stefan  Cheles                     -  1815342</a:t>
            </a:r>
          </a:p>
          <a:p>
            <a:pPr indent="-320040">
              <a:lnSpc>
                <a:spcPct val="111000"/>
              </a:lnSpc>
              <a:buFont typeface="Corbel" panose="020B0503020204020204" pitchFamily="34" charset="0"/>
              <a:buChar char="–"/>
            </a:pPr>
            <a:endParaRPr lang="en-US" b="1">
              <a:solidFill>
                <a:schemeClr val="tx2">
                  <a:lumMod val="75000"/>
                  <a:lumOff val="25000"/>
                </a:schemeClr>
              </a:solidFill>
            </a:endParaRPr>
          </a:p>
          <a:p>
            <a:pPr indent="-320040">
              <a:lnSpc>
                <a:spcPct val="111000"/>
              </a:lnSpc>
              <a:buFont typeface="Corbel" panose="020B0503020204020204" pitchFamily="34" charset="0"/>
              <a:buChar char="–"/>
            </a:pPr>
            <a:r>
              <a:rPr lang="en-US" b="1">
                <a:solidFill>
                  <a:schemeClr val="tx2">
                    <a:lumMod val="75000"/>
                    <a:lumOff val="25000"/>
                  </a:schemeClr>
                </a:solidFill>
              </a:rPr>
              <a:t>Lecturer  Name: JAHANZEEB QURASHI</a:t>
            </a:r>
          </a:p>
          <a:p>
            <a:pPr indent="-320040">
              <a:lnSpc>
                <a:spcPct val="111000"/>
              </a:lnSpc>
              <a:buFont typeface="Corbel" panose="020B0503020204020204" pitchFamily="34" charset="0"/>
              <a:buChar char="–"/>
            </a:pPr>
            <a:endParaRPr lang="en-US">
              <a:solidFill>
                <a:schemeClr val="tx2">
                  <a:lumMod val="75000"/>
                  <a:lumOff val="25000"/>
                </a:schemeClr>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F7FD9B28-D4CE-4960-9CA8-20C433BC287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13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3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39" name="Straight Connector 138">
            <a:extLst>
              <a:ext uri="{FF2B5EF4-FFF2-40B4-BE49-F238E27FC236}">
                <a16:creationId xmlns:a16="http://schemas.microsoft.com/office/drawing/2014/main" id="{D7B5CF36-88AE-4085-B580-4618B482816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41" name="Rectangle 140">
            <a:extLst>
              <a:ext uri="{FF2B5EF4-FFF2-40B4-BE49-F238E27FC236}">
                <a16:creationId xmlns:a16="http://schemas.microsoft.com/office/drawing/2014/main" id="{04BCA584-2A86-47E4-9394-979A2F3747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 name="Rectangle 1">
            <a:extLst>
              <a:ext uri="{FF2B5EF4-FFF2-40B4-BE49-F238E27FC236}">
                <a16:creationId xmlns:a16="http://schemas.microsoft.com/office/drawing/2014/main" id="{FAC74131-2E2A-49B8-BA36-CD18250CF2B6}"/>
              </a:ext>
            </a:extLst>
          </p:cNvPr>
          <p:cNvSpPr>
            <a:spLocks noGrp="1" noChangeArrowheads="1"/>
          </p:cNvSpPr>
          <p:nvPr>
            <p:ph type="title"/>
          </p:nvPr>
        </p:nvSpPr>
        <p:spPr>
          <a:xfrm>
            <a:off x="4487688" y="33774"/>
            <a:ext cx="6756078" cy="1090970"/>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 pos="10858500" algn="l"/>
              </a:tabLst>
            </a:pPr>
            <a:r>
              <a:rPr lang="en-US" altLang="en-US" b="1" dirty="0"/>
              <a:t>Content</a:t>
            </a:r>
          </a:p>
        </p:txBody>
      </p:sp>
      <p:pic>
        <p:nvPicPr>
          <p:cNvPr id="70" name="Graphic 69" descr="Puzzle">
            <a:extLst>
              <a:ext uri="{FF2B5EF4-FFF2-40B4-BE49-F238E27FC236}">
                <a16:creationId xmlns:a16="http://schemas.microsoft.com/office/drawing/2014/main" id="{4816A7C1-3AB6-4176-B65E-DD409195B8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00767" y="1810138"/>
            <a:ext cx="3607796" cy="3501212"/>
          </a:xfrm>
          <a:prstGeom prst="rect">
            <a:avLst/>
          </a:prstGeom>
        </p:spPr>
      </p:pic>
      <p:cxnSp>
        <p:nvCxnSpPr>
          <p:cNvPr id="143" name="Straight Connector 142">
            <a:extLst>
              <a:ext uri="{FF2B5EF4-FFF2-40B4-BE49-F238E27FC236}">
                <a16:creationId xmlns:a16="http://schemas.microsoft.com/office/drawing/2014/main" id="{9E3CFB81-8BB1-4358-A40D-323415E65B5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716" y="2176009"/>
            <a:ext cx="675607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122" name="Rectangle 2">
            <a:extLst>
              <a:ext uri="{FF2B5EF4-FFF2-40B4-BE49-F238E27FC236}">
                <a16:creationId xmlns:a16="http://schemas.microsoft.com/office/drawing/2014/main" id="{845F122C-3089-458F-8EFC-1F9DC9CB403F}"/>
              </a:ext>
            </a:extLst>
          </p:cNvPr>
          <p:cNvSpPr>
            <a:spLocks noGrp="1" noChangeArrowheads="1"/>
          </p:cNvSpPr>
          <p:nvPr>
            <p:ph sz="half" idx="1"/>
          </p:nvPr>
        </p:nvSpPr>
        <p:spPr>
          <a:xfrm>
            <a:off x="4487688" y="1124744"/>
            <a:ext cx="7532690" cy="5699482"/>
          </a:xfrm>
        </p:spPr>
        <p:txBody>
          <a:bodyPr vert="horz" lIns="91440" tIns="45720" rIns="91440" bIns="45720" rtlCol="0">
            <a:normAutofit fontScale="92500" lnSpcReduction="20000"/>
          </a:bodyPr>
          <a:lstStyle/>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Executive summary</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Overview</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Product and Services</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Industry Life Cycle  </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BCG Matrix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Swot Analysis</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smtClean="0">
                <a:solidFill>
                  <a:schemeClr val="tx1"/>
                </a:solidFill>
              </a:rPr>
              <a:t>Macro Environment (PESTLE Analysis) </a:t>
            </a:r>
            <a:endParaRPr lang="en-US" altLang="en-US" dirty="0">
              <a:solidFill>
                <a:schemeClr val="tx1"/>
              </a:solidFill>
            </a:endParaRP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Target Market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Micro Environment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Segment(s) of market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Marketing Communications’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How does the business intend to execute the marketing communication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budget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Conclusion</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References</a:t>
            </a:r>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D1CC0024-278F-4264-ABAF-AECFE6DFE406}"/>
              </a:ext>
            </a:extLst>
          </p:cNvPr>
          <p:cNvSpPr>
            <a:spLocks noGrp="1" noChangeArrowheads="1"/>
          </p:cNvSpPr>
          <p:nvPr>
            <p:ph type="title"/>
          </p:nvPr>
        </p:nvSpPr>
        <p:spPr/>
        <p:txBody>
          <a:bodyPr vert="horz" lIns="91440" tIns="45720" rIns="91440" bIns="45720" rtlCol="0">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Executive Summary</a:t>
            </a:r>
          </a:p>
        </p:txBody>
      </p:sp>
      <p:graphicFrame>
        <p:nvGraphicFramePr>
          <p:cNvPr id="6152" name="Text Box 2">
            <a:extLst>
              <a:ext uri="{FF2B5EF4-FFF2-40B4-BE49-F238E27FC236}">
                <a16:creationId xmlns:a16="http://schemas.microsoft.com/office/drawing/2014/main" id="{42ACCC0E-26F8-4EB5-B60E-CA2BE68AF8D5}"/>
              </a:ext>
            </a:extLst>
          </p:cNvPr>
          <p:cNvGraphicFramePr/>
          <p:nvPr>
            <p:extLst>
              <p:ext uri="{D42A27DB-BD31-4B8C-83A1-F6EECF244321}">
                <p14:modId xmlns:p14="http://schemas.microsoft.com/office/powerpoint/2010/main" val="3469699581"/>
              </p:ext>
            </p:extLst>
          </p:nvPr>
        </p:nvGraphicFramePr>
        <p:xfrm>
          <a:off x="2496394" y="2348880"/>
          <a:ext cx="8772081"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487A98BF-36E5-41F9-B5F7-B25213E2AF6D}"/>
              </a:ext>
            </a:extLst>
          </p:cNvPr>
          <p:cNvSpPr>
            <a:spLocks noGrp="1" noChangeArrowheads="1"/>
          </p:cNvSpPr>
          <p:nvPr>
            <p:ph type="title" idx="4294967295"/>
          </p:nvPr>
        </p:nvSpPr>
        <p:spPr>
          <a:xfrm>
            <a:off x="2924588" y="116633"/>
            <a:ext cx="8772525" cy="792087"/>
          </a:xfrm>
        </p:spPr>
        <p:txBody>
          <a:bodyPr/>
          <a:lstStyle/>
          <a:p>
            <a:r>
              <a:rPr lang="en-US" altLang="en-US" dirty="0"/>
              <a:t>      Business Overview</a:t>
            </a:r>
          </a:p>
        </p:txBody>
      </p:sp>
      <p:graphicFrame>
        <p:nvGraphicFramePr>
          <p:cNvPr id="7176" name="Text Box 2">
            <a:extLst>
              <a:ext uri="{FF2B5EF4-FFF2-40B4-BE49-F238E27FC236}">
                <a16:creationId xmlns:a16="http://schemas.microsoft.com/office/drawing/2014/main" id="{B453ABF6-8FCB-4F3B-979F-31CCF6F6F726}"/>
              </a:ext>
            </a:extLst>
          </p:cNvPr>
          <p:cNvGraphicFramePr/>
          <p:nvPr>
            <p:extLst>
              <p:ext uri="{D42A27DB-BD31-4B8C-83A1-F6EECF244321}">
                <p14:modId xmlns:p14="http://schemas.microsoft.com/office/powerpoint/2010/main" val="806105020"/>
              </p:ext>
            </p:extLst>
          </p:nvPr>
        </p:nvGraphicFramePr>
        <p:xfrm>
          <a:off x="1560290" y="908720"/>
          <a:ext cx="9647371" cy="5832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3288EC6-6D3F-47CF-A25D-8A9C3E43A232}"/>
              </a:ext>
            </a:extLst>
          </p:cNvPr>
          <p:cNvSpPr>
            <a:spLocks noGrp="1"/>
          </p:cNvSpPr>
          <p:nvPr>
            <p:ph type="dt" sz="half" idx="10"/>
          </p:nvPr>
        </p:nvSpPr>
        <p:spPr/>
        <p:txBody>
          <a:bodyPr>
            <a:normAutofit/>
          </a:bodyPr>
          <a:lstStyle/>
          <a:p>
            <a:pPr>
              <a:spcAft>
                <a:spcPts val="600"/>
              </a:spcAft>
            </a:pPr>
            <a:r>
              <a:rPr lang="en-GB" altLang="en-US">
                <a:solidFill>
                  <a:schemeClr val="accent1">
                    <a:lumMod val="75000"/>
                  </a:schemeClr>
                </a:solidFill>
              </a:rPr>
              <a:t>15/06/19</a:t>
            </a:r>
          </a:p>
        </p:txBody>
      </p:sp>
      <p:pic>
        <p:nvPicPr>
          <p:cNvPr id="8" name="Content Placeholder 7" descr="A person standing in a room&#10;&#10;Description automatically generated">
            <a:extLst>
              <a:ext uri="{FF2B5EF4-FFF2-40B4-BE49-F238E27FC236}">
                <a16:creationId xmlns:a16="http://schemas.microsoft.com/office/drawing/2014/main" id="{651FAB3D-D985-48FA-A347-CFF2255F16EA}"/>
              </a:ext>
            </a:extLst>
          </p:cNvPr>
          <p:cNvPicPr>
            <a:picLocks noGrp="1" noChangeAspect="1"/>
          </p:cNvPicPr>
          <p:nvPr>
            <p:ph idx="4294967295"/>
          </p:nvPr>
        </p:nvPicPr>
        <p:blipFill>
          <a:blip r:embed="rId2">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12193588" cy="6854825"/>
          </a:xfrm>
          <a:prstGeom prst="rect">
            <a:avLst/>
          </a:prstGeom>
          <a:ln>
            <a:noFill/>
          </a:ln>
          <a:effectLst>
            <a:softEdge rad="112500"/>
          </a:effectLst>
        </p:spPr>
      </p:pic>
      <p:sp>
        <p:nvSpPr>
          <p:cNvPr id="10" name="TextBox 9">
            <a:extLst>
              <a:ext uri="{FF2B5EF4-FFF2-40B4-BE49-F238E27FC236}">
                <a16:creationId xmlns:a16="http://schemas.microsoft.com/office/drawing/2014/main" id="{494F99EF-4022-46F6-8BD8-B8AB09320BB8}"/>
              </a:ext>
            </a:extLst>
          </p:cNvPr>
          <p:cNvSpPr txBox="1"/>
          <p:nvPr/>
        </p:nvSpPr>
        <p:spPr>
          <a:xfrm>
            <a:off x="2424386" y="509398"/>
            <a:ext cx="7344816" cy="664797"/>
          </a:xfrm>
          <a:prstGeom prst="rect">
            <a:avLst/>
          </a:prstGeom>
          <a:noFill/>
        </p:spPr>
        <p:txBody>
          <a:bodyPr wrap="square" rtlCol="0">
            <a:spAutoFit/>
          </a:bodyPr>
          <a:lstStyle/>
          <a:p>
            <a:r>
              <a:rPr lang="en-GB" sz="4000" dirty="0">
                <a:solidFill>
                  <a:schemeClr val="tx1"/>
                </a:solidFill>
              </a:rPr>
              <a:t>         Products and Service</a:t>
            </a:r>
          </a:p>
        </p:txBody>
      </p:sp>
      <p:sp>
        <p:nvSpPr>
          <p:cNvPr id="12" name="TextBox 11">
            <a:extLst>
              <a:ext uri="{FF2B5EF4-FFF2-40B4-BE49-F238E27FC236}">
                <a16:creationId xmlns:a16="http://schemas.microsoft.com/office/drawing/2014/main" id="{18EA6EC8-BAAB-444E-A4A9-07B3E99D06DB}"/>
              </a:ext>
            </a:extLst>
          </p:cNvPr>
          <p:cNvSpPr txBox="1"/>
          <p:nvPr/>
        </p:nvSpPr>
        <p:spPr>
          <a:xfrm>
            <a:off x="2244798" y="2149722"/>
            <a:ext cx="8136904" cy="3956724"/>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chemeClr val="tx1"/>
                </a:solidFill>
              </a:rPr>
              <a:t>Accommodation</a:t>
            </a:r>
          </a:p>
          <a:p>
            <a:pPr marL="285750" indent="-285750">
              <a:buFont typeface="Arial" panose="020B0604020202020204" pitchFamily="34" charset="0"/>
              <a:buChar char="•"/>
            </a:pPr>
            <a:r>
              <a:rPr lang="en-GB" sz="2800" dirty="0">
                <a:solidFill>
                  <a:schemeClr val="tx1"/>
                </a:solidFill>
              </a:rPr>
              <a:t>Bar</a:t>
            </a:r>
          </a:p>
          <a:p>
            <a:pPr marL="285750" indent="-285750">
              <a:buFont typeface="Arial" panose="020B0604020202020204" pitchFamily="34" charset="0"/>
              <a:buChar char="•"/>
            </a:pPr>
            <a:r>
              <a:rPr lang="en-GB" sz="2800" dirty="0" smtClean="0">
                <a:solidFill>
                  <a:schemeClr val="tx1"/>
                </a:solidFill>
              </a:rPr>
              <a:t>Lounge</a:t>
            </a:r>
            <a:endParaRPr lang="en-GB" sz="2800" dirty="0">
              <a:solidFill>
                <a:schemeClr val="tx1"/>
              </a:solidFill>
            </a:endParaRPr>
          </a:p>
          <a:p>
            <a:pPr marL="285750" indent="-285750">
              <a:buFont typeface="Arial" panose="020B0604020202020204" pitchFamily="34" charset="0"/>
              <a:buChar char="•"/>
            </a:pPr>
            <a:r>
              <a:rPr lang="en-GB" sz="2800" dirty="0">
                <a:solidFill>
                  <a:schemeClr val="tx1"/>
                </a:solidFill>
              </a:rPr>
              <a:t>Internet</a:t>
            </a:r>
          </a:p>
          <a:p>
            <a:pPr marL="285750" indent="-285750">
              <a:buFont typeface="Arial" panose="020B0604020202020204" pitchFamily="34" charset="0"/>
              <a:buChar char="•"/>
            </a:pPr>
            <a:r>
              <a:rPr lang="en-GB" sz="2800" dirty="0">
                <a:solidFill>
                  <a:schemeClr val="tx1"/>
                </a:solidFill>
              </a:rPr>
              <a:t>Garden</a:t>
            </a:r>
          </a:p>
          <a:p>
            <a:pPr marL="285750" indent="-285750">
              <a:buFont typeface="Arial" panose="020B0604020202020204" pitchFamily="34" charset="0"/>
              <a:buChar char="•"/>
            </a:pPr>
            <a:r>
              <a:rPr lang="en-GB" sz="2800" dirty="0">
                <a:solidFill>
                  <a:schemeClr val="tx1"/>
                </a:solidFill>
              </a:rPr>
              <a:t>Parking</a:t>
            </a:r>
          </a:p>
          <a:p>
            <a:pPr marL="285750" indent="-285750">
              <a:buFont typeface="Arial" panose="020B0604020202020204" pitchFamily="34" charset="0"/>
              <a:buChar char="•"/>
            </a:pPr>
            <a:r>
              <a:rPr lang="en-GB" sz="2800" dirty="0">
                <a:solidFill>
                  <a:schemeClr val="tx1"/>
                </a:solidFill>
              </a:rPr>
              <a:t>Concierge service</a:t>
            </a:r>
          </a:p>
          <a:p>
            <a:pPr marL="285750" indent="-285750">
              <a:buFont typeface="Arial" panose="020B0604020202020204" pitchFamily="34" charset="0"/>
              <a:buChar char="•"/>
            </a:pPr>
            <a:r>
              <a:rPr lang="en-GB" sz="2800" dirty="0">
                <a:solidFill>
                  <a:schemeClr val="tx1"/>
                </a:solidFill>
              </a:rPr>
              <a:t>Safe deposit Box</a:t>
            </a:r>
          </a:p>
          <a:p>
            <a:pPr marL="285750" indent="-285750">
              <a:buFont typeface="Arial" panose="020B0604020202020204" pitchFamily="34" charset="0"/>
              <a:buChar char="•"/>
            </a:pPr>
            <a:r>
              <a:rPr lang="en-GB" sz="2800" dirty="0">
                <a:solidFill>
                  <a:schemeClr val="tx1"/>
                </a:solidFill>
              </a:rPr>
              <a:t>Nice ambiance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981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78000">
              <a:srgbClr val="BFC1C8"/>
            </a:gs>
            <a:gs pos="50431">
              <a:srgbClr val="C8CAD0"/>
            </a:gs>
            <a:gs pos="18000">
              <a:srgbClr val="D9DADF"/>
            </a:gs>
            <a:gs pos="12358">
              <a:srgbClr val="E5E6E9"/>
            </a:gs>
            <a:gs pos="0">
              <a:schemeClr val="accent1">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39FB3-107D-48FD-A6AB-53FE715777BC}"/>
              </a:ext>
            </a:extLst>
          </p:cNvPr>
          <p:cNvSpPr>
            <a:spLocks noGrp="1"/>
          </p:cNvSpPr>
          <p:nvPr>
            <p:ph type="title"/>
          </p:nvPr>
        </p:nvSpPr>
        <p:spPr>
          <a:xfrm>
            <a:off x="1710937" y="49830"/>
            <a:ext cx="8771713" cy="1201141"/>
          </a:xfrm>
        </p:spPr>
        <p:txBody>
          <a:bodyPr>
            <a:normAutofit fontScale="90000"/>
          </a:bodyPr>
          <a:lstStyle/>
          <a:p>
            <a:r>
              <a:rPr lang="en-GB" dirty="0"/>
              <a:t/>
            </a:r>
            <a:br>
              <a:rPr lang="en-GB" dirty="0"/>
            </a:br>
            <a:r>
              <a:rPr lang="en-GB" dirty="0"/>
              <a:t>              Industry Life Cycle</a:t>
            </a:r>
          </a:p>
        </p:txBody>
      </p:sp>
      <p:sp>
        <p:nvSpPr>
          <p:cNvPr id="3" name="Date Placeholder 2">
            <a:extLst>
              <a:ext uri="{FF2B5EF4-FFF2-40B4-BE49-F238E27FC236}">
                <a16:creationId xmlns:a16="http://schemas.microsoft.com/office/drawing/2014/main" id="{BD9ECB43-00EB-4D6C-90C0-14843A444813}"/>
              </a:ext>
            </a:extLst>
          </p:cNvPr>
          <p:cNvSpPr>
            <a:spLocks noGrp="1"/>
          </p:cNvSpPr>
          <p:nvPr>
            <p:ph type="dt" sz="half" idx="10"/>
          </p:nvPr>
        </p:nvSpPr>
        <p:spPr/>
        <p:txBody>
          <a:bodyPr/>
          <a:lstStyle/>
          <a:p>
            <a:r>
              <a:rPr lang="en-GB" altLang="en-US"/>
              <a:t>15/06/19</a:t>
            </a:r>
          </a:p>
        </p:txBody>
      </p:sp>
      <p:pic>
        <p:nvPicPr>
          <p:cNvPr id="7" name="Picture 6" descr="A close up of a map&#10;&#10;Description automatically generated">
            <a:extLst>
              <a:ext uri="{FF2B5EF4-FFF2-40B4-BE49-F238E27FC236}">
                <a16:creationId xmlns:a16="http://schemas.microsoft.com/office/drawing/2014/main" id="{098169C9-A473-4E4A-8A58-7697E0915EAB}"/>
              </a:ext>
            </a:extLst>
          </p:cNvPr>
          <p:cNvPicPr>
            <a:picLocks noChangeAspect="1"/>
          </p:cNvPicPr>
          <p:nvPr/>
        </p:nvPicPr>
        <p:blipFill rotWithShape="1">
          <a:blip r:embed="rId2">
            <a:extLst>
              <a:ext uri="{28A0092B-C50C-407E-A947-70E740481C1C}">
                <a14:useLocalDpi xmlns:a14="http://schemas.microsoft.com/office/drawing/2010/main" val="0"/>
              </a:ext>
            </a:extLst>
          </a:blip>
          <a:srcRect l="4434" b="11647"/>
          <a:stretch/>
        </p:blipFill>
        <p:spPr>
          <a:xfrm>
            <a:off x="475632" y="1616096"/>
            <a:ext cx="11230163" cy="4680520"/>
          </a:xfrm>
          <a:prstGeom prst="rect">
            <a:avLst/>
          </a:prstGeom>
        </p:spPr>
      </p:pic>
      <p:pic>
        <p:nvPicPr>
          <p:cNvPr id="8" name="Picture 7">
            <a:extLst>
              <a:ext uri="{FF2B5EF4-FFF2-40B4-BE49-F238E27FC236}">
                <a16:creationId xmlns:a16="http://schemas.microsoft.com/office/drawing/2014/main" id="{C8D7D02B-A8B1-4DEA-984E-18FE9DF45B78}"/>
              </a:ext>
            </a:extLst>
          </p:cNvPr>
          <p:cNvPicPr>
            <a:picLocks noChangeAspect="1"/>
          </p:cNvPicPr>
          <p:nvPr/>
        </p:nvPicPr>
        <p:blipFill>
          <a:blip r:embed="rId3"/>
          <a:stretch>
            <a:fillRect/>
          </a:stretch>
        </p:blipFill>
        <p:spPr>
          <a:xfrm>
            <a:off x="1272258" y="3956356"/>
            <a:ext cx="1152244" cy="1652159"/>
          </a:xfrm>
          <a:prstGeom prst="rect">
            <a:avLst/>
          </a:prstGeom>
        </p:spPr>
      </p:pic>
    </p:spTree>
    <p:extLst>
      <p:ext uri="{BB962C8B-B14F-4D97-AF65-F5344CB8AC3E}">
        <p14:creationId xmlns:p14="http://schemas.microsoft.com/office/powerpoint/2010/main" val="2071226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16" name="Group 74">
            <a:extLst>
              <a:ext uri="{FF2B5EF4-FFF2-40B4-BE49-F238E27FC236}">
                <a16:creationId xmlns:a16="http://schemas.microsoft.com/office/drawing/2014/main" id="{F7FD9B28-D4CE-4960-9CA8-20C433BC287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79" name="Straight Connector 78">
            <a:extLst>
              <a:ext uri="{FF2B5EF4-FFF2-40B4-BE49-F238E27FC236}">
                <a16:creationId xmlns:a16="http://schemas.microsoft.com/office/drawing/2014/main" id="{D7B5CF36-88AE-4085-B580-4618B482816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3D877858-43DB-478C-BC84-9DACF1A10C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09" name="Rectangle 1">
            <a:extLst>
              <a:ext uri="{FF2B5EF4-FFF2-40B4-BE49-F238E27FC236}">
                <a16:creationId xmlns:a16="http://schemas.microsoft.com/office/drawing/2014/main" id="{69E4187C-C1D4-47DF-AB0E-863C7864387C}"/>
              </a:ext>
            </a:extLst>
          </p:cNvPr>
          <p:cNvSpPr>
            <a:spLocks noGrp="1" noChangeArrowheads="1"/>
          </p:cNvSpPr>
          <p:nvPr>
            <p:ph type="title"/>
          </p:nvPr>
        </p:nvSpPr>
        <p:spPr>
          <a:xfrm>
            <a:off x="3292293" y="137387"/>
            <a:ext cx="5609000" cy="1112405"/>
          </a:xfrm>
        </p:spPr>
        <p:txBody>
          <a:bodyPr vert="horz" lIns="91440" tIns="45720" rIns="91440" bIns="45720" rtlCol="0" anchor="t">
            <a:normAutofit fontScale="90000"/>
          </a:bodyPr>
          <a:lstStyle/>
          <a:p>
            <a:pPr>
              <a:lnSpc>
                <a:spcPct val="99000"/>
              </a:lnSpc>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700" b="1" dirty="0"/>
              <a:t>Business’ Target Market</a:t>
            </a:r>
          </a:p>
        </p:txBody>
      </p:sp>
      <p:pic>
        <p:nvPicPr>
          <p:cNvPr id="9" name="Content Placeholder 8" descr="A close up of a logo&#10;&#10;Description automatically generated">
            <a:extLst>
              <a:ext uri="{FF2B5EF4-FFF2-40B4-BE49-F238E27FC236}">
                <a16:creationId xmlns:a16="http://schemas.microsoft.com/office/drawing/2014/main" id="{DF8BA4D4-4F43-42AD-82CA-E10A110F98C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552" y="1215743"/>
            <a:ext cx="5062017" cy="4320478"/>
          </a:xfrm>
          <a:prstGeom prst="rect">
            <a:avLst/>
          </a:prstGeom>
        </p:spPr>
      </p:pic>
      <p:cxnSp>
        <p:nvCxnSpPr>
          <p:cNvPr id="83" name="Straight Connector 82">
            <a:extLst>
              <a:ext uri="{FF2B5EF4-FFF2-40B4-BE49-F238E27FC236}">
                <a16:creationId xmlns:a16="http://schemas.microsoft.com/office/drawing/2014/main" id="{D4170ABC-ADB2-4391-89AD-49DF2FC5994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3550" y="2176009"/>
            <a:ext cx="385224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17414" name="Text Box 2">
            <a:extLst>
              <a:ext uri="{FF2B5EF4-FFF2-40B4-BE49-F238E27FC236}">
                <a16:creationId xmlns:a16="http://schemas.microsoft.com/office/drawing/2014/main" id="{6BCC1C20-8005-499E-BB8F-73A05B938329}"/>
              </a:ext>
            </a:extLst>
          </p:cNvPr>
          <p:cNvGraphicFramePr/>
          <p:nvPr>
            <p:extLst>
              <p:ext uri="{D42A27DB-BD31-4B8C-83A1-F6EECF244321}">
                <p14:modId xmlns:p14="http://schemas.microsoft.com/office/powerpoint/2010/main" val="1229974244"/>
              </p:ext>
            </p:extLst>
          </p:nvPr>
        </p:nvGraphicFramePr>
        <p:xfrm>
          <a:off x="5427182" y="980728"/>
          <a:ext cx="6493745" cy="55760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202" name="Rectangle 70">
            <a:extLst>
              <a:ext uri="{FF2B5EF4-FFF2-40B4-BE49-F238E27FC236}">
                <a16:creationId xmlns:a16="http://schemas.microsoft.com/office/drawing/2014/main" id="{36E27C40-104A-4C05-A382-21A40999A1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3" name="Group 72">
            <a:extLst>
              <a:ext uri="{FF2B5EF4-FFF2-40B4-BE49-F238E27FC236}">
                <a16:creationId xmlns:a16="http://schemas.microsoft.com/office/drawing/2014/main" id="{C1D78633-7222-4BD8-9B43-C5A3FE3FB16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9938" cy="6875463"/>
            <a:chOff x="0" y="3175"/>
            <a:chExt cx="12198350" cy="6875463"/>
          </a:xfrm>
        </p:grpSpPr>
        <p:sp>
          <p:nvSpPr>
            <p:cNvPr id="74"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8204"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6"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78" name="Freeform: Shape 77">
            <a:extLst>
              <a:ext uri="{FF2B5EF4-FFF2-40B4-BE49-F238E27FC236}">
                <a16:creationId xmlns:a16="http://schemas.microsoft.com/office/drawing/2014/main" id="{2A0F9152-48E3-49B1-872D-898BCB713A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549" y="643466"/>
            <a:ext cx="1090648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80" name="Rectangle: Rounded Corners 79">
            <a:extLst>
              <a:ext uri="{FF2B5EF4-FFF2-40B4-BE49-F238E27FC236}">
                <a16:creationId xmlns:a16="http://schemas.microsoft.com/office/drawing/2014/main" id="{23489F6D-90F9-4863-AC28-04E23B84E0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00" y="845990"/>
            <a:ext cx="10488233"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3" name="Rectangle 1">
            <a:extLst>
              <a:ext uri="{FF2B5EF4-FFF2-40B4-BE49-F238E27FC236}">
                <a16:creationId xmlns:a16="http://schemas.microsoft.com/office/drawing/2014/main" id="{C42DAE99-D65C-4BAA-AFC1-8015962505F0}"/>
              </a:ext>
            </a:extLst>
          </p:cNvPr>
          <p:cNvSpPr>
            <a:spLocks noGrp="1" noChangeArrowheads="1"/>
          </p:cNvSpPr>
          <p:nvPr>
            <p:ph type="title"/>
          </p:nvPr>
        </p:nvSpPr>
        <p:spPr>
          <a:xfrm>
            <a:off x="1370666" y="1052312"/>
            <a:ext cx="9487544" cy="1073572"/>
          </a:xfrm>
        </p:spPr>
        <p:txBody>
          <a:bodyPr vert="horz" lIns="91440" tIns="45720" rIns="91440" bIns="45720" rtlCol="0" anchor="ctr">
            <a:normAutofit/>
          </a:bodyPr>
          <a:lstStyle/>
          <a:p>
            <a:pPr algn="ct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600" b="1" dirty="0"/>
              <a:t>BCG Matrix</a:t>
            </a:r>
          </a:p>
        </p:txBody>
      </p:sp>
      <p:cxnSp>
        <p:nvCxnSpPr>
          <p:cNvPr id="82" name="Straight Connector 81">
            <a:extLst>
              <a:ext uri="{FF2B5EF4-FFF2-40B4-BE49-F238E27FC236}">
                <a16:creationId xmlns:a16="http://schemas.microsoft.com/office/drawing/2014/main" id="{B3CFF822-5B88-4257-86DB-464E3C755FE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904" y="2240822"/>
            <a:ext cx="1371779"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205" name="Text Box 2">
            <a:extLst>
              <a:ext uri="{FF2B5EF4-FFF2-40B4-BE49-F238E27FC236}">
                <a16:creationId xmlns:a16="http://schemas.microsoft.com/office/drawing/2014/main" id="{692BCC21-490C-4880-A9CD-A0E45B13B486}"/>
              </a:ext>
            </a:extLst>
          </p:cNvPr>
          <p:cNvSpPr txBox="1">
            <a:spLocks noChangeArrowheads="1"/>
          </p:cNvSpPr>
          <p:nvPr/>
        </p:nvSpPr>
        <p:spPr bwMode="auto">
          <a:xfrm>
            <a:off x="1370666" y="3068960"/>
            <a:ext cx="9487544" cy="35417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a kind of framework that developed through Boston Consulting Group for examine strategic business position of business brand portfolio and its potential. </a:t>
            </a:r>
          </a:p>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mainly designed to help with the long-term strategic planning that aids Getabed to include growth opportunities through reviewing portfolio of services. This matrix has four categories, which are given below:</a:t>
            </a:r>
          </a:p>
          <a:p>
            <a:pPr marL="19685" indent="0" defTabSz="914400" hangingPunct="1">
              <a:lnSpc>
                <a:spcPct val="101000"/>
              </a:lnSpc>
              <a:spcBef>
                <a:spcPts val="930"/>
              </a:spcBef>
              <a:buClr>
                <a:srgbClr val="E78712"/>
              </a:buClr>
              <a:buSzPct val="45000"/>
            </a:pPr>
            <a:endParaRPr lang="en-US" altLang="en-US" dirty="0">
              <a:solidFill>
                <a:schemeClr val="tx2">
                  <a:lumMod val="75000"/>
                  <a:lumOff val="25000"/>
                </a:schemeClr>
              </a:solidFill>
              <a:latin typeface="+mn-lt"/>
              <a:cs typeface="+mn-cs"/>
            </a:endParaRPr>
          </a:p>
          <a:p>
            <a:pPr marL="19685" indent="0" defTabSz="914400" hangingPunct="1">
              <a:lnSpc>
                <a:spcPct val="101000"/>
              </a:lnSpc>
              <a:spcBef>
                <a:spcPts val="930"/>
              </a:spcBef>
              <a:buClr>
                <a:srgbClr val="E78712"/>
              </a:buClr>
              <a:buSzPct val="45000"/>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DC869B-03C5-4B9B-B980-1619EA345473}"/>
              </a:ext>
            </a:extLst>
          </p:cNvPr>
          <p:cNvSpPr>
            <a:spLocks noGrp="1"/>
          </p:cNvSpPr>
          <p:nvPr>
            <p:ph type="dt" sz="half" idx="10"/>
          </p:nvPr>
        </p:nvSpPr>
        <p:spPr/>
        <p:txBody>
          <a:bodyPr/>
          <a:lstStyle/>
          <a:p>
            <a:r>
              <a:rPr lang="en-GB" altLang="en-US"/>
              <a:t>15/06/19</a:t>
            </a:r>
          </a:p>
        </p:txBody>
      </p:sp>
      <p:sp>
        <p:nvSpPr>
          <p:cNvPr id="5" name="TextBox 4">
            <a:extLst>
              <a:ext uri="{FF2B5EF4-FFF2-40B4-BE49-F238E27FC236}">
                <a16:creationId xmlns:a16="http://schemas.microsoft.com/office/drawing/2014/main" id="{1E0ECDF2-C37B-4D31-BB55-83485E17934A}"/>
              </a:ext>
            </a:extLst>
          </p:cNvPr>
          <p:cNvSpPr txBox="1"/>
          <p:nvPr/>
        </p:nvSpPr>
        <p:spPr>
          <a:xfrm>
            <a:off x="3216474" y="332656"/>
            <a:ext cx="6912768" cy="664797"/>
          </a:xfrm>
          <a:prstGeom prst="rect">
            <a:avLst/>
          </a:prstGeom>
          <a:noFill/>
        </p:spPr>
        <p:txBody>
          <a:bodyPr wrap="square" rtlCol="0">
            <a:spAutoFit/>
          </a:bodyPr>
          <a:lstStyle/>
          <a:p>
            <a:r>
              <a:rPr lang="en-GB" sz="4000" dirty="0">
                <a:solidFill>
                  <a:schemeClr val="tx1"/>
                </a:solidFill>
              </a:rPr>
              <a:t>BCG Matrix Categories</a:t>
            </a:r>
          </a:p>
        </p:txBody>
      </p:sp>
      <p:pic>
        <p:nvPicPr>
          <p:cNvPr id="7" name="Picture 6" descr="A screenshot of a social media post with text and grass&#10;&#10;Description automatically generated">
            <a:extLst>
              <a:ext uri="{FF2B5EF4-FFF2-40B4-BE49-F238E27FC236}">
                <a16:creationId xmlns:a16="http://schemas.microsoft.com/office/drawing/2014/main" id="{9986165E-F9F8-489D-BF39-EFB56D4C24E2}"/>
              </a:ext>
            </a:extLst>
          </p:cNvPr>
          <p:cNvPicPr>
            <a:picLocks noChangeAspect="1"/>
          </p:cNvPicPr>
          <p:nvPr/>
        </p:nvPicPr>
        <p:blipFill rotWithShape="1">
          <a:blip r:embed="rId2">
            <a:extLst>
              <a:ext uri="{28A0092B-C50C-407E-A947-70E740481C1C}">
                <a14:useLocalDpi xmlns:a14="http://schemas.microsoft.com/office/drawing/2010/main" val="0"/>
              </a:ext>
            </a:extLst>
          </a:blip>
          <a:srcRect l="22377" t="-1020" r="18881" b="1020"/>
          <a:stretch/>
        </p:blipFill>
        <p:spPr>
          <a:xfrm>
            <a:off x="2064346" y="1264414"/>
            <a:ext cx="8064896" cy="5260930"/>
          </a:xfrm>
          <a:prstGeom prst="rect">
            <a:avLst/>
          </a:prstGeom>
        </p:spPr>
      </p:pic>
    </p:spTree>
    <p:extLst>
      <p:ext uri="{BB962C8B-B14F-4D97-AF65-F5344CB8AC3E}">
        <p14:creationId xmlns:p14="http://schemas.microsoft.com/office/powerpoint/2010/main" val="33461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91AEF4FB-B221-4803-ADA4-EE6FB29B8AC6}"/>
              </a:ext>
            </a:extLst>
          </p:cNvPr>
          <p:cNvSpPr>
            <a:spLocks noGrp="1" noChangeArrowheads="1"/>
          </p:cNvSpPr>
          <p:nvPr>
            <p:ph type="title" idx="4294967295"/>
          </p:nvPr>
        </p:nvSpPr>
        <p:spPr>
          <a:xfrm>
            <a:off x="1200250" y="15066"/>
            <a:ext cx="9793088" cy="1325702"/>
          </a:xfrm>
          <a:ln/>
        </p:spPr>
        <p:txBody>
          <a:bodyPr>
            <a:normAutofit/>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solidFill>
                  <a:srgbClr val="262626"/>
                </a:solidFill>
                <a:latin typeface="Times New Roman" panose="02020603050405020304" pitchFamily="18" charset="0"/>
              </a:rPr>
              <a:t>SWOT Analysis </a:t>
            </a:r>
            <a:r>
              <a:rPr lang="en-US" altLang="en-US" sz="3200" b="1" dirty="0">
                <a:solidFill>
                  <a:srgbClr val="262626"/>
                </a:solidFill>
                <a:latin typeface="Times New Roman" panose="02020603050405020304" pitchFamily="18" charset="0"/>
              </a:rPr>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graphicFrame>
        <p:nvGraphicFramePr>
          <p:cNvPr id="5" name="Table 4">
            <a:extLst>
              <a:ext uri="{FF2B5EF4-FFF2-40B4-BE49-F238E27FC236}">
                <a16:creationId xmlns:a16="http://schemas.microsoft.com/office/drawing/2014/main" id="{32A59C39-6D82-46E2-9EAE-E6F92A4E79B6}"/>
              </a:ext>
            </a:extLst>
          </p:cNvPr>
          <p:cNvGraphicFramePr>
            <a:graphicFrameLocks noGrp="1"/>
          </p:cNvGraphicFramePr>
          <p:nvPr>
            <p:extLst>
              <p:ext uri="{D42A27DB-BD31-4B8C-83A1-F6EECF244321}">
                <p14:modId xmlns:p14="http://schemas.microsoft.com/office/powerpoint/2010/main" val="3669870687"/>
              </p:ext>
            </p:extLst>
          </p:nvPr>
        </p:nvGraphicFramePr>
        <p:xfrm>
          <a:off x="1842868" y="1420837"/>
          <a:ext cx="8665698" cy="5148775"/>
        </p:xfrm>
        <a:graphic>
          <a:graphicData uri="http://schemas.openxmlformats.org/drawingml/2006/table">
            <a:tbl>
              <a:tblPr/>
              <a:tblGrid>
                <a:gridCol w="8665698">
                  <a:extLst>
                    <a:ext uri="{9D8B030D-6E8A-4147-A177-3AD203B41FA5}">
                      <a16:colId xmlns:a16="http://schemas.microsoft.com/office/drawing/2014/main" val="1872074156"/>
                    </a:ext>
                  </a:extLst>
                </a:gridCol>
              </a:tblGrid>
              <a:tr h="5148775">
                <a:tc>
                  <a:txBody>
                    <a:bodyPr/>
                    <a:lstStyle/>
                    <a:p>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084852677"/>
                  </a:ext>
                </a:extLst>
              </a:tr>
            </a:tbl>
          </a:graphicData>
        </a:graphic>
      </p:graphicFrame>
      <p:graphicFrame>
        <p:nvGraphicFramePr>
          <p:cNvPr id="8" name="Table 7">
            <a:extLst>
              <a:ext uri="{FF2B5EF4-FFF2-40B4-BE49-F238E27FC236}">
                <a16:creationId xmlns:a16="http://schemas.microsoft.com/office/drawing/2014/main" id="{0C382035-F844-439D-897C-E5FDD4E705DA}"/>
              </a:ext>
            </a:extLst>
          </p:cNvPr>
          <p:cNvGraphicFramePr>
            <a:graphicFrameLocks noGrp="1"/>
          </p:cNvGraphicFramePr>
          <p:nvPr>
            <p:extLst>
              <p:ext uri="{D42A27DB-BD31-4B8C-83A1-F6EECF244321}">
                <p14:modId xmlns:p14="http://schemas.microsoft.com/office/powerpoint/2010/main" val="444225887"/>
              </p:ext>
            </p:extLst>
          </p:nvPr>
        </p:nvGraphicFramePr>
        <p:xfrm>
          <a:off x="408162" y="836712"/>
          <a:ext cx="10801200" cy="5749872"/>
        </p:xfrm>
        <a:graphic>
          <a:graphicData uri="http://schemas.openxmlformats.org/drawingml/2006/table">
            <a:tbl>
              <a:tblPr firstRow="1" bandRow="1">
                <a:tableStyleId>{5C22544A-7EE6-4342-B048-85BDC9FD1C3A}</a:tableStyleId>
              </a:tblPr>
              <a:tblGrid>
                <a:gridCol w="5400600">
                  <a:extLst>
                    <a:ext uri="{9D8B030D-6E8A-4147-A177-3AD203B41FA5}">
                      <a16:colId xmlns:a16="http://schemas.microsoft.com/office/drawing/2014/main" val="2295809976"/>
                    </a:ext>
                  </a:extLst>
                </a:gridCol>
                <a:gridCol w="5400600">
                  <a:extLst>
                    <a:ext uri="{9D8B030D-6E8A-4147-A177-3AD203B41FA5}">
                      <a16:colId xmlns:a16="http://schemas.microsoft.com/office/drawing/2014/main" val="4135759169"/>
                    </a:ext>
                  </a:extLst>
                </a:gridCol>
              </a:tblGrid>
              <a:tr h="2823792">
                <a:tc>
                  <a:txBody>
                    <a:bodyPr/>
                    <a:lstStyle/>
                    <a:p>
                      <a:r>
                        <a:rPr lang="en-GB" sz="2400" u="none" baseline="0" dirty="0">
                          <a:solidFill>
                            <a:schemeClr val="tx1"/>
                          </a:solidFill>
                        </a:rPr>
                        <a:t> </a:t>
                      </a:r>
                      <a:r>
                        <a:rPr lang="en-GB" sz="2400" u="none" baseline="0" dirty="0" smtClean="0">
                          <a:solidFill>
                            <a:schemeClr val="tx1"/>
                          </a:solidFill>
                        </a:rPr>
                        <a:t>                            </a:t>
                      </a:r>
                      <a:r>
                        <a:rPr lang="en-GB" sz="2400" u="sng" dirty="0" smtClean="0">
                          <a:solidFill>
                            <a:schemeClr val="tx1"/>
                          </a:solidFill>
                        </a:rPr>
                        <a:t>Strengths</a:t>
                      </a:r>
                      <a:endParaRPr lang="en-GB" sz="2400" u="sng" dirty="0">
                        <a:solidFill>
                          <a:schemeClr val="tx1"/>
                        </a:solidFill>
                      </a:endParaRPr>
                    </a:p>
                    <a:p>
                      <a:pPr marL="285750" indent="-285750">
                        <a:buFont typeface="Arial" panose="020B0604020202020204" pitchFamily="34" charset="0"/>
                        <a:buChar char="•"/>
                      </a:pPr>
                      <a:r>
                        <a:rPr lang="en-GB" sz="1800" dirty="0">
                          <a:solidFill>
                            <a:schemeClr val="tx1"/>
                          </a:solidFill>
                        </a:rPr>
                        <a:t>Gatebed hotel provides the safe Abode away from home.</a:t>
                      </a:r>
                    </a:p>
                    <a:p>
                      <a:pPr marL="285750" indent="-285750">
                        <a:buFont typeface="Arial" panose="020B0604020202020204" pitchFamily="34" charset="0"/>
                        <a:buChar char="•"/>
                      </a:pPr>
                      <a:r>
                        <a:rPr lang="en-GB" sz="1800" dirty="0">
                          <a:solidFill>
                            <a:schemeClr val="tx1"/>
                          </a:solidFill>
                        </a:rPr>
                        <a:t>It provide the clean, safe and rooms for guests.</a:t>
                      </a:r>
                    </a:p>
                    <a:p>
                      <a:pPr marL="285750" indent="-285750">
                        <a:buFont typeface="Arial" panose="020B0604020202020204" pitchFamily="34" charset="0"/>
                        <a:buChar char="•"/>
                      </a:pPr>
                      <a:r>
                        <a:rPr lang="en-GB" sz="1800" dirty="0">
                          <a:solidFill>
                            <a:schemeClr val="tx1"/>
                          </a:solidFill>
                        </a:rPr>
                        <a:t>The staff of the hotel is well knowledge and able to provide better experience to consumers.</a:t>
                      </a:r>
                    </a:p>
                    <a:p>
                      <a:pPr marL="285750" indent="-285750">
                        <a:buFont typeface="Arial" panose="020B0604020202020204" pitchFamily="34" charset="0"/>
                        <a:buChar char="•"/>
                      </a:pPr>
                      <a:r>
                        <a:rPr lang="en-GB" sz="1800" dirty="0">
                          <a:solidFill>
                            <a:schemeClr val="tx1"/>
                          </a:solidFill>
                        </a:rPr>
                        <a:t>It offers travellers with opportunities to personalize and customize their experience through adding things which they require.</a:t>
                      </a:r>
                    </a:p>
                    <a:p>
                      <a:endParaRPr lang="en-GB" sz="1800" dirty="0">
                        <a:solidFill>
                          <a:schemeClr val="tx1"/>
                        </a:solidFill>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r>
                        <a:rPr lang="en-GB" sz="2400" u="none" baseline="0" dirty="0">
                          <a:solidFill>
                            <a:schemeClr val="tx1"/>
                          </a:solidFill>
                        </a:rPr>
                        <a:t> </a:t>
                      </a:r>
                      <a:r>
                        <a:rPr lang="en-GB" sz="2400" u="none" baseline="0" dirty="0" smtClean="0">
                          <a:solidFill>
                            <a:schemeClr val="tx1"/>
                          </a:solidFill>
                        </a:rPr>
                        <a:t>                        </a:t>
                      </a:r>
                      <a:r>
                        <a:rPr lang="en-GB" sz="2400" u="sng" dirty="0" smtClean="0">
                          <a:solidFill>
                            <a:schemeClr val="tx1"/>
                          </a:solidFill>
                        </a:rPr>
                        <a:t> </a:t>
                      </a:r>
                      <a:r>
                        <a:rPr lang="en-GB" sz="2400" u="sng" dirty="0">
                          <a:solidFill>
                            <a:schemeClr val="tx1"/>
                          </a:solidFill>
                        </a:rPr>
                        <a:t>Weaknesses</a:t>
                      </a:r>
                    </a:p>
                    <a:p>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The main weakness of this hotel is that it has lack of the social media access.</a:t>
                      </a:r>
                    </a:p>
                    <a:p>
                      <a:pPr marL="342900" indent="-342900">
                        <a:buFont typeface="Arial" panose="020B0604020202020204" pitchFamily="34" charset="0"/>
                        <a:buChar char="•"/>
                      </a:pPr>
                      <a:r>
                        <a:rPr lang="en-GB" sz="2000" dirty="0">
                          <a:solidFill>
                            <a:schemeClr val="tx1"/>
                          </a:solidFill>
                        </a:rPr>
                        <a:t>It does not use social media to connect with the people.</a:t>
                      </a:r>
                    </a:p>
                    <a:p>
                      <a:pPr marL="342900" indent="-342900">
                        <a:buFont typeface="Arial" panose="020B0604020202020204" pitchFamily="34" charset="0"/>
                        <a:buChar char="•"/>
                      </a:pPr>
                      <a:r>
                        <a:rPr lang="en-GB" sz="2000" dirty="0">
                          <a:solidFill>
                            <a:schemeClr val="tx1"/>
                          </a:solidFill>
                        </a:rPr>
                        <a:t>It does not adopt the advanced technology to make any innovation in its business.</a:t>
                      </a:r>
                    </a:p>
                  </a:txBody>
                  <a:tcPr>
                    <a:gradFill flip="none" rotWithShape="1">
                      <a:gsLst>
                        <a:gs pos="0">
                          <a:schemeClr val="accent6">
                            <a:lumMod val="40000"/>
                            <a:lumOff val="60000"/>
                          </a:schemeClr>
                        </a:gs>
                        <a:gs pos="50000">
                          <a:schemeClr val="accent1">
                            <a:tint val="44500"/>
                            <a:satMod val="160000"/>
                          </a:schemeClr>
                        </a:gs>
                        <a:gs pos="100000">
                          <a:schemeClr val="accent1">
                            <a:tint val="23500"/>
                            <a:satMod val="160000"/>
                          </a:schemeClr>
                        </a:gs>
                      </a:gsLst>
                      <a:lin ang="18900000" scaled="1"/>
                      <a:tileRect/>
                    </a:gradFill>
                  </a:tcPr>
                </a:tc>
                <a:extLst>
                  <a:ext uri="{0D108BD9-81ED-4DB2-BD59-A6C34878D82A}">
                    <a16:rowId xmlns:a16="http://schemas.microsoft.com/office/drawing/2014/main" val="495147728"/>
                  </a:ext>
                </a:extLst>
              </a:tr>
              <a:tr h="2823792">
                <a:tc>
                  <a:txBody>
                    <a:bodyPr/>
                    <a:lstStyle/>
                    <a:p>
                      <a:r>
                        <a:rPr lang="en-GB" sz="2400" b="1" u="none" baseline="0" dirty="0" smtClean="0"/>
                        <a:t>                      </a:t>
                      </a:r>
                      <a:r>
                        <a:rPr lang="en-GB" sz="2400" b="1" u="sng" dirty="0" smtClean="0"/>
                        <a:t>Opportunities</a:t>
                      </a:r>
                      <a:r>
                        <a:rPr lang="en-GB" sz="2400" b="0" u="sng" dirty="0" smtClean="0"/>
                        <a:t>   </a:t>
                      </a:r>
                      <a:endParaRPr lang="en-GB" sz="2400" b="1" u="sng" dirty="0"/>
                    </a:p>
                    <a:p>
                      <a:endParaRPr lang="en-GB" sz="2000" b="1" dirty="0"/>
                    </a:p>
                    <a:p>
                      <a:pPr marL="342900" indent="-342900">
                        <a:buFont typeface="Arial" panose="020B0604020202020204" pitchFamily="34" charset="0"/>
                        <a:buChar char="•"/>
                      </a:pPr>
                      <a:r>
                        <a:rPr lang="en-GB" sz="2000" b="1" dirty="0"/>
                        <a:t>It has an opportunity to enhance international and domestic travellers.</a:t>
                      </a:r>
                    </a:p>
                    <a:p>
                      <a:pPr marL="342900" indent="-342900">
                        <a:buFont typeface="Arial" panose="020B0604020202020204" pitchFamily="34" charset="0"/>
                        <a:buChar char="•"/>
                      </a:pPr>
                      <a:r>
                        <a:rPr lang="en-GB" sz="2000" b="1" dirty="0"/>
                        <a:t>It can access to the internet quickly to connect with the people and also enhance business operations.</a:t>
                      </a:r>
                    </a:p>
                  </a:txBody>
                  <a:tcPr/>
                </a:tc>
                <a:tc>
                  <a:txBody>
                    <a:bodyPr/>
                    <a:lstStyle/>
                    <a:p>
                      <a:r>
                        <a:rPr lang="en-GB" sz="2400" b="1" u="none" baseline="0" dirty="0"/>
                        <a:t> </a:t>
                      </a:r>
                      <a:r>
                        <a:rPr lang="en-GB" sz="2400" b="1" u="none" baseline="0" dirty="0" smtClean="0"/>
                        <a:t>                             </a:t>
                      </a:r>
                      <a:r>
                        <a:rPr lang="en-GB" sz="2400" b="1" u="sng" dirty="0" smtClean="0"/>
                        <a:t>Threats</a:t>
                      </a:r>
                      <a:endParaRPr lang="en-GB" sz="2400" b="1" u="sng" dirty="0"/>
                    </a:p>
                    <a:p>
                      <a:endParaRPr lang="en-GB" sz="2000" b="1" dirty="0"/>
                    </a:p>
                    <a:p>
                      <a:pPr marL="342900" indent="-342900">
                        <a:buFont typeface="Arial" panose="020B0604020202020204" pitchFamily="34" charset="0"/>
                        <a:buChar char="•"/>
                      </a:pPr>
                      <a:r>
                        <a:rPr lang="en-GB" sz="2000" b="1" dirty="0"/>
                        <a:t>In hospitality industry of United Kingdom, there is high competition.</a:t>
                      </a:r>
                    </a:p>
                    <a:p>
                      <a:pPr marL="342900" indent="-342900">
                        <a:buFont typeface="Arial" panose="020B0604020202020204" pitchFamily="34" charset="0"/>
                        <a:buChar char="•"/>
                      </a:pPr>
                      <a:r>
                        <a:rPr lang="en-GB" sz="2000" b="1" dirty="0"/>
                        <a:t>The instability of the government is also a main concern</a:t>
                      </a:r>
                      <a:r>
                        <a:rPr lang="en-GB" sz="2000" b="1" dirty="0" smtClean="0"/>
                        <a:t>.</a:t>
                      </a:r>
                    </a:p>
                    <a:p>
                      <a:pPr marL="342900" indent="-342900">
                        <a:buFont typeface="Arial" panose="020B0604020202020204" pitchFamily="34" charset="0"/>
                        <a:buChar char="•"/>
                      </a:pPr>
                      <a:r>
                        <a:rPr lang="en-GB" sz="2000" b="1" dirty="0" smtClean="0"/>
                        <a:t>Brexit can affect the business</a:t>
                      </a:r>
                      <a:endParaRPr lang="en-GB" sz="2000" b="1" dirty="0"/>
                    </a:p>
                  </a:txBody>
                  <a:tcPr/>
                </a:tc>
                <a:extLst>
                  <a:ext uri="{0D108BD9-81ED-4DB2-BD59-A6C34878D82A}">
                    <a16:rowId xmlns:a16="http://schemas.microsoft.com/office/drawing/2014/main" val="3448534493"/>
                  </a:ext>
                </a:extLst>
              </a:tr>
            </a:tbl>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A18D3460-7292-4297-9E29-0117D6641D90}"/>
              </a:ext>
            </a:extLst>
          </p:cNvPr>
          <p:cNvSpPr>
            <a:spLocks noGrp="1" noChangeArrowheads="1"/>
          </p:cNvSpPr>
          <p:nvPr>
            <p:ph type="title"/>
          </p:nvPr>
        </p:nvSpPr>
        <p:spPr>
          <a:xfrm>
            <a:off x="1848322" y="375196"/>
            <a:ext cx="8912225" cy="1181596"/>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smtClean="0">
                <a:solidFill>
                  <a:srgbClr val="262626"/>
                </a:solidFill>
                <a:latin typeface="Times New Roman" panose="02020603050405020304" pitchFamily="18" charset="0"/>
              </a:rPr>
              <a:t>M</a:t>
            </a:r>
            <a:r>
              <a:rPr lang="en-US" altLang="en-US" sz="3200" b="1" dirty="0" smtClean="0">
                <a:solidFill>
                  <a:srgbClr val="262626"/>
                </a:solidFill>
                <a:latin typeface="Times New Roman" panose="02020603050405020304" pitchFamily="18" charset="0"/>
              </a:rPr>
              <a:t>acro Environment (PESTLE Analysis) </a:t>
            </a:r>
            <a:r>
              <a:rPr lang="en-US" altLang="en-US" sz="3200" b="1" dirty="0">
                <a:solidFill>
                  <a:srgbClr val="262626"/>
                </a:solidFill>
                <a:latin typeface="Times New Roman" panose="02020603050405020304" pitchFamily="18" charset="0"/>
              </a:rPr>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0242" name="Text Box 2">
            <a:extLst>
              <a:ext uri="{FF2B5EF4-FFF2-40B4-BE49-F238E27FC236}">
                <a16:creationId xmlns:a16="http://schemas.microsoft.com/office/drawing/2014/main" id="{654C0A8D-CD3A-4379-A6E8-28362F393BF0}"/>
              </a:ext>
            </a:extLst>
          </p:cNvPr>
          <p:cNvSpPr txBox="1">
            <a:spLocks noChangeArrowheads="1"/>
          </p:cNvSpPr>
          <p:nvPr/>
        </p:nvSpPr>
        <p:spPr bwMode="auto">
          <a:xfrm>
            <a:off x="719138" y="2924944"/>
            <a:ext cx="5514975" cy="24582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It is a kind of framework that mainly use to analyse as well as monitor macro- environmental factors which may have impact on performance of business.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This tool is mainly useful in beginning new business or to enter in to global market. </a:t>
            </a:r>
          </a:p>
        </p:txBody>
      </p:sp>
      <p:pic>
        <p:nvPicPr>
          <p:cNvPr id="10243" name="Picture 3">
            <a:extLst>
              <a:ext uri="{FF2B5EF4-FFF2-40B4-BE49-F238E27FC236}">
                <a16:creationId xmlns:a16="http://schemas.microsoft.com/office/drawing/2014/main" id="{F15C719E-6456-4878-BB97-5F83C47EBA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874" y="2348880"/>
            <a:ext cx="4810397" cy="42862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266" name="Text Box 2">
            <a:extLst>
              <a:ext uri="{FF2B5EF4-FFF2-40B4-BE49-F238E27FC236}">
                <a16:creationId xmlns:a16="http://schemas.microsoft.com/office/drawing/2014/main" id="{4D5A8556-A784-4A5E-84AE-17720B18BBA5}"/>
              </a:ext>
            </a:extLst>
          </p:cNvPr>
          <p:cNvSpPr txBox="1">
            <a:spLocks noChangeArrowheads="1"/>
          </p:cNvSpPr>
          <p:nvPr/>
        </p:nvSpPr>
        <p:spPr bwMode="auto">
          <a:xfrm>
            <a:off x="476560" y="188640"/>
            <a:ext cx="11240467" cy="65527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Political factor </a:t>
            </a:r>
            <a:r>
              <a:rPr lang="en-US" altLang="en-US" sz="2200" dirty="0">
                <a:solidFill>
                  <a:srgbClr val="404040"/>
                </a:solidFill>
                <a:latin typeface="Times New Roman" panose="02020603050405020304" pitchFamily="18" charset="0"/>
              </a:rPr>
              <a:t>– It is related to degree of intervention in an economy.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Economic factor </a:t>
            </a:r>
            <a:r>
              <a:rPr lang="en-US" altLang="en-US" sz="2200" dirty="0">
                <a:solidFill>
                  <a:srgbClr val="404040"/>
                </a:solidFill>
                <a:latin typeface="Times New Roman" panose="02020603050405020304" pitchFamily="18" charset="0"/>
              </a:rPr>
              <a:t>– The factors included in this is rete of exchange, interest rate, fiscal policy, taxation rates etc.</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Social factor </a:t>
            </a:r>
            <a:r>
              <a:rPr lang="en-US" altLang="en-US" sz="2200" b="1" dirty="0">
                <a:solidFill>
                  <a:srgbClr val="404040"/>
                </a:solidFill>
                <a:latin typeface="Times New Roman" panose="02020603050405020304" pitchFamily="18" charset="0"/>
              </a:rPr>
              <a:t>- T</a:t>
            </a:r>
            <a:r>
              <a:rPr lang="en-US" altLang="en-US" sz="2200" dirty="0">
                <a:solidFill>
                  <a:srgbClr val="404040"/>
                </a:solidFill>
                <a:latin typeface="Times New Roman" panose="02020603050405020304" pitchFamily="18" charset="0"/>
              </a:rPr>
              <a:t>he factors are connected with social beliefs, norms, cultural differences which exit in a society or a community.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Technological factor </a:t>
            </a:r>
            <a:r>
              <a:rPr lang="en-US" altLang="en-US" sz="2200" dirty="0">
                <a:solidFill>
                  <a:srgbClr val="404040"/>
                </a:solidFill>
                <a:latin typeface="Times New Roman" panose="02020603050405020304" pitchFamily="18" charset="0"/>
              </a:rPr>
              <a:t>– The usage various technologies comes under this category. This factor has the most significant effect on the business as technology keeps changing rapidly.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Environmental factor </a:t>
            </a:r>
            <a:r>
              <a:rPr lang="en-US" altLang="en-US" sz="2200" dirty="0">
                <a:solidFill>
                  <a:srgbClr val="404040"/>
                </a:solidFill>
                <a:latin typeface="Times New Roman" panose="02020603050405020304" pitchFamily="18" charset="0"/>
              </a:rPr>
              <a:t>– The factors which involve nature and surroundings of a society in which people live are environmental.</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Legal factor </a:t>
            </a:r>
            <a:r>
              <a:rPr lang="en-US" altLang="en-US" sz="2200" dirty="0">
                <a:solidFill>
                  <a:srgbClr val="404040"/>
                </a:solidFill>
                <a:latin typeface="Times New Roman" panose="02020603050405020304" pitchFamily="18" charset="0"/>
              </a:rPr>
              <a:t>– Every country has their own legal system, and which involve nature and surroundings of society in which people live are environmental factor.</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69F87D-81C1-4951-A564-90BA0ADDF71F}"/>
              </a:ext>
            </a:extLst>
          </p:cNvPr>
          <p:cNvSpPr txBox="1"/>
          <p:nvPr/>
        </p:nvSpPr>
        <p:spPr>
          <a:xfrm>
            <a:off x="1632298" y="332656"/>
            <a:ext cx="8928992" cy="664797"/>
          </a:xfrm>
          <a:prstGeom prst="rect">
            <a:avLst/>
          </a:prstGeom>
          <a:noFill/>
        </p:spPr>
        <p:txBody>
          <a:bodyPr wrap="square" rtlCol="0">
            <a:spAutoFit/>
          </a:bodyPr>
          <a:lstStyle/>
          <a:p>
            <a:r>
              <a:rPr lang="en-GB" sz="4000" dirty="0">
                <a:solidFill>
                  <a:schemeClr val="tx1"/>
                </a:solidFill>
              </a:rPr>
              <a:t>                  Micro Environment </a:t>
            </a:r>
          </a:p>
        </p:txBody>
      </p:sp>
      <p:sp>
        <p:nvSpPr>
          <p:cNvPr id="6" name="TextBox 5">
            <a:extLst>
              <a:ext uri="{FF2B5EF4-FFF2-40B4-BE49-F238E27FC236}">
                <a16:creationId xmlns:a16="http://schemas.microsoft.com/office/drawing/2014/main" id="{E114C9B1-6E47-4BBF-A73A-976B838582A7}"/>
              </a:ext>
            </a:extLst>
          </p:cNvPr>
          <p:cNvSpPr txBox="1"/>
          <p:nvPr/>
        </p:nvSpPr>
        <p:spPr>
          <a:xfrm>
            <a:off x="6096794" y="1622596"/>
            <a:ext cx="4824536" cy="249683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The</a:t>
            </a:r>
            <a:r>
              <a:rPr lang="en-GB" sz="2800" dirty="0"/>
              <a:t> </a:t>
            </a:r>
            <a:r>
              <a:rPr lang="en-GB" sz="2800" dirty="0">
                <a:solidFill>
                  <a:schemeClr val="tx1"/>
                </a:solidFill>
              </a:rPr>
              <a:t>marketing concept holders a successful company must satisfy the need and wants of consumers better than its competitors.</a:t>
            </a:r>
          </a:p>
        </p:txBody>
      </p:sp>
      <p:sp>
        <p:nvSpPr>
          <p:cNvPr id="7" name="TextBox 6">
            <a:extLst>
              <a:ext uri="{FF2B5EF4-FFF2-40B4-BE49-F238E27FC236}">
                <a16:creationId xmlns:a16="http://schemas.microsoft.com/office/drawing/2014/main" id="{C239F502-EB07-410A-B8A5-40F13F11FEA5}"/>
              </a:ext>
            </a:extLst>
          </p:cNvPr>
          <p:cNvSpPr txBox="1"/>
          <p:nvPr/>
        </p:nvSpPr>
        <p:spPr>
          <a:xfrm>
            <a:off x="6254655" y="4429257"/>
            <a:ext cx="4824536" cy="209608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Both large and small business must find marketing strategies that give them specific operating in their markets.</a:t>
            </a:r>
          </a:p>
        </p:txBody>
      </p:sp>
      <p:pic>
        <p:nvPicPr>
          <p:cNvPr id="9" name="Picture 8" descr="A picture containing object, businesscard&#10;&#10;Description automatically generated">
            <a:extLst>
              <a:ext uri="{FF2B5EF4-FFF2-40B4-BE49-F238E27FC236}">
                <a16:creationId xmlns:a16="http://schemas.microsoft.com/office/drawing/2014/main" id="{90966ED9-B92B-4788-BC28-7CEC72F49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170" y="1622596"/>
            <a:ext cx="4968552" cy="4536504"/>
          </a:xfrm>
          <a:prstGeom prst="rect">
            <a:avLst/>
          </a:prstGeom>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56000"/>
              </a:schemeClr>
            </a:gs>
            <a:gs pos="100000">
              <a:srgbClr val="E7E4C4"/>
            </a:gs>
          </a:gsLst>
          <a:lin ang="2700000" scaled="1"/>
          <a:tileRect/>
        </a:gradFill>
        <a:effectLst/>
      </p:bgPr>
    </p:bg>
    <p:spTree>
      <p:nvGrpSpPr>
        <p:cNvPr id="1" name=""/>
        <p:cNvGrpSpPr/>
        <p:nvPr/>
      </p:nvGrpSpPr>
      <p:grpSpPr>
        <a:xfrm>
          <a:off x="0" y="0"/>
          <a:ext cx="0" cy="0"/>
          <a:chOff x="0" y="0"/>
          <a:chExt cx="0" cy="0"/>
        </a:xfrm>
      </p:grpSpPr>
      <p:sp>
        <p:nvSpPr>
          <p:cNvPr id="18433" name="Rectangle 1">
            <a:extLst>
              <a:ext uri="{FF2B5EF4-FFF2-40B4-BE49-F238E27FC236}">
                <a16:creationId xmlns:a16="http://schemas.microsoft.com/office/drawing/2014/main" id="{82EAFE2F-A948-43B8-886A-9633BA07F996}"/>
              </a:ext>
            </a:extLst>
          </p:cNvPr>
          <p:cNvSpPr>
            <a:spLocks noGrp="1" noChangeArrowheads="1"/>
          </p:cNvSpPr>
          <p:nvPr>
            <p:ph type="title"/>
          </p:nvPr>
        </p:nvSpPr>
        <p:spPr>
          <a:xfrm>
            <a:off x="1640681" y="548680"/>
            <a:ext cx="8912225" cy="12843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Segment(s) of the market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8434" name="Text Box 2">
            <a:extLst>
              <a:ext uri="{FF2B5EF4-FFF2-40B4-BE49-F238E27FC236}">
                <a16:creationId xmlns:a16="http://schemas.microsoft.com/office/drawing/2014/main" id="{3609526D-2143-4C12-A8D6-6AEF83D29C65}"/>
              </a:ext>
            </a:extLst>
          </p:cNvPr>
          <p:cNvSpPr txBox="1">
            <a:spLocks noChangeArrowheads="1"/>
          </p:cNvSpPr>
          <p:nvPr/>
        </p:nvSpPr>
        <p:spPr bwMode="auto">
          <a:xfrm>
            <a:off x="552178" y="2133600"/>
            <a:ext cx="10952435" cy="4391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 segmenting can be defined as a process of differentiating a single market of potential customers into different categories based on different features, which may be interests, needs or locations.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helps a business in focusing the most revenue-generating segment and fulfil their demands to a satisfactory level.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Getabed has bifurcate the target market into many types such as locations. The main reason is that people come to Birmingham  for job, business trip, travel etc. Also, it has many memorable experiences to offer from historical and modern buildings, canal walks.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612A0726-1C45-405C-9DAF-0AC8465B315E}"/>
              </a:ext>
            </a:extLst>
          </p:cNvPr>
          <p:cNvSpPr>
            <a:spLocks noGrp="1" noChangeArrowheads="1"/>
          </p:cNvSpPr>
          <p:nvPr>
            <p:ph type="title"/>
          </p:nvPr>
        </p:nvSpPr>
        <p:spPr>
          <a:xfrm>
            <a:off x="2592388" y="623888"/>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Marketing Communications’ Mix </a:t>
            </a:r>
          </a:p>
        </p:txBody>
      </p:sp>
      <p:sp>
        <p:nvSpPr>
          <p:cNvPr id="19458" name="Text Box 2">
            <a:extLst>
              <a:ext uri="{FF2B5EF4-FFF2-40B4-BE49-F238E27FC236}">
                <a16:creationId xmlns:a16="http://schemas.microsoft.com/office/drawing/2014/main" id="{9BC64B7D-33BA-4CF9-9F37-7A050630F971}"/>
              </a:ext>
            </a:extLst>
          </p:cNvPr>
          <p:cNvSpPr txBox="1">
            <a:spLocks noChangeArrowheads="1"/>
          </p:cNvSpPr>
          <p:nvPr/>
        </p:nvSpPr>
        <p:spPr bwMode="auto">
          <a:xfrm>
            <a:off x="120131" y="1628800"/>
            <a:ext cx="6624736" cy="5040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Marketing communication mix refers to as a combination of five different tools used by a business to connect with its customers and other stakeholders.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is also called promotion mix as it helps in promoting the business and raise the awareness about its presence in the target market.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This should be effective enough to multiply the revenue generation.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The five key elements of a marketing mix are :</a:t>
            </a:r>
          </a:p>
        </p:txBody>
      </p:sp>
      <p:graphicFrame>
        <p:nvGraphicFramePr>
          <p:cNvPr id="5" name="Diagram 4">
            <a:extLst>
              <a:ext uri="{FF2B5EF4-FFF2-40B4-BE49-F238E27FC236}">
                <a16:creationId xmlns:a16="http://schemas.microsoft.com/office/drawing/2014/main" id="{C3B68B69-3891-4403-9651-9E926CFAC7BC}"/>
              </a:ext>
            </a:extLst>
          </p:cNvPr>
          <p:cNvGraphicFramePr/>
          <p:nvPr>
            <p:extLst>
              <p:ext uri="{D42A27DB-BD31-4B8C-83A1-F6EECF244321}">
                <p14:modId xmlns:p14="http://schemas.microsoft.com/office/powerpoint/2010/main" val="1626886420"/>
              </p:ext>
            </p:extLst>
          </p:nvPr>
        </p:nvGraphicFramePr>
        <p:xfrm>
          <a:off x="6096794" y="1905000"/>
          <a:ext cx="7184860" cy="4437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4">
                <a:lumMod val="10000"/>
                <a:lumOff val="90000"/>
                <a:alpha val="78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7980EA-F904-4003-B61B-85D715ECD3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D04B3AAD-B980-4347-8FEA-1B8B5B6DEF2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4" name="Freeform 5">
              <a:extLst>
                <a:ext uri="{FF2B5EF4-FFF2-40B4-BE49-F238E27FC236}">
                  <a16:creationId xmlns:a16="http://schemas.microsoft.com/office/drawing/2014/main" id="{F021AAFA-44F8-4811-A787-A8178A7DFFD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5" name="Freeform 15">
              <a:extLst>
                <a:ext uri="{FF2B5EF4-FFF2-40B4-BE49-F238E27FC236}">
                  <a16:creationId xmlns:a16="http://schemas.microsoft.com/office/drawing/2014/main" id="{131AC26F-F4EB-4F44-BCD5-F37847CF005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0481" name="Rectangle 1">
            <a:extLst>
              <a:ext uri="{FF2B5EF4-FFF2-40B4-BE49-F238E27FC236}">
                <a16:creationId xmlns:a16="http://schemas.microsoft.com/office/drawing/2014/main" id="{C2A0E8D8-079E-4959-82C4-DE44BA6DF726}"/>
              </a:ext>
            </a:extLst>
          </p:cNvPr>
          <p:cNvSpPr>
            <a:spLocks noGrp="1" noChangeArrowheads="1"/>
          </p:cNvSpPr>
          <p:nvPr>
            <p:ph type="title"/>
          </p:nvPr>
        </p:nvSpPr>
        <p:spPr>
          <a:xfrm>
            <a:off x="624186" y="1508902"/>
            <a:ext cx="3506483" cy="446449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2800" b="1" dirty="0"/>
              <a:t>How does the business intend to execute the marketing communication mix? </a:t>
            </a:r>
          </a:p>
        </p:txBody>
      </p:sp>
      <p:sp>
        <p:nvSpPr>
          <p:cNvPr id="20482" name="Text Box 2">
            <a:extLst>
              <a:ext uri="{FF2B5EF4-FFF2-40B4-BE49-F238E27FC236}">
                <a16:creationId xmlns:a16="http://schemas.microsoft.com/office/drawing/2014/main" id="{1421BB1C-09E4-4F79-8888-B00AC30C53A4}"/>
              </a:ext>
            </a:extLst>
          </p:cNvPr>
          <p:cNvSpPr txBox="1">
            <a:spLocks noChangeArrowheads="1"/>
          </p:cNvSpPr>
          <p:nvPr/>
        </p:nvSpPr>
        <p:spPr bwMode="auto">
          <a:xfrm>
            <a:off x="4799963" y="1340768"/>
            <a:ext cx="625972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has recently established the business for which it will be using two of the marketing communication mix, which are advertising, and sales promotion.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These will be executed through integrated marketing communication (IMC). It is beneficial for the companies who wish to apply more than one method for communicating with large number of customers.</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can also target a particular group of people through this.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3DB6FEF-2505-46DD-98AA-E6F0013EDD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75"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7"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79" name="Rectangle 78">
            <a:extLst>
              <a:ext uri="{FF2B5EF4-FFF2-40B4-BE49-F238E27FC236}">
                <a16:creationId xmlns:a16="http://schemas.microsoft.com/office/drawing/2014/main" id="{78DB0209-038A-4BBB-846F-FF25A7C168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5" name="Rectangle 1">
            <a:extLst>
              <a:ext uri="{FF2B5EF4-FFF2-40B4-BE49-F238E27FC236}">
                <a16:creationId xmlns:a16="http://schemas.microsoft.com/office/drawing/2014/main" id="{16126D07-C85A-4E3E-810E-A68C52F23DBD}"/>
              </a:ext>
            </a:extLst>
          </p:cNvPr>
          <p:cNvSpPr>
            <a:spLocks noGrp="1" noChangeArrowheads="1"/>
          </p:cNvSpPr>
          <p:nvPr>
            <p:ph type="title"/>
          </p:nvPr>
        </p:nvSpPr>
        <p:spPr>
          <a:xfrm>
            <a:off x="5141629" y="568345"/>
            <a:ext cx="6564165"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100" b="1" dirty="0"/>
              <a:t/>
            </a:r>
            <a:br>
              <a:rPr lang="en-US" altLang="en-US" sz="3100" b="1" dirty="0"/>
            </a:br>
            <a:endParaRPr lang="en-US" altLang="en-US" sz="3100" b="1" dirty="0"/>
          </a:p>
        </p:txBody>
      </p:sp>
      <p:cxnSp>
        <p:nvCxnSpPr>
          <p:cNvPr id="81" name="Straight Connector 80">
            <a:extLst>
              <a:ext uri="{FF2B5EF4-FFF2-40B4-BE49-F238E27FC236}">
                <a16:creationId xmlns:a16="http://schemas.microsoft.com/office/drawing/2014/main" id="{1B896C34-214C-4AF6-8B1F-ACB10F0BF0B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506" name="Text Box 2">
            <a:extLst>
              <a:ext uri="{FF2B5EF4-FFF2-40B4-BE49-F238E27FC236}">
                <a16:creationId xmlns:a16="http://schemas.microsoft.com/office/drawing/2014/main" id="{D9D03C50-8EC3-4158-ADA3-3E38E8F032EB}"/>
              </a:ext>
            </a:extLst>
          </p:cNvPr>
          <p:cNvSpPr txBox="1">
            <a:spLocks noChangeArrowheads="1"/>
          </p:cNvSpPr>
          <p:nvPr/>
        </p:nvSpPr>
        <p:spPr bwMode="auto">
          <a:xfrm>
            <a:off x="5141629" y="2438400"/>
            <a:ext cx="6564165" cy="365150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is an all-new hotel, which has objective to provide its services at low prices.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For this purpose, it need budget through which all the required amount will be paid for getting these services.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 available financial resources have already been used in other activities, which are prime.</a:t>
            </a:r>
          </a:p>
        </p:txBody>
      </p:sp>
      <p:sp>
        <p:nvSpPr>
          <p:cNvPr id="2" name="TextBox 1">
            <a:extLst>
              <a:ext uri="{FF2B5EF4-FFF2-40B4-BE49-F238E27FC236}">
                <a16:creationId xmlns:a16="http://schemas.microsoft.com/office/drawing/2014/main" id="{FCCFEEA1-D4A5-441F-9A3E-228720796F2E}"/>
              </a:ext>
            </a:extLst>
          </p:cNvPr>
          <p:cNvSpPr txBox="1"/>
          <p:nvPr/>
        </p:nvSpPr>
        <p:spPr>
          <a:xfrm>
            <a:off x="4692683" y="489727"/>
            <a:ext cx="4078551" cy="664797"/>
          </a:xfrm>
          <a:prstGeom prst="rect">
            <a:avLst/>
          </a:prstGeom>
          <a:noFill/>
        </p:spPr>
        <p:txBody>
          <a:bodyPr wrap="square" rtlCol="0">
            <a:spAutoFit/>
          </a:bodyPr>
          <a:lstStyle/>
          <a:p>
            <a:r>
              <a:rPr lang="en-GB" dirty="0"/>
              <a:t> </a:t>
            </a:r>
            <a:r>
              <a:rPr lang="en-GB" sz="4000" dirty="0">
                <a:solidFill>
                  <a:schemeClr val="tx1"/>
                </a:solidFill>
              </a:rPr>
              <a:t>Business budget</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816545E0-CEA9-46CC-8CC0-615AB97DAB51}"/>
              </a:ext>
            </a:extLst>
          </p:cNvPr>
          <p:cNvSpPr>
            <a:spLocks noGrp="1" noChangeArrowheads="1"/>
          </p:cNvSpPr>
          <p:nvPr>
            <p:ph type="title"/>
          </p:nvPr>
        </p:nvSpPr>
        <p:spPr>
          <a:xfrm>
            <a:off x="2934081" y="568345"/>
            <a:ext cx="8771713"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Conclusion</a:t>
            </a:r>
            <a:br>
              <a:rPr lang="en-US" altLang="en-US" b="1" dirty="0"/>
            </a:br>
            <a:endParaRPr lang="en-US" altLang="en-US" b="1" dirty="0"/>
          </a:p>
        </p:txBody>
      </p:sp>
      <p:graphicFrame>
        <p:nvGraphicFramePr>
          <p:cNvPr id="22532" name="Text Box 2">
            <a:extLst>
              <a:ext uri="{FF2B5EF4-FFF2-40B4-BE49-F238E27FC236}">
                <a16:creationId xmlns:a16="http://schemas.microsoft.com/office/drawing/2014/main" id="{E841562C-8A8E-4B54-B2BE-F15F0F79248D}"/>
              </a:ext>
            </a:extLst>
          </p:cNvPr>
          <p:cNvGraphicFramePr/>
          <p:nvPr>
            <p:extLst>
              <p:ext uri="{D42A27DB-BD31-4B8C-83A1-F6EECF244321}">
                <p14:modId xmlns:p14="http://schemas.microsoft.com/office/powerpoint/2010/main" val="1843043740"/>
              </p:ext>
            </p:extLst>
          </p:nvPr>
        </p:nvGraphicFramePr>
        <p:xfrm>
          <a:off x="768202" y="2348879"/>
          <a:ext cx="10433536" cy="394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412BDE20-D9CC-41C3-9402-BB0673BB04C5}"/>
              </a:ext>
            </a:extLst>
          </p:cNvPr>
          <p:cNvSpPr>
            <a:spLocks noGrp="1" noChangeArrowheads="1"/>
          </p:cNvSpPr>
          <p:nvPr>
            <p:ph type="title" idx="4294967295"/>
          </p:nvPr>
        </p:nvSpPr>
        <p:spPr>
          <a:xfrm>
            <a:off x="1640681" y="221251"/>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References </a:t>
            </a:r>
          </a:p>
        </p:txBody>
      </p:sp>
      <p:sp>
        <p:nvSpPr>
          <p:cNvPr id="23554" name="Text Box 2">
            <a:extLst>
              <a:ext uri="{FF2B5EF4-FFF2-40B4-BE49-F238E27FC236}">
                <a16:creationId xmlns:a16="http://schemas.microsoft.com/office/drawing/2014/main" id="{54274C2D-F371-488C-96A4-4027E16BFCC7}"/>
              </a:ext>
            </a:extLst>
          </p:cNvPr>
          <p:cNvSpPr txBox="1">
            <a:spLocks noChangeArrowheads="1"/>
          </p:cNvSpPr>
          <p:nvPr/>
        </p:nvSpPr>
        <p:spPr bwMode="auto">
          <a:xfrm>
            <a:off x="192138" y="1124744"/>
            <a:ext cx="11809312" cy="55438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Kumar, P., 2015. Green marketing innovations in small Indian firms. </a:t>
            </a:r>
            <a:r>
              <a:rPr lang="en-US" altLang="en-US" i="1" dirty="0">
                <a:solidFill>
                  <a:srgbClr val="404040"/>
                </a:solidFill>
                <a:latin typeface="Times New Roman" panose="02020603050405020304" pitchFamily="18" charset="0"/>
              </a:rPr>
              <a:t>World Journal of Entrepreneurship, Management and Sustainable Development</a:t>
            </a:r>
            <a:r>
              <a:rPr lang="en-US" altLang="en-US" dirty="0">
                <a:solidFill>
                  <a:srgbClr val="404040"/>
                </a:solidFill>
                <a:latin typeface="Times New Roman" panose="02020603050405020304" pitchFamily="18" charset="0"/>
              </a:rPr>
              <a:t>, </a:t>
            </a:r>
            <a:r>
              <a:rPr lang="en-US" altLang="en-US" i="1" dirty="0">
                <a:solidFill>
                  <a:srgbClr val="404040"/>
                </a:solidFill>
                <a:latin typeface="Times New Roman" panose="02020603050405020304" pitchFamily="18" charset="0"/>
              </a:rPr>
              <a:t>11</a:t>
            </a:r>
            <a:r>
              <a:rPr lang="en-US" altLang="en-US" dirty="0">
                <a:solidFill>
                  <a:srgbClr val="404040"/>
                </a:solidFill>
                <a:latin typeface="Times New Roman" panose="02020603050405020304" pitchFamily="18" charset="0"/>
              </a:rPr>
              <a:t>(3), pp.176-190.</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McDonald, M. and Wilson, H., 2016. </a:t>
            </a:r>
            <a:r>
              <a:rPr lang="en-US" altLang="en-US" i="1" dirty="0">
                <a:solidFill>
                  <a:srgbClr val="404040"/>
                </a:solidFill>
                <a:latin typeface="Times New Roman" panose="02020603050405020304" pitchFamily="18" charset="0"/>
              </a:rPr>
              <a:t>Marketing Plans: How to prepare them, how to profit from them</a:t>
            </a:r>
            <a:r>
              <a:rPr lang="en-US" altLang="en-US" dirty="0">
                <a:solidFill>
                  <a:srgbClr val="404040"/>
                </a:solidFill>
                <a:latin typeface="Times New Roman" panose="02020603050405020304" pitchFamily="18" charset="0"/>
              </a:rPr>
              <a:t>. John Wiley &amp; Sons.</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3"/>
              </a:rPr>
              <a:t>://www.business-to-you.com/bcg-matrix/</a:t>
            </a:r>
            <a:r>
              <a:rPr lang="en-US" altLang="en-US" dirty="0">
                <a:solidFill>
                  <a:srgbClr val="404040"/>
                </a:solidFill>
                <a:latin typeface="Times New Roman" panose="02020603050405020304" pitchFamily="18" charset="0"/>
              </a:rPr>
              <a:t>  fig 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Carins, J.E., Rundle-Thiele., S.R. and Fidock, J.J., 2016.Seeing through a glass onion: broadening and deepening formative research in social marketing through a mix methods approach. Journal of Marketing Management,32(11-12),pp.1083-1102.`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4"/>
              </a:rPr>
              <a:t>https://www.oberlo.com/blog/target-audience</a:t>
            </a:r>
            <a:r>
              <a:rPr lang="en-US" altLang="en-US" dirty="0">
                <a:solidFill>
                  <a:srgbClr val="404040"/>
                </a:solidFill>
                <a:latin typeface="Times New Roman" panose="02020603050405020304" pitchFamily="18" charset="0"/>
              </a:rPr>
              <a:t>   fig.2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extLst>
                    <a:ext uri="{A12FA001-AC4F-418D-AE19-62706E023703}">
                      <ahyp:hlinkClr xmlns:ahyp="http://schemas.microsoft.com/office/drawing/2018/hyperlinkcolor" xmlns="" val="tx"/>
                    </a:ext>
                  </a:extLst>
                </a:hlinkClick>
              </a:rPr>
              <a:t>https://corporatefinanceinstitute.com/resources/knowledge/strategy/industry-life-cycle/ </a:t>
            </a:r>
            <a:r>
              <a:rPr lang="en-US" altLang="en-US" dirty="0">
                <a:solidFill>
                  <a:srgbClr val="404040"/>
                </a:solidFill>
                <a:latin typeface="Times New Roman" panose="02020603050405020304" pitchFamily="18" charset="0"/>
              </a:rPr>
              <a:t>  fig 1.</a:t>
            </a:r>
            <a:endParaRPr lang="en-US" altLang="en-US" dirty="0">
              <a:solidFill>
                <a:srgbClr val="404040"/>
              </a:solidFill>
              <a:latin typeface="Times New Roman" panose="02020603050405020304" pitchFamily="18" charset="0"/>
              <a:hlinkClick r:id="rId5"/>
            </a:endParaRP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rPr>
              <a:t>https://keydifferences.com/difference-between-micro-internal-and-macro-external-environment.html</a:t>
            </a:r>
            <a:r>
              <a:rPr lang="en-US" altLang="en-US" dirty="0">
                <a:solidFill>
                  <a:srgbClr val="404040"/>
                </a:solidFill>
                <a:latin typeface="Times New Roman" panose="02020603050405020304" pitchFamily="18" charset="0"/>
              </a:rPr>
              <a:t>  fig.3</a:t>
            </a:r>
          </a:p>
          <a:p>
            <a:pPr marL="342900" indent="-342900" algn="just" hangingPunct="1">
              <a:lnSpc>
                <a:spcPct val="150000"/>
              </a:lnSpc>
              <a:spcBef>
                <a:spcPts val="1000"/>
              </a:spcBef>
              <a:buClr>
                <a:srgbClr val="E78712"/>
              </a:buClr>
              <a:buSzPct val="45000"/>
              <a:buFont typeface="Arial" panose="020B0604020202020204" pitchFamily="34" charset="0"/>
              <a:buChar char="•"/>
            </a:pPr>
            <a:endParaRPr lang="en-US" altLang="en-US" sz="2200" dirty="0">
              <a:solidFill>
                <a:srgbClr val="404040"/>
              </a:solidFill>
              <a:latin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1631</Words>
  <Application>Microsoft Office PowerPoint</Application>
  <PresentationFormat>Custom</PresentationFormat>
  <Paragraphs>152</Paragraphs>
  <Slides>19</Slides>
  <Notes>16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19</vt:i4>
      </vt:variant>
    </vt:vector>
  </HeadingPairs>
  <TitlesOfParts>
    <vt:vector size="31" baseType="lpstr">
      <vt:lpstr>Arial</vt:lpstr>
      <vt:lpstr>Arial</vt:lpstr>
      <vt:lpstr>Calibri</vt:lpstr>
      <vt:lpstr>Century Schoolbook</vt:lpstr>
      <vt:lpstr>Corbel</vt:lpstr>
      <vt:lpstr>DejaVu Sans</vt:lpstr>
      <vt:lpstr>Droid Sans</vt:lpstr>
      <vt:lpstr>Times New Roman</vt:lpstr>
      <vt:lpstr>Tinos</vt:lpstr>
      <vt:lpstr>Wingdings</vt:lpstr>
      <vt:lpstr>Wingdings 3</vt:lpstr>
      <vt:lpstr>Feathered</vt:lpstr>
      <vt:lpstr>           Marketing Environmental Audit</vt:lpstr>
      <vt:lpstr>Content</vt:lpstr>
      <vt:lpstr>          Executive Summary</vt:lpstr>
      <vt:lpstr>      Business Overview</vt:lpstr>
      <vt:lpstr>PowerPoint Presentation</vt:lpstr>
      <vt:lpstr>               Industry Life Cycle</vt:lpstr>
      <vt:lpstr>Business’ Target Market</vt:lpstr>
      <vt:lpstr>BCG Matrix</vt:lpstr>
      <vt:lpstr>PowerPoint Presentation</vt:lpstr>
      <vt:lpstr>SWOT Analysis  </vt:lpstr>
      <vt:lpstr>Macro Environment (PESTLE Analysis)  </vt:lpstr>
      <vt:lpstr>PowerPoint Presentation</vt:lpstr>
      <vt:lpstr>PowerPoint Presentation</vt:lpstr>
      <vt:lpstr>Segment(s) of the market  </vt:lpstr>
      <vt:lpstr>Marketing Communications’ Mix </vt:lpstr>
      <vt:lpstr>How does the business intend to execute the marketing communication mix? </vt:lpstr>
      <vt:lpstr> </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Simona Pavalache (1816300)</dc:creator>
  <cp:lastModifiedBy>Simona Pavalache (1816300)</cp:lastModifiedBy>
  <cp:revision>5</cp:revision>
  <dcterms:created xsi:type="dcterms:W3CDTF">2019-06-16T18:59:09Z</dcterms:created>
  <dcterms:modified xsi:type="dcterms:W3CDTF">2019-06-17T09:35:40Z</dcterms:modified>
</cp:coreProperties>
</file>