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60" r:id="rId4"/>
    <p:sldId id="258" r:id="rId5"/>
    <p:sldId id="259" r:id="rId6"/>
    <p:sldId id="264" r:id="rId7"/>
    <p:sldId id="261" r:id="rId8"/>
    <p:sldId id="262" r:id="rId9"/>
    <p:sldId id="266" r:id="rId10"/>
    <p:sldId id="268" r:id="rId11"/>
    <p:sldId id="263" r:id="rId12"/>
    <p:sldId id="267" r:id="rId13"/>
    <p:sldId id="269" r:id="rId14"/>
    <p:sldId id="270" r:id="rId15"/>
    <p:sldId id="271" r:id="rId16"/>
    <p:sldId id="265"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4FF7E"/>
    <a:srgbClr val="FF2F9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87"/>
  </p:normalViewPr>
  <p:slideViewPr>
    <p:cSldViewPr snapToGrid="0">
      <p:cViewPr>
        <p:scale>
          <a:sx n="111" d="100"/>
          <a:sy n="111" d="100"/>
        </p:scale>
        <p:origin x="632" y="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C92FF-A722-46DB-82D6-5326DC01E0C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FC2D3D1-695A-4056-AA2B-FE9C55D21584}">
      <dgm:prSet/>
      <dgm:spPr>
        <a:ln w="79375"/>
      </dgm:spPr>
      <dgm:t>
        <a:bodyPr/>
        <a:lstStyle/>
        <a:p>
          <a:r>
            <a:rPr lang="en-US" dirty="0"/>
            <a:t>According to </a:t>
          </a:r>
          <a:r>
            <a:rPr lang="en-US" dirty="0" err="1"/>
            <a:t>Karakochuk</a:t>
          </a:r>
          <a:r>
            <a:rPr lang="en-US" dirty="0"/>
            <a:t> et al. (2018), the first 1000 days begins from conception to the child’s second birthday. This stage is fundamental to a child’s emotional wellbeing, physical growth, and the development of the brain. Additionally, Parliament UK, (2019), believe that throughout this period of increased exposure, the basics of a child’s heath and growth (physical, cognitive, social, emotional and behavioral growth) are placed, and a route is established. Barnardo’s stated that: When a baby’s growth decreases behind the norm of the first year of life, it is highly more likely that they will fall even more behind in the following years than draw closer with those who have had a healthier start. </a:t>
          </a:r>
        </a:p>
      </dgm:t>
    </dgm:pt>
    <dgm:pt modelId="{C56D2E0D-7219-4D50-B5B7-00F728838DE3}" type="parTrans" cxnId="{B567E845-4657-4A46-9BBB-51148A337FAD}">
      <dgm:prSet/>
      <dgm:spPr/>
      <dgm:t>
        <a:bodyPr/>
        <a:lstStyle/>
        <a:p>
          <a:endParaRPr lang="en-US"/>
        </a:p>
      </dgm:t>
    </dgm:pt>
    <dgm:pt modelId="{5C913C40-FAFE-43BB-8713-F3E3D6AF9656}" type="sibTrans" cxnId="{B567E845-4657-4A46-9BBB-51148A337FAD}">
      <dgm:prSet/>
      <dgm:spPr/>
      <dgm:t>
        <a:bodyPr/>
        <a:lstStyle/>
        <a:p>
          <a:endParaRPr lang="en-US"/>
        </a:p>
      </dgm:t>
    </dgm:pt>
    <dgm:pt modelId="{F8025E4F-8537-4636-86A2-E35D9C91AC81}">
      <dgm:prSet custT="1"/>
      <dgm:spPr>
        <a:ln w="76200"/>
      </dgm:spPr>
      <dgm:t>
        <a:bodyPr/>
        <a:lstStyle/>
        <a:p>
          <a:r>
            <a:rPr lang="en-US" sz="1400" b="1" u="sng" dirty="0"/>
            <a:t>The importance of Nutrition</a:t>
          </a:r>
          <a:endParaRPr lang="en-US" sz="1400" dirty="0"/>
        </a:p>
      </dgm:t>
    </dgm:pt>
    <dgm:pt modelId="{219E5CA8-C0AE-4614-A0B4-6BA9C13F50A1}" type="parTrans" cxnId="{5EE25A83-3FD1-455A-8C14-F04383C42C40}">
      <dgm:prSet/>
      <dgm:spPr/>
      <dgm:t>
        <a:bodyPr/>
        <a:lstStyle/>
        <a:p>
          <a:endParaRPr lang="en-US"/>
        </a:p>
      </dgm:t>
    </dgm:pt>
    <dgm:pt modelId="{59BB0BD8-7666-4BF1-9C4D-2F606D81484E}" type="sibTrans" cxnId="{5EE25A83-3FD1-455A-8C14-F04383C42C40}">
      <dgm:prSet/>
      <dgm:spPr/>
      <dgm:t>
        <a:bodyPr/>
        <a:lstStyle/>
        <a:p>
          <a:endParaRPr lang="en-US"/>
        </a:p>
      </dgm:t>
    </dgm:pt>
    <dgm:pt modelId="{623A9326-707B-4211-9364-25459D4EC7C0}">
      <dgm:prSet/>
      <dgm:spPr>
        <a:ln w="101600"/>
      </dgm:spPr>
      <dgm:t>
        <a:bodyPr/>
        <a:lstStyle/>
        <a:p>
          <a:r>
            <a:rPr lang="en-GB" dirty="0"/>
            <a:t>Maternal nutrition must be focused on throughout pregnancy for the child’s first 1000 days of life, or around conception and a child’s second birthday. The baby needs just breast milk for the first six months of life. However, the child’s wellbeing deteriorates when the mother’s food and health are harmed. There is also a robust connection among diet, welfare and learning. The dietary consumption of infants, children and adolescents upholds the body mass and is adequate to withstand their natural growth and expansion. Some of the vital aspects motivating a child’s growth is sustenance. Instant development takes place during infancy. </a:t>
          </a:r>
          <a:endParaRPr lang="en-US" dirty="0"/>
        </a:p>
      </dgm:t>
    </dgm:pt>
    <dgm:pt modelId="{01448EEE-E652-4D4C-BA45-DD19902F2ADC}" type="parTrans" cxnId="{369FBC56-086D-4397-AEF6-5FCFD55F9E95}">
      <dgm:prSet/>
      <dgm:spPr/>
      <dgm:t>
        <a:bodyPr/>
        <a:lstStyle/>
        <a:p>
          <a:endParaRPr lang="en-US"/>
        </a:p>
      </dgm:t>
    </dgm:pt>
    <dgm:pt modelId="{D0D69649-4EE9-49F3-BBF3-472052C0E31B}" type="sibTrans" cxnId="{369FBC56-086D-4397-AEF6-5FCFD55F9E95}">
      <dgm:prSet/>
      <dgm:spPr/>
      <dgm:t>
        <a:bodyPr/>
        <a:lstStyle/>
        <a:p>
          <a:endParaRPr lang="en-US"/>
        </a:p>
      </dgm:t>
    </dgm:pt>
    <dgm:pt modelId="{E534AC89-5312-FA45-B4B6-05FBC452C00C}" type="pres">
      <dgm:prSet presAssocID="{8F9C92FF-A722-46DB-82D6-5326DC01E0CC}" presName="linear" presStyleCnt="0">
        <dgm:presLayoutVars>
          <dgm:animLvl val="lvl"/>
          <dgm:resizeHandles val="exact"/>
        </dgm:presLayoutVars>
      </dgm:prSet>
      <dgm:spPr/>
    </dgm:pt>
    <dgm:pt modelId="{3D4DD97B-5181-AB4B-906E-D0871C45B191}" type="pres">
      <dgm:prSet presAssocID="{7FC2D3D1-695A-4056-AA2B-FE9C55D21584}" presName="parentText" presStyleLbl="node1" presStyleIdx="0" presStyleCnt="3">
        <dgm:presLayoutVars>
          <dgm:chMax val="0"/>
          <dgm:bulletEnabled val="1"/>
        </dgm:presLayoutVars>
      </dgm:prSet>
      <dgm:spPr/>
    </dgm:pt>
    <dgm:pt modelId="{4C25B3C2-1F44-1640-8039-6F37E79AB383}" type="pres">
      <dgm:prSet presAssocID="{5C913C40-FAFE-43BB-8713-F3E3D6AF9656}" presName="spacer" presStyleCnt="0"/>
      <dgm:spPr/>
    </dgm:pt>
    <dgm:pt modelId="{50451F29-8BC7-2B48-9153-0250161B991E}" type="pres">
      <dgm:prSet presAssocID="{F8025E4F-8537-4636-86A2-E35D9C91AC81}" presName="parentText" presStyleLbl="node1" presStyleIdx="1" presStyleCnt="3">
        <dgm:presLayoutVars>
          <dgm:chMax val="0"/>
          <dgm:bulletEnabled val="1"/>
        </dgm:presLayoutVars>
      </dgm:prSet>
      <dgm:spPr/>
    </dgm:pt>
    <dgm:pt modelId="{26306A5D-DD02-0F41-8861-C64DBD895984}" type="pres">
      <dgm:prSet presAssocID="{59BB0BD8-7666-4BF1-9C4D-2F606D81484E}" presName="spacer" presStyleCnt="0"/>
      <dgm:spPr/>
    </dgm:pt>
    <dgm:pt modelId="{08E6A474-F105-EA4C-8AA2-F1F5CB98CAE1}" type="pres">
      <dgm:prSet presAssocID="{623A9326-707B-4211-9364-25459D4EC7C0}" presName="parentText" presStyleLbl="node1" presStyleIdx="2" presStyleCnt="3">
        <dgm:presLayoutVars>
          <dgm:chMax val="0"/>
          <dgm:bulletEnabled val="1"/>
        </dgm:presLayoutVars>
      </dgm:prSet>
      <dgm:spPr/>
    </dgm:pt>
  </dgm:ptLst>
  <dgm:cxnLst>
    <dgm:cxn modelId="{B567E845-4657-4A46-9BBB-51148A337FAD}" srcId="{8F9C92FF-A722-46DB-82D6-5326DC01E0CC}" destId="{7FC2D3D1-695A-4056-AA2B-FE9C55D21584}" srcOrd="0" destOrd="0" parTransId="{C56D2E0D-7219-4D50-B5B7-00F728838DE3}" sibTransId="{5C913C40-FAFE-43BB-8713-F3E3D6AF9656}"/>
    <dgm:cxn modelId="{509F884B-E7B1-0B4B-B87D-EDED72869D16}" type="presOf" srcId="{8F9C92FF-A722-46DB-82D6-5326DC01E0CC}" destId="{E534AC89-5312-FA45-B4B6-05FBC452C00C}" srcOrd="0" destOrd="0" presId="urn:microsoft.com/office/officeart/2005/8/layout/vList2"/>
    <dgm:cxn modelId="{369FBC56-086D-4397-AEF6-5FCFD55F9E95}" srcId="{8F9C92FF-A722-46DB-82D6-5326DC01E0CC}" destId="{623A9326-707B-4211-9364-25459D4EC7C0}" srcOrd="2" destOrd="0" parTransId="{01448EEE-E652-4D4C-BA45-DD19902F2ADC}" sibTransId="{D0D69649-4EE9-49F3-BBF3-472052C0E31B}"/>
    <dgm:cxn modelId="{50D8F259-31FA-5D4A-BE83-EAF0487A360D}" type="presOf" srcId="{7FC2D3D1-695A-4056-AA2B-FE9C55D21584}" destId="{3D4DD97B-5181-AB4B-906E-D0871C45B191}" srcOrd="0" destOrd="0" presId="urn:microsoft.com/office/officeart/2005/8/layout/vList2"/>
    <dgm:cxn modelId="{7141237A-0BD4-104E-9C2D-B53CC223B85F}" type="presOf" srcId="{F8025E4F-8537-4636-86A2-E35D9C91AC81}" destId="{50451F29-8BC7-2B48-9153-0250161B991E}" srcOrd="0" destOrd="0" presId="urn:microsoft.com/office/officeart/2005/8/layout/vList2"/>
    <dgm:cxn modelId="{5EE25A83-3FD1-455A-8C14-F04383C42C40}" srcId="{8F9C92FF-A722-46DB-82D6-5326DC01E0CC}" destId="{F8025E4F-8537-4636-86A2-E35D9C91AC81}" srcOrd="1" destOrd="0" parTransId="{219E5CA8-C0AE-4614-A0B4-6BA9C13F50A1}" sibTransId="{59BB0BD8-7666-4BF1-9C4D-2F606D81484E}"/>
    <dgm:cxn modelId="{206655D7-4FC2-AC44-82DC-53CEE5717938}" type="presOf" srcId="{623A9326-707B-4211-9364-25459D4EC7C0}" destId="{08E6A474-F105-EA4C-8AA2-F1F5CB98CAE1}" srcOrd="0" destOrd="0" presId="urn:microsoft.com/office/officeart/2005/8/layout/vList2"/>
    <dgm:cxn modelId="{5A539A05-92C8-0A43-B6D9-5623A57ADC43}" type="presParOf" srcId="{E534AC89-5312-FA45-B4B6-05FBC452C00C}" destId="{3D4DD97B-5181-AB4B-906E-D0871C45B191}" srcOrd="0" destOrd="0" presId="urn:microsoft.com/office/officeart/2005/8/layout/vList2"/>
    <dgm:cxn modelId="{3294FBF3-1746-0B4A-8AFE-01E98EFECA71}" type="presParOf" srcId="{E534AC89-5312-FA45-B4B6-05FBC452C00C}" destId="{4C25B3C2-1F44-1640-8039-6F37E79AB383}" srcOrd="1" destOrd="0" presId="urn:microsoft.com/office/officeart/2005/8/layout/vList2"/>
    <dgm:cxn modelId="{8B9117E9-127A-AC4D-ADC9-A08303655AFE}" type="presParOf" srcId="{E534AC89-5312-FA45-B4B6-05FBC452C00C}" destId="{50451F29-8BC7-2B48-9153-0250161B991E}" srcOrd="2" destOrd="0" presId="urn:microsoft.com/office/officeart/2005/8/layout/vList2"/>
    <dgm:cxn modelId="{068484F6-07BA-664A-83B5-2471ADE0ABAF}" type="presParOf" srcId="{E534AC89-5312-FA45-B4B6-05FBC452C00C}" destId="{26306A5D-DD02-0F41-8861-C64DBD895984}" srcOrd="3" destOrd="0" presId="urn:microsoft.com/office/officeart/2005/8/layout/vList2"/>
    <dgm:cxn modelId="{823361D7-2561-5A42-93F8-50DF4885DDE3}" type="presParOf" srcId="{E534AC89-5312-FA45-B4B6-05FBC452C00C}" destId="{08E6A474-F105-EA4C-8AA2-F1F5CB98CAE1}" srcOrd="4" destOrd="0" presId="urn:microsoft.com/office/officeart/2005/8/layout/vList2"/>
  </dgm:cxnLst>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DD97B-5181-AB4B-906E-D0871C45B191}">
      <dsp:nvSpPr>
        <dsp:cNvPr id="0" name=""/>
        <dsp:cNvSpPr/>
      </dsp:nvSpPr>
      <dsp:spPr>
        <a:xfrm>
          <a:off x="0" y="282683"/>
          <a:ext cx="5947717" cy="1170000"/>
        </a:xfrm>
        <a:prstGeom prst="roundRect">
          <a:avLst/>
        </a:prstGeom>
        <a:solidFill>
          <a:schemeClr val="accent1">
            <a:hueOff val="0"/>
            <a:satOff val="0"/>
            <a:lumOff val="0"/>
            <a:alphaOff val="0"/>
          </a:schemeClr>
        </a:solidFill>
        <a:ln w="793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a:t>According to </a:t>
          </a:r>
          <a:r>
            <a:rPr lang="en-US" sz="1000" kern="1200" dirty="0" err="1"/>
            <a:t>Karakochuk</a:t>
          </a:r>
          <a:r>
            <a:rPr lang="en-US" sz="1000" kern="1200" dirty="0"/>
            <a:t> et al. (2018), the first 1000 days begins from conception to the child’s second birthday. This stage is fundamental to a child’s emotional wellbeing, physical growth, and the development of the brain. Additionally, Parliament UK, (2019), believe that throughout this period of increased exposure, the basics of a child’s heath and growth (physical, cognitive, social, emotional and behavioral growth) are placed, and a route is established. Barnardo’s stated that: When a baby’s growth decreases behind the norm of the first year of life, it is highly more likely that they will fall even more behind in the following years than draw closer with those who have had a healthier start. </a:t>
          </a:r>
        </a:p>
      </dsp:txBody>
      <dsp:txXfrm>
        <a:off x="57115" y="339798"/>
        <a:ext cx="5833487" cy="1055770"/>
      </dsp:txXfrm>
    </dsp:sp>
    <dsp:sp modelId="{50451F29-8BC7-2B48-9153-0250161B991E}">
      <dsp:nvSpPr>
        <dsp:cNvPr id="0" name=""/>
        <dsp:cNvSpPr/>
      </dsp:nvSpPr>
      <dsp:spPr>
        <a:xfrm>
          <a:off x="0" y="1481483"/>
          <a:ext cx="5947717" cy="1170000"/>
        </a:xfrm>
        <a:prstGeom prst="roundRect">
          <a:avLst/>
        </a:prstGeom>
        <a:solidFill>
          <a:schemeClr val="accent1">
            <a:hueOff val="0"/>
            <a:satOff val="0"/>
            <a:lumOff val="0"/>
            <a:alphaOff val="0"/>
          </a:schemeClr>
        </a:solidFill>
        <a:ln w="762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u="sng" kern="1200" dirty="0"/>
            <a:t>The importance of Nutrition</a:t>
          </a:r>
          <a:endParaRPr lang="en-US" sz="1400" kern="1200" dirty="0"/>
        </a:p>
      </dsp:txBody>
      <dsp:txXfrm>
        <a:off x="57115" y="1538598"/>
        <a:ext cx="5833487" cy="1055770"/>
      </dsp:txXfrm>
    </dsp:sp>
    <dsp:sp modelId="{08E6A474-F105-EA4C-8AA2-F1F5CB98CAE1}">
      <dsp:nvSpPr>
        <dsp:cNvPr id="0" name=""/>
        <dsp:cNvSpPr/>
      </dsp:nvSpPr>
      <dsp:spPr>
        <a:xfrm>
          <a:off x="0" y="2680284"/>
          <a:ext cx="5947717" cy="1170000"/>
        </a:xfrm>
        <a:prstGeom prst="roundRect">
          <a:avLst/>
        </a:prstGeom>
        <a:solidFill>
          <a:schemeClr val="accent1">
            <a:hueOff val="0"/>
            <a:satOff val="0"/>
            <a:lumOff val="0"/>
            <a:alphaOff val="0"/>
          </a:schemeClr>
        </a:solidFill>
        <a:ln w="1016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Maternal nutrition must be focused on throughout pregnancy for the child’s first 1000 days of life, or around conception and a child’s second birthday. The baby needs just breast milk for the first six months of life. However, the child’s wellbeing deteriorates when the mother’s food and health are harmed. There is also a robust connection among diet, welfare and learning. The dietary consumption of infants, children and adolescents upholds the body mass and is adequate to withstand their natural growth and expansion. Some of the vital aspects motivating a child’s growth is sustenance. Instant development takes place during infancy. </a:t>
          </a:r>
          <a:endParaRPr lang="en-US" sz="1000" kern="1200" dirty="0"/>
        </a:p>
      </dsp:txBody>
      <dsp:txXfrm>
        <a:off x="57115" y="2737399"/>
        <a:ext cx="5833487" cy="10557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570099-7D8B-A347-B027-9F9319157250}" type="datetimeFigureOut">
              <a:rPr lang="en-US" smtClean="0"/>
              <a:t>2/2/25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D94504-9C0F-9A4B-B787-43D9734A78FD}" type="slidenum">
              <a:rPr lang="en-US" smtClean="0"/>
              <a:t>‹#›</a:t>
            </a:fld>
            <a:endParaRPr lang="en-US"/>
          </a:p>
        </p:txBody>
      </p:sp>
    </p:spTree>
    <p:extLst>
      <p:ext uri="{BB962C8B-B14F-4D97-AF65-F5344CB8AC3E}">
        <p14:creationId xmlns:p14="http://schemas.microsoft.com/office/powerpoint/2010/main" val="2306538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05951-643B-868B-7887-DBFE51AE477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5191FC6-8AAB-CD92-D6C9-C8503A07EA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0EE4F2-C6DB-C808-5486-0F78B6768366}"/>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5" name="Footer Placeholder 4">
            <a:extLst>
              <a:ext uri="{FF2B5EF4-FFF2-40B4-BE49-F238E27FC236}">
                <a16:creationId xmlns:a16="http://schemas.microsoft.com/office/drawing/2014/main" id="{1720A8CE-64AC-EA50-197E-516C180F4A7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03181B-6CD6-6EC5-1DEE-A14545BEAEE2}"/>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2560954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C2176-BE17-B6D5-56E8-96400EA15E3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24DA73-80F5-9B43-0AF9-8E4BD94795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A30584-F1DB-4045-D864-F25864D7F47C}"/>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5" name="Footer Placeholder 4">
            <a:extLst>
              <a:ext uri="{FF2B5EF4-FFF2-40B4-BE49-F238E27FC236}">
                <a16:creationId xmlns:a16="http://schemas.microsoft.com/office/drawing/2014/main" id="{65C57D78-87F1-37DC-0B11-993A2EEE74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31912C-9531-A834-3814-87E6F912E7CC}"/>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3650053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C02B8-4C87-E2ED-832B-B6E149EB6D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3E5FF0E-3A46-1DE9-74BD-998948B9437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15A8533-6D16-08ED-59FA-0F5808F88E87}"/>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5" name="Footer Placeholder 4">
            <a:extLst>
              <a:ext uri="{FF2B5EF4-FFF2-40B4-BE49-F238E27FC236}">
                <a16:creationId xmlns:a16="http://schemas.microsoft.com/office/drawing/2014/main" id="{6646BBBF-4D70-1C41-6333-2CFF9B6F56E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9494A6A-9AC1-11A1-B34F-FEA179A8B87C}"/>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147552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49362-0514-288F-C1BD-70F59DA4E4C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C4613B4-5985-52B1-2BB3-5D10CD3F808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9F31198-7BA3-575B-5806-9EE48E378F7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7F62426-7B21-A9B7-CF0D-DE4B6C8D9444}"/>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6" name="Footer Placeholder 5">
            <a:extLst>
              <a:ext uri="{FF2B5EF4-FFF2-40B4-BE49-F238E27FC236}">
                <a16:creationId xmlns:a16="http://schemas.microsoft.com/office/drawing/2014/main" id="{77A3B4F7-B639-62D4-A348-A095722245B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2C42582-2855-BAB3-F44F-BB2B033429ED}"/>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1902083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CF64-D4B3-3BCB-6E5B-5AFD2272B84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D6A8369-1DBB-AE8F-CEA5-72D3383591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AA1235-66BB-3532-5869-DA81E416A47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DAB359C-37C5-5885-1A95-FDC7ECBBEE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1CC703-01C1-F178-E731-891236721D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57274A9-04E2-1B2D-FC64-ECA97944372C}"/>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8" name="Footer Placeholder 7">
            <a:extLst>
              <a:ext uri="{FF2B5EF4-FFF2-40B4-BE49-F238E27FC236}">
                <a16:creationId xmlns:a16="http://schemas.microsoft.com/office/drawing/2014/main" id="{F6B1CC69-2514-A9BF-28E8-257212DA24F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E0075AD-A95E-D56B-6F9E-03140F8BDF46}"/>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1818223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EA2DE-DF92-52C4-02DC-8A7605B728A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1429558-245A-FEF1-3F0C-7FD40F365267}"/>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4" name="Footer Placeholder 3">
            <a:extLst>
              <a:ext uri="{FF2B5EF4-FFF2-40B4-BE49-F238E27FC236}">
                <a16:creationId xmlns:a16="http://schemas.microsoft.com/office/drawing/2014/main" id="{4B82001E-7D0A-F07C-EF9A-8BA0FAA4F43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B0640DC-4EF2-994F-03E4-0AEA206E7B7F}"/>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2956322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DBB007-EEE8-8CF0-50DD-561B36B4E9A2}"/>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3" name="Footer Placeholder 2">
            <a:extLst>
              <a:ext uri="{FF2B5EF4-FFF2-40B4-BE49-F238E27FC236}">
                <a16:creationId xmlns:a16="http://schemas.microsoft.com/office/drawing/2014/main" id="{F5D1DE00-239A-08E8-721B-E5E7C9B93A7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0EA520AF-BA93-F3F5-1620-45A957F35238}"/>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3054949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1FF11-44BD-8E06-2254-38403E5535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8EB956-14D9-F99A-0C8A-992F303715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DF9EAB7-D5E9-B85C-C75D-27304E1641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7DF89D-AE97-5FBB-F9DD-6C3E7231F980}"/>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6" name="Footer Placeholder 5">
            <a:extLst>
              <a:ext uri="{FF2B5EF4-FFF2-40B4-BE49-F238E27FC236}">
                <a16:creationId xmlns:a16="http://schemas.microsoft.com/office/drawing/2014/main" id="{41CF67A4-D2A4-8525-2E4D-C5D6F9B824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4E335E4-326C-DAB1-935B-F9EBE528739C}"/>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2001129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81A8B-CE4E-4DCC-435C-569A76DA49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6D28810-B8EC-3BD3-D8EF-C70547E220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E2A38008-6D23-A8B9-2821-9669E99080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F1243C-DE77-511F-C20D-FA1199EF5E43}"/>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6" name="Footer Placeholder 5">
            <a:extLst>
              <a:ext uri="{FF2B5EF4-FFF2-40B4-BE49-F238E27FC236}">
                <a16:creationId xmlns:a16="http://schemas.microsoft.com/office/drawing/2014/main" id="{9022BC96-462C-0C1D-9912-FADE99F4D66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BC41CE0-5347-D779-A28F-A2F4C074FD83}"/>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449259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53C42-8AB3-EF04-6026-F382E19BB22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95C57C-89E8-38F9-4115-0C4AD2E9637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F2EA92-4EEF-7C71-A715-B85BB33D008E}"/>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5" name="Footer Placeholder 4">
            <a:extLst>
              <a:ext uri="{FF2B5EF4-FFF2-40B4-BE49-F238E27FC236}">
                <a16:creationId xmlns:a16="http://schemas.microsoft.com/office/drawing/2014/main" id="{50568519-A395-00A9-FDE0-56E9B931AB2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CCDE26C-23E9-B7B6-8C91-2FBAEE7BAF55}"/>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3683495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6C9A96-369D-613E-F3DE-97CD51AD078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DF387AA-549C-D740-EFB7-5D613720358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D8A18-7961-7477-7EDF-672E6B710DA1}"/>
              </a:ext>
            </a:extLst>
          </p:cNvPr>
          <p:cNvSpPr>
            <a:spLocks noGrp="1"/>
          </p:cNvSpPr>
          <p:nvPr>
            <p:ph type="dt" sz="half" idx="10"/>
          </p:nvPr>
        </p:nvSpPr>
        <p:spPr/>
        <p:txBody>
          <a:bodyPr/>
          <a:lstStyle/>
          <a:p>
            <a:fld id="{9B417A43-9D83-024D-9B3D-20997B388AAA}" type="datetimeFigureOut">
              <a:rPr lang="en-US" smtClean="0"/>
              <a:t>1/26/25</a:t>
            </a:fld>
            <a:endParaRPr lang="en-US" dirty="0"/>
          </a:p>
        </p:txBody>
      </p:sp>
      <p:sp>
        <p:nvSpPr>
          <p:cNvPr id="5" name="Footer Placeholder 4">
            <a:extLst>
              <a:ext uri="{FF2B5EF4-FFF2-40B4-BE49-F238E27FC236}">
                <a16:creationId xmlns:a16="http://schemas.microsoft.com/office/drawing/2014/main" id="{432DAEAB-70FD-B2A0-0119-39BFB160D8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E5AFEEF-0991-88A6-8874-3AC59129937A}"/>
              </a:ext>
            </a:extLst>
          </p:cNvPr>
          <p:cNvSpPr>
            <a:spLocks noGrp="1"/>
          </p:cNvSpPr>
          <p:nvPr>
            <p:ph type="sldNum" sz="quarter" idx="12"/>
          </p:nvPr>
        </p:nvSpPr>
        <p:spPr/>
        <p:txBody>
          <a:bodyPr/>
          <a:lstStyle/>
          <a:p>
            <a:fld id="{2B778FA6-60E1-614E-9019-98243F6AC7EA}" type="slidenum">
              <a:rPr lang="en-US" smtClean="0"/>
              <a:t>‹#›</a:t>
            </a:fld>
            <a:endParaRPr lang="en-US" dirty="0"/>
          </a:p>
        </p:txBody>
      </p:sp>
    </p:spTree>
    <p:extLst>
      <p:ext uri="{BB962C8B-B14F-4D97-AF65-F5344CB8AC3E}">
        <p14:creationId xmlns:p14="http://schemas.microsoft.com/office/powerpoint/2010/main" val="851100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6489FD-433F-958F-4D5D-7FC6A14271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F43E4FE-F63A-0701-921B-AE070FA7DB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A420BC-6A9A-D2B0-7194-C8AA56630C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417A43-9D83-024D-9B3D-20997B388AAA}" type="datetimeFigureOut">
              <a:rPr lang="en-US" smtClean="0"/>
              <a:t>1/26/25</a:t>
            </a:fld>
            <a:endParaRPr lang="en-US" dirty="0"/>
          </a:p>
        </p:txBody>
      </p:sp>
      <p:sp>
        <p:nvSpPr>
          <p:cNvPr id="5" name="Footer Placeholder 4">
            <a:extLst>
              <a:ext uri="{FF2B5EF4-FFF2-40B4-BE49-F238E27FC236}">
                <a16:creationId xmlns:a16="http://schemas.microsoft.com/office/drawing/2014/main" id="{11BA2453-E334-007B-287B-32D7B75113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2278D0A0-85FE-FEB6-972F-48CEC6695F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778FA6-60E1-614E-9019-98243F6AC7EA}" type="slidenum">
              <a:rPr lang="en-US" smtClean="0"/>
              <a:t>‹#›</a:t>
            </a:fld>
            <a:endParaRPr lang="en-US" dirty="0"/>
          </a:p>
        </p:txBody>
      </p:sp>
    </p:spTree>
    <p:extLst>
      <p:ext uri="{BB962C8B-B14F-4D97-AF65-F5344CB8AC3E}">
        <p14:creationId xmlns:p14="http://schemas.microsoft.com/office/powerpoint/2010/main" val="5939423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nurturing-care.org/" TargetMode="External"/><Relationship Id="rId13" Type="http://schemas.openxmlformats.org/officeDocument/2006/relationships/hyperlink" Target="https://www.reggiochildren.it/en/reggio-emilia-approach/" TargetMode="External"/><Relationship Id="rId3" Type="http://schemas.openxmlformats.org/officeDocument/2006/relationships/hyperlink" Target="https://help-for-early-years-providers.education.gov.uk/support-for-practitioners/working-in-partnership-with-parents-and-carers" TargetMode="External"/><Relationship Id="rId7" Type="http://schemas.openxmlformats.org/officeDocument/2006/relationships/hyperlink" Target="https://learning.nspcc.org.uk/child-health-development/attachment-early-years" TargetMode="External"/><Relationship Id="rId12" Type="http://schemas.openxmlformats.org/officeDocument/2006/relationships/hyperlink" Target="https://phw.nhs.wales/news/adopting-a-public-health-approach-to-supporting-parents-can-help-give-children-best-start-in-life/a-public-health-approach-to-supporting-parents/" TargetMode="External"/><Relationship Id="rId2" Type="http://schemas.openxmlformats.org/officeDocument/2006/relationships/hyperlink" Target="https://www.daynurseries.co.uk/advice/forest-school-a-natural-approach-to-learning" TargetMode="External"/><Relationship Id="rId16" Type="http://schemas.openxmlformats.org/officeDocument/2006/relationships/hyperlink" Target="https://hwb.gov.wales/curriculum-for-wales/curriculum-for-funded-non-maintained-nursery-settings" TargetMode="External"/><Relationship Id="rId1" Type="http://schemas.openxmlformats.org/officeDocument/2006/relationships/slideLayout" Target="../slideLayouts/slideLayout2.xml"/><Relationship Id="rId6" Type="http://schemas.openxmlformats.org/officeDocument/2006/relationships/hyperlink" Target="https://moodle.uwtsd.ac.uk/course/view.php?id=9749&amp;section=4" TargetMode="External"/><Relationship Id="rId11" Type="http://schemas.openxmlformats.org/officeDocument/2006/relationships/hyperlink" Target="https://www.playscotland.org/loose-parts-play/" TargetMode="External"/><Relationship Id="rId5" Type="http://schemas.openxmlformats.org/officeDocument/2006/relationships/hyperlink" Target="https://earlyyears.blog.gov.uk/2024/05/13/maintaining-quality-early-years-provision-in-the-face-of-workforce-challenges/" TargetMode="External"/><Relationship Id="rId15" Type="http://schemas.openxmlformats.org/officeDocument/2006/relationships/hyperlink" Target="https://www.vnshealth.org/patient-family-support/health-library/best-qualities-of-a-good-caregiver/" TargetMode="External"/><Relationship Id="rId10" Type="http://schemas.openxmlformats.org/officeDocument/2006/relationships/hyperlink" Target="https://publications.parliament.uk/pa/cm201719/cmselect/cmhealth/1496/149605.htm" TargetMode="External"/><Relationship Id="rId4" Type="http://schemas.openxmlformats.org/officeDocument/2006/relationships/hyperlink" Target="https://www.eyalliance.org.uk/enabling-environments" TargetMode="External"/><Relationship Id="rId9" Type="http://schemas.openxmlformats.org/officeDocument/2006/relationships/hyperlink" Target="https://www5.open.ac.uk/choose/unison/develop/my-skills/team-working" TargetMode="External"/><Relationship Id="rId14" Type="http://schemas.openxmlformats.org/officeDocument/2006/relationships/hyperlink" Target="https://www.theeducationpeople.org/blog/exploring-pedagogy-introducing-urie-bronfenbren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906711-0AFB-47DD-A4B6-4E94B38B8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91F649-894C-41F6-A21D-3D1AC558E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AE5FF8-E1D5-6B65-AEC3-1CF3B5B96B99}"/>
              </a:ext>
            </a:extLst>
          </p:cNvPr>
          <p:cNvSpPr>
            <a:spLocks noGrp="1"/>
          </p:cNvSpPr>
          <p:nvPr>
            <p:ph type="ctrTitle"/>
          </p:nvPr>
        </p:nvSpPr>
        <p:spPr>
          <a:xfrm>
            <a:off x="638881" y="390525"/>
            <a:ext cx="10909640" cy="1510301"/>
          </a:xfrm>
        </p:spPr>
        <p:txBody>
          <a:bodyPr anchor="ctr">
            <a:normAutofit/>
          </a:bodyPr>
          <a:lstStyle/>
          <a:p>
            <a:r>
              <a:rPr lang="en-US" sz="2100" u="sng" dirty="0">
                <a:solidFill>
                  <a:srgbClr val="FFFFFF"/>
                </a:solidFill>
                <a:latin typeface="Arial" panose="020B0604020202020204" pitchFamily="34" charset="0"/>
                <a:cs typeface="Arial" panose="020B0604020202020204" pitchFamily="34" charset="0"/>
              </a:rPr>
              <a:t>The First 1,000 days</a:t>
            </a:r>
            <a:br>
              <a:rPr lang="en-US" sz="2100" dirty="0">
                <a:solidFill>
                  <a:srgbClr val="FFFFFF"/>
                </a:solidFill>
                <a:latin typeface="Arial" panose="020B0604020202020204" pitchFamily="34" charset="0"/>
                <a:cs typeface="Arial" panose="020B0604020202020204" pitchFamily="34" charset="0"/>
              </a:rPr>
            </a:br>
            <a:br>
              <a:rPr lang="en-US" sz="2100" dirty="0">
                <a:solidFill>
                  <a:srgbClr val="FFFFFF"/>
                </a:solidFill>
                <a:latin typeface="Arial" panose="020B0604020202020204" pitchFamily="34" charset="0"/>
                <a:cs typeface="Arial" panose="020B0604020202020204" pitchFamily="34" charset="0"/>
              </a:rPr>
            </a:br>
            <a:r>
              <a:rPr lang="en-GB" sz="2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‘Understanding the Critical Early Days of Child Development.’</a:t>
            </a:r>
            <a:br>
              <a:rPr lang="en-GB" sz="2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US" sz="2100" dirty="0">
              <a:solidFill>
                <a:srgbClr val="FFFFFF"/>
              </a:solidFill>
              <a:latin typeface="Arial" panose="020B0604020202020204" pitchFamily="34" charset="0"/>
              <a:cs typeface="Arial" panose="020B0604020202020204" pitchFamily="34" charset="0"/>
            </a:endParaRPr>
          </a:p>
        </p:txBody>
      </p:sp>
      <p:sp>
        <p:nvSpPr>
          <p:cNvPr id="13" name="sketch line">
            <a:extLst>
              <a:ext uri="{FF2B5EF4-FFF2-40B4-BE49-F238E27FC236}">
                <a16:creationId xmlns:a16="http://schemas.microsoft.com/office/drawing/2014/main" id="{56037404-66BD-46B5-9323-1B531319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17532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EC972B3-DC1A-3560-BA76-9798541A2B99}"/>
              </a:ext>
            </a:extLst>
          </p:cNvPr>
          <p:cNvPicPr>
            <a:picLocks noChangeAspect="1"/>
          </p:cNvPicPr>
          <p:nvPr/>
        </p:nvPicPr>
        <p:blipFill>
          <a:blip r:embed="rId2"/>
          <a:srcRect t="26836" b="5924"/>
          <a:stretch/>
        </p:blipFill>
        <p:spPr>
          <a:xfrm>
            <a:off x="1712544" y="3011596"/>
            <a:ext cx="8762313" cy="3019537"/>
          </a:xfrm>
          <a:prstGeom prst="rect">
            <a:avLst/>
          </a:prstGeom>
          <a:ln w="139700">
            <a:solidFill>
              <a:schemeClr val="tx1"/>
            </a:solidFill>
          </a:ln>
        </p:spPr>
      </p:pic>
      <p:sp>
        <p:nvSpPr>
          <p:cNvPr id="5" name="TextBox 4">
            <a:extLst>
              <a:ext uri="{FF2B5EF4-FFF2-40B4-BE49-F238E27FC236}">
                <a16:creationId xmlns:a16="http://schemas.microsoft.com/office/drawing/2014/main" id="{17091095-9B71-18D3-AC0F-19727F7385D3}"/>
              </a:ext>
            </a:extLst>
          </p:cNvPr>
          <p:cNvSpPr txBox="1"/>
          <p:nvPr/>
        </p:nvSpPr>
        <p:spPr>
          <a:xfrm>
            <a:off x="4394930" y="6211669"/>
            <a:ext cx="3397540" cy="646331"/>
          </a:xfrm>
          <a:prstGeom prst="rect">
            <a:avLst/>
          </a:prstGeom>
          <a:noFill/>
        </p:spPr>
        <p:txBody>
          <a:bodyPr wrap="square" rtlCol="0">
            <a:spAutoFit/>
          </a:bodyPr>
          <a:lstStyle/>
          <a:p>
            <a:pPr algn="ctr"/>
            <a:r>
              <a:rPr lang="en-US" sz="1200" dirty="0">
                <a:latin typeface="Arial" panose="020B0604020202020204" pitchFamily="34" charset="0"/>
                <a:cs typeface="Arial" panose="020B0604020202020204" pitchFamily="34" charset="0"/>
              </a:rPr>
              <a:t>By Sehrish Chaudhry</a:t>
            </a:r>
          </a:p>
          <a:p>
            <a:pPr algn="ctr"/>
            <a:r>
              <a:rPr lang="en-US" sz="1200" dirty="0">
                <a:latin typeface="Arial" panose="020B0604020202020204" pitchFamily="34" charset="0"/>
                <a:cs typeface="Arial" panose="020B0604020202020204" pitchFamily="34" charset="0"/>
              </a:rPr>
              <a:t>1802789</a:t>
            </a:r>
          </a:p>
          <a:p>
            <a:pPr algn="ctr"/>
            <a:r>
              <a:rPr lang="en-US" sz="1200" dirty="0">
                <a:latin typeface="Arial" panose="020B0604020202020204" pitchFamily="34" charset="0"/>
                <a:cs typeface="Arial" panose="020B0604020202020204" pitchFamily="34" charset="0"/>
              </a:rPr>
              <a:t>2858 words</a:t>
            </a:r>
          </a:p>
        </p:txBody>
      </p:sp>
    </p:spTree>
    <p:extLst>
      <p:ext uri="{BB962C8B-B14F-4D97-AF65-F5344CB8AC3E}">
        <p14:creationId xmlns:p14="http://schemas.microsoft.com/office/powerpoint/2010/main" val="3764360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2">
            <a:extLst>
              <a:ext uri="{FF2B5EF4-FFF2-40B4-BE49-F238E27FC236}">
                <a16:creationId xmlns:a16="http://schemas.microsoft.com/office/drawing/2014/main" id="{BE6A84D9-B6C9-613E-F2B3-D618DF1351FA}"/>
              </a:ext>
            </a:extLst>
          </p:cNvPr>
          <p:cNvGraphicFramePr>
            <a:graphicFrameLocks noGrp="1"/>
          </p:cNvGraphicFramePr>
          <p:nvPr>
            <p:ph idx="1"/>
            <p:extLst>
              <p:ext uri="{D42A27DB-BD31-4B8C-83A1-F6EECF244321}">
                <p14:modId xmlns:p14="http://schemas.microsoft.com/office/powerpoint/2010/main" val="4084277367"/>
              </p:ext>
            </p:extLst>
          </p:nvPr>
        </p:nvGraphicFramePr>
        <p:xfrm>
          <a:off x="154379" y="2542151"/>
          <a:ext cx="5947717" cy="4132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screenshot of a computer&#10;&#10;Description automatically generated">
            <a:extLst>
              <a:ext uri="{FF2B5EF4-FFF2-40B4-BE49-F238E27FC236}">
                <a16:creationId xmlns:a16="http://schemas.microsoft.com/office/drawing/2014/main" id="{61B04849-5270-85E4-31F9-8C8275184C1B}"/>
              </a:ext>
            </a:extLst>
          </p:cNvPr>
          <p:cNvPicPr>
            <a:picLocks noChangeAspect="1"/>
          </p:cNvPicPr>
          <p:nvPr/>
        </p:nvPicPr>
        <p:blipFill>
          <a:blip r:embed="rId7"/>
          <a:srcRect l="67975" t="28739" b="48428"/>
          <a:stretch/>
        </p:blipFill>
        <p:spPr>
          <a:xfrm>
            <a:off x="6417564" y="2283181"/>
            <a:ext cx="5458968" cy="2574830"/>
          </a:xfrm>
          <a:prstGeom prst="rect">
            <a:avLst/>
          </a:prstGeom>
          <a:ln w="193675">
            <a:solidFill>
              <a:srgbClr val="FFFF00"/>
            </a:solidFill>
          </a:ln>
        </p:spPr>
      </p:pic>
      <p:sp>
        <p:nvSpPr>
          <p:cNvPr id="8" name="Rectangle 7">
            <a:extLst>
              <a:ext uri="{FF2B5EF4-FFF2-40B4-BE49-F238E27FC236}">
                <a16:creationId xmlns:a16="http://schemas.microsoft.com/office/drawing/2014/main" id="{CDAE8F52-6F51-1D5E-4F81-91CE65A79F54}"/>
              </a:ext>
            </a:extLst>
          </p:cNvPr>
          <p:cNvSpPr/>
          <p:nvPr/>
        </p:nvSpPr>
        <p:spPr>
          <a:xfrm>
            <a:off x="338982" y="469331"/>
            <a:ext cx="3863685" cy="923330"/>
          </a:xfrm>
          <a:prstGeom prst="rect">
            <a:avLst/>
          </a:prstGeom>
          <a:noFill/>
        </p:spPr>
        <p:txBody>
          <a:bodyPr wrap="none" lIns="91440" tIns="45720" rIns="91440" bIns="45720">
            <a:spAutoFit/>
          </a:bodyPr>
          <a:lstStyle/>
          <a:p>
            <a:pPr algn="ctr"/>
            <a:r>
              <a:rPr lang="en-GB" sz="5400" u="sng" cap="none" spc="0" dirty="0">
                <a:ln w="0"/>
                <a:solidFill>
                  <a:schemeClr val="tx1"/>
                </a:solidFill>
                <a:effectLst>
                  <a:outerShdw blurRad="38100" dist="19050" dir="2700000" algn="tl" rotWithShape="0">
                    <a:schemeClr val="dk1">
                      <a:alpha val="40000"/>
                    </a:schemeClr>
                  </a:outerShdw>
                </a:effectLst>
              </a:rPr>
              <a:t>Introduction</a:t>
            </a:r>
          </a:p>
        </p:txBody>
      </p:sp>
      <p:sp>
        <p:nvSpPr>
          <p:cNvPr id="9" name="Rectangle 8">
            <a:extLst>
              <a:ext uri="{FF2B5EF4-FFF2-40B4-BE49-F238E27FC236}">
                <a16:creationId xmlns:a16="http://schemas.microsoft.com/office/drawing/2014/main" id="{8167BE28-2F0A-5597-04A2-2A617E93D642}"/>
              </a:ext>
            </a:extLst>
          </p:cNvPr>
          <p:cNvSpPr/>
          <p:nvPr/>
        </p:nvSpPr>
        <p:spPr>
          <a:xfrm>
            <a:off x="643278" y="1528821"/>
            <a:ext cx="5947717" cy="707886"/>
          </a:xfrm>
          <a:prstGeom prst="rect">
            <a:avLst/>
          </a:prstGeom>
          <a:noFill/>
        </p:spPr>
        <p:txBody>
          <a:bodyPr wrap="square" lIns="91440" tIns="45720" rIns="91440" bIns="45720">
            <a:spAutoFit/>
          </a:bodyPr>
          <a:lstStyle/>
          <a:p>
            <a:r>
              <a:rPr lang="en-US" sz="2000" b="0" u="sng" cap="none" spc="0" dirty="0">
                <a:ln w="0"/>
                <a:solidFill>
                  <a:schemeClr val="tx1"/>
                </a:solidFill>
                <a:effectLst>
                  <a:outerShdw blurRad="38100" dist="19050" dir="2700000" algn="tl" rotWithShape="0">
                    <a:schemeClr val="dk1">
                      <a:alpha val="40000"/>
                    </a:schemeClr>
                  </a:outerShdw>
                </a:effectLst>
              </a:rPr>
              <a:t>What are the First 1,000 days </a:t>
            </a:r>
          </a:p>
          <a:p>
            <a:r>
              <a:rPr lang="en-US" sz="2000" b="0" u="sng" cap="none" spc="0" dirty="0">
                <a:ln w="0"/>
                <a:solidFill>
                  <a:schemeClr val="tx1"/>
                </a:solidFill>
                <a:effectLst>
                  <a:outerShdw blurRad="38100" dist="19050" dir="2700000" algn="tl" rotWithShape="0">
                    <a:schemeClr val="dk1">
                      <a:alpha val="40000"/>
                    </a:schemeClr>
                  </a:outerShdw>
                </a:effectLst>
              </a:rPr>
              <a:t>and why are they important?</a:t>
            </a:r>
            <a:endParaRPr lang="en-US" sz="2000" b="0" cap="none" spc="0" dirty="0">
              <a:ln w="0"/>
              <a:solidFill>
                <a:schemeClr val="tx1"/>
              </a:solidFill>
              <a:effectLst>
                <a:outerShdw blurRad="38100" dist="19050" dir="2700000" algn="tl" rotWithShape="0">
                  <a:schemeClr val="dk1">
                    <a:alpha val="40000"/>
                  </a:schemeClr>
                </a:outerShdw>
              </a:effectLst>
            </a:endParaRPr>
          </a:p>
        </p:txBody>
      </p:sp>
      <p:pic>
        <p:nvPicPr>
          <p:cNvPr id="1046" name="Picture 22" descr="Vaccination Cartoon Images – Browse 54,715 Stock Photos, Vectors, and Video  | Adobe Stock">
            <a:extLst>
              <a:ext uri="{FF2B5EF4-FFF2-40B4-BE49-F238E27FC236}">
                <a16:creationId xmlns:a16="http://schemas.microsoft.com/office/drawing/2014/main" id="{1875C976-6746-BB3A-9D57-A0F44A40AB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58268" y="283192"/>
            <a:ext cx="2810571" cy="1499309"/>
          </a:xfrm>
          <a:prstGeom prst="rect">
            <a:avLst/>
          </a:prstGeom>
          <a:noFill/>
          <a:ln w="136525">
            <a:solidFill>
              <a:schemeClr val="accent2"/>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5520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0" name="Arc 4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2" name="Freeform: Shape 5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A screenshot of a computer&#10;&#10;Description automatically generated">
            <a:extLst>
              <a:ext uri="{FF2B5EF4-FFF2-40B4-BE49-F238E27FC236}">
                <a16:creationId xmlns:a16="http://schemas.microsoft.com/office/drawing/2014/main" id="{88DD5B26-C435-0000-8465-A0F1C4A88BA0}"/>
              </a:ext>
            </a:extLst>
          </p:cNvPr>
          <p:cNvPicPr>
            <a:picLocks noChangeAspect="1"/>
          </p:cNvPicPr>
          <p:nvPr/>
        </p:nvPicPr>
        <p:blipFill>
          <a:blip r:embed="rId2"/>
          <a:srcRect l="67259" t="28904" r="2144" b="49706"/>
          <a:stretch/>
        </p:blipFill>
        <p:spPr>
          <a:xfrm>
            <a:off x="703182" y="2300438"/>
            <a:ext cx="4777381" cy="208738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ln w="161925">
            <a:solidFill>
              <a:srgbClr val="FF0000"/>
            </a:solidFill>
          </a:ln>
        </p:spPr>
      </p:pic>
      <p:sp>
        <p:nvSpPr>
          <p:cNvPr id="4" name="Title 1">
            <a:extLst>
              <a:ext uri="{FF2B5EF4-FFF2-40B4-BE49-F238E27FC236}">
                <a16:creationId xmlns:a16="http://schemas.microsoft.com/office/drawing/2014/main" id="{B48910C6-7F9C-CF7D-6F88-BB1EBF98AA1B}"/>
              </a:ext>
            </a:extLst>
          </p:cNvPr>
          <p:cNvSpPr>
            <a:spLocks noGrp="1"/>
          </p:cNvSpPr>
          <p:nvPr>
            <p:ph idx="1"/>
          </p:nvPr>
        </p:nvSpPr>
        <p:spPr>
          <a:xfrm>
            <a:off x="5894962" y="1984443"/>
            <a:ext cx="5458838" cy="4192520"/>
          </a:xfrm>
          <a:solidFill>
            <a:schemeClr val="accent3">
              <a:lumMod val="40000"/>
              <a:lumOff val="60000"/>
            </a:schemeClr>
          </a:solidFill>
          <a:ln w="107950">
            <a:solidFill>
              <a:schemeClr val="tx1"/>
            </a:solidFill>
          </a:ln>
        </p:spPr>
        <p:txBody>
          <a:bodyPr>
            <a:normAutofit/>
          </a:bodyPr>
          <a:lstStyle/>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According to </a:t>
            </a:r>
            <a:r>
              <a:rPr lang="en-GB" sz="1100" dirty="0" err="1">
                <a:latin typeface="Arial" panose="020B0604020202020204" pitchFamily="34" charset="0"/>
                <a:cs typeface="Arial" panose="020B0604020202020204" pitchFamily="34" charset="0"/>
              </a:rPr>
              <a:t>Likhar</a:t>
            </a:r>
            <a:r>
              <a:rPr lang="en-GB" sz="1100" dirty="0">
                <a:latin typeface="Arial" panose="020B0604020202020204" pitchFamily="34" charset="0"/>
                <a:cs typeface="Arial" panose="020B0604020202020204" pitchFamily="34" charset="0"/>
              </a:rPr>
              <a:t> and Patil (2022), the ability of a child to grow, acquire and flourish is meaningfully obstructed by how healthy or how badly mothers and children are fed and looked after during this stage. This is due to the growing brain of the child developing and enhancing throughout the first 1,000 days. This is also the stage when the practicalities for their long-term health are set. Children’s brains can produce 1,000 new neural connections every second during this period. The links that a three-year old brain forms deliver the practicalities for their future for it is twice as demanding as an adult’s brain. </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An individual’s first 1,000 days, or the stage from conception to age two, are the utmost essential for the expansion of the body, brain, metabolism and immune system. Malnourishment is connected to many health issues, for instance obesity and impaired development. Research shows that an expecting woman’s health, food and anxiety levels most likely disturb the growth of her unborn child. Following the birth of the child, the child’s substantial atmosphere, diet and relationships could have a long-term result on their health and happiness. Throughout this period, a child’s capacity to develop can be distressed by maternal and child diet and well-being. According to specialists, a child’s growing brain and body endure permanent injury from not enough food in the first 1,000 days of life. (</a:t>
            </a:r>
            <a:r>
              <a:rPr lang="en-GB" sz="1100" dirty="0" err="1">
                <a:latin typeface="Arial" panose="020B0604020202020204" pitchFamily="34" charset="0"/>
                <a:cs typeface="Arial" panose="020B0604020202020204" pitchFamily="34" charset="0"/>
              </a:rPr>
              <a:t>Likhar</a:t>
            </a:r>
            <a:r>
              <a:rPr lang="en-GB" sz="1100" dirty="0">
                <a:latin typeface="Arial" panose="020B0604020202020204" pitchFamily="34" charset="0"/>
                <a:cs typeface="Arial" panose="020B0604020202020204" pitchFamily="34" charset="0"/>
              </a:rPr>
              <a:t> and Patil, 2022).</a:t>
            </a:r>
            <a:endParaRPr lang="en-US" sz="1100" dirty="0"/>
          </a:p>
        </p:txBody>
      </p:sp>
    </p:spTree>
    <p:extLst>
      <p:ext uri="{BB962C8B-B14F-4D97-AF65-F5344CB8AC3E}">
        <p14:creationId xmlns:p14="http://schemas.microsoft.com/office/powerpoint/2010/main" val="405139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02D2FCE-24F4-8CBB-D583-13E6344B75CF}"/>
              </a:ext>
            </a:extLst>
          </p:cNvPr>
          <p:cNvSpPr>
            <a:spLocks noGrp="1"/>
          </p:cNvSpPr>
          <p:nvPr>
            <p:ph idx="1"/>
          </p:nvPr>
        </p:nvSpPr>
        <p:spPr>
          <a:xfrm>
            <a:off x="838200" y="1825625"/>
            <a:ext cx="5393361" cy="4351338"/>
          </a:xfrm>
          <a:solidFill>
            <a:schemeClr val="accent5">
              <a:lumMod val="40000"/>
              <a:lumOff val="60000"/>
            </a:schemeClr>
          </a:solidFill>
          <a:ln w="92075">
            <a:solidFill>
              <a:schemeClr val="tx1"/>
            </a:solidFill>
          </a:ln>
        </p:spPr>
        <p:txBody>
          <a:bodyPr>
            <a:normAutofit/>
          </a:bodyPr>
          <a:lstStyle/>
          <a:p>
            <a:pPr marL="0" indent="0">
              <a:buNone/>
            </a:pPr>
            <a:r>
              <a:rPr lang="en-GB" sz="900" u="sng" dirty="0">
                <a:effectLst/>
                <a:latin typeface="Arial" panose="020B0604020202020204" pitchFamily="34" charset="0"/>
                <a:ea typeface="Calibri" panose="020F0502020204030204" pitchFamily="34" charset="0"/>
                <a:cs typeface="Arial" panose="020B0604020202020204" pitchFamily="34" charset="0"/>
              </a:rPr>
              <a:t>What is exceptional care?</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900" dirty="0">
                <a:effectLst/>
                <a:latin typeface="Arial" panose="020B0604020202020204" pitchFamily="34" charset="0"/>
                <a:ea typeface="Calibri" panose="020F0502020204030204" pitchFamily="34" charset="0"/>
                <a:cs typeface="Arial" panose="020B0604020202020204" pitchFamily="34" charset="0"/>
              </a:rPr>
              <a:t>Exceptional caregiving in the first 1,000 days basically entails supporting the growth of skills, offering inclusive chances to learn and enable environments for children.</a:t>
            </a:r>
          </a:p>
          <a:p>
            <a:pPr marL="0" indent="0">
              <a:buNone/>
            </a:pPr>
            <a:endParaRPr lang="en-GB" sz="900" u="sng"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900" u="sng" dirty="0">
                <a:effectLst/>
                <a:latin typeface="Arial" panose="020B0604020202020204" pitchFamily="34" charset="0"/>
                <a:ea typeface="Calibri" panose="020F0502020204030204" pitchFamily="34" charset="0"/>
                <a:cs typeface="Arial" panose="020B0604020202020204" pitchFamily="34" charset="0"/>
              </a:rPr>
              <a:t>Why is exceptional care important?</a:t>
            </a:r>
          </a:p>
          <a:p>
            <a:pPr marL="0" indent="0">
              <a:buNone/>
            </a:pPr>
            <a:r>
              <a:rPr lang="en-GB" sz="900" dirty="0">
                <a:effectLst/>
                <a:latin typeface="Arial" panose="020B0604020202020204" pitchFamily="34" charset="0"/>
                <a:ea typeface="Calibri" panose="020F0502020204030204" pitchFamily="34" charset="0"/>
                <a:cs typeface="Arial" panose="020B0604020202020204" pitchFamily="34" charset="0"/>
              </a:rPr>
              <a:t>Exceptional caregiving is significant because it grants an exclusive window of opportunity to </a:t>
            </a:r>
            <a:r>
              <a:rPr lang="en-GB" sz="900" dirty="0">
                <a:latin typeface="Arial" panose="020B0604020202020204" pitchFamily="34" charset="0"/>
                <a:ea typeface="Calibri" panose="020F0502020204030204" pitchFamily="34" charset="0"/>
                <a:cs typeface="Arial" panose="020B0604020202020204" pitchFamily="34" charset="0"/>
              </a:rPr>
              <a:t>shape</a:t>
            </a:r>
            <a:r>
              <a:rPr lang="en-GB" sz="900" dirty="0">
                <a:effectLst/>
                <a:latin typeface="Arial" panose="020B0604020202020204" pitchFamily="34" charset="0"/>
                <a:ea typeface="Calibri" panose="020F0502020204030204" pitchFamily="34" charset="0"/>
                <a:cs typeface="Arial" panose="020B0604020202020204" pitchFamily="34" charset="0"/>
              </a:rPr>
              <a:t> the child and their future. Exceptional caregiving is also essential for brain development, emotional security, language development and physical growth. (VNS Health, no date)</a:t>
            </a:r>
          </a:p>
          <a:p>
            <a:pPr marL="0" indent="0">
              <a:buNone/>
            </a:pPr>
            <a:endParaRPr lang="en-GB" sz="900" u="sng"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900" u="sng" dirty="0">
                <a:effectLst/>
                <a:latin typeface="Arial" panose="020B0604020202020204" pitchFamily="34" charset="0"/>
                <a:ea typeface="Calibri" panose="020F0502020204030204" pitchFamily="34" charset="0"/>
                <a:cs typeface="Arial" panose="020B0604020202020204" pitchFamily="34" charset="0"/>
              </a:rPr>
              <a:t>What is an enabling environment?</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900" dirty="0">
                <a:effectLst/>
                <a:latin typeface="Arial" panose="020B0604020202020204" pitchFamily="34" charset="0"/>
                <a:ea typeface="Calibri" panose="020F0502020204030204" pitchFamily="34" charset="0"/>
                <a:cs typeface="Arial" panose="020B0604020202020204" pitchFamily="34" charset="0"/>
              </a:rPr>
              <a:t>An environment must be enabling to promote exceptional care. For example, an ideal environment would be an environment that is warm, </a:t>
            </a:r>
            <a:r>
              <a:rPr lang="en-US" sz="900" dirty="0">
                <a:effectLst/>
                <a:latin typeface="Arial" panose="020B0604020202020204" pitchFamily="34" charset="0"/>
                <a:ea typeface="Calibri" panose="020F0502020204030204" pitchFamily="34" charset="0"/>
                <a:cs typeface="Arial" panose="020B0604020202020204" pitchFamily="34" charset="0"/>
              </a:rPr>
              <a:t>friendly and nurturing and enables a sense of belonging</a:t>
            </a:r>
            <a:r>
              <a:rPr lang="en-GB" sz="900" dirty="0">
                <a:effectLst/>
                <a:latin typeface="Arial" panose="020B0604020202020204" pitchFamily="34" charset="0"/>
                <a:ea typeface="Calibri" panose="020F0502020204030204" pitchFamily="34" charset="0"/>
                <a:cs typeface="Arial" panose="020B0604020202020204" pitchFamily="34" charset="0"/>
              </a:rPr>
              <a:t>. An atmosphere should </a:t>
            </a:r>
            <a:r>
              <a:rPr lang="en-US" sz="900" dirty="0">
                <a:effectLst/>
                <a:latin typeface="Arial" panose="020B0604020202020204" pitchFamily="34" charset="0"/>
                <a:ea typeface="Calibri" panose="020F0502020204030204" pitchFamily="34" charset="0"/>
                <a:cs typeface="Arial" panose="020B0604020202020204" pitchFamily="34" charset="0"/>
              </a:rPr>
              <a:t>offer a variety of resources, which are familiar to the children and babies, as well as activities that are different to them</a:t>
            </a:r>
            <a:r>
              <a:rPr lang="en-GB" sz="900" dirty="0">
                <a:effectLst/>
                <a:latin typeface="Arial" panose="020B0604020202020204" pitchFamily="34" charset="0"/>
                <a:ea typeface="Calibri" panose="020F0502020204030204" pitchFamily="34" charset="0"/>
                <a:cs typeface="Arial" panose="020B0604020202020204" pitchFamily="34" charset="0"/>
              </a:rPr>
              <a:t>. It must </a:t>
            </a:r>
            <a:r>
              <a:rPr lang="en-US" sz="900" dirty="0">
                <a:effectLst/>
                <a:latin typeface="Arial" panose="020B0604020202020204" pitchFamily="34" charset="0"/>
                <a:ea typeface="Calibri" panose="020F0502020204030204" pitchFamily="34" charset="0"/>
                <a:cs typeface="Arial" panose="020B0604020202020204" pitchFamily="34" charset="0"/>
              </a:rPr>
              <a:t>guarantee that the activities and environment offer space for outside and inside play, adequate space for children to move and work together, and support adventure and risk-taking.  (Early Years Alliance, 2019)</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900" dirty="0">
                <a:effectLst/>
                <a:latin typeface="Arial" panose="020B0604020202020204" pitchFamily="34" charset="0"/>
                <a:ea typeface="Calibri" panose="020F0502020204030204" pitchFamily="34" charset="0"/>
                <a:cs typeface="Arial" panose="020B0604020202020204" pitchFamily="34" charset="0"/>
              </a:rPr>
              <a:t> </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900" dirty="0">
                <a:effectLst/>
                <a:latin typeface="Arial" panose="020B0604020202020204" pitchFamily="34" charset="0"/>
                <a:ea typeface="Calibri" panose="020F0502020204030204" pitchFamily="34" charset="0"/>
                <a:cs typeface="Arial" panose="020B0604020202020204" pitchFamily="34" charset="0"/>
              </a:rPr>
              <a:t>An environment must deliver a variety of activities which aid diverse purposes: encourage creativity and role play, discovery of personal relationships and thoughts, problem solving, quiet time and thinking time. It is also essential to consider having a building area, home corner, numerous games and books, storytelling times, songs and painting</a:t>
            </a:r>
            <a:r>
              <a:rPr lang="en-GB" sz="900" dirty="0">
                <a:effectLst/>
                <a:latin typeface="Arial" panose="020B0604020202020204" pitchFamily="34" charset="0"/>
                <a:ea typeface="Calibri" panose="020F0502020204030204" pitchFamily="34" charset="0"/>
                <a:cs typeface="Arial" panose="020B0604020202020204" pitchFamily="34" charset="0"/>
              </a:rPr>
              <a:t>. </a:t>
            </a:r>
            <a:r>
              <a:rPr lang="en-US" sz="900" dirty="0">
                <a:effectLst/>
                <a:latin typeface="Arial" panose="020B0604020202020204" pitchFamily="34" charset="0"/>
                <a:ea typeface="Calibri" panose="020F0502020204030204" pitchFamily="34" charset="0"/>
                <a:cs typeface="Arial" panose="020B0604020202020204" pitchFamily="34" charset="0"/>
              </a:rPr>
              <a:t>It is also valuable to confirm that the activities and atmosphere meet the requirements of all the children who are present, from very little babies to older children.</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900" dirty="0"/>
          </a:p>
        </p:txBody>
      </p:sp>
      <p:sp>
        <p:nvSpPr>
          <p:cNvPr id="29" name="Oval 28">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a:extLst>
              <a:ext uri="{FF2B5EF4-FFF2-40B4-BE49-F238E27FC236}">
                <a16:creationId xmlns:a16="http://schemas.microsoft.com/office/drawing/2014/main" id="{E458743D-EE33-1866-BE42-3A25E43C474A}"/>
              </a:ext>
            </a:extLst>
          </p:cNvPr>
          <p:cNvPicPr>
            <a:picLocks noChangeAspect="1"/>
          </p:cNvPicPr>
          <p:nvPr/>
        </p:nvPicPr>
        <p:blipFill>
          <a:blip r:embed="rId2"/>
          <a:srcRect r="5" b="5"/>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3" name="Freeform: Shape 32">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Rectangle 4">
            <a:extLst>
              <a:ext uri="{FF2B5EF4-FFF2-40B4-BE49-F238E27FC236}">
                <a16:creationId xmlns:a16="http://schemas.microsoft.com/office/drawing/2014/main" id="{9364EC2D-233B-DEEA-8454-923C20068009}"/>
              </a:ext>
            </a:extLst>
          </p:cNvPr>
          <p:cNvSpPr/>
          <p:nvPr/>
        </p:nvSpPr>
        <p:spPr>
          <a:xfrm>
            <a:off x="838200" y="613574"/>
            <a:ext cx="3313856" cy="923330"/>
          </a:xfrm>
          <a:prstGeom prst="rect">
            <a:avLst/>
          </a:prstGeom>
          <a:noFill/>
        </p:spPr>
        <p:txBody>
          <a:bodyPr wrap="none" lIns="91440" tIns="45720" rIns="91440" bIns="45720">
            <a:spAutoFit/>
          </a:bodyPr>
          <a:lstStyle/>
          <a:p>
            <a:pPr algn="ctr"/>
            <a:r>
              <a:rPr lang="en-GB" sz="5400" b="0" u="sng" cap="none" spc="0" dirty="0">
                <a:ln w="0"/>
                <a:solidFill>
                  <a:schemeClr val="tx1"/>
                </a:solidFill>
                <a:effectLst>
                  <a:outerShdw blurRad="38100" dist="19050" dir="2700000" algn="tl" rotWithShape="0">
                    <a:schemeClr val="dk1">
                      <a:alpha val="40000"/>
                    </a:schemeClr>
                  </a:outerShdw>
                </a:effectLst>
              </a:rPr>
              <a:t>Caregiving</a:t>
            </a:r>
          </a:p>
        </p:txBody>
      </p:sp>
    </p:spTree>
    <p:extLst>
      <p:ext uri="{BB962C8B-B14F-4D97-AF65-F5344CB8AC3E}">
        <p14:creationId xmlns:p14="http://schemas.microsoft.com/office/powerpoint/2010/main" val="2762205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screenshot of a computer&#10;&#10;Description automatically generated">
            <a:extLst>
              <a:ext uri="{FF2B5EF4-FFF2-40B4-BE49-F238E27FC236}">
                <a16:creationId xmlns:a16="http://schemas.microsoft.com/office/drawing/2014/main" id="{9A93F26B-57C5-0A9E-1314-040DF74BB547}"/>
              </a:ext>
            </a:extLst>
          </p:cNvPr>
          <p:cNvPicPr>
            <a:picLocks noChangeAspect="1"/>
          </p:cNvPicPr>
          <p:nvPr/>
        </p:nvPicPr>
        <p:blipFill>
          <a:blip r:embed="rId2"/>
          <a:srcRect l="8333" t="20882" r="48285" b="26176"/>
          <a:stretch/>
        </p:blipFill>
        <p:spPr>
          <a:xfrm>
            <a:off x="6541053" y="1520721"/>
            <a:ext cx="4777381" cy="364385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ln w="127000">
            <a:solidFill>
              <a:srgbClr val="FF2F92"/>
            </a:solidFill>
          </a:ln>
        </p:spPr>
      </p:pic>
      <p:sp>
        <p:nvSpPr>
          <p:cNvPr id="38" name="Arc 37">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F303F2E-58B4-2A55-4087-190B91499E83}"/>
              </a:ext>
            </a:extLst>
          </p:cNvPr>
          <p:cNvSpPr>
            <a:spLocks noGrp="1"/>
          </p:cNvSpPr>
          <p:nvPr>
            <p:ph idx="1"/>
          </p:nvPr>
        </p:nvSpPr>
        <p:spPr>
          <a:xfrm>
            <a:off x="838201" y="1984443"/>
            <a:ext cx="5257800" cy="4192520"/>
          </a:xfrm>
          <a:solidFill>
            <a:srgbClr val="E4FF7E"/>
          </a:solidFill>
          <a:ln w="69850">
            <a:solidFill>
              <a:schemeClr val="tx1"/>
            </a:solidFill>
          </a:ln>
        </p:spPr>
        <p:txBody>
          <a:bodyPr>
            <a:normAutofit/>
          </a:bodyPr>
          <a:lstStyle/>
          <a:p>
            <a:pPr marL="0" indent="0">
              <a:buNone/>
            </a:pPr>
            <a:r>
              <a:rPr lang="en-US" sz="900" dirty="0">
                <a:effectLst/>
                <a:latin typeface="Arial" panose="020B0604020202020204" pitchFamily="34" charset="0"/>
                <a:ea typeface="Calibri" panose="020F0502020204030204" pitchFamily="34" charset="0"/>
                <a:cs typeface="Arial" panose="020B0604020202020204" pitchFamily="34" charset="0"/>
              </a:rPr>
              <a:t>It is important to make sure </a:t>
            </a:r>
            <a:r>
              <a:rPr lang="en-GB" sz="900" dirty="0">
                <a:effectLst/>
                <a:latin typeface="Arial" panose="020B0604020202020204" pitchFamily="34" charset="0"/>
                <a:ea typeface="Calibri" panose="020F0502020204030204" pitchFamily="34" charset="0"/>
                <a:cs typeface="Arial" panose="020B0604020202020204" pitchFamily="34" charset="0"/>
              </a:rPr>
              <a:t>the child is well </a:t>
            </a:r>
            <a:r>
              <a:rPr lang="en-US" sz="900" dirty="0">
                <a:effectLst/>
                <a:latin typeface="Arial" panose="020B0604020202020204" pitchFamily="34" charset="0"/>
                <a:ea typeface="Calibri" panose="020F0502020204030204" pitchFamily="34" charset="0"/>
                <a:cs typeface="Arial" panose="020B0604020202020204" pitchFamily="34" charset="0"/>
              </a:rPr>
              <a:t>and free from contagion or disease, breast feeding friendly zones helps bonding</a:t>
            </a:r>
            <a:r>
              <a:rPr lang="en-GB" sz="900" dirty="0">
                <a:effectLst/>
                <a:latin typeface="Arial" panose="020B0604020202020204" pitchFamily="34" charset="0"/>
                <a:ea typeface="Calibri" panose="020F0502020204030204" pitchFamily="34" charset="0"/>
                <a:cs typeface="Arial" panose="020B0604020202020204" pitchFamily="34" charset="0"/>
              </a:rPr>
              <a:t>, having </a:t>
            </a:r>
            <a:r>
              <a:rPr lang="en-US" sz="900" dirty="0">
                <a:effectLst/>
                <a:latin typeface="Arial" panose="020B0604020202020204" pitchFamily="34" charset="0"/>
                <a:ea typeface="Calibri" panose="020F0502020204030204" pitchFamily="34" charset="0"/>
                <a:cs typeface="Arial" panose="020B0604020202020204" pitchFamily="34" charset="0"/>
              </a:rPr>
              <a:t>visually inspiring places allows for growth of cognitive purpose</a:t>
            </a:r>
            <a:r>
              <a:rPr lang="en-GB" sz="900" dirty="0">
                <a:effectLst/>
                <a:latin typeface="Arial" panose="020B0604020202020204" pitchFamily="34" charset="0"/>
                <a:ea typeface="Calibri" panose="020F0502020204030204" pitchFamily="34" charset="0"/>
                <a:cs typeface="Arial" panose="020B0604020202020204" pitchFamily="34" charset="0"/>
              </a:rPr>
              <a:t>, open</a:t>
            </a:r>
            <a:r>
              <a:rPr lang="en-US" sz="900" dirty="0">
                <a:effectLst/>
                <a:latin typeface="Arial" panose="020B0604020202020204" pitchFamily="34" charset="0"/>
                <a:ea typeface="Calibri" panose="020F0502020204030204" pitchFamily="34" charset="0"/>
                <a:cs typeface="Arial" panose="020B0604020202020204" pitchFamily="34" charset="0"/>
              </a:rPr>
              <a:t> and harmless spaces will let children crawl</a:t>
            </a:r>
            <a:r>
              <a:rPr lang="en-GB" sz="900" dirty="0">
                <a:effectLst/>
                <a:latin typeface="Arial" panose="020B0604020202020204" pitchFamily="34" charset="0"/>
                <a:ea typeface="Calibri" panose="020F0502020204030204" pitchFamily="34" charset="0"/>
                <a:cs typeface="Arial" panose="020B0604020202020204" pitchFamily="34" charset="0"/>
              </a:rPr>
              <a:t>, being</a:t>
            </a:r>
            <a:r>
              <a:rPr lang="en-US" sz="900" dirty="0">
                <a:effectLst/>
                <a:latin typeface="Arial" panose="020B0604020202020204" pitchFamily="34" charset="0"/>
                <a:ea typeface="Calibri" panose="020F0502020204030204" pitchFamily="34" charset="0"/>
                <a:cs typeface="Arial" panose="020B0604020202020204" pitchFamily="34" charset="0"/>
              </a:rPr>
              <a:t> outside can increase general well-health, safety measures will avoid injuries and decrease the danger of harm</a:t>
            </a:r>
            <a:r>
              <a:rPr lang="en-GB" sz="900" dirty="0">
                <a:effectLst/>
                <a:latin typeface="Arial" panose="020B0604020202020204" pitchFamily="34" charset="0"/>
                <a:ea typeface="Calibri" panose="020F0502020204030204" pitchFamily="34" charset="0"/>
                <a:cs typeface="Arial" panose="020B0604020202020204" pitchFamily="34" charset="0"/>
              </a:rPr>
              <a:t> and finally, offering quiet </a:t>
            </a:r>
            <a:r>
              <a:rPr lang="en-US" sz="900" dirty="0">
                <a:effectLst/>
                <a:latin typeface="Arial" panose="020B0604020202020204" pitchFamily="34" charset="0"/>
                <a:ea typeface="Calibri" panose="020F0502020204030204" pitchFamily="34" charset="0"/>
                <a:cs typeface="Arial" panose="020B0604020202020204" pitchFamily="34" charset="0"/>
              </a:rPr>
              <a:t>areas will allow better sleep.</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90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900" strike="noStrike"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US" sz="900" u="sng" dirty="0">
                <a:effectLst/>
                <a:latin typeface="Arial" panose="020B0604020202020204" pitchFamily="34" charset="0"/>
                <a:ea typeface="Calibri" panose="020F0502020204030204" pitchFamily="34" charset="0"/>
                <a:cs typeface="Arial" panose="020B0604020202020204" pitchFamily="34" charset="0"/>
              </a:rPr>
              <a:t>Why is it important to promote an enabling environment?</a:t>
            </a:r>
            <a:r>
              <a:rPr lang="en-US" sz="900" dirty="0">
                <a:effectLst/>
                <a:latin typeface="Arial" panose="020B0604020202020204" pitchFamily="34" charset="0"/>
                <a:ea typeface="Calibri" panose="020F0502020204030204" pitchFamily="34" charset="0"/>
                <a:cs typeface="Arial" panose="020B0604020202020204" pitchFamily="34" charset="0"/>
              </a:rPr>
              <a:t> </a:t>
            </a:r>
            <a:endParaRPr lang="en-GB" sz="9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US" sz="900" dirty="0">
                <a:effectLst/>
                <a:latin typeface="Arial" panose="020B0604020202020204" pitchFamily="34" charset="0"/>
                <a:ea typeface="Calibri" panose="020F0502020204030204" pitchFamily="34" charset="0"/>
                <a:cs typeface="Arial" panose="020B0604020202020204" pitchFamily="34" charset="0"/>
              </a:rPr>
              <a:t>We already are aware that children are influenced by their atmosphere and the adults near them and that they pick up from entirely everything they perceive, overhear and accomplish. We have a duty to impact children’s growth optimistically amid constructing a user-friendly and inclusive atmosphere in our location, one that values and celebrates everyone. (Welsh Government, 2024)</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9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US" sz="900" u="sng" dirty="0">
                <a:effectLst/>
                <a:latin typeface="Arial" panose="020B0604020202020204" pitchFamily="34" charset="0"/>
                <a:ea typeface="Calibri" panose="020F0502020204030204" pitchFamily="34" charset="0"/>
                <a:cs typeface="Arial" panose="020B0604020202020204" pitchFamily="34" charset="0"/>
              </a:rPr>
              <a:t>What is inclusive practice?</a:t>
            </a:r>
            <a:r>
              <a:rPr lang="en-US" sz="90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900" u="none" strike="noStrike"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US" sz="900" dirty="0">
                <a:effectLst/>
                <a:latin typeface="Arial" panose="020B0604020202020204" pitchFamily="34" charset="0"/>
                <a:ea typeface="Calibri" panose="020F0502020204030204" pitchFamily="34" charset="0"/>
                <a:cs typeface="Arial" panose="020B0604020202020204" pitchFamily="34" charset="0"/>
              </a:rPr>
              <a:t>Inclusion is described to be the procedure of accepting all and involves dealing with changes via adapting. (Knowles, 2018)</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9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900" u="sng" dirty="0">
                <a:effectLst/>
                <a:latin typeface="Arial" panose="020B0604020202020204" pitchFamily="34" charset="0"/>
                <a:ea typeface="Calibri" panose="020F0502020204030204" pitchFamily="34" charset="0"/>
                <a:cs typeface="Arial" panose="020B0604020202020204" pitchFamily="34" charset="0"/>
              </a:rPr>
              <a:t>What does inclusive practice mean in the first 1,000 days?</a:t>
            </a:r>
            <a:r>
              <a:rPr lang="en-GB" sz="90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900" dirty="0">
                <a:effectLst/>
                <a:latin typeface="Arial" panose="020B0604020202020204" pitchFamily="34" charset="0"/>
                <a:ea typeface="Calibri" panose="020F0502020204030204" pitchFamily="34" charset="0"/>
                <a:cs typeface="Arial" panose="020B0604020202020204" pitchFamily="34" charset="0"/>
              </a:rPr>
              <a:t>Inclusive practice in the first 1,000 days involves fulfilment by understanding their purpose, ensuring every child gets the support they need to reach optimal development, gives every child the chance to thrive, respecting diversity, reducing barriers, creating a healthier society and better outcomes for future. (Whitters, 2019) </a:t>
            </a:r>
          </a:p>
          <a:p>
            <a:pPr marL="0" indent="0">
              <a:buNone/>
            </a:pPr>
            <a:endParaRPr lang="en-US" sz="900" dirty="0"/>
          </a:p>
        </p:txBody>
      </p:sp>
      <p:sp>
        <p:nvSpPr>
          <p:cNvPr id="7" name="Rectangle 6">
            <a:extLst>
              <a:ext uri="{FF2B5EF4-FFF2-40B4-BE49-F238E27FC236}">
                <a16:creationId xmlns:a16="http://schemas.microsoft.com/office/drawing/2014/main" id="{3F8E69DE-B96F-AC45-8AF9-D9AF00B18009}"/>
              </a:ext>
            </a:extLst>
          </p:cNvPr>
          <p:cNvSpPr/>
          <p:nvPr/>
        </p:nvSpPr>
        <p:spPr>
          <a:xfrm>
            <a:off x="357893" y="162111"/>
            <a:ext cx="3473328" cy="1077218"/>
          </a:xfrm>
          <a:prstGeom prst="rect">
            <a:avLst/>
          </a:prstGeom>
          <a:noFill/>
        </p:spPr>
        <p:txBody>
          <a:bodyPr wrap="square" lIns="91440" tIns="45720" rIns="91440" bIns="45720">
            <a:spAutoFit/>
          </a:bodyPr>
          <a:lstStyle/>
          <a:p>
            <a:r>
              <a:rPr lang="en-GB" sz="3200" b="0" u="sng" cap="none" spc="0" dirty="0">
                <a:ln w="0"/>
                <a:solidFill>
                  <a:schemeClr val="tx1"/>
                </a:solidFill>
                <a:effectLst>
                  <a:outerShdw blurRad="38100" dist="19050" dir="2700000" algn="tl" rotWithShape="0">
                    <a:schemeClr val="dk1">
                      <a:alpha val="40000"/>
                    </a:schemeClr>
                  </a:outerShdw>
                </a:effectLst>
              </a:rPr>
              <a:t>Enabling Environments</a:t>
            </a:r>
          </a:p>
        </p:txBody>
      </p:sp>
    </p:spTree>
    <p:extLst>
      <p:ext uri="{BB962C8B-B14F-4D97-AF65-F5344CB8AC3E}">
        <p14:creationId xmlns:p14="http://schemas.microsoft.com/office/powerpoint/2010/main" val="3549526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omputer&#10;&#10;Description automatically generated">
            <a:extLst>
              <a:ext uri="{FF2B5EF4-FFF2-40B4-BE49-F238E27FC236}">
                <a16:creationId xmlns:a16="http://schemas.microsoft.com/office/drawing/2014/main" id="{967CA8DE-E67F-EE61-6A50-521F5711A49E}"/>
              </a:ext>
            </a:extLst>
          </p:cNvPr>
          <p:cNvPicPr>
            <a:picLocks noGrp="1" noChangeAspect="1"/>
          </p:cNvPicPr>
          <p:nvPr>
            <p:ph idx="1"/>
          </p:nvPr>
        </p:nvPicPr>
        <p:blipFill>
          <a:blip r:embed="rId2"/>
          <a:srcRect l="42741" t="43927" r="23011" b="25447"/>
          <a:stretch/>
        </p:blipFill>
        <p:spPr>
          <a:xfrm>
            <a:off x="4699322" y="1458411"/>
            <a:ext cx="6150670" cy="3437680"/>
          </a:xfrm>
          <a:ln w="149225">
            <a:solidFill>
              <a:schemeClr val="accent2"/>
            </a:solidFill>
          </a:ln>
        </p:spPr>
      </p:pic>
      <p:sp>
        <p:nvSpPr>
          <p:cNvPr id="4" name="Rectangle 3">
            <a:extLst>
              <a:ext uri="{FF2B5EF4-FFF2-40B4-BE49-F238E27FC236}">
                <a16:creationId xmlns:a16="http://schemas.microsoft.com/office/drawing/2014/main" id="{FEB75F5D-BE65-5904-0417-485FCCE2A863}"/>
              </a:ext>
            </a:extLst>
          </p:cNvPr>
          <p:cNvSpPr/>
          <p:nvPr/>
        </p:nvSpPr>
        <p:spPr>
          <a:xfrm>
            <a:off x="95489" y="316732"/>
            <a:ext cx="4600940" cy="523220"/>
          </a:xfrm>
          <a:prstGeom prst="rect">
            <a:avLst/>
          </a:prstGeom>
          <a:noFill/>
        </p:spPr>
        <p:txBody>
          <a:bodyPr wrap="none" lIns="91440" tIns="45720" rIns="91440" bIns="45720">
            <a:spAutoFit/>
          </a:bodyPr>
          <a:lstStyle/>
          <a:p>
            <a:pPr algn="ctr"/>
            <a:r>
              <a:rPr lang="en-GB" sz="2800" u="sng"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Attachment theory (Bowlby)</a:t>
            </a:r>
            <a:endParaRPr lang="en-GB" sz="2800" b="0" u="sng"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B5144FE-22A6-FA1E-0D7D-3CCD5153719E}"/>
              </a:ext>
            </a:extLst>
          </p:cNvPr>
          <p:cNvSpPr txBox="1"/>
          <p:nvPr/>
        </p:nvSpPr>
        <p:spPr>
          <a:xfrm>
            <a:off x="165848" y="2207755"/>
            <a:ext cx="4213185" cy="1938992"/>
          </a:xfrm>
          <a:prstGeom prst="rect">
            <a:avLst/>
          </a:prstGeom>
          <a:solidFill>
            <a:schemeClr val="accent2">
              <a:lumMod val="60000"/>
              <a:lumOff val="40000"/>
            </a:schemeClr>
          </a:solidFill>
          <a:ln w="10795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Secure attachment formed with primary caregivers is crucial for emotional development. Children who experience consistent love and care are more likely to develop trust in relationships. Attachment influences self-esteem and the ability to manage emotions. Early emotional interactions help in developing empathy and social skills. Challenges in bonding can lead to behavioral issues later in life.</a:t>
            </a:r>
          </a:p>
          <a:p>
            <a:r>
              <a:rPr lang="en-US" sz="1200" dirty="0">
                <a:latin typeface="Arial" panose="020B0604020202020204" pitchFamily="34" charset="0"/>
                <a:cs typeface="Arial" panose="020B0604020202020204" pitchFamily="34" charset="0"/>
              </a:rPr>
              <a:t>John Bowlby’s attachment theory posits that the emotional bonds formed between child and caregiver significantly influence development. (NSPCC Learning, 2021)</a:t>
            </a:r>
          </a:p>
        </p:txBody>
      </p:sp>
    </p:spTree>
    <p:extLst>
      <p:ext uri="{BB962C8B-B14F-4D97-AF65-F5344CB8AC3E}">
        <p14:creationId xmlns:p14="http://schemas.microsoft.com/office/powerpoint/2010/main" val="1839782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127FFAC-383F-BF16-88AD-2FCA1A48D65D}"/>
              </a:ext>
            </a:extLst>
          </p:cNvPr>
          <p:cNvSpPr/>
          <p:nvPr/>
        </p:nvSpPr>
        <p:spPr>
          <a:xfrm>
            <a:off x="252221" y="215274"/>
            <a:ext cx="5843779" cy="707886"/>
          </a:xfrm>
          <a:prstGeom prst="rect">
            <a:avLst/>
          </a:prstGeom>
          <a:noFill/>
        </p:spPr>
        <p:txBody>
          <a:bodyPr wrap="none" lIns="91440" tIns="45720" rIns="91440" bIns="45720">
            <a:spAutoFit/>
          </a:bodyPr>
          <a:lstStyle/>
          <a:p>
            <a:pPr algn="ctr"/>
            <a:r>
              <a:rPr lang="en-GB" sz="4000" b="0" u="sng" cap="none" spc="0" dirty="0">
                <a:ln w="0"/>
                <a:solidFill>
                  <a:schemeClr val="tx1"/>
                </a:solidFill>
                <a:effectLst>
                  <a:outerShdw blurRad="38100" dist="19050" dir="2700000" algn="tl" rotWithShape="0">
                    <a:schemeClr val="dk1">
                      <a:alpha val="40000"/>
                    </a:schemeClr>
                  </a:outerShdw>
                </a:effectLst>
              </a:rPr>
              <a:t>Professional partnerships</a:t>
            </a:r>
          </a:p>
        </p:txBody>
      </p:sp>
      <p:sp>
        <p:nvSpPr>
          <p:cNvPr id="5" name="Rectangle 4">
            <a:extLst>
              <a:ext uri="{FF2B5EF4-FFF2-40B4-BE49-F238E27FC236}">
                <a16:creationId xmlns:a16="http://schemas.microsoft.com/office/drawing/2014/main" id="{C7CE81C3-6964-5582-D77D-84DF939F994F}"/>
              </a:ext>
            </a:extLst>
          </p:cNvPr>
          <p:cNvSpPr/>
          <p:nvPr/>
        </p:nvSpPr>
        <p:spPr>
          <a:xfrm>
            <a:off x="380325" y="1617811"/>
            <a:ext cx="5349144" cy="4154984"/>
          </a:xfrm>
          <a:prstGeom prst="rect">
            <a:avLst/>
          </a:prstGeom>
          <a:solidFill>
            <a:schemeClr val="accent3">
              <a:lumMod val="60000"/>
              <a:lumOff val="40000"/>
            </a:schemeClr>
          </a:solidFill>
          <a:ln w="101600">
            <a:solidFill>
              <a:schemeClr val="tx1"/>
            </a:solidFill>
          </a:ln>
        </p:spPr>
        <p:txBody>
          <a:bodyPr wrap="square" lIns="91440" tIns="45720" rIns="91440" bIns="45720">
            <a:spAutoFit/>
          </a:bodyPr>
          <a:lstStyle/>
          <a:p>
            <a:r>
              <a:rPr lang="en-GB" sz="1200" b="0" u="sng"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What is the role of an early years’ practitioner</a:t>
            </a:r>
          </a:p>
          <a:p>
            <a:r>
              <a:rPr lang="en-GB" sz="1200" b="0" u="sng"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 supporting children and families in the first 1000 days?</a:t>
            </a:r>
          </a:p>
          <a:p>
            <a:endParaRPr lang="en-GB" sz="1200" u="sng"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Arial" panose="020B0604020202020204" pitchFamily="34" charset="0"/>
            </a:endParaRPr>
          </a:p>
          <a:p>
            <a:r>
              <a:rPr lang="en-GB" sz="1200" dirty="0">
                <a:effectLst/>
                <a:latin typeface="Arial" panose="020B0604020202020204" pitchFamily="34" charset="0"/>
                <a:ea typeface="Calibri" panose="020F0502020204030204" pitchFamily="34" charset="0"/>
                <a:cs typeface="Arial" panose="020B0604020202020204" pitchFamily="34" charset="0"/>
              </a:rPr>
              <a:t>The role of an early year’s practitioner in supporting children in the first 1,000 days are to guarantee good health, to deliver meaningful educating experiences, supporting adequate nutrition, being approachable and offering safe and secure environments. It also requires the practitioner to be open</a:t>
            </a:r>
            <a:r>
              <a:rPr lang="en-US" sz="1200" dirty="0">
                <a:effectLst/>
                <a:latin typeface="Arial" panose="020B0604020202020204" pitchFamily="34" charset="0"/>
                <a:ea typeface="Calibri" panose="020F0502020204030204" pitchFamily="34" charset="0"/>
                <a:cs typeface="Arial" panose="020B0604020202020204" pitchFamily="34" charset="0"/>
              </a:rPr>
              <a:t>, alert, patient, flexible, attentive, support independence, endorses resilience, is compassionate, kind, someone you can look up to, is helpful and knowledgeable.</a:t>
            </a:r>
            <a:endParaRPr lang="en-GB" sz="1200" dirty="0">
              <a:latin typeface="Arial" panose="020B0604020202020204" pitchFamily="34" charset="0"/>
              <a:ea typeface="Calibri" panose="020F0502020204030204" pitchFamily="34" charset="0"/>
              <a:cs typeface="Arial" panose="020B0604020202020204" pitchFamily="34"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r>
              <a:rPr lang="en-GB" sz="1200" dirty="0">
                <a:effectLst/>
                <a:latin typeface="Arial" panose="020B0604020202020204" pitchFamily="34" charset="0"/>
                <a:ea typeface="Calibri" panose="020F0502020204030204" pitchFamily="34" charset="0"/>
                <a:cs typeface="Arial" panose="020B0604020202020204" pitchFamily="34" charset="0"/>
              </a:rPr>
              <a:t>The role of an early year’s practitioner in supporting families in the first 1,000 days are to be someone that offers assistance and care when needed, whether it be through them or other professionals. For example, parents could face problems such as financial issues, job problems, lack of sleep, poor diet, anxiety, family/relationship stress, health issues and so forth. The role of an early years’ practitioner wouldn’t necessarily be to find the parent a job, but to help them find solutions to their problems, provide general advice/encouragement and just make them feel better. Enable families to flourish rather than telling them what they ‘should do’ (Public Health Wales, 2024).</a:t>
            </a:r>
          </a:p>
          <a:p>
            <a:endParaRPr lang="en-GB" sz="1200" b="0" u="sng"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11" name="Picture 10" descr="A screenshot of a computer&#10;&#10;Description automatically generated">
            <a:extLst>
              <a:ext uri="{FF2B5EF4-FFF2-40B4-BE49-F238E27FC236}">
                <a16:creationId xmlns:a16="http://schemas.microsoft.com/office/drawing/2014/main" id="{4E1173C0-D4B1-537F-11E0-728EE3200F28}"/>
              </a:ext>
            </a:extLst>
          </p:cNvPr>
          <p:cNvPicPr>
            <a:picLocks noChangeAspect="1"/>
          </p:cNvPicPr>
          <p:nvPr/>
        </p:nvPicPr>
        <p:blipFill>
          <a:blip r:embed="rId2"/>
          <a:srcRect l="27451" t="41936" r="21172" b="23991"/>
          <a:stretch/>
        </p:blipFill>
        <p:spPr>
          <a:xfrm>
            <a:off x="6234897" y="2254170"/>
            <a:ext cx="4923099" cy="2349660"/>
          </a:xfrm>
          <a:prstGeom prst="rect">
            <a:avLst/>
          </a:prstGeom>
          <a:noFill/>
          <a:ln w="152400">
            <a:solidFill>
              <a:srgbClr val="FF2F92"/>
            </a:solidFill>
          </a:ln>
        </p:spPr>
      </p:pic>
    </p:spTree>
    <p:extLst>
      <p:ext uri="{BB962C8B-B14F-4D97-AF65-F5344CB8AC3E}">
        <p14:creationId xmlns:p14="http://schemas.microsoft.com/office/powerpoint/2010/main" val="4021025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96AB59-373F-2831-8A57-380D61C7835F}"/>
              </a:ext>
            </a:extLst>
          </p:cNvPr>
          <p:cNvSpPr>
            <a:spLocks noGrp="1"/>
          </p:cNvSpPr>
          <p:nvPr>
            <p:ph idx="1"/>
          </p:nvPr>
        </p:nvSpPr>
        <p:spPr>
          <a:xfrm>
            <a:off x="653005" y="656582"/>
            <a:ext cx="4555603" cy="4351338"/>
          </a:xfrm>
          <a:solidFill>
            <a:srgbClr val="FF2F92"/>
          </a:solidFill>
          <a:ln w="111125">
            <a:solidFill>
              <a:schemeClr val="tx1"/>
            </a:solidFill>
          </a:ln>
        </p:spPr>
        <p:txBody>
          <a:bodyPr>
            <a:normAutofit fontScale="92500" lnSpcReduction="10000"/>
          </a:bodyPr>
          <a:lstStyle/>
          <a:p>
            <a:pPr marL="0" indent="0">
              <a:buNone/>
            </a:pPr>
            <a:r>
              <a:rPr lang="en-US" sz="1200" u="sng" dirty="0">
                <a:latin typeface="Arial" panose="020B0604020202020204" pitchFamily="34" charset="0"/>
                <a:cs typeface="Arial" panose="020B0604020202020204" pitchFamily="34" charset="0"/>
              </a:rPr>
              <a:t>The importance of effective partnership working</a:t>
            </a:r>
          </a:p>
          <a:p>
            <a:pPr marL="0" indent="0">
              <a:buNone/>
            </a:pPr>
            <a:r>
              <a:rPr lang="en-US" sz="1200" dirty="0">
                <a:latin typeface="Arial" panose="020B0604020202020204" pitchFamily="34" charset="0"/>
                <a:cs typeface="Arial" panose="020B0604020202020204" pitchFamily="34" charset="0"/>
              </a:rPr>
              <a:t>Partnership working in the early years sector is essential for creating a nurturing and effective learning environment for children. By collaborating, practitioners can leverage diverse skills and resources to enhance educational outcomes and child development. Partnership working refers to collaborative efforts between different stakeholders in early years education including schools, parents and community </a:t>
            </a:r>
            <a:r>
              <a:rPr lang="en-US" sz="1200" dirty="0" err="1">
                <a:latin typeface="Arial" panose="020B0604020202020204" pitchFamily="34" charset="0"/>
                <a:cs typeface="Arial" panose="020B0604020202020204" pitchFamily="34" charset="0"/>
              </a:rPr>
              <a:t>organisations</a:t>
            </a:r>
            <a:r>
              <a:rPr lang="en-US" sz="1200" dirty="0">
                <a:latin typeface="Arial" panose="020B0604020202020204" pitchFamily="34" charset="0"/>
                <a:cs typeface="Arial" panose="020B0604020202020204" pitchFamily="34" charset="0"/>
              </a:rPr>
              <a:t>. It aims to create a unified approach to child development by sharing resources, knowledge and expertise. (Community Change, 2010).</a:t>
            </a:r>
          </a:p>
          <a:p>
            <a:pPr marL="0" indent="0">
              <a:buNone/>
            </a:pPr>
            <a:r>
              <a:rPr lang="en-US" sz="1200" dirty="0">
                <a:latin typeface="Arial" panose="020B0604020202020204" pitchFamily="34" charset="0"/>
                <a:cs typeface="Arial" panose="020B0604020202020204" pitchFamily="34" charset="0"/>
              </a:rPr>
              <a:t>Partnerships can vary from formal arrangements to informal collaborations, tailored to meet the unique needs of children and families. This concept </a:t>
            </a:r>
            <a:r>
              <a:rPr lang="en-US" sz="1200" dirty="0" err="1">
                <a:latin typeface="Arial" panose="020B0604020202020204" pitchFamily="34" charset="0"/>
                <a:cs typeface="Arial" panose="020B0604020202020204" pitchFamily="34" charset="0"/>
              </a:rPr>
              <a:t>emphasises</a:t>
            </a:r>
            <a:r>
              <a:rPr lang="en-US" sz="1200" dirty="0">
                <a:latin typeface="Arial" panose="020B0604020202020204" pitchFamily="34" charset="0"/>
                <a:cs typeface="Arial" panose="020B0604020202020204" pitchFamily="34" charset="0"/>
              </a:rPr>
              <a:t> mutual respect and shared goals among participants. Effective partnership working can lead to improved educational outcomes and well-being for children. Partnership working is crucial for addressing the holistic needs of children, promoting their emotional, social and cognitive development. It fosters a supportive community for families, allowing parents to </a:t>
            </a:r>
            <a:r>
              <a:rPr lang="en-US" sz="1200" dirty="0" err="1">
                <a:latin typeface="Arial" panose="020B0604020202020204" pitchFamily="34" charset="0"/>
                <a:cs typeface="Arial" panose="020B0604020202020204" pitchFamily="34" charset="0"/>
              </a:rPr>
              <a:t>enagage</a:t>
            </a:r>
            <a:r>
              <a:rPr lang="en-US" sz="1200" dirty="0">
                <a:latin typeface="Arial" panose="020B0604020202020204" pitchFamily="34" charset="0"/>
                <a:cs typeface="Arial" panose="020B0604020202020204" pitchFamily="34" charset="0"/>
              </a:rPr>
              <a:t> actively in their children’s education. (Department For Education, 2024). </a:t>
            </a:r>
          </a:p>
          <a:p>
            <a:pPr marL="0" indent="0">
              <a:buNone/>
            </a:pPr>
            <a:r>
              <a:rPr lang="en-US" sz="1200" dirty="0">
                <a:latin typeface="Arial" panose="020B0604020202020204" pitchFamily="34" charset="0"/>
                <a:cs typeface="Arial" panose="020B0604020202020204" pitchFamily="34" charset="0"/>
              </a:rPr>
              <a:t>Collaborative efforts can provide access to a wider range of services enhancing the resources available to children. Strong partnerships can help bridge gaps between home and educational settings, ensuring consistency in care and learning. Research shows that effective partnership strategies lead to higher levels of school readiness among children. (Open University, 2024).</a:t>
            </a:r>
          </a:p>
          <a:p>
            <a:endParaRPr lang="en-US" dirty="0"/>
          </a:p>
        </p:txBody>
      </p:sp>
      <p:pic>
        <p:nvPicPr>
          <p:cNvPr id="5" name="Picture 4" descr="A screenshot of a computer&#10;&#10;Description automatically generated">
            <a:extLst>
              <a:ext uri="{FF2B5EF4-FFF2-40B4-BE49-F238E27FC236}">
                <a16:creationId xmlns:a16="http://schemas.microsoft.com/office/drawing/2014/main" id="{AD0F1353-8F72-CF4C-619E-1FFB8DE58DC3}"/>
              </a:ext>
            </a:extLst>
          </p:cNvPr>
          <p:cNvPicPr>
            <a:picLocks noChangeAspect="1"/>
          </p:cNvPicPr>
          <p:nvPr/>
        </p:nvPicPr>
        <p:blipFill>
          <a:blip r:embed="rId2"/>
          <a:srcRect l="33557" t="42174" r="46041" b="25421"/>
          <a:stretch/>
        </p:blipFill>
        <p:spPr>
          <a:xfrm>
            <a:off x="6504972" y="829831"/>
            <a:ext cx="4208811" cy="4178089"/>
          </a:xfrm>
          <a:prstGeom prst="rect">
            <a:avLst/>
          </a:prstGeom>
          <a:ln w="146050">
            <a:solidFill>
              <a:srgbClr val="00B050"/>
            </a:solidFill>
          </a:ln>
        </p:spPr>
      </p:pic>
    </p:spTree>
    <p:extLst>
      <p:ext uri="{BB962C8B-B14F-4D97-AF65-F5344CB8AC3E}">
        <p14:creationId xmlns:p14="http://schemas.microsoft.com/office/powerpoint/2010/main" val="1658756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7B800-547B-902C-CB79-464EFE5FE436}"/>
              </a:ext>
            </a:extLst>
          </p:cNvPr>
          <p:cNvSpPr>
            <a:spLocks noGrp="1"/>
          </p:cNvSpPr>
          <p:nvPr>
            <p:ph type="title"/>
          </p:nvPr>
        </p:nvSpPr>
        <p:spPr>
          <a:xfrm>
            <a:off x="0" y="-132586"/>
            <a:ext cx="10515600" cy="1325563"/>
          </a:xfrm>
        </p:spPr>
        <p:txBody>
          <a:bodyPr>
            <a:normAutofit/>
          </a:bodyPr>
          <a:lstStyle/>
          <a:p>
            <a:r>
              <a:rPr lang="en-US" sz="3200" u="sng" dirty="0">
                <a:latin typeface="Arial" panose="020B0604020202020204" pitchFamily="34" charset="0"/>
                <a:cs typeface="Arial" panose="020B0604020202020204" pitchFamily="34" charset="0"/>
              </a:rPr>
              <a:t>Challenges in providing high quality care</a:t>
            </a:r>
          </a:p>
        </p:txBody>
      </p:sp>
      <p:sp>
        <p:nvSpPr>
          <p:cNvPr id="3" name="Content Placeholder 2">
            <a:extLst>
              <a:ext uri="{FF2B5EF4-FFF2-40B4-BE49-F238E27FC236}">
                <a16:creationId xmlns:a16="http://schemas.microsoft.com/office/drawing/2014/main" id="{DFA33F24-EDDC-1CAF-0A6D-CEA3FC579962}"/>
              </a:ext>
            </a:extLst>
          </p:cNvPr>
          <p:cNvSpPr>
            <a:spLocks noGrp="1"/>
          </p:cNvSpPr>
          <p:nvPr>
            <p:ph idx="1"/>
          </p:nvPr>
        </p:nvSpPr>
        <p:spPr>
          <a:xfrm>
            <a:off x="200628" y="944642"/>
            <a:ext cx="5521124" cy="5803399"/>
          </a:xfrm>
          <a:solidFill>
            <a:srgbClr val="92D050"/>
          </a:solidFill>
          <a:ln w="85725">
            <a:solidFill>
              <a:schemeClr val="tx1"/>
            </a:solidFill>
          </a:ln>
        </p:spPr>
        <p:txBody>
          <a:bodyPr>
            <a:normAutofit/>
          </a:bodyPr>
          <a:lstStyle/>
          <a:p>
            <a:pPr marL="0" indent="0">
              <a:buNone/>
            </a:pPr>
            <a:r>
              <a:rPr lang="en-GB" sz="1200" dirty="0">
                <a:latin typeface="Arial" panose="020B0604020202020204" pitchFamily="34" charset="0"/>
                <a:cs typeface="Arial" panose="020B0604020202020204" pitchFamily="34" charset="0"/>
              </a:rPr>
              <a:t>There are a variety of challenges whilst providing high quality care. It is essential to recognise these influencing factors within the first 1000 days because you can find practical solutions and be able to achieve exceptional care. These challenges are:</a:t>
            </a:r>
          </a:p>
          <a:p>
            <a:r>
              <a:rPr lang="en-GB" sz="1200" dirty="0">
                <a:latin typeface="Arial" panose="020B0604020202020204" pitchFamily="34" charset="0"/>
                <a:cs typeface="Arial" panose="020B0604020202020204" pitchFamily="34" charset="0"/>
              </a:rPr>
              <a:t>Financial struggles/ lack of funds</a:t>
            </a:r>
          </a:p>
          <a:p>
            <a:r>
              <a:rPr lang="en-GB" sz="1200" dirty="0">
                <a:latin typeface="Arial" panose="020B0604020202020204" pitchFamily="34" charset="0"/>
                <a:cs typeface="Arial" panose="020B0604020202020204" pitchFamily="34" charset="0"/>
              </a:rPr>
              <a:t>Stress and burnout</a:t>
            </a:r>
          </a:p>
          <a:p>
            <a:r>
              <a:rPr lang="en-GB" sz="1200" dirty="0">
                <a:latin typeface="Arial" panose="020B0604020202020204" pitchFamily="34" charset="0"/>
                <a:cs typeface="Arial" panose="020B0604020202020204" pitchFamily="34" charset="0"/>
              </a:rPr>
              <a:t>Lack of understanding</a:t>
            </a:r>
          </a:p>
          <a:p>
            <a:r>
              <a:rPr lang="en-GB" sz="1200" dirty="0">
                <a:latin typeface="Arial" panose="020B0604020202020204" pitchFamily="34" charset="0"/>
                <a:cs typeface="Arial" panose="020B0604020202020204" pitchFamily="34" charset="0"/>
              </a:rPr>
              <a:t>Lack of support/staffing</a:t>
            </a:r>
          </a:p>
          <a:p>
            <a:r>
              <a:rPr lang="en-GB" sz="1200" dirty="0">
                <a:latin typeface="Arial" panose="020B0604020202020204" pitchFamily="34" charset="0"/>
                <a:cs typeface="Arial" panose="020B0604020202020204" pitchFamily="34" charset="0"/>
              </a:rPr>
              <a:t>Health issues</a:t>
            </a:r>
          </a:p>
          <a:p>
            <a:r>
              <a:rPr lang="en-GB" sz="1200" dirty="0">
                <a:latin typeface="Arial" panose="020B0604020202020204" pitchFamily="34" charset="0"/>
                <a:cs typeface="Arial" panose="020B0604020202020204" pitchFamily="34" charset="0"/>
              </a:rPr>
              <a:t>Lifestyle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Working in early years education can be greatly beneficial but faces several other challenges that must be addressed to ensure successful collaboration. Understanding these challenges is crucial for enhancing partnership effectiveness.</a:t>
            </a:r>
          </a:p>
          <a:p>
            <a:pPr marL="0" indent="0">
              <a:buNone/>
            </a:pPr>
            <a:r>
              <a:rPr lang="en-GB" sz="1200" dirty="0">
                <a:latin typeface="Arial" panose="020B0604020202020204" pitchFamily="34" charset="0"/>
                <a:cs typeface="Arial" panose="020B0604020202020204" pitchFamily="34" charset="0"/>
              </a:rPr>
              <a:t>(GOV.UK, 2024)</a:t>
            </a:r>
          </a:p>
          <a:p>
            <a:pPr marL="0" indent="0">
              <a:buNone/>
            </a:pPr>
            <a:r>
              <a:rPr lang="en-GB" sz="1200" u="sng" dirty="0">
                <a:latin typeface="Arial" panose="020B0604020202020204" pitchFamily="34" charset="0"/>
                <a:cs typeface="Arial" panose="020B0604020202020204" pitchFamily="34" charset="0"/>
              </a:rPr>
              <a:t>Communication barriers</a:t>
            </a:r>
          </a:p>
          <a:p>
            <a:r>
              <a:rPr lang="en-GB" sz="1200" dirty="0">
                <a:latin typeface="Arial" panose="020B0604020202020204" pitchFamily="34" charset="0"/>
                <a:cs typeface="Arial" panose="020B0604020202020204" pitchFamily="34" charset="0"/>
              </a:rPr>
              <a:t>Miscommunication can lead to misunderstanding between partners.</a:t>
            </a:r>
          </a:p>
          <a:p>
            <a:r>
              <a:rPr lang="en-GB" sz="1200" dirty="0">
                <a:latin typeface="Arial" panose="020B0604020202020204" pitchFamily="34" charset="0"/>
                <a:cs typeface="Arial" panose="020B0604020202020204" pitchFamily="34" charset="0"/>
              </a:rPr>
              <a:t>Inconsistency in message delivery hampers collaboration.</a:t>
            </a:r>
          </a:p>
          <a:p>
            <a:r>
              <a:rPr lang="en-GB" sz="1200" dirty="0">
                <a:latin typeface="Arial" panose="020B0604020202020204" pitchFamily="34" charset="0"/>
                <a:cs typeface="Arial" panose="020B0604020202020204" pitchFamily="34" charset="0"/>
              </a:rPr>
              <a:t>Differences in professional jargon and terminologies can create confusion.</a:t>
            </a:r>
          </a:p>
          <a:p>
            <a:r>
              <a:rPr lang="en-GB" sz="1200" dirty="0">
                <a:latin typeface="Arial" panose="020B0604020202020204" pitchFamily="34" charset="0"/>
                <a:cs typeface="Arial" panose="020B0604020202020204" pitchFamily="34" charset="0"/>
              </a:rPr>
              <a:t>Limited communication channels can hinder effective dialogue.</a:t>
            </a:r>
          </a:p>
          <a:p>
            <a:r>
              <a:rPr lang="en-GB" sz="1200" dirty="0">
                <a:latin typeface="Arial" panose="020B0604020202020204" pitchFamily="34" charset="0"/>
                <a:cs typeface="Arial" panose="020B0604020202020204" pitchFamily="34" charset="0"/>
              </a:rPr>
              <a:t>Language barriers, especially with families from diverse backgrounds, can affect engagement.</a:t>
            </a:r>
          </a:p>
          <a:p>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u="sng" dirty="0">
              <a:latin typeface="Arial" panose="020B0604020202020204" pitchFamily="34" charset="0"/>
              <a:cs typeface="Arial" panose="020B0604020202020204" pitchFamily="34" charset="0"/>
            </a:endParaRPr>
          </a:p>
          <a:p>
            <a:pPr marL="0" indent="0">
              <a:buNone/>
            </a:pPr>
            <a:endParaRPr lang="en-GB" sz="1200" u="sng"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endParaRPr lang="en-US" dirty="0"/>
          </a:p>
        </p:txBody>
      </p:sp>
      <p:pic>
        <p:nvPicPr>
          <p:cNvPr id="6146" name="Picture 2" descr="Early years sector challenges | Early Years Management | Teach Early Years">
            <a:extLst>
              <a:ext uri="{FF2B5EF4-FFF2-40B4-BE49-F238E27FC236}">
                <a16:creationId xmlns:a16="http://schemas.microsoft.com/office/drawing/2014/main" id="{7F132323-676C-53B3-88FA-F770007FBF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4896" y="1859510"/>
            <a:ext cx="5014903" cy="3510676"/>
          </a:xfrm>
          <a:prstGeom prst="rect">
            <a:avLst/>
          </a:prstGeom>
          <a:noFill/>
          <a:ln w="120650">
            <a:solidFill>
              <a:srgbClr val="FF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9407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6DA9774-6B20-2C3D-E9AA-A5989C0528BE}"/>
              </a:ext>
            </a:extLst>
          </p:cNvPr>
          <p:cNvSpPr txBox="1"/>
          <p:nvPr/>
        </p:nvSpPr>
        <p:spPr>
          <a:xfrm>
            <a:off x="528577" y="1054874"/>
            <a:ext cx="5362935" cy="5262979"/>
          </a:xfrm>
          <a:prstGeom prst="rect">
            <a:avLst/>
          </a:prstGeom>
          <a:solidFill>
            <a:schemeClr val="accent2">
              <a:lumMod val="40000"/>
              <a:lumOff val="60000"/>
            </a:schemeClr>
          </a:solidFill>
          <a:ln w="92075">
            <a:solidFill>
              <a:schemeClr val="tx1"/>
            </a:solidFill>
          </a:ln>
        </p:spPr>
        <p:txBody>
          <a:bodyPr wrap="square" rtlCol="0">
            <a:spAutoFit/>
          </a:bodyPr>
          <a:lstStyle/>
          <a:p>
            <a:r>
              <a:rPr lang="en-US" sz="1200" u="sng" dirty="0"/>
              <a:t>Differing perspectives</a:t>
            </a:r>
          </a:p>
          <a:p>
            <a:endParaRPr lang="en-US" sz="1200" u="sng" dirty="0"/>
          </a:p>
          <a:p>
            <a:pPr marL="171450" indent="-171450">
              <a:buFont typeface="Arial" panose="020B0604020202020204" pitchFamily="34" charset="0"/>
              <a:buChar char="•"/>
            </a:pPr>
            <a:r>
              <a:rPr lang="en-US" sz="1200" dirty="0"/>
              <a:t>Diverse professional backgrounds can lead to conflicting priorities.</a:t>
            </a:r>
          </a:p>
          <a:p>
            <a:pPr marL="171450" indent="-171450">
              <a:buFont typeface="Arial" panose="020B0604020202020204" pitchFamily="34" charset="0"/>
              <a:buChar char="•"/>
            </a:pPr>
            <a:r>
              <a:rPr lang="en-US" sz="1200" dirty="0"/>
              <a:t>Varying definitions of success among partners can cause friction.</a:t>
            </a:r>
          </a:p>
          <a:p>
            <a:pPr marL="171450" indent="-171450">
              <a:buFont typeface="Arial" panose="020B0604020202020204" pitchFamily="34" charset="0"/>
              <a:buChar char="•"/>
            </a:pPr>
            <a:r>
              <a:rPr lang="en-US" sz="1200" dirty="0"/>
              <a:t>Imbalances in power dynamics may skew decision making processes.</a:t>
            </a:r>
          </a:p>
          <a:p>
            <a:pPr marL="171450" indent="-171450">
              <a:buFont typeface="Arial" panose="020B0604020202020204" pitchFamily="34" charset="0"/>
              <a:buChar char="•"/>
            </a:pPr>
            <a:r>
              <a:rPr lang="en-US" sz="1200" dirty="0"/>
              <a:t>Cultural differences can influence perception and approaches to early years education.</a:t>
            </a:r>
          </a:p>
          <a:p>
            <a:pPr marL="171450" indent="-171450">
              <a:buFont typeface="Arial" panose="020B0604020202020204" pitchFamily="34" charset="0"/>
              <a:buChar char="•"/>
            </a:pPr>
            <a:r>
              <a:rPr lang="en-US" sz="1200" dirty="0"/>
              <a:t>Resistance to change can emerge when partners have entrenched viewpoints.</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endParaRPr lang="en-US" sz="1200" dirty="0"/>
          </a:p>
          <a:p>
            <a:r>
              <a:rPr lang="en-US" sz="1200" u="sng" dirty="0"/>
              <a:t>Resource Limitations</a:t>
            </a:r>
          </a:p>
          <a:p>
            <a:endParaRPr lang="en-US" sz="1200" u="sng" dirty="0"/>
          </a:p>
          <a:p>
            <a:pPr marL="171450" indent="-171450">
              <a:buFont typeface="Arial" panose="020B0604020202020204" pitchFamily="34" charset="0"/>
              <a:buChar char="•"/>
            </a:pPr>
            <a:r>
              <a:rPr lang="en-US" sz="1200" dirty="0"/>
              <a:t>Inadequate funding can restrict collaboration efforts and initiatives.</a:t>
            </a:r>
          </a:p>
          <a:p>
            <a:pPr marL="171450" indent="-171450">
              <a:buFont typeface="Arial" panose="020B0604020202020204" pitchFamily="34" charset="0"/>
              <a:buChar char="•"/>
            </a:pPr>
            <a:r>
              <a:rPr lang="en-US" sz="1200" dirty="0"/>
              <a:t>Limited access to training and professional development opportunities affects partner effectiveness.</a:t>
            </a:r>
          </a:p>
          <a:p>
            <a:pPr marL="171450" indent="-171450">
              <a:buFont typeface="Arial" panose="020B0604020202020204" pitchFamily="34" charset="0"/>
              <a:buChar char="•"/>
            </a:pPr>
            <a:r>
              <a:rPr lang="en-US" sz="1200" dirty="0"/>
              <a:t>Physical resources, such as facilities and materials, may not be equitably distributed.</a:t>
            </a:r>
          </a:p>
          <a:p>
            <a:pPr marL="171450" indent="-171450">
              <a:buFont typeface="Arial" panose="020B0604020202020204" pitchFamily="34" charset="0"/>
              <a:buChar char="•"/>
            </a:pPr>
            <a:r>
              <a:rPr lang="en-US" sz="1200" dirty="0"/>
              <a:t>Time constraints often limit the availability of staff for collaborative activities.</a:t>
            </a:r>
          </a:p>
          <a:p>
            <a:pPr marL="171450" indent="-171450">
              <a:buFont typeface="Arial" panose="020B0604020202020204" pitchFamily="34" charset="0"/>
              <a:buChar char="•"/>
            </a:pPr>
            <a:r>
              <a:rPr lang="en-US" sz="1200" dirty="0"/>
              <a:t>Variability in </a:t>
            </a:r>
            <a:r>
              <a:rPr lang="en-US" sz="1200" dirty="0" err="1"/>
              <a:t>oraganisational</a:t>
            </a:r>
            <a:r>
              <a:rPr lang="en-US" sz="1200" dirty="0"/>
              <a:t> priorities can lead to competition of resources rather than collaboration.</a:t>
            </a:r>
          </a:p>
          <a:p>
            <a:endParaRPr lang="en-US" sz="1200" dirty="0"/>
          </a:p>
          <a:p>
            <a:r>
              <a:rPr lang="en-US" sz="1200" dirty="0"/>
              <a:t>(GOV.UK, 2024)</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endParaRPr lang="en-US" sz="1200" dirty="0"/>
          </a:p>
          <a:p>
            <a:endParaRPr lang="en-US" sz="1200" dirty="0"/>
          </a:p>
          <a:p>
            <a:pPr marL="171450" indent="-171450">
              <a:buFont typeface="Arial" panose="020B0604020202020204" pitchFamily="34" charset="0"/>
              <a:buChar char="•"/>
            </a:pPr>
            <a:endParaRPr lang="en-US" sz="1200" u="sng" dirty="0"/>
          </a:p>
        </p:txBody>
      </p:sp>
      <p:pic>
        <p:nvPicPr>
          <p:cNvPr id="7170" name="Picture 2" descr="Early Years Practitioner | Advice &amp; Career Guidance">
            <a:extLst>
              <a:ext uri="{FF2B5EF4-FFF2-40B4-BE49-F238E27FC236}">
                <a16:creationId xmlns:a16="http://schemas.microsoft.com/office/drawing/2014/main" id="{35408D04-0DB6-B428-4BD2-D03752F7AB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489" y="1555750"/>
            <a:ext cx="5470963" cy="3746500"/>
          </a:xfrm>
          <a:prstGeom prst="rect">
            <a:avLst/>
          </a:prstGeom>
          <a:noFill/>
          <a:ln w="152400">
            <a:solidFill>
              <a:srgbClr val="FFFF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915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8F769E-D015-7BAF-97DF-E07C2352074C}"/>
              </a:ext>
            </a:extLst>
          </p:cNvPr>
          <p:cNvSpPr>
            <a:spLocks noGrp="1"/>
          </p:cNvSpPr>
          <p:nvPr>
            <p:ph idx="1"/>
          </p:nvPr>
        </p:nvSpPr>
        <p:spPr>
          <a:xfrm>
            <a:off x="838200" y="1385787"/>
            <a:ext cx="4081041" cy="4351338"/>
          </a:xfrm>
          <a:solidFill>
            <a:srgbClr val="FFFF00"/>
          </a:solidFill>
          <a:ln w="101600">
            <a:solidFill>
              <a:schemeClr val="tx1"/>
            </a:solidFill>
          </a:ln>
        </p:spPr>
        <p:txBody>
          <a:bodyPr>
            <a:normAutofit lnSpcReduction="10000"/>
          </a:bodyPr>
          <a:lstStyle/>
          <a:p>
            <a:pPr marL="0" indent="0">
              <a:buNone/>
            </a:pPr>
            <a:r>
              <a:rPr lang="en-US" sz="1400" dirty="0">
                <a:latin typeface="Arial" panose="020B0604020202020204" pitchFamily="34" charset="0"/>
                <a:cs typeface="Arial" panose="020B0604020202020204" pitchFamily="34" charset="0"/>
              </a:rPr>
              <a:t>Bronfenbrenner developed the ecological systems theory to explain how a child’s environment influences a child’s development. In his model, there is a hierarchy of influence levels. He puts the child, who comes with his own temperament and conditions, in the middle, or micro system. The nuclear family or </a:t>
            </a:r>
            <a:r>
              <a:rPr lang="en-US" sz="1400" dirty="0" err="1">
                <a:latin typeface="Arial" panose="020B0604020202020204" pitchFamily="34" charset="0"/>
                <a:cs typeface="Arial" panose="020B0604020202020204" pitchFamily="34" charset="0"/>
              </a:rPr>
              <a:t>Meso</a:t>
            </a:r>
            <a:r>
              <a:rPr lang="en-US" sz="1400" dirty="0">
                <a:latin typeface="Arial" panose="020B0604020202020204" pitchFamily="34" charset="0"/>
                <a:cs typeface="Arial" panose="020B0604020202020204" pitchFamily="34" charset="0"/>
              </a:rPr>
              <a:t> system has the greatest influence on a child’s emotional development, since his first attachment is to his mother, or other primary caregiver. The community a child lives in and the school he attends, the Exo system, also have a substantial amount of influence of his social emotional development, in particular the early childhood program he attends and the relationships he establishes with his teacher or provider. Bronfenbrenner’s Macros  system or society, which includes culture, government and public policies comes next. The final system, the Chrono system includes transitions such as moving, changing schools, divorce and other life changes that can affect a child’s social emotional development. </a:t>
            </a:r>
            <a:r>
              <a:rPr lang="en-GB" sz="1400" dirty="0">
                <a:latin typeface="Arial" panose="020B0604020202020204" pitchFamily="34" charset="0"/>
                <a:cs typeface="Arial" panose="020B0604020202020204" pitchFamily="34" charset="0"/>
              </a:rPr>
              <a:t>(The Education People, 2021)</a:t>
            </a:r>
            <a:endParaRPr lang="en-US" sz="1400" dirty="0">
              <a:latin typeface="Arial" panose="020B0604020202020204" pitchFamily="34" charset="0"/>
              <a:cs typeface="Arial" panose="020B0604020202020204" pitchFamily="34" charset="0"/>
            </a:endParaRPr>
          </a:p>
          <a:p>
            <a:pPr marL="0" indent="0">
              <a:buNone/>
            </a:pPr>
            <a:endParaRPr lang="en-US" sz="1400" dirty="0"/>
          </a:p>
        </p:txBody>
      </p:sp>
      <p:pic>
        <p:nvPicPr>
          <p:cNvPr id="4" name="Picture 2">
            <a:extLst>
              <a:ext uri="{FF2B5EF4-FFF2-40B4-BE49-F238E27FC236}">
                <a16:creationId xmlns:a16="http://schemas.microsoft.com/office/drawing/2014/main" id="{287DF6F9-2D43-4747-4102-D5EFEB767A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2" b="5165"/>
          <a:stretch/>
        </p:blipFill>
        <p:spPr bwMode="auto">
          <a:xfrm>
            <a:off x="6250331" y="1582557"/>
            <a:ext cx="4362312" cy="3498729"/>
          </a:xfrm>
          <a:prstGeom prst="rect">
            <a:avLst/>
          </a:prstGeom>
          <a:noFill/>
          <a:ln w="123825">
            <a:solidFill>
              <a:srgbClr val="FF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8666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B91DE-41CB-9EBF-18E8-FC0A1599E44C}"/>
              </a:ext>
            </a:extLst>
          </p:cNvPr>
          <p:cNvSpPr>
            <a:spLocks noGrp="1"/>
          </p:cNvSpPr>
          <p:nvPr>
            <p:ph type="title"/>
          </p:nvPr>
        </p:nvSpPr>
        <p:spPr>
          <a:xfrm>
            <a:off x="221204" y="-176113"/>
            <a:ext cx="10515600" cy="1325563"/>
          </a:xfrm>
        </p:spPr>
        <p:txBody>
          <a:bodyPr>
            <a:normAutofit/>
          </a:bodyPr>
          <a:lstStyle/>
          <a:p>
            <a:r>
              <a:rPr lang="en-US" sz="3200" u="sng" dirty="0">
                <a:latin typeface="Arial" panose="020B0604020202020204" pitchFamily="34" charset="0"/>
                <a:cs typeface="Arial" panose="020B0604020202020204" pitchFamily="34" charset="0"/>
              </a:rPr>
              <a:t>Activities</a:t>
            </a:r>
          </a:p>
        </p:txBody>
      </p:sp>
      <p:pic>
        <p:nvPicPr>
          <p:cNvPr id="5122" name="Picture 2">
            <a:extLst>
              <a:ext uri="{FF2B5EF4-FFF2-40B4-BE49-F238E27FC236}">
                <a16:creationId xmlns:a16="http://schemas.microsoft.com/office/drawing/2014/main" id="{DB4C2E48-EAD3-D023-0576-3075AB2C5D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110" y="863979"/>
            <a:ext cx="4064000" cy="2667000"/>
          </a:xfrm>
          <a:prstGeom prst="rect">
            <a:avLst/>
          </a:prstGeom>
          <a:noFill/>
          <a:ln w="133350">
            <a:solidFill>
              <a:srgbClr val="00B050"/>
            </a:solidFill>
          </a:ln>
          <a:extLst>
            <a:ext uri="{909E8E84-426E-40DD-AFC4-6F175D3DCCD1}">
              <a14:hiddenFill xmlns:a14="http://schemas.microsoft.com/office/drawing/2010/main">
                <a:solidFill>
                  <a:srgbClr val="FFFFFF"/>
                </a:solidFill>
              </a14:hiddenFill>
            </a:ext>
          </a:extLst>
        </p:spPr>
      </p:pic>
      <p:pic>
        <p:nvPicPr>
          <p:cNvPr id="5124" name="Picture 4" descr="Water Play">
            <a:extLst>
              <a:ext uri="{FF2B5EF4-FFF2-40B4-BE49-F238E27FC236}">
                <a16:creationId xmlns:a16="http://schemas.microsoft.com/office/drawing/2014/main" id="{4CA00244-DE86-5973-74B1-FC514937EC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1195" y="486668"/>
            <a:ext cx="4063999" cy="2704407"/>
          </a:xfrm>
          <a:prstGeom prst="rect">
            <a:avLst/>
          </a:prstGeom>
          <a:noFill/>
          <a:ln w="146050">
            <a:solidFill>
              <a:srgbClr val="FF2F92"/>
            </a:solidFill>
          </a:ln>
          <a:extLst>
            <a:ext uri="{909E8E84-426E-40DD-AFC4-6F175D3DCCD1}">
              <a14:hiddenFill xmlns:a14="http://schemas.microsoft.com/office/drawing/2010/main">
                <a:solidFill>
                  <a:srgbClr val="FFFFFF"/>
                </a:solidFill>
              </a14:hiddenFill>
            </a:ext>
          </a:extLst>
        </p:spPr>
      </p:pic>
      <p:pic>
        <p:nvPicPr>
          <p:cNvPr id="5130" name="Picture 10" descr="Rachel Clarke: The importance of Storytime">
            <a:extLst>
              <a:ext uri="{FF2B5EF4-FFF2-40B4-BE49-F238E27FC236}">
                <a16:creationId xmlns:a16="http://schemas.microsoft.com/office/drawing/2014/main" id="{E17345CD-C9D7-895F-96EF-B729AA22D5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6157" y="3853856"/>
            <a:ext cx="4055985" cy="2704407"/>
          </a:xfrm>
          <a:prstGeom prst="rect">
            <a:avLst/>
          </a:prstGeom>
          <a:noFill/>
          <a:ln w="158750">
            <a:solidFill>
              <a:srgbClr val="00B0F0"/>
            </a:solidFill>
          </a:ln>
        </p:spPr>
      </p:pic>
      <p:pic>
        <p:nvPicPr>
          <p:cNvPr id="5132" name="Picture 12" descr="What is the Best Age to Start Music Lessons? - MiFa Music and Art School in  North Vancouver">
            <a:extLst>
              <a:ext uri="{FF2B5EF4-FFF2-40B4-BE49-F238E27FC236}">
                <a16:creationId xmlns:a16="http://schemas.microsoft.com/office/drawing/2014/main" id="{1FD1C6E9-C95C-23B2-1957-A2DA9332AA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51005" y="5390880"/>
            <a:ext cx="1638019" cy="1091003"/>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Benefits of Music Classes for Babies &amp; Toddlers">
            <a:extLst>
              <a:ext uri="{FF2B5EF4-FFF2-40B4-BE49-F238E27FC236}">
                <a16:creationId xmlns:a16="http://schemas.microsoft.com/office/drawing/2014/main" id="{59213E17-5B36-C170-3453-9D151B87442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60637" y="3853856"/>
            <a:ext cx="3673691" cy="2805435"/>
          </a:xfrm>
          <a:prstGeom prst="rect">
            <a:avLst/>
          </a:prstGeom>
          <a:noFill/>
          <a:ln w="127000">
            <a:solidFill>
              <a:srgbClr val="FFFF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212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A04E9-470C-CF26-E86C-582F144D08F5}"/>
              </a:ext>
            </a:extLst>
          </p:cNvPr>
          <p:cNvSpPr>
            <a:spLocks noGrp="1"/>
          </p:cNvSpPr>
          <p:nvPr>
            <p:ph type="title"/>
          </p:nvPr>
        </p:nvSpPr>
        <p:spPr>
          <a:xfrm>
            <a:off x="409937" y="120187"/>
            <a:ext cx="3293962" cy="560850"/>
          </a:xfrm>
        </p:spPr>
        <p:txBody>
          <a:bodyPr>
            <a:normAutofit/>
          </a:bodyPr>
          <a:lstStyle/>
          <a:p>
            <a:r>
              <a:rPr lang="en-US" sz="3200" u="sng" dirty="0"/>
              <a:t>Loose parts</a:t>
            </a:r>
          </a:p>
        </p:txBody>
      </p:sp>
      <p:sp>
        <p:nvSpPr>
          <p:cNvPr id="3" name="Content Placeholder 2">
            <a:extLst>
              <a:ext uri="{FF2B5EF4-FFF2-40B4-BE49-F238E27FC236}">
                <a16:creationId xmlns:a16="http://schemas.microsoft.com/office/drawing/2014/main" id="{9ACFFE26-43B6-63C1-F70B-9D0155D7ABE5}"/>
              </a:ext>
            </a:extLst>
          </p:cNvPr>
          <p:cNvSpPr>
            <a:spLocks noGrp="1"/>
          </p:cNvSpPr>
          <p:nvPr>
            <p:ph idx="1"/>
          </p:nvPr>
        </p:nvSpPr>
        <p:spPr>
          <a:xfrm>
            <a:off x="317339" y="1223741"/>
            <a:ext cx="5944564" cy="5431701"/>
          </a:xfrm>
          <a:solidFill>
            <a:schemeClr val="accent5">
              <a:lumMod val="40000"/>
              <a:lumOff val="60000"/>
            </a:schemeClr>
          </a:solidFill>
          <a:ln w="73025">
            <a:solidFill>
              <a:schemeClr val="tx1"/>
            </a:solidFill>
          </a:ln>
        </p:spPr>
        <p:txBody>
          <a:bodyPr>
            <a:normAutofit fontScale="92500" lnSpcReduction="20000"/>
          </a:bodyPr>
          <a:lstStyle/>
          <a:p>
            <a:pPr marL="0" indent="0">
              <a:buNone/>
            </a:pPr>
            <a:r>
              <a:rPr lang="en-US" sz="1200" dirty="0">
                <a:latin typeface="Arial" panose="020B0604020202020204" pitchFamily="34" charset="0"/>
                <a:cs typeface="Arial" panose="020B0604020202020204" pitchFamily="34" charset="0"/>
              </a:rPr>
              <a:t>Play is a vital mechanism for cognitive and emotional development in early childhood. Through play, children practice problem-solving and decision-making skills. Social play encourages communication skills and emotional regulation. Creative play allows children to express their feelings and understand themselves better. Active play promotes physical health and brain development through movement.</a:t>
            </a:r>
          </a:p>
          <a:p>
            <a:pPr marL="0" indent="0">
              <a:buNone/>
            </a:pPr>
            <a:r>
              <a:rPr lang="en-US" sz="1200" dirty="0">
                <a:latin typeface="Arial" panose="020B0604020202020204" pitchFamily="34" charset="0"/>
                <a:cs typeface="Arial" panose="020B0604020202020204" pitchFamily="34" charset="0"/>
              </a:rPr>
              <a:t>Loose parts (or open-ended materials) can be used in different ways by children. There aren’t any rules about what they can and can’t use, and it is good to add many new materials and mix things up.</a:t>
            </a:r>
          </a:p>
          <a:p>
            <a:pPr marL="0" indent="0">
              <a:buNone/>
            </a:pPr>
            <a:r>
              <a:rPr lang="en-US" sz="1200" u="sng" dirty="0">
                <a:latin typeface="Arial" panose="020B0604020202020204" pitchFamily="34" charset="0"/>
                <a:cs typeface="Arial" panose="020B0604020202020204" pitchFamily="34" charset="0"/>
              </a:rPr>
              <a:t>Benefits of loose parts</a:t>
            </a:r>
          </a:p>
          <a:p>
            <a:pPr marL="0" indent="0">
              <a:buNone/>
            </a:pPr>
            <a:r>
              <a:rPr lang="en-US" sz="1200" u="sng" dirty="0">
                <a:latin typeface="Arial" panose="020B0604020202020204" pitchFamily="34" charset="0"/>
                <a:cs typeface="Arial" panose="020B0604020202020204" pitchFamily="34" charset="0"/>
              </a:rPr>
              <a:t>Time for exploration</a:t>
            </a:r>
          </a:p>
          <a:p>
            <a:r>
              <a:rPr lang="en-US" sz="1200" dirty="0">
                <a:latin typeface="Arial" panose="020B0604020202020204" pitchFamily="34" charset="0"/>
                <a:cs typeface="Arial" panose="020B0604020202020204" pitchFamily="34" charset="0"/>
              </a:rPr>
              <a:t>Loose parts provide the opportunities to the children to explore new and different things by themselves.</a:t>
            </a:r>
          </a:p>
          <a:p>
            <a:r>
              <a:rPr lang="en-US" sz="1200" dirty="0">
                <a:latin typeface="Arial" panose="020B0604020202020204" pitchFamily="34" charset="0"/>
                <a:cs typeface="Arial" panose="020B0604020202020204" pitchFamily="34" charset="0"/>
              </a:rPr>
              <a:t>Young children need time to explore the possibilities for creative play that these materials afford. Objects found in nature may seem new and unique to children; something they have never seen before.</a:t>
            </a:r>
          </a:p>
          <a:p>
            <a:r>
              <a:rPr lang="en-US" sz="1200" dirty="0">
                <a:latin typeface="Arial" panose="020B0604020202020204" pitchFamily="34" charset="0"/>
                <a:cs typeface="Arial" panose="020B0604020202020204" pitchFamily="34" charset="0"/>
              </a:rPr>
              <a:t>Children with special needs benefit from unlimited time to practice new skills</a:t>
            </a:r>
          </a:p>
          <a:p>
            <a:r>
              <a:rPr lang="en-US" sz="1200" dirty="0">
                <a:latin typeface="Arial" panose="020B0604020202020204" pitchFamily="34" charset="0"/>
                <a:cs typeface="Arial" panose="020B0604020202020204" pitchFamily="34" charset="0"/>
              </a:rPr>
              <a:t>Loose parts encourage creativity and innovation in all types of play and at each child’s development level.</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u="sng" dirty="0">
                <a:latin typeface="Arial" panose="020B0604020202020204" pitchFamily="34" charset="0"/>
                <a:cs typeface="Arial" panose="020B0604020202020204" pitchFamily="34" charset="0"/>
              </a:rPr>
              <a:t>Space for problem solving</a:t>
            </a:r>
          </a:p>
          <a:p>
            <a:r>
              <a:rPr lang="en-US" sz="1200" dirty="0">
                <a:latin typeface="Arial" panose="020B0604020202020204" pitchFamily="34" charset="0"/>
                <a:cs typeface="Arial" panose="020B0604020202020204" pitchFamily="34" charset="0"/>
              </a:rPr>
              <a:t>Time is not only the most important thing for exploration and problem solving but having enough space.</a:t>
            </a:r>
          </a:p>
          <a:p>
            <a:r>
              <a:rPr lang="en-US" sz="1200" dirty="0">
                <a:latin typeface="Arial" panose="020B0604020202020204" pitchFamily="34" charset="0"/>
                <a:cs typeface="Arial" panose="020B0604020202020204" pitchFamily="34" charset="0"/>
              </a:rPr>
              <a:t>The right kind of space is equally key to helping children do activities and explore their learning more.</a:t>
            </a:r>
          </a:p>
          <a:p>
            <a:r>
              <a:rPr lang="en-US" sz="1200" dirty="0">
                <a:latin typeface="Arial" panose="020B0604020202020204" pitchFamily="34" charset="0"/>
                <a:cs typeface="Arial" panose="020B0604020202020204" pitchFamily="34" charset="0"/>
              </a:rPr>
              <a:t>It is important to provide enough space for children to explore large items as well as the right kind of space for spreading out smaller items.</a:t>
            </a:r>
          </a:p>
          <a:p>
            <a:r>
              <a:rPr lang="en-US" sz="1200" dirty="0">
                <a:latin typeface="Arial" panose="020B0604020202020204" pitchFamily="34" charset="0"/>
                <a:cs typeface="Arial" panose="020B0604020202020204" pitchFamily="34" charset="0"/>
              </a:rPr>
              <a:t>It is important to keep in mind that space is an important component of children’s engagement with loose parts.</a:t>
            </a:r>
          </a:p>
          <a:p>
            <a:pPr marL="0" indent="0">
              <a:buNone/>
            </a:pPr>
            <a:r>
              <a:rPr lang="en-US" sz="1200" dirty="0"/>
              <a:t>(Play Scotland, 2025)</a:t>
            </a:r>
          </a:p>
          <a:p>
            <a:endParaRPr lang="en-US" sz="1200" dirty="0"/>
          </a:p>
        </p:txBody>
      </p:sp>
      <p:pic>
        <p:nvPicPr>
          <p:cNvPr id="5" name="Picture 4" descr="A screenshot of a computer&#10;&#10;Description automatically generated">
            <a:extLst>
              <a:ext uri="{FF2B5EF4-FFF2-40B4-BE49-F238E27FC236}">
                <a16:creationId xmlns:a16="http://schemas.microsoft.com/office/drawing/2014/main" id="{AB50E7AE-4CE4-46DC-C823-6F1E073CC18D}"/>
              </a:ext>
            </a:extLst>
          </p:cNvPr>
          <p:cNvPicPr>
            <a:picLocks noChangeAspect="1"/>
          </p:cNvPicPr>
          <p:nvPr/>
        </p:nvPicPr>
        <p:blipFill>
          <a:blip r:embed="rId2"/>
          <a:srcRect l="41152" t="41130" r="31447" b="18034"/>
          <a:stretch/>
        </p:blipFill>
        <p:spPr>
          <a:xfrm>
            <a:off x="6655445" y="1377387"/>
            <a:ext cx="4109012" cy="3827303"/>
          </a:xfrm>
          <a:prstGeom prst="rect">
            <a:avLst/>
          </a:prstGeom>
          <a:ln w="127000">
            <a:solidFill>
              <a:srgbClr val="FF2F92"/>
            </a:solidFill>
          </a:ln>
        </p:spPr>
      </p:pic>
    </p:spTree>
    <p:extLst>
      <p:ext uri="{BB962C8B-B14F-4D97-AF65-F5344CB8AC3E}">
        <p14:creationId xmlns:p14="http://schemas.microsoft.com/office/powerpoint/2010/main" val="824290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64A7C3-31DB-8BEE-4839-7D9418A77152}"/>
              </a:ext>
            </a:extLst>
          </p:cNvPr>
          <p:cNvSpPr>
            <a:spLocks noGrp="1"/>
          </p:cNvSpPr>
          <p:nvPr>
            <p:ph idx="1"/>
          </p:nvPr>
        </p:nvSpPr>
        <p:spPr>
          <a:xfrm>
            <a:off x="143719" y="112572"/>
            <a:ext cx="5952281" cy="6427124"/>
          </a:xfrm>
          <a:solidFill>
            <a:schemeClr val="accent4">
              <a:lumMod val="40000"/>
              <a:lumOff val="60000"/>
            </a:schemeClr>
          </a:solidFill>
          <a:ln w="69850">
            <a:solidFill>
              <a:schemeClr val="tx1"/>
            </a:solidFill>
          </a:ln>
        </p:spPr>
        <p:txBody>
          <a:bodyPr>
            <a:normAutofit lnSpcReduction="10000"/>
          </a:bodyPr>
          <a:lstStyle/>
          <a:p>
            <a:pPr marL="0" indent="0">
              <a:buNone/>
            </a:pPr>
            <a:r>
              <a:rPr lang="en-US" sz="1200" u="sng" dirty="0" err="1">
                <a:latin typeface="Arial" panose="020B0604020202020204" pitchFamily="34" charset="0"/>
                <a:cs typeface="Arial" panose="020B0604020202020204" pitchFamily="34" charset="0"/>
              </a:rPr>
              <a:t>Recognising</a:t>
            </a:r>
            <a:r>
              <a:rPr lang="en-US" sz="1200" u="sng" dirty="0">
                <a:latin typeface="Arial" panose="020B0604020202020204" pitchFamily="34" charset="0"/>
                <a:cs typeface="Arial" panose="020B0604020202020204" pitchFamily="34" charset="0"/>
              </a:rPr>
              <a:t> the value of loose parts</a:t>
            </a:r>
          </a:p>
          <a:p>
            <a:r>
              <a:rPr lang="en-US" sz="1200" dirty="0">
                <a:latin typeface="Arial" panose="020B0604020202020204" pitchFamily="34" charset="0"/>
                <a:cs typeface="Arial" panose="020B0604020202020204" pitchFamily="34" charset="0"/>
              </a:rPr>
              <a:t>Taking the time to observe how each child uses the loose parts available is an exciting way to understand how children are thinking and reacting in their environment.</a:t>
            </a:r>
          </a:p>
          <a:p>
            <a:r>
              <a:rPr lang="en-US" sz="1200" dirty="0">
                <a:latin typeface="Arial" panose="020B0604020202020204" pitchFamily="34" charset="0"/>
                <a:cs typeface="Arial" panose="020B0604020202020204" pitchFamily="34" charset="0"/>
              </a:rPr>
              <a:t>By describing the activity to the child, you can gradually attach new vocabulary to the child’s own experiences.</a:t>
            </a:r>
          </a:p>
          <a:p>
            <a:r>
              <a:rPr lang="en-US" sz="1200" dirty="0">
                <a:latin typeface="Arial" panose="020B0604020202020204" pitchFamily="34" charset="0"/>
                <a:cs typeface="Arial" panose="020B0604020202020204" pitchFamily="34" charset="0"/>
              </a:rPr>
              <a:t>It brings new meaning and innovation to the environment.</a:t>
            </a:r>
          </a:p>
          <a:p>
            <a:r>
              <a:rPr lang="en-US" sz="1200" dirty="0">
                <a:latin typeface="Arial" panose="020B0604020202020204" pitchFamily="34" charset="0"/>
                <a:cs typeface="Arial" panose="020B0604020202020204" pitchFamily="34" charset="0"/>
              </a:rPr>
              <a:t>It provides more opportunities for cooperation, discussion, innovation and imitation.</a:t>
            </a:r>
          </a:p>
          <a:p>
            <a:r>
              <a:rPr lang="en-US" sz="1200" dirty="0">
                <a:latin typeface="Arial" panose="020B0604020202020204" pitchFamily="34" charset="0"/>
                <a:cs typeface="Arial" panose="020B0604020202020204" pitchFamily="34" charset="0"/>
              </a:rPr>
              <a:t>Loose parts indoors and outdoors inspire and engage children at all developmental and ability levels.</a:t>
            </a:r>
          </a:p>
          <a:p>
            <a:r>
              <a:rPr lang="en-US" sz="1200" dirty="0">
                <a:latin typeface="Arial" panose="020B0604020202020204" pitchFamily="34" charset="0"/>
                <a:cs typeface="Arial" panose="020B0604020202020204" pitchFamily="34" charset="0"/>
              </a:rPr>
              <a:t>Providing enough time and space for children to explore and problem solve with loose parts helps children learn and grow.</a:t>
            </a:r>
          </a:p>
          <a:p>
            <a:endParaRPr lang="en-US" sz="1200" dirty="0">
              <a:latin typeface="Arial" panose="020B0604020202020204" pitchFamily="34" charset="0"/>
              <a:cs typeface="Arial" panose="020B0604020202020204" pitchFamily="34" charset="0"/>
            </a:endParaRPr>
          </a:p>
          <a:p>
            <a:pPr marL="0" indent="0">
              <a:buNone/>
            </a:pPr>
            <a:r>
              <a:rPr lang="en-US" sz="1200" u="sng" dirty="0">
                <a:latin typeface="Arial" panose="020B0604020202020204" pitchFamily="34" charset="0"/>
                <a:cs typeface="Arial" panose="020B0604020202020204" pitchFamily="34" charset="0"/>
              </a:rPr>
              <a:t>Importance of loose parts</a:t>
            </a:r>
          </a:p>
          <a:p>
            <a:r>
              <a:rPr lang="en-US" sz="1200" dirty="0">
                <a:latin typeface="Arial" panose="020B0604020202020204" pitchFamily="34" charset="0"/>
                <a:cs typeface="Arial" panose="020B0604020202020204" pitchFamily="34" charset="0"/>
              </a:rPr>
              <a:t>It is easy and cheap to get from anywhere, even when you go for a walk, you can collect some loose parts on the way.</a:t>
            </a:r>
          </a:p>
          <a:p>
            <a:r>
              <a:rPr lang="en-US" sz="1200" dirty="0">
                <a:latin typeface="Arial" panose="020B0604020202020204" pitchFamily="34" charset="0"/>
                <a:cs typeface="Arial" panose="020B0604020202020204" pitchFamily="34" charset="0"/>
              </a:rPr>
              <a:t>It will help children create something from their imagination.</a:t>
            </a:r>
          </a:p>
          <a:p>
            <a:r>
              <a:rPr lang="en-US" sz="1200" dirty="0">
                <a:latin typeface="Arial" panose="020B0604020202020204" pitchFamily="34" charset="0"/>
                <a:cs typeface="Arial" panose="020B0604020202020204" pitchFamily="34" charset="0"/>
              </a:rPr>
              <a:t>It provides an opportunity for the children to think and talk about the material they collect which will help to develop their language skills.</a:t>
            </a:r>
          </a:p>
          <a:p>
            <a:r>
              <a:rPr lang="en-US" sz="1200" dirty="0">
                <a:latin typeface="Arial" panose="020B0604020202020204" pitchFamily="34" charset="0"/>
                <a:cs typeface="Arial" panose="020B0604020202020204" pitchFamily="34" charset="0"/>
              </a:rPr>
              <a:t>It provides the opportunity for children too see material they have never seen before.</a:t>
            </a:r>
          </a:p>
          <a:p>
            <a:r>
              <a:rPr lang="en-US" sz="1200" dirty="0">
                <a:latin typeface="Arial" panose="020B0604020202020204" pitchFamily="34" charset="0"/>
                <a:cs typeface="Arial" panose="020B0604020202020204" pitchFamily="34" charset="0"/>
              </a:rPr>
              <a:t>It creates the opportunity for children to be creative and develop innovation skills in them.</a:t>
            </a:r>
          </a:p>
          <a:p>
            <a:r>
              <a:rPr lang="en-US" sz="1200" dirty="0">
                <a:latin typeface="Arial" panose="020B0604020202020204" pitchFamily="34" charset="0"/>
                <a:cs typeface="Arial" panose="020B0604020202020204" pitchFamily="34" charset="0"/>
              </a:rPr>
              <a:t>They provide an open space for the children to create something out of their imagination.</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(Play Scotland, 2025)</a:t>
            </a:r>
          </a:p>
          <a:p>
            <a:endParaRPr lang="en-US" sz="1200" u="sng"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pic>
        <p:nvPicPr>
          <p:cNvPr id="8194" name="Picture 2" descr="Loose parts play by Little Miss Early Years">
            <a:extLst>
              <a:ext uri="{FF2B5EF4-FFF2-40B4-BE49-F238E27FC236}">
                <a16:creationId xmlns:a16="http://schemas.microsoft.com/office/drawing/2014/main" id="{8C451D0D-B63B-DB69-1DFB-6A8E502F72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7587" y="1274521"/>
            <a:ext cx="4103225" cy="4103225"/>
          </a:xfrm>
          <a:prstGeom prst="rect">
            <a:avLst/>
          </a:prstGeom>
          <a:noFill/>
          <a:ln w="133350">
            <a:solidFill>
              <a:srgbClr val="FF2F92"/>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1911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A2E21-DC65-223B-E5DC-F5B248F5CE38}"/>
              </a:ext>
            </a:extLst>
          </p:cNvPr>
          <p:cNvSpPr>
            <a:spLocks noGrp="1"/>
          </p:cNvSpPr>
          <p:nvPr>
            <p:ph type="title"/>
          </p:nvPr>
        </p:nvSpPr>
        <p:spPr>
          <a:xfrm>
            <a:off x="132145" y="133630"/>
            <a:ext cx="4763946" cy="1325563"/>
          </a:xfrm>
        </p:spPr>
        <p:txBody>
          <a:bodyPr/>
          <a:lstStyle/>
          <a:p>
            <a:r>
              <a:rPr lang="en-US" dirty="0"/>
              <a:t>Montessori approach</a:t>
            </a:r>
          </a:p>
        </p:txBody>
      </p:sp>
      <p:sp>
        <p:nvSpPr>
          <p:cNvPr id="3" name="Content Placeholder 2">
            <a:extLst>
              <a:ext uri="{FF2B5EF4-FFF2-40B4-BE49-F238E27FC236}">
                <a16:creationId xmlns:a16="http://schemas.microsoft.com/office/drawing/2014/main" id="{9A7590E2-F305-5A65-2292-5C1FD7525C86}"/>
              </a:ext>
            </a:extLst>
          </p:cNvPr>
          <p:cNvSpPr>
            <a:spLocks noGrp="1"/>
          </p:cNvSpPr>
          <p:nvPr>
            <p:ph idx="1"/>
          </p:nvPr>
        </p:nvSpPr>
        <p:spPr>
          <a:xfrm>
            <a:off x="363637" y="2154197"/>
            <a:ext cx="5122763" cy="2549606"/>
          </a:xfrm>
          <a:solidFill>
            <a:schemeClr val="accent2">
              <a:lumMod val="40000"/>
              <a:lumOff val="60000"/>
            </a:schemeClr>
          </a:solidFill>
          <a:ln w="66675">
            <a:solidFill>
              <a:schemeClr val="tx1"/>
            </a:solidFill>
          </a:ln>
        </p:spPr>
        <p:txBody>
          <a:bodyPr>
            <a:normAutofit/>
          </a:bodyPr>
          <a:lstStyle/>
          <a:p>
            <a:r>
              <a:rPr lang="en-US" sz="1200" dirty="0">
                <a:latin typeface="Arial" panose="020B0604020202020204" pitchFamily="34" charset="0"/>
                <a:cs typeface="Arial" panose="020B0604020202020204" pitchFamily="34" charset="0"/>
              </a:rPr>
              <a:t>Prepared environment supports, invites and enables learning</a:t>
            </a:r>
          </a:p>
          <a:p>
            <a:r>
              <a:rPr lang="en-US" sz="1200" dirty="0">
                <a:latin typeface="Arial" panose="020B0604020202020204" pitchFamily="34" charset="0"/>
                <a:cs typeface="Arial" panose="020B0604020202020204" pitchFamily="34" charset="0"/>
              </a:rPr>
              <a:t>Children educate themselves – self-directed learning</a:t>
            </a:r>
          </a:p>
          <a:p>
            <a:r>
              <a:rPr lang="en-US" sz="1200" dirty="0">
                <a:latin typeface="Arial" panose="020B0604020202020204" pitchFamily="34" charset="0"/>
                <a:cs typeface="Arial" panose="020B0604020202020204" pitchFamily="34" charset="0"/>
              </a:rPr>
              <a:t>Sensory materials invite and promote learning</a:t>
            </a:r>
          </a:p>
          <a:p>
            <a:r>
              <a:rPr lang="en-US" sz="1200" dirty="0">
                <a:latin typeface="Arial" panose="020B0604020202020204" pitchFamily="34" charset="0"/>
                <a:cs typeface="Arial" panose="020B0604020202020204" pitchFamily="34" charset="0"/>
              </a:rPr>
              <a:t>Set curriculum regarding what children should learn</a:t>
            </a:r>
          </a:p>
          <a:p>
            <a:r>
              <a:rPr lang="en-US" sz="1200" dirty="0">
                <a:latin typeface="Arial" panose="020B0604020202020204" pitchFamily="34" charset="0"/>
                <a:cs typeface="Arial" panose="020B0604020202020204" pitchFamily="34" charset="0"/>
              </a:rPr>
              <a:t>Children are grouped into multi-age environments.</a:t>
            </a:r>
          </a:p>
          <a:p>
            <a:r>
              <a:rPr lang="en-US" sz="1200" dirty="0">
                <a:latin typeface="Arial" panose="020B0604020202020204" pitchFamily="34" charset="0"/>
                <a:cs typeface="Arial" panose="020B0604020202020204" pitchFamily="34" charset="0"/>
              </a:rPr>
              <a:t>Children learn by manipulating materials and working with others.</a:t>
            </a:r>
          </a:p>
          <a:p>
            <a:r>
              <a:rPr lang="en-US" sz="1200" dirty="0">
                <a:latin typeface="Arial" panose="020B0604020202020204" pitchFamily="34" charset="0"/>
                <a:cs typeface="Arial" panose="020B0604020202020204" pitchFamily="34" charset="0"/>
              </a:rPr>
              <a:t>Learning takes place through the senses.</a:t>
            </a:r>
          </a:p>
        </p:txBody>
      </p:sp>
      <p:pic>
        <p:nvPicPr>
          <p:cNvPr id="9218" name="Picture 2" descr="How to use wooden Montessori toys — the Workspace for Children">
            <a:extLst>
              <a:ext uri="{FF2B5EF4-FFF2-40B4-BE49-F238E27FC236}">
                <a16:creationId xmlns:a16="http://schemas.microsoft.com/office/drawing/2014/main" id="{FAC262C6-DA31-140E-1344-7F3BD209FF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12277"/>
            <a:ext cx="5122763" cy="4077070"/>
          </a:xfrm>
          <a:prstGeom prst="rect">
            <a:avLst/>
          </a:prstGeom>
          <a:noFill/>
          <a:ln w="133350">
            <a:solidFill>
              <a:srgbClr val="FF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4495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1F91F-A79C-1C56-A0BB-4AC65CFF7C71}"/>
              </a:ext>
            </a:extLst>
          </p:cNvPr>
          <p:cNvSpPr>
            <a:spLocks noGrp="1"/>
          </p:cNvSpPr>
          <p:nvPr>
            <p:ph type="title"/>
          </p:nvPr>
        </p:nvSpPr>
        <p:spPr>
          <a:xfrm>
            <a:off x="317340" y="234629"/>
            <a:ext cx="10515600" cy="1325563"/>
          </a:xfrm>
        </p:spPr>
        <p:txBody>
          <a:bodyPr/>
          <a:lstStyle/>
          <a:p>
            <a:r>
              <a:rPr lang="en-US" u="sng" dirty="0"/>
              <a:t>International approaches:</a:t>
            </a:r>
            <a:br>
              <a:rPr lang="en-US" u="sng" dirty="0"/>
            </a:br>
            <a:r>
              <a:rPr lang="en-US" u="sng" dirty="0"/>
              <a:t>Forest School</a:t>
            </a:r>
          </a:p>
        </p:txBody>
      </p:sp>
      <p:sp>
        <p:nvSpPr>
          <p:cNvPr id="3" name="Content Placeholder 2">
            <a:extLst>
              <a:ext uri="{FF2B5EF4-FFF2-40B4-BE49-F238E27FC236}">
                <a16:creationId xmlns:a16="http://schemas.microsoft.com/office/drawing/2014/main" id="{093DA7B5-59C0-30BA-EA97-469EA61FE889}"/>
              </a:ext>
            </a:extLst>
          </p:cNvPr>
          <p:cNvSpPr>
            <a:spLocks noGrp="1"/>
          </p:cNvSpPr>
          <p:nvPr>
            <p:ph idx="1"/>
          </p:nvPr>
        </p:nvSpPr>
        <p:spPr>
          <a:xfrm>
            <a:off x="490960" y="1699088"/>
            <a:ext cx="4740797" cy="4351338"/>
          </a:xfrm>
          <a:solidFill>
            <a:schemeClr val="accent3">
              <a:lumMod val="40000"/>
              <a:lumOff val="60000"/>
            </a:schemeClr>
          </a:solidFill>
          <a:ln w="88900">
            <a:solidFill>
              <a:schemeClr val="tx1"/>
            </a:solidFill>
          </a:ln>
        </p:spPr>
        <p:txBody>
          <a:bodyPr>
            <a:normAutofit lnSpcReduction="10000"/>
          </a:bodyPr>
          <a:lstStyle/>
          <a:p>
            <a:pPr marL="0" indent="0">
              <a:buNone/>
            </a:pPr>
            <a:r>
              <a:rPr lang="en-US" sz="1400" dirty="0">
                <a:latin typeface="Arial" panose="020B0604020202020204" pitchFamily="34" charset="0"/>
                <a:cs typeface="Arial" panose="020B0604020202020204" pitchFamily="34" charset="0"/>
              </a:rPr>
              <a:t>Forest school can support a variety of positive outcomes for children. These are:</a:t>
            </a:r>
          </a:p>
          <a:p>
            <a:pPr marL="0" indent="0">
              <a:buNone/>
            </a:pP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Improved confidence and well-being</a:t>
            </a:r>
          </a:p>
          <a:p>
            <a:r>
              <a:rPr lang="en-US" sz="1400" dirty="0">
                <a:latin typeface="Arial" panose="020B0604020202020204" pitchFamily="34" charset="0"/>
                <a:cs typeface="Arial" panose="020B0604020202020204" pitchFamily="34" charset="0"/>
              </a:rPr>
              <a:t>Greater independence and self-belief</a:t>
            </a:r>
          </a:p>
          <a:p>
            <a:r>
              <a:rPr lang="en-US" sz="1400" dirty="0">
                <a:latin typeface="Arial" panose="020B0604020202020204" pitchFamily="34" charset="0"/>
                <a:cs typeface="Arial" panose="020B0604020202020204" pitchFamily="34" charset="0"/>
              </a:rPr>
              <a:t>Collaborative learning and social and emotional skills.</a:t>
            </a:r>
          </a:p>
          <a:p>
            <a:r>
              <a:rPr lang="en-US" sz="1400" dirty="0">
                <a:latin typeface="Arial" panose="020B0604020202020204" pitchFamily="34" charset="0"/>
                <a:cs typeface="Arial" panose="020B0604020202020204" pitchFamily="34" charset="0"/>
              </a:rPr>
              <a:t>Language and communication</a:t>
            </a:r>
          </a:p>
          <a:p>
            <a:r>
              <a:rPr lang="en-US" sz="1400" dirty="0">
                <a:latin typeface="Arial" panose="020B0604020202020204" pitchFamily="34" charset="0"/>
                <a:cs typeface="Arial" panose="020B0604020202020204" pitchFamily="34" charset="0"/>
              </a:rPr>
              <a:t>Enhanced physical confidence and ability to take risks.</a:t>
            </a:r>
          </a:p>
          <a:p>
            <a:r>
              <a:rPr lang="en-US" sz="1400" dirty="0">
                <a:latin typeface="Arial" panose="020B0604020202020204" pitchFamily="34" charset="0"/>
                <a:cs typeface="Arial" panose="020B0604020202020204" pitchFamily="34" charset="0"/>
              </a:rPr>
              <a:t>Improved physical health including reduced obesity levels.</a:t>
            </a:r>
          </a:p>
          <a:p>
            <a:r>
              <a:rPr lang="en-US" sz="1400" dirty="0">
                <a:latin typeface="Arial" panose="020B0604020202020204" pitchFamily="34" charset="0"/>
                <a:cs typeface="Arial" panose="020B0604020202020204" pitchFamily="34" charset="0"/>
              </a:rPr>
              <a:t>The development of knowledge about the environment.</a:t>
            </a:r>
          </a:p>
          <a:p>
            <a:r>
              <a:rPr lang="en-US" sz="1400" dirty="0">
                <a:latin typeface="Arial" panose="020B0604020202020204" pitchFamily="34" charset="0"/>
                <a:cs typeface="Arial" panose="020B0604020202020204" pitchFamily="34" charset="0"/>
              </a:rPr>
              <a:t>Improved motivation and concentration</a:t>
            </a:r>
          </a:p>
          <a:p>
            <a:r>
              <a:rPr lang="en-US" sz="1400" dirty="0">
                <a:latin typeface="Arial" panose="020B0604020202020204" pitchFamily="34" charset="0"/>
                <a:cs typeface="Arial" panose="020B0604020202020204" pitchFamily="34" charset="0"/>
              </a:rPr>
              <a:t>The development of creativity and imagination.</a:t>
            </a:r>
          </a:p>
          <a:p>
            <a:r>
              <a:rPr lang="en-US" sz="1400" dirty="0">
                <a:latin typeface="Arial" panose="020B0604020202020204" pitchFamily="34" charset="0"/>
                <a:cs typeface="Arial" panose="020B0604020202020204" pitchFamily="34" charset="0"/>
              </a:rPr>
              <a:t>Greater respect for and understanding of responsibility for our world.</a:t>
            </a:r>
          </a:p>
          <a:p>
            <a:pPr marL="0" indent="0">
              <a:buNone/>
            </a:pPr>
            <a:r>
              <a:rPr lang="en-US" sz="1400" dirty="0">
                <a:latin typeface="Arial" panose="020B0604020202020204" pitchFamily="34" charset="0"/>
                <a:cs typeface="Arial" panose="020B0604020202020204" pitchFamily="34" charset="0"/>
              </a:rPr>
              <a:t>(Day Nurseries, 2025)</a:t>
            </a:r>
          </a:p>
          <a:p>
            <a:endParaRPr lang="en-US" sz="1400" dirty="0">
              <a:latin typeface="Arial" panose="020B0604020202020204" pitchFamily="34" charset="0"/>
              <a:cs typeface="Arial" panose="020B0604020202020204" pitchFamily="34" charset="0"/>
            </a:endParaRPr>
          </a:p>
        </p:txBody>
      </p:sp>
      <p:pic>
        <p:nvPicPr>
          <p:cNvPr id="4" name="Picture 2" descr="Starting A Forest Group for Kids • RUN WILD MY CHILD">
            <a:extLst>
              <a:ext uri="{FF2B5EF4-FFF2-40B4-BE49-F238E27FC236}">
                <a16:creationId xmlns:a16="http://schemas.microsoft.com/office/drawing/2014/main" id="{02AF21BD-CF83-C722-ED92-4DF656DD12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99232" y="1848774"/>
            <a:ext cx="4822784" cy="3617088"/>
          </a:xfrm>
          <a:prstGeom prst="rect">
            <a:avLst/>
          </a:prstGeom>
          <a:noFill/>
          <a:ln w="152400">
            <a:solidFill>
              <a:srgbClr val="00B0F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16994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402F2-E211-0730-5BF9-E55DADFA85AE}"/>
              </a:ext>
            </a:extLst>
          </p:cNvPr>
          <p:cNvSpPr>
            <a:spLocks noGrp="1"/>
          </p:cNvSpPr>
          <p:nvPr>
            <p:ph type="title"/>
          </p:nvPr>
        </p:nvSpPr>
        <p:spPr>
          <a:xfrm>
            <a:off x="0" y="18255"/>
            <a:ext cx="4335684" cy="1325563"/>
          </a:xfrm>
        </p:spPr>
        <p:txBody>
          <a:bodyPr>
            <a:normAutofit/>
          </a:bodyPr>
          <a:lstStyle/>
          <a:p>
            <a:r>
              <a:rPr lang="en-US" sz="4000" dirty="0"/>
              <a:t>Reggio Emilia approach</a:t>
            </a:r>
          </a:p>
        </p:txBody>
      </p:sp>
      <p:sp>
        <p:nvSpPr>
          <p:cNvPr id="3" name="Content Placeholder 2">
            <a:extLst>
              <a:ext uri="{FF2B5EF4-FFF2-40B4-BE49-F238E27FC236}">
                <a16:creationId xmlns:a16="http://schemas.microsoft.com/office/drawing/2014/main" id="{07D24B39-8444-DA02-6DCC-1667DF456794}"/>
              </a:ext>
            </a:extLst>
          </p:cNvPr>
          <p:cNvSpPr>
            <a:spLocks noGrp="1"/>
          </p:cNvSpPr>
          <p:nvPr>
            <p:ph idx="1"/>
          </p:nvPr>
        </p:nvSpPr>
        <p:spPr>
          <a:xfrm>
            <a:off x="120570" y="1443660"/>
            <a:ext cx="6465425" cy="3116765"/>
          </a:xfrm>
          <a:solidFill>
            <a:srgbClr val="E4FF7E"/>
          </a:solidFill>
          <a:ln w="69850">
            <a:solidFill>
              <a:schemeClr val="tx1"/>
            </a:solidFill>
          </a:ln>
        </p:spPr>
        <p:txBody>
          <a:bodyPr>
            <a:normAutofit/>
          </a:bodyPr>
          <a:lstStyle/>
          <a:p>
            <a:r>
              <a:rPr lang="en-US" sz="1400" dirty="0">
                <a:latin typeface="Arial" panose="020B0604020202020204" pitchFamily="34" charset="0"/>
                <a:cs typeface="Arial" panose="020B0604020202020204" pitchFamily="34" charset="0"/>
              </a:rPr>
              <a:t>Theory is based on Piaget, Constructivism Vygotsky and Dewey.</a:t>
            </a:r>
          </a:p>
          <a:p>
            <a:r>
              <a:rPr lang="en-US" sz="1400" dirty="0">
                <a:latin typeface="Arial" panose="020B0604020202020204" pitchFamily="34" charset="0"/>
                <a:cs typeface="Arial" panose="020B0604020202020204" pitchFamily="34" charset="0"/>
              </a:rPr>
              <a:t>Emergent curriculum is one not planned beforehand.</a:t>
            </a:r>
          </a:p>
          <a:p>
            <a:r>
              <a:rPr lang="en-US" sz="1400" dirty="0">
                <a:latin typeface="Arial" panose="020B0604020202020204" pitchFamily="34" charset="0"/>
                <a:cs typeface="Arial" panose="020B0604020202020204" pitchFamily="34" charset="0"/>
              </a:rPr>
              <a:t>Curriculum is based on children’s interests and experiences.</a:t>
            </a:r>
          </a:p>
          <a:p>
            <a:r>
              <a:rPr lang="en-US" sz="1400" dirty="0">
                <a:latin typeface="Arial" panose="020B0604020202020204" pitchFamily="34" charset="0"/>
                <a:cs typeface="Arial" panose="020B0604020202020204" pitchFamily="34" charset="0"/>
              </a:rPr>
              <a:t>Curriculum is project oriented.</a:t>
            </a:r>
          </a:p>
          <a:p>
            <a:r>
              <a:rPr lang="en-US" sz="1400" dirty="0">
                <a:latin typeface="Arial" panose="020B0604020202020204" pitchFamily="34" charset="0"/>
                <a:cs typeface="Arial" panose="020B0604020202020204" pitchFamily="34" charset="0"/>
              </a:rPr>
              <a:t>Hundred languages of children – symbolic representation of work and learning.</a:t>
            </a:r>
          </a:p>
          <a:p>
            <a:r>
              <a:rPr lang="en-US" sz="1400" dirty="0">
                <a:latin typeface="Arial" panose="020B0604020202020204" pitchFamily="34" charset="0"/>
                <a:cs typeface="Arial" panose="020B0604020202020204" pitchFamily="34" charset="0"/>
              </a:rPr>
              <a:t>Learning is active.</a:t>
            </a:r>
          </a:p>
          <a:p>
            <a:r>
              <a:rPr lang="en-US" sz="1400" dirty="0">
                <a:latin typeface="Arial" panose="020B0604020202020204" pitchFamily="34" charset="0"/>
                <a:cs typeface="Arial" panose="020B0604020202020204" pitchFamily="34" charset="0"/>
              </a:rPr>
              <a:t>Co constructors of knowledge – Children interact with other children and adults, sharing their unique identities and experiences learning as individuals whilst contributing to the learning of the group.</a:t>
            </a:r>
          </a:p>
          <a:p>
            <a:pPr marL="0" indent="0">
              <a:buNone/>
            </a:pPr>
            <a:r>
              <a:rPr lang="en-US" sz="1400" dirty="0">
                <a:latin typeface="Arial" panose="020B0604020202020204" pitchFamily="34" charset="0"/>
                <a:cs typeface="Arial" panose="020B0604020202020204" pitchFamily="34" charset="0"/>
              </a:rPr>
              <a:t>(Reggio Emilia Approach, 2022)</a:t>
            </a:r>
          </a:p>
          <a:p>
            <a:endParaRPr lang="en-US" sz="1400" dirty="0">
              <a:latin typeface="Arial" panose="020B0604020202020204" pitchFamily="34" charset="0"/>
              <a:cs typeface="Arial" panose="020B0604020202020204" pitchFamily="34" charset="0"/>
            </a:endParaRPr>
          </a:p>
        </p:txBody>
      </p:sp>
      <p:pic>
        <p:nvPicPr>
          <p:cNvPr id="10244" name="Picture 4" descr="Why Is Play Important For Your Child?">
            <a:extLst>
              <a:ext uri="{FF2B5EF4-FFF2-40B4-BE49-F238E27FC236}">
                <a16:creationId xmlns:a16="http://schemas.microsoft.com/office/drawing/2014/main" id="{745F4567-26B0-6B85-520C-077FD2BF86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1293" y="1527881"/>
            <a:ext cx="4670821" cy="3116766"/>
          </a:xfrm>
          <a:prstGeom prst="rect">
            <a:avLst/>
          </a:prstGeom>
          <a:noFill/>
          <a:ln w="149225">
            <a:solidFill>
              <a:srgbClr val="00B0F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61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83759-4DD0-0373-C3FC-7B47BFD2AD3E}"/>
              </a:ext>
            </a:extLst>
          </p:cNvPr>
          <p:cNvSpPr>
            <a:spLocks noGrp="1"/>
          </p:cNvSpPr>
          <p:nvPr>
            <p:ph type="title"/>
          </p:nvPr>
        </p:nvSpPr>
        <p:spPr>
          <a:xfrm>
            <a:off x="127321" y="194901"/>
            <a:ext cx="1713053" cy="315540"/>
          </a:xfrm>
        </p:spPr>
        <p:txBody>
          <a:bodyPr>
            <a:noAutofit/>
          </a:bodyPr>
          <a:lstStyle/>
          <a:p>
            <a:r>
              <a:rPr lang="en-US" sz="1800" u="sng" dirty="0"/>
              <a:t>Reference List</a:t>
            </a:r>
          </a:p>
        </p:txBody>
      </p:sp>
      <p:sp>
        <p:nvSpPr>
          <p:cNvPr id="3" name="Content Placeholder 2">
            <a:extLst>
              <a:ext uri="{FF2B5EF4-FFF2-40B4-BE49-F238E27FC236}">
                <a16:creationId xmlns:a16="http://schemas.microsoft.com/office/drawing/2014/main" id="{8F0C4C8B-76E1-146C-2146-A9B4FAFE8C38}"/>
              </a:ext>
            </a:extLst>
          </p:cNvPr>
          <p:cNvSpPr>
            <a:spLocks noGrp="1"/>
          </p:cNvSpPr>
          <p:nvPr>
            <p:ph idx="1"/>
          </p:nvPr>
        </p:nvSpPr>
        <p:spPr>
          <a:xfrm>
            <a:off x="0" y="763929"/>
            <a:ext cx="12095546" cy="6094071"/>
          </a:xfrm>
        </p:spPr>
        <p:txBody>
          <a:bodyPr>
            <a:normAutofit fontScale="62500" lnSpcReduction="20000"/>
          </a:bodyPr>
          <a:lstStyle/>
          <a:p>
            <a:pPr marL="0" indent="0">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Day Nurseries (2025) </a:t>
            </a:r>
            <a:r>
              <a:rPr lang="en-GB" sz="1800" i="1" dirty="0">
                <a:effectLst/>
                <a:latin typeface="Arial" panose="020B0604020202020204" pitchFamily="34" charset="0"/>
                <a:ea typeface="Calibri" panose="020F0502020204030204" pitchFamily="34" charset="0"/>
                <a:cs typeface="Times New Roman" panose="02020603050405020304" pitchFamily="18" charset="0"/>
              </a:rPr>
              <a:t>Forest School nursery benefits and activities.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https://www.daynurseries.co.uk/advice/forest-school-a-natural-approach-to-learning</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25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Department For Education (2024) </a:t>
            </a:r>
            <a:r>
              <a:rPr lang="en-US" sz="1800" i="1" dirty="0">
                <a:effectLst/>
                <a:latin typeface="Arial" panose="020B0604020202020204" pitchFamily="34" charset="0"/>
                <a:ea typeface="Calibri" panose="020F0502020204030204" pitchFamily="34" charset="0"/>
                <a:cs typeface="Times New Roman" panose="02020603050405020304" pitchFamily="18" charset="0"/>
              </a:rPr>
              <a:t>Working in partnership with parents and carers. </a:t>
            </a:r>
            <a:r>
              <a:rPr lang="en-US"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https://help-for-early-years-providers.education.gov.uk/support-for-practitioners/working-in-partnership-with-parents-and-carers</a:t>
            </a:r>
            <a:r>
              <a:rPr lang="en-US" sz="1800" dirty="0">
                <a:effectLst/>
                <a:latin typeface="Arial" panose="020B0604020202020204" pitchFamily="34" charset="0"/>
                <a:ea typeface="Calibri" panose="020F0502020204030204" pitchFamily="34" charset="0"/>
                <a:cs typeface="Times New Roman" panose="02020603050405020304" pitchFamily="18" charset="0"/>
              </a:rPr>
              <a:t> (Accessed: 18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Early Years Alliance (2019) </a:t>
            </a:r>
            <a:r>
              <a:rPr lang="en-US" sz="1800" i="1" dirty="0">
                <a:effectLst/>
                <a:latin typeface="Arial" panose="020B0604020202020204" pitchFamily="34" charset="0"/>
                <a:ea typeface="Calibri" panose="020F0502020204030204" pitchFamily="34" charset="0"/>
                <a:cs typeface="Times New Roman" panose="02020603050405020304" pitchFamily="18" charset="0"/>
              </a:rPr>
              <a:t>Enabling Environments. </a:t>
            </a:r>
            <a:r>
              <a:rPr lang="en-US"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https://www.eyalliance.org.uk/enabling-environments</a:t>
            </a:r>
            <a:r>
              <a:rPr lang="en-US" sz="1800" dirty="0">
                <a:effectLst/>
                <a:latin typeface="Arial" panose="020B0604020202020204" pitchFamily="34" charset="0"/>
                <a:ea typeface="Calibri" panose="020F0502020204030204" pitchFamily="34" charset="0"/>
                <a:cs typeface="Times New Roman" panose="02020603050405020304" pitchFamily="18" charset="0"/>
              </a:rPr>
              <a:t> (Accessed: 15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GOV.UK (2024) </a:t>
            </a:r>
            <a:r>
              <a:rPr lang="en-GB" sz="1800" i="1" dirty="0">
                <a:effectLst/>
                <a:latin typeface="Arial" panose="020B0604020202020204" pitchFamily="34" charset="0"/>
                <a:ea typeface="Calibri" panose="020F0502020204030204" pitchFamily="34" charset="0"/>
                <a:cs typeface="Times New Roman" panose="02020603050405020304" pitchFamily="18" charset="0"/>
              </a:rPr>
              <a:t>Maintaining quality early years provision in the face of workforce challenges.</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https://earlyyears.blog.gov.uk/2024/05/13/maintaining-quality-early-years-provision-in-the-face-of-workforce-challenges/</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22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err="1">
                <a:effectLst/>
                <a:latin typeface="Arial" panose="020B0604020202020204" pitchFamily="34" charset="0"/>
                <a:ea typeface="Calibri" panose="020F0502020204030204" pitchFamily="34" charset="0"/>
                <a:cs typeface="Times New Roman" panose="02020603050405020304" pitchFamily="18" charset="0"/>
              </a:rPr>
              <a:t>Karakochuk</a:t>
            </a:r>
            <a:r>
              <a:rPr lang="en-US" sz="1800" dirty="0">
                <a:effectLst/>
                <a:latin typeface="Arial" panose="020B0604020202020204" pitchFamily="34" charset="0"/>
                <a:ea typeface="Calibri" panose="020F0502020204030204" pitchFamily="34" charset="0"/>
                <a:cs typeface="Times New Roman" panose="02020603050405020304" pitchFamily="18" charset="0"/>
              </a:rPr>
              <a:t>, C. D., Whitfield, K. C., Green, T. J. and Kraemer, K. (2018) </a:t>
            </a:r>
            <a:r>
              <a:rPr lang="en-US" sz="1800" i="1" dirty="0">
                <a:effectLst/>
                <a:latin typeface="Arial" panose="020B0604020202020204" pitchFamily="34" charset="0"/>
                <a:ea typeface="Calibri" panose="020F0502020204030204" pitchFamily="34" charset="0"/>
                <a:cs typeface="Times New Roman" panose="02020603050405020304" pitchFamily="18" charset="0"/>
              </a:rPr>
              <a:t>The Biology of the First 1000 Days.</a:t>
            </a:r>
            <a:r>
              <a:rPr lang="en-US" sz="1800" dirty="0">
                <a:effectLst/>
                <a:latin typeface="Arial" panose="020B0604020202020204" pitchFamily="34" charset="0"/>
                <a:ea typeface="Calibri" panose="020F0502020204030204" pitchFamily="34" charset="0"/>
                <a:cs typeface="Times New Roman" panose="02020603050405020304" pitchFamily="18" charset="0"/>
              </a:rPr>
              <a:t> Boca Raton: Taylor &amp; Francis.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Knowles, G. (2018) </a:t>
            </a:r>
            <a:r>
              <a:rPr lang="en-US" sz="1800" i="1" dirty="0">
                <a:effectLst/>
                <a:latin typeface="Arial" panose="020B0604020202020204" pitchFamily="34" charset="0"/>
                <a:ea typeface="Calibri" panose="020F0502020204030204" pitchFamily="34" charset="0"/>
                <a:cs typeface="Times New Roman" panose="02020603050405020304" pitchFamily="18" charset="0"/>
              </a:rPr>
              <a:t>Supporting inclusive practice and ensuring opportunity is equal for all</a:t>
            </a:r>
            <a:r>
              <a:rPr lang="en-US" sz="1800" dirty="0">
                <a:effectLst/>
                <a:latin typeface="Arial" panose="020B0604020202020204" pitchFamily="34" charset="0"/>
                <a:ea typeface="Calibri" panose="020F0502020204030204" pitchFamily="34" charset="0"/>
                <a:cs typeface="Times New Roman" panose="02020603050405020304" pitchFamily="18" charset="0"/>
              </a:rPr>
              <a:t>. 3</a:t>
            </a:r>
            <a:r>
              <a:rPr lang="en-US" sz="18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edn</a:t>
            </a:r>
            <a:r>
              <a:rPr lang="en-US" sz="1800" dirty="0">
                <a:effectLst/>
                <a:latin typeface="Arial" panose="020B0604020202020204" pitchFamily="34" charset="0"/>
                <a:ea typeface="Calibri" panose="020F0502020204030204" pitchFamily="34" charset="0"/>
                <a:cs typeface="Times New Roman" panose="02020603050405020304" pitchFamily="18" charset="0"/>
              </a:rPr>
              <a:t>. London: Routledge.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err="1">
                <a:effectLst/>
                <a:latin typeface="Arial" panose="020B0604020202020204" pitchFamily="34" charset="0"/>
                <a:ea typeface="Calibri" panose="020F0502020204030204" pitchFamily="34" charset="0"/>
                <a:cs typeface="Times New Roman" panose="02020603050405020304" pitchFamily="18" charset="0"/>
              </a:rPr>
              <a:t>Likhar</a:t>
            </a:r>
            <a:r>
              <a:rPr lang="en-US" sz="1800" dirty="0">
                <a:effectLst/>
                <a:latin typeface="Arial" panose="020B0604020202020204" pitchFamily="34" charset="0"/>
                <a:ea typeface="Calibri" panose="020F0502020204030204" pitchFamily="34" charset="0"/>
                <a:cs typeface="Times New Roman" panose="02020603050405020304" pitchFamily="18" charset="0"/>
              </a:rPr>
              <a:t>, A. and Patil, S. M. (2022) ‘Importance of Maternal Nutrition’ </a:t>
            </a:r>
            <a:r>
              <a:rPr lang="en-US" sz="1800" i="1" dirty="0">
                <a:effectLst/>
                <a:latin typeface="Arial" panose="020B0604020202020204" pitchFamily="34" charset="0"/>
                <a:ea typeface="Calibri" panose="020F0502020204030204" pitchFamily="34" charset="0"/>
                <a:cs typeface="Times New Roman" panose="02020603050405020304" pitchFamily="18" charset="0"/>
              </a:rPr>
              <a:t>Importance of Maternal Nutrition in the First 1,000 Days of Life and It’s Effects on Child Development: A Narrative Review, </a:t>
            </a:r>
            <a:r>
              <a:rPr lang="en-US" sz="1800" dirty="0">
                <a:effectLst/>
                <a:latin typeface="Arial" panose="020B0604020202020204" pitchFamily="34" charset="0"/>
                <a:ea typeface="Calibri" panose="020F0502020204030204" pitchFamily="34" charset="0"/>
                <a:cs typeface="Times New Roman" panose="02020603050405020304" pitchFamily="18" charset="0"/>
              </a:rPr>
              <a:t>14(10), pp. 1-2. 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https://moodle.uwtsd.ac.uk/course/view.php?id=9749&amp;section=4</a:t>
            </a:r>
            <a:r>
              <a:rPr lang="en-US" sz="1800" dirty="0">
                <a:effectLst/>
                <a:latin typeface="Arial" panose="020B0604020202020204" pitchFamily="34" charset="0"/>
                <a:ea typeface="Calibri" panose="020F0502020204030204" pitchFamily="34" charset="0"/>
                <a:cs typeface="Times New Roman" panose="02020603050405020304" pitchFamily="18" charset="0"/>
              </a:rPr>
              <a:t> (Accessed: 14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NSPCC Learning (2021) </a:t>
            </a:r>
            <a:r>
              <a:rPr lang="en-US" sz="1800" i="1" dirty="0">
                <a:effectLst/>
                <a:latin typeface="Arial" panose="020B0604020202020204" pitchFamily="34" charset="0"/>
                <a:ea typeface="Calibri" panose="020F0502020204030204" pitchFamily="34" charset="0"/>
                <a:cs typeface="Times New Roman" panose="02020603050405020304" pitchFamily="18" charset="0"/>
              </a:rPr>
              <a:t>Attachment and Child Development. </a:t>
            </a:r>
            <a:r>
              <a:rPr lang="en-US"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https://learning.nspcc.org.uk/child-health-development/attachment-early-years</a:t>
            </a:r>
            <a:r>
              <a:rPr lang="en-US" sz="1800" dirty="0">
                <a:effectLst/>
                <a:latin typeface="Arial" panose="020B0604020202020204" pitchFamily="34" charset="0"/>
                <a:ea typeface="Calibri" panose="020F0502020204030204" pitchFamily="34" charset="0"/>
                <a:cs typeface="Times New Roman" panose="02020603050405020304" pitchFamily="18" charset="0"/>
              </a:rPr>
              <a:t> Accessed: 16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Nurturing-Care (2018) </a:t>
            </a:r>
            <a:r>
              <a:rPr lang="en-US" sz="1800" i="1" dirty="0">
                <a:effectLst/>
                <a:latin typeface="Arial" panose="020B0604020202020204" pitchFamily="34" charset="0"/>
                <a:ea typeface="Calibri" panose="020F0502020204030204" pitchFamily="34" charset="0"/>
                <a:cs typeface="Times New Roman" panose="02020603050405020304" pitchFamily="18" charset="0"/>
              </a:rPr>
              <a:t>Nurturing Care for Early Childhood Development. </a:t>
            </a:r>
            <a:r>
              <a:rPr lang="en-US"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https://nurturing-care.org</a:t>
            </a:r>
            <a:r>
              <a:rPr lang="en-US" sz="1800" dirty="0">
                <a:effectLst/>
                <a:latin typeface="Arial" panose="020B0604020202020204" pitchFamily="34" charset="0"/>
                <a:ea typeface="Calibri" panose="020F0502020204030204" pitchFamily="34" charset="0"/>
                <a:cs typeface="Times New Roman" panose="02020603050405020304" pitchFamily="18" charset="0"/>
              </a:rPr>
              <a:t> (Accessed: 15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Open University (2024) </a:t>
            </a:r>
            <a:r>
              <a:rPr lang="en-US" sz="1800" i="1" dirty="0">
                <a:effectLst/>
                <a:latin typeface="Arial" panose="020B0604020202020204" pitchFamily="34" charset="0"/>
                <a:ea typeface="Calibri" panose="020F0502020204030204" pitchFamily="34" charset="0"/>
                <a:cs typeface="Times New Roman" panose="02020603050405020304" pitchFamily="18" charset="0"/>
              </a:rPr>
              <a:t>What is team working? </a:t>
            </a:r>
            <a:r>
              <a:rPr lang="en-US"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https://www5.open.ac.uk/choose/unison/develop/my-skills/team-working#:~:text=What%20is%20team%20working%3F,and%20have%20many%20interdependent%20subtasks</a:t>
            </a:r>
            <a:r>
              <a:rPr lang="en-US" sz="1800" dirty="0">
                <a:effectLst/>
                <a:latin typeface="Arial" panose="020B0604020202020204" pitchFamily="34" charset="0"/>
                <a:ea typeface="Calibri" panose="020F0502020204030204" pitchFamily="34" charset="0"/>
                <a:cs typeface="Times New Roman" panose="02020603050405020304" pitchFamily="18" charset="0"/>
              </a:rPr>
              <a:t>. (Accessed: 16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Parliament UK (2019) </a:t>
            </a:r>
            <a:r>
              <a:rPr lang="en-US" sz="1800" i="1" dirty="0">
                <a:effectLst/>
                <a:latin typeface="Arial" panose="020B0604020202020204" pitchFamily="34" charset="0"/>
                <a:ea typeface="Calibri" panose="020F0502020204030204" pitchFamily="34" charset="0"/>
                <a:cs typeface="Times New Roman" panose="02020603050405020304" pitchFamily="18" charset="0"/>
              </a:rPr>
              <a:t>The first 1000 days from conception to age 2. </a:t>
            </a:r>
            <a:r>
              <a:rPr lang="en-US"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https://publications.parliament.uk/pa/cm201719/cmselect/cmhealth/1496/149605.htm</a:t>
            </a:r>
            <a:r>
              <a:rPr lang="en-US" sz="1800" dirty="0">
                <a:effectLst/>
                <a:latin typeface="Arial" panose="020B0604020202020204" pitchFamily="34" charset="0"/>
                <a:ea typeface="Calibri" panose="020F0502020204030204" pitchFamily="34" charset="0"/>
                <a:cs typeface="Times New Roman" panose="02020603050405020304" pitchFamily="18" charset="0"/>
              </a:rPr>
              <a:t> (Accessed: 15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Play Scotland (2025) </a:t>
            </a:r>
            <a:r>
              <a:rPr lang="en-GB" sz="1800" i="1" dirty="0">
                <a:effectLst/>
                <a:latin typeface="Arial" panose="020B0604020202020204" pitchFamily="34" charset="0"/>
                <a:ea typeface="Calibri" panose="020F0502020204030204" pitchFamily="34" charset="0"/>
                <a:cs typeface="Times New Roman" panose="02020603050405020304" pitchFamily="18" charset="0"/>
              </a:rPr>
              <a:t>Loose Parts Play.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https://www.playscotland.org/loose-parts-play/</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20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Public Health Wales (2023) </a:t>
            </a:r>
            <a:r>
              <a:rPr lang="en-US" sz="1800" i="1" dirty="0">
                <a:effectLst/>
                <a:latin typeface="Arial" panose="020B0604020202020204" pitchFamily="34" charset="0"/>
                <a:ea typeface="Calibri" panose="020F0502020204030204" pitchFamily="34" charset="0"/>
                <a:cs typeface="Times New Roman" panose="02020603050405020304" pitchFamily="18" charset="0"/>
              </a:rPr>
              <a:t>A Public Health Approach to Supporting Parents. </a:t>
            </a:r>
            <a:r>
              <a:rPr lang="en-US"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800" i="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a:rPr>
              <a:t>https://phw.nhs.wales/news/adopting-a-public-health-approach-to-supporting-parents-can-help-give-children-best-start-in-life/a-public-health-approach-to-supporting-parents/</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Times New Roman" panose="02020603050405020304" pitchFamily="18" charset="0"/>
              </a:rPr>
              <a:t>(Accessed: 11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Reggio Emilia Approach (2022) </a:t>
            </a:r>
            <a:r>
              <a:rPr lang="en-US" sz="1800" i="1" dirty="0">
                <a:effectLst/>
                <a:latin typeface="Arial" panose="020B0604020202020204" pitchFamily="34" charset="0"/>
                <a:ea typeface="Calibri" panose="020F0502020204030204" pitchFamily="34" charset="0"/>
                <a:cs typeface="Times New Roman" panose="02020603050405020304" pitchFamily="18" charset="0"/>
              </a:rPr>
              <a:t>Reggio Emilia Approach. Available at: </a:t>
            </a:r>
            <a:r>
              <a:rPr lang="en-US" sz="1800" i="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a:rPr>
              <a:t>https://www.reggiochildren.it/en/reggio-emilia-approach/</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Times New Roman" panose="02020603050405020304" pitchFamily="18" charset="0"/>
              </a:rPr>
              <a:t>(Accessed: 19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The Education People (2021) </a:t>
            </a:r>
            <a:r>
              <a:rPr lang="en-GB" sz="1800" i="1" dirty="0">
                <a:effectLst/>
                <a:latin typeface="Arial" panose="020B0604020202020204" pitchFamily="34" charset="0"/>
                <a:ea typeface="Calibri" panose="020F0502020204030204" pitchFamily="34" charset="0"/>
                <a:cs typeface="Times New Roman" panose="02020603050405020304" pitchFamily="18" charset="0"/>
              </a:rPr>
              <a:t>Exploring Pedagogy - Introducing </a:t>
            </a:r>
            <a:r>
              <a:rPr lang="en-GB" sz="1800" i="1" dirty="0" err="1">
                <a:effectLst/>
                <a:latin typeface="Arial" panose="020B0604020202020204" pitchFamily="34" charset="0"/>
                <a:ea typeface="Calibri" panose="020F0502020204030204" pitchFamily="34" charset="0"/>
                <a:cs typeface="Times New Roman" panose="02020603050405020304" pitchFamily="18" charset="0"/>
              </a:rPr>
              <a:t>Urie</a:t>
            </a:r>
            <a:r>
              <a:rPr lang="en-GB" sz="1800" i="1" dirty="0">
                <a:effectLst/>
                <a:latin typeface="Arial" panose="020B0604020202020204" pitchFamily="34" charset="0"/>
                <a:ea typeface="Calibri" panose="020F0502020204030204" pitchFamily="34" charset="0"/>
                <a:cs typeface="Times New Roman" panose="02020603050405020304" pitchFamily="18" charset="0"/>
              </a:rPr>
              <a:t> Bronfenbrenner.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4"/>
              </a:rPr>
              <a:t>https://www.theeducationpeople.org/blog/exploring-pedagogy-introducing-urie-bronfenbrenner/</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12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VNS Health (no date) </a:t>
            </a:r>
            <a:r>
              <a:rPr lang="en-US" sz="1800" i="1" dirty="0">
                <a:effectLst/>
                <a:latin typeface="Arial" panose="020B0604020202020204" pitchFamily="34" charset="0"/>
                <a:ea typeface="Calibri" panose="020F0502020204030204" pitchFamily="34" charset="0"/>
                <a:cs typeface="Times New Roman" panose="02020603050405020304" pitchFamily="18" charset="0"/>
              </a:rPr>
              <a:t>Best Qualities of a Good Caregiver. </a:t>
            </a:r>
            <a:r>
              <a:rPr lang="en-US"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5"/>
              </a:rPr>
              <a:t>https://www.vnshealth.org/patient-family-support/health-library/best-qualities-of-a-good-caregiver/</a:t>
            </a:r>
            <a:r>
              <a:rPr lang="en-US" sz="1800" dirty="0">
                <a:effectLst/>
                <a:latin typeface="Arial" panose="020B0604020202020204" pitchFamily="34" charset="0"/>
                <a:ea typeface="Calibri" panose="020F0502020204030204" pitchFamily="34" charset="0"/>
                <a:cs typeface="Times New Roman" panose="02020603050405020304" pitchFamily="18" charset="0"/>
              </a:rPr>
              <a:t> (Accessed: 13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Welsh Government (2025) </a:t>
            </a:r>
            <a:r>
              <a:rPr lang="en-US" sz="1800" i="1" dirty="0">
                <a:effectLst/>
                <a:latin typeface="Arial" panose="020B0604020202020204" pitchFamily="34" charset="0"/>
                <a:ea typeface="Calibri" panose="020F0502020204030204" pitchFamily="34" charset="0"/>
                <a:cs typeface="Times New Roman" panose="02020603050405020304" pitchFamily="18" charset="0"/>
              </a:rPr>
              <a:t>Curriculum for funded non-maintained nursery settings. </a:t>
            </a:r>
            <a:r>
              <a:rPr lang="en-US"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6"/>
              </a:rPr>
              <a:t>https://hwb.gov.wales/curriculum-for-wales/curriculum-for-funded-non-maintained-nursery-settings</a:t>
            </a:r>
            <a:r>
              <a:rPr lang="en-US" sz="1800" dirty="0">
                <a:effectLst/>
                <a:latin typeface="Arial" panose="020B0604020202020204" pitchFamily="34" charset="0"/>
                <a:ea typeface="Calibri" panose="020F0502020204030204" pitchFamily="34" charset="0"/>
                <a:cs typeface="Times New Roman" panose="02020603050405020304" pitchFamily="18" charset="0"/>
              </a:rPr>
              <a:t> (Accessed: 12 January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Whitters, H. G. (2019) </a:t>
            </a:r>
            <a:r>
              <a:rPr lang="en-GB" sz="1800" i="1" dirty="0">
                <a:effectLst/>
                <a:latin typeface="Arial" panose="020B0604020202020204" pitchFamily="34" charset="0"/>
                <a:ea typeface="Calibri" panose="020F0502020204030204" pitchFamily="34" charset="0"/>
                <a:cs typeface="Times New Roman" panose="02020603050405020304" pitchFamily="18" charset="0"/>
              </a:rPr>
              <a:t>Attainment and Executive Functioning in the Early Years: Research for Inclusive Practice and Lifelong Learning. </a:t>
            </a:r>
            <a:r>
              <a:rPr lang="en-GB" sz="1800" dirty="0">
                <a:effectLst/>
                <a:latin typeface="Arial" panose="020B0604020202020204" pitchFamily="34" charset="0"/>
                <a:ea typeface="Calibri" panose="020F0502020204030204" pitchFamily="34" charset="0"/>
                <a:cs typeface="Times New Roman" panose="02020603050405020304" pitchFamily="18" charset="0"/>
              </a:rPr>
              <a:t>London: Routledge.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7836911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10572</TotalTime>
  <Words>3551</Words>
  <Application>Microsoft Macintosh PowerPoint</Application>
  <PresentationFormat>Widescreen</PresentationFormat>
  <Paragraphs>179</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The First 1,000 days  ‘Understanding the Critical Early Days of Child Development.’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Challenges in providing high quality care</vt:lpstr>
      <vt:lpstr>PowerPoint Presentation</vt:lpstr>
      <vt:lpstr>PowerPoint Presentation</vt:lpstr>
      <vt:lpstr>Activities</vt:lpstr>
      <vt:lpstr>Loose parts</vt:lpstr>
      <vt:lpstr>PowerPoint Presentation</vt:lpstr>
      <vt:lpstr>Montessori approach</vt:lpstr>
      <vt:lpstr>International approaches: Forest School</vt:lpstr>
      <vt:lpstr>Reggio Emilia approach</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Sehrish Chaudhry (1802789)</dc:creator>
  <cp:keywords/>
  <dc:description/>
  <cp:lastModifiedBy>Sehrish Chaudhry (1802789)</cp:lastModifiedBy>
  <cp:revision>3</cp:revision>
  <dcterms:created xsi:type="dcterms:W3CDTF">2025-01-26T14:19:06Z</dcterms:created>
  <dcterms:modified xsi:type="dcterms:W3CDTF">2025-02-02T22:32:03Z</dcterms:modified>
  <cp:category/>
</cp:coreProperties>
</file>