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58" r:id="rId5"/>
    <p:sldId id="460" r:id="rId6"/>
    <p:sldId id="451" r:id="rId7"/>
    <p:sldId id="1429" r:id="rId8"/>
    <p:sldId id="1430" r:id="rId9"/>
    <p:sldId id="453" r:id="rId10"/>
    <p:sldId id="650" r:id="rId11"/>
    <p:sldId id="642" r:id="rId12"/>
    <p:sldId id="1431" r:id="rId13"/>
    <p:sldId id="456" r:id="rId14"/>
    <p:sldId id="313" r:id="rId15"/>
    <p:sldId id="636" r:id="rId16"/>
    <p:sldId id="633" r:id="rId17"/>
    <p:sldId id="458" r:id="rId18"/>
    <p:sldId id="459"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71EB7CDA-6C13-470F-8F3A-17FA0B48EC79}"/>
    <pc:docChg chg="custSel modSld">
      <pc:chgData name="Aishat Bakre" userId="839b68a6-4a2b-45ef-9a5a-14f954bfea5f" providerId="ADAL" clId="{71EB7CDA-6C13-470F-8F3A-17FA0B48EC79}" dt="2023-09-09T14:43:39.909" v="62" actId="20577"/>
      <pc:docMkLst>
        <pc:docMk/>
      </pc:docMkLst>
      <pc:sldChg chg="modSp mod">
        <pc:chgData name="Aishat Bakre" userId="839b68a6-4a2b-45ef-9a5a-14f954bfea5f" providerId="ADAL" clId="{71EB7CDA-6C13-470F-8F3A-17FA0B48EC79}" dt="2023-09-09T14:36:53.158" v="32" actId="27636"/>
        <pc:sldMkLst>
          <pc:docMk/>
          <pc:sldMk cId="2289975910" sldId="456"/>
        </pc:sldMkLst>
        <pc:spChg chg="mod">
          <ac:chgData name="Aishat Bakre" userId="839b68a6-4a2b-45ef-9a5a-14f954bfea5f" providerId="ADAL" clId="{71EB7CDA-6C13-470F-8F3A-17FA0B48EC79}" dt="2023-09-09T14:36:53.158" v="32" actId="27636"/>
          <ac:spMkLst>
            <pc:docMk/>
            <pc:sldMk cId="2289975910" sldId="456"/>
            <ac:spMk id="3" creationId="{BDBDBF89-46D0-8A73-39E0-8844E8956FF5}"/>
          </ac:spMkLst>
        </pc:spChg>
      </pc:sldChg>
      <pc:sldChg chg="modSp mod">
        <pc:chgData name="Aishat Bakre" userId="839b68a6-4a2b-45ef-9a5a-14f954bfea5f" providerId="ADAL" clId="{71EB7CDA-6C13-470F-8F3A-17FA0B48EC79}" dt="2023-09-09T14:43:39.909" v="62" actId="20577"/>
        <pc:sldMkLst>
          <pc:docMk/>
          <pc:sldMk cId="2936089302" sldId="458"/>
        </pc:sldMkLst>
        <pc:spChg chg="mod">
          <ac:chgData name="Aishat Bakre" userId="839b68a6-4a2b-45ef-9a5a-14f954bfea5f" providerId="ADAL" clId="{71EB7CDA-6C13-470F-8F3A-17FA0B48EC79}" dt="2023-09-09T14:43:39.909" v="62" actId="20577"/>
          <ac:spMkLst>
            <pc:docMk/>
            <pc:sldMk cId="2936089302" sldId="458"/>
            <ac:spMk id="3" creationId="{E4BF99D3-2852-69A8-C7A3-26A839F0359B}"/>
          </ac:spMkLst>
        </pc:spChg>
      </pc:sldChg>
      <pc:sldChg chg="modSp mod">
        <pc:chgData name="Aishat Bakre" userId="839b68a6-4a2b-45ef-9a5a-14f954bfea5f" providerId="ADAL" clId="{71EB7CDA-6C13-470F-8F3A-17FA0B48EC79}" dt="2023-09-09T14:37:29.923" v="44" actId="20577"/>
        <pc:sldMkLst>
          <pc:docMk/>
          <pc:sldMk cId="588468229" sldId="633"/>
        </pc:sldMkLst>
        <pc:spChg chg="mod">
          <ac:chgData name="Aishat Bakre" userId="839b68a6-4a2b-45ef-9a5a-14f954bfea5f" providerId="ADAL" clId="{71EB7CDA-6C13-470F-8F3A-17FA0B48EC79}" dt="2023-09-09T14:37:29.923" v="44" actId="20577"/>
          <ac:spMkLst>
            <pc:docMk/>
            <pc:sldMk cId="588468229" sldId="633"/>
            <ac:spMk id="3" creationId="{7944D532-5BD1-0F44-5A00-888BAD92702F}"/>
          </ac:spMkLst>
        </pc:spChg>
      </pc:sldChg>
      <pc:sldChg chg="modSp mod">
        <pc:chgData name="Aishat Bakre" userId="839b68a6-4a2b-45ef-9a5a-14f954bfea5f" providerId="ADAL" clId="{71EB7CDA-6C13-470F-8F3A-17FA0B48EC79}" dt="2023-09-09T14:35:43.741" v="19" actId="114"/>
        <pc:sldMkLst>
          <pc:docMk/>
          <pc:sldMk cId="3281265171" sldId="642"/>
        </pc:sldMkLst>
        <pc:spChg chg="mod">
          <ac:chgData name="Aishat Bakre" userId="839b68a6-4a2b-45ef-9a5a-14f954bfea5f" providerId="ADAL" clId="{71EB7CDA-6C13-470F-8F3A-17FA0B48EC79}" dt="2023-09-09T14:35:43.741" v="19" actId="114"/>
          <ac:spMkLst>
            <pc:docMk/>
            <pc:sldMk cId="3281265171" sldId="642"/>
            <ac:spMk id="3" creationId="{7944D532-5BD1-0F44-5A00-888BAD92702F}"/>
          </ac:spMkLst>
        </pc:spChg>
      </pc:sldChg>
      <pc:sldChg chg="modSp mod">
        <pc:chgData name="Aishat Bakre" userId="839b68a6-4a2b-45ef-9a5a-14f954bfea5f" providerId="ADAL" clId="{71EB7CDA-6C13-470F-8F3A-17FA0B48EC79}" dt="2023-09-09T14:36:13.674" v="21" actId="27636"/>
        <pc:sldMkLst>
          <pc:docMk/>
          <pc:sldMk cId="3949705952" sldId="1431"/>
        </pc:sldMkLst>
        <pc:spChg chg="mod">
          <ac:chgData name="Aishat Bakre" userId="839b68a6-4a2b-45ef-9a5a-14f954bfea5f" providerId="ADAL" clId="{71EB7CDA-6C13-470F-8F3A-17FA0B48EC79}" dt="2023-09-09T14:36:13.674" v="21" actId="27636"/>
          <ac:spMkLst>
            <pc:docMk/>
            <pc:sldMk cId="3949705952" sldId="1431"/>
            <ac:spMk id="3" creationId="{E4BF99D3-2852-69A8-C7A3-26A839F0359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09/09/2023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09/09/2023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74550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a:t>
            </a:r>
            <a:r>
              <a:rPr lang="en-GB" baseline="30000" dirty="0"/>
              <a:t>th</a:t>
            </a:r>
            <a:r>
              <a:rPr lang="en-GB" dirty="0"/>
              <a:t> week</a:t>
            </a:r>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33055692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09/09/2023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09/09/2023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09/09/2023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09/09/2023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09/09/2023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image 2">
    <p:spTree>
      <p:nvGrpSpPr>
        <p:cNvPr id="1" name=""/>
        <p:cNvGrpSpPr/>
        <p:nvPr/>
      </p:nvGrpSpPr>
      <p:grpSpPr>
        <a:xfrm>
          <a:off x="0" y="0"/>
          <a:ext cx="0" cy="0"/>
          <a:chOff x="0" y="0"/>
          <a:chExt cx="0" cy="0"/>
        </a:xfrm>
      </p:grpSpPr>
      <p:sp>
        <p:nvSpPr>
          <p:cNvPr id="14" name="Text Placeholder 23">
            <a:extLst>
              <a:ext uri="{FF2B5EF4-FFF2-40B4-BE49-F238E27FC236}">
                <a16:creationId xmlns:a16="http://schemas.microsoft.com/office/drawing/2014/main" id="{E90710C3-BF7A-F548-B418-3A0A8213631B}"/>
              </a:ext>
            </a:extLst>
          </p:cNvPr>
          <p:cNvSpPr>
            <a:spLocks noGrp="1"/>
          </p:cNvSpPr>
          <p:nvPr>
            <p:ph type="body" sz="quarter" idx="14" hasCustomPrompt="1"/>
          </p:nvPr>
        </p:nvSpPr>
        <p:spPr>
          <a:xfrm>
            <a:off x="4797154" y="4811315"/>
            <a:ext cx="2635793" cy="597434"/>
          </a:xfrm>
        </p:spPr>
        <p:txBody>
          <a:bodyPr/>
          <a:lstStyle>
            <a:lvl1pPr marL="0" indent="0">
              <a:buNone/>
              <a:defRPr b="0" i="0">
                <a:solidFill>
                  <a:srgbClr val="0F3758"/>
                </a:solidFill>
                <a:latin typeface="+mn-lt"/>
              </a:defRPr>
            </a:lvl1pPr>
          </a:lstStyle>
          <a:p>
            <a:pPr lvl="0"/>
            <a:r>
              <a:rPr lang="en-US" dirty="0"/>
              <a:t>Caption of image</a:t>
            </a:r>
          </a:p>
        </p:txBody>
      </p:sp>
      <p:sp>
        <p:nvSpPr>
          <p:cNvPr id="13" name="Content Placeholder 3">
            <a:extLst>
              <a:ext uri="{FF2B5EF4-FFF2-40B4-BE49-F238E27FC236}">
                <a16:creationId xmlns:a16="http://schemas.microsoft.com/office/drawing/2014/main" id="{3A060D27-FA01-9B46-B9F6-9222EF682582}"/>
              </a:ext>
            </a:extLst>
          </p:cNvPr>
          <p:cNvSpPr>
            <a:spLocks noGrp="1"/>
          </p:cNvSpPr>
          <p:nvPr>
            <p:ph sz="half" idx="13"/>
          </p:nvPr>
        </p:nvSpPr>
        <p:spPr>
          <a:xfrm>
            <a:off x="4897007" y="1774903"/>
            <a:ext cx="2436086" cy="2815289"/>
          </a:xfrm>
        </p:spPr>
        <p:txBody>
          <a:bodyPr>
            <a:normAutofit/>
          </a:bodyPr>
          <a:lstStyle>
            <a:lvl1pPr algn="l">
              <a:defRPr sz="1800" b="1" i="0">
                <a:latin typeface="Montserrat SemiBold" pitchFamily="2" charset="77"/>
              </a:defRPr>
            </a:lvl1pPr>
            <a:lvl2pPr algn="l">
              <a:defRPr/>
            </a:lvl2pPr>
            <a:lvl3pPr algn="l">
              <a:defRPr/>
            </a:lvl3pPr>
            <a:lvl4pPr algn="l">
              <a:defRPr/>
            </a:lvl4pPr>
            <a:lvl5pPr algn="l">
              <a:defRPr/>
            </a:lvl5pPr>
          </a:lstStyle>
          <a:p>
            <a:pPr lvl="0"/>
            <a:endParaRPr lang="en-US" dirty="0"/>
          </a:p>
        </p:txBody>
      </p:sp>
      <p:sp>
        <p:nvSpPr>
          <p:cNvPr id="12" name="Text Placeholder 3">
            <a:extLst>
              <a:ext uri="{FF2B5EF4-FFF2-40B4-BE49-F238E27FC236}">
                <a16:creationId xmlns:a16="http://schemas.microsoft.com/office/drawing/2014/main" id="{146B7075-00A2-0F41-81C1-8D5FEDEBC806}"/>
              </a:ext>
            </a:extLst>
          </p:cNvPr>
          <p:cNvSpPr>
            <a:spLocks noGrp="1"/>
          </p:cNvSpPr>
          <p:nvPr>
            <p:ph type="body" sz="half" idx="2" hasCustomPrompt="1"/>
          </p:nvPr>
        </p:nvSpPr>
        <p:spPr>
          <a:xfrm>
            <a:off x="604794" y="1364061"/>
            <a:ext cx="2949178" cy="4382677"/>
          </a:xfrm>
        </p:spPr>
        <p:txBody>
          <a:bodyPr>
            <a:normAutofit/>
          </a:bodyPr>
          <a:lstStyle>
            <a:lvl1pPr marL="0" indent="0">
              <a:buNone/>
              <a:defRPr sz="1800" b="0">
                <a:solidFill>
                  <a:srgbClr val="0F3758"/>
                </a:solidFill>
                <a:latin typeface="+mn-lt"/>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dirty="0"/>
              <a:t>text</a:t>
            </a:r>
          </a:p>
        </p:txBody>
      </p:sp>
      <p:cxnSp>
        <p:nvCxnSpPr>
          <p:cNvPr id="15" name="Straight Connector 14">
            <a:extLst>
              <a:ext uri="{FF2B5EF4-FFF2-40B4-BE49-F238E27FC236}">
                <a16:creationId xmlns:a16="http://schemas.microsoft.com/office/drawing/2014/main" id="{FEB215AE-78AD-A54E-BE54-BA055DAA7055}"/>
              </a:ext>
            </a:extLst>
          </p:cNvPr>
          <p:cNvCxnSpPr>
            <a:cxnSpLocks/>
          </p:cNvCxnSpPr>
          <p:nvPr userDrawn="1"/>
        </p:nvCxnSpPr>
        <p:spPr>
          <a:xfrm>
            <a:off x="592865" y="1274922"/>
            <a:ext cx="7910557" cy="0"/>
          </a:xfrm>
          <a:prstGeom prst="line">
            <a:avLst/>
          </a:prstGeom>
          <a:ln w="31750" cmpd="sng">
            <a:solidFill>
              <a:srgbClr val="0F3758"/>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73D6E85-05C5-F149-BE2A-4CE3C338CD7C}"/>
              </a:ext>
            </a:extLst>
          </p:cNvPr>
          <p:cNvSpPr>
            <a:spLocks noGrp="1"/>
          </p:cNvSpPr>
          <p:nvPr>
            <p:ph type="title" hasCustomPrompt="1"/>
          </p:nvPr>
        </p:nvSpPr>
        <p:spPr>
          <a:xfrm>
            <a:off x="592865" y="111353"/>
            <a:ext cx="7886700" cy="1325563"/>
          </a:xfrm>
        </p:spPr>
        <p:txBody>
          <a:bodyPr/>
          <a:lstStyle/>
          <a:p>
            <a:r>
              <a:rPr lang="en-GB" dirty="0"/>
              <a:t>Title</a:t>
            </a:r>
            <a:endParaRPr lang="en-US" dirty="0"/>
          </a:p>
        </p:txBody>
      </p:sp>
    </p:spTree>
    <p:extLst>
      <p:ext uri="{BB962C8B-B14F-4D97-AF65-F5344CB8AC3E}">
        <p14:creationId xmlns:p14="http://schemas.microsoft.com/office/powerpoint/2010/main" val="12683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09/09/2023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3568" y="764704"/>
            <a:ext cx="7772400" cy="1470025"/>
          </a:xfrm>
        </p:spPr>
        <p:txBody>
          <a:bodyPr>
            <a:normAutofit/>
          </a:bodyPr>
          <a:lstStyle/>
          <a:p>
            <a:r>
              <a:rPr lang="en-GB" sz="3200" b="1" i="1" dirty="0">
                <a:solidFill>
                  <a:schemeClr val="bg1"/>
                </a:solidFill>
                <a:cs typeface="Arial" panose="020B0604020202020204" pitchFamily="34" charset="0"/>
              </a:rPr>
              <a:t>Social Epidemiology and Public Health Development</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1547664" y="4077072"/>
            <a:ext cx="6400800" cy="1752600"/>
          </a:xfrm>
        </p:spPr>
        <p:txBody>
          <a:bodyPr/>
          <a:lstStyle/>
          <a:p>
            <a:endParaRPr lang="en-GB" b="1" dirty="0">
              <a:solidFill>
                <a:schemeClr val="bg1"/>
              </a:solidFill>
              <a:cs typeface="Arial" panose="020B0604020202020204" pitchFamily="34" charset="0"/>
            </a:endParaRPr>
          </a:p>
          <a:p>
            <a:r>
              <a:rPr lang="en-GB" b="1" dirty="0">
                <a:solidFill>
                  <a:schemeClr val="bg1"/>
                </a:solidFill>
                <a:cs typeface="Arial" panose="020B0604020202020204" pitchFamily="34" charset="0"/>
              </a:rPr>
              <a:t>Semester 1</a:t>
            </a:r>
            <a:endParaRPr lang="en-GB" dirty="0">
              <a:cs typeface="Arial" panose="020B0604020202020204" pitchFamily="34" charset="0"/>
            </a:endParaRPr>
          </a:p>
        </p:txBody>
      </p:sp>
      <p:sp>
        <p:nvSpPr>
          <p:cNvPr id="5" name="TextBox 4">
            <a:extLst>
              <a:ext uri="{FF2B5EF4-FFF2-40B4-BE49-F238E27FC236}">
                <a16:creationId xmlns:a16="http://schemas.microsoft.com/office/drawing/2014/main" id="{A241E7F5-8D1F-4694-5F7B-54DC6A67B496}"/>
              </a:ext>
            </a:extLst>
          </p:cNvPr>
          <p:cNvSpPr txBox="1"/>
          <p:nvPr/>
        </p:nvSpPr>
        <p:spPr>
          <a:xfrm>
            <a:off x="1835696" y="2636912"/>
            <a:ext cx="604076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Module Introduction</a:t>
            </a:r>
          </a:p>
        </p:txBody>
      </p:sp>
      <p:sp>
        <p:nvSpPr>
          <p:cNvPr id="7" name="TextBox 6">
            <a:extLst>
              <a:ext uri="{FF2B5EF4-FFF2-40B4-BE49-F238E27FC236}">
                <a16:creationId xmlns:a16="http://schemas.microsoft.com/office/drawing/2014/main" id="{4EE2E764-804F-3FDA-3D7D-02B1626EBE85}"/>
              </a:ext>
            </a:extLst>
          </p:cNvPr>
          <p:cNvSpPr txBox="1"/>
          <p:nvPr/>
        </p:nvSpPr>
        <p:spPr>
          <a:xfrm>
            <a:off x="2283768" y="3623870"/>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LCHS7000</a:t>
            </a:r>
            <a:endParaRPr lang="en-GB" sz="3200" b="1" dirty="0">
              <a:solidFill>
                <a:schemeClr val="bg1"/>
              </a:solidFill>
              <a:cs typeface="Arial" panose="020B0604020202020204" pitchFamily="34" charset="0"/>
            </a:endParaRPr>
          </a:p>
        </p:txBody>
      </p:sp>
      <p:sp>
        <p:nvSpPr>
          <p:cNvPr id="6" name="TextBox 5">
            <a:extLst>
              <a:ext uri="{FF2B5EF4-FFF2-40B4-BE49-F238E27FC236}">
                <a16:creationId xmlns:a16="http://schemas.microsoft.com/office/drawing/2014/main" id="{8922D766-AD9B-4711-9761-1A7D968B47F2}"/>
              </a:ext>
            </a:extLst>
          </p:cNvPr>
          <p:cNvSpPr txBox="1"/>
          <p:nvPr/>
        </p:nvSpPr>
        <p:spPr>
          <a:xfrm>
            <a:off x="228401" y="5645006"/>
            <a:ext cx="2255367" cy="369332"/>
          </a:xfrm>
          <a:prstGeom prst="rect">
            <a:avLst/>
          </a:prstGeom>
          <a:noFill/>
        </p:spPr>
        <p:txBody>
          <a:bodyPr wrap="square">
            <a:spAutoFit/>
          </a:bodyPr>
          <a:lstStyle/>
          <a:p>
            <a:r>
              <a:rPr lang="en-GB" b="1" dirty="0">
                <a:solidFill>
                  <a:schemeClr val="bg1"/>
                </a:solidFill>
                <a:cs typeface="Arial" panose="020B0604020202020204" pitchFamily="34" charset="0"/>
              </a:rPr>
              <a:t>©Dr Aishat Bakre</a:t>
            </a:r>
            <a:endParaRPr lang="en-GB" dirty="0">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89E28-BC23-4F61-68DE-6A53DEADA8DD}"/>
              </a:ext>
            </a:extLst>
          </p:cNvPr>
          <p:cNvSpPr>
            <a:spLocks noGrp="1"/>
          </p:cNvSpPr>
          <p:nvPr>
            <p:ph type="title"/>
          </p:nvPr>
        </p:nvSpPr>
        <p:spPr/>
        <p:txBody>
          <a:bodyPr/>
          <a:lstStyle/>
          <a:p>
            <a:r>
              <a:rPr lang="en-GB" b="1" dirty="0"/>
              <a:t>Ground Rules </a:t>
            </a:r>
          </a:p>
        </p:txBody>
      </p:sp>
      <p:sp>
        <p:nvSpPr>
          <p:cNvPr id="3" name="Content Placeholder 2">
            <a:extLst>
              <a:ext uri="{FF2B5EF4-FFF2-40B4-BE49-F238E27FC236}">
                <a16:creationId xmlns:a16="http://schemas.microsoft.com/office/drawing/2014/main" id="{DD3A881C-07D7-C689-D57D-D4216892D945}"/>
              </a:ext>
            </a:extLst>
          </p:cNvPr>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Punctuality </a:t>
            </a:r>
          </a:p>
          <a:p>
            <a:r>
              <a:rPr lang="en-GB" dirty="0">
                <a:latin typeface="Arial" panose="020B0604020202020204" pitchFamily="34" charset="0"/>
                <a:cs typeface="Arial" panose="020B0604020202020204" pitchFamily="34" charset="0"/>
              </a:rPr>
              <a:t>Attendance</a:t>
            </a:r>
          </a:p>
          <a:p>
            <a:r>
              <a:rPr lang="en-GB" dirty="0">
                <a:latin typeface="Arial" panose="020B0604020202020204" pitchFamily="34" charset="0"/>
                <a:cs typeface="Arial" panose="020B0604020202020204" pitchFamily="34" charset="0"/>
              </a:rPr>
              <a:t>Respect  </a:t>
            </a:r>
          </a:p>
          <a:p>
            <a:r>
              <a:rPr lang="en-GB" dirty="0">
                <a:latin typeface="Arial" panose="020B0604020202020204" pitchFamily="34" charset="0"/>
                <a:cs typeface="Arial" panose="020B0604020202020204" pitchFamily="34" charset="0"/>
              </a:rPr>
              <a:t>Class activities/discussion </a:t>
            </a:r>
          </a:p>
          <a:p>
            <a:r>
              <a:rPr lang="en-GB" dirty="0">
                <a:latin typeface="Arial" panose="020B0604020202020204" pitchFamily="34" charset="0"/>
                <a:cs typeface="Arial" panose="020B0604020202020204" pitchFamily="34" charset="0"/>
              </a:rPr>
              <a:t>Questions </a:t>
            </a:r>
          </a:p>
          <a:p>
            <a:r>
              <a:rPr lang="en-GB" dirty="0">
                <a:latin typeface="Arial" panose="020B0604020202020204" pitchFamily="34" charset="0"/>
                <a:cs typeface="Arial" panose="020B0604020202020204" pitchFamily="34" charset="0"/>
              </a:rPr>
              <a:t>Distractions </a:t>
            </a:r>
          </a:p>
          <a:p>
            <a:pPr lvl="1">
              <a:buFont typeface="Wingdings" panose="05000000000000000000" pitchFamily="2" charset="2"/>
              <a:buChar char="ü"/>
            </a:pPr>
            <a:r>
              <a:rPr lang="en-GB" dirty="0">
                <a:latin typeface="Arial" panose="020B0604020202020204" pitchFamily="34" charset="0"/>
                <a:cs typeface="Arial" panose="020B0604020202020204" pitchFamily="34" charset="0"/>
              </a:rPr>
              <a:t>Phone </a:t>
            </a:r>
          </a:p>
          <a:p>
            <a:pPr lvl="1">
              <a:buFont typeface="Wingdings" panose="05000000000000000000" pitchFamily="2" charset="2"/>
              <a:buChar char="ü"/>
            </a:pPr>
            <a:r>
              <a:rPr lang="en-GB" dirty="0">
                <a:latin typeface="Arial" panose="020B0604020202020204" pitchFamily="34" charset="0"/>
                <a:cs typeface="Arial" panose="020B0604020202020204" pitchFamily="34" charset="0"/>
              </a:rPr>
              <a:t>Food/Drinks</a:t>
            </a:r>
          </a:p>
          <a:p>
            <a:pPr marL="0" indent="0">
              <a:buNone/>
            </a:pPr>
            <a:endParaRPr lang="en-GB" dirty="0">
              <a:latin typeface="Arial" panose="020B0604020202020204" pitchFamily="34" charset="0"/>
              <a:cs typeface="Arial" panose="020B0604020202020204" pitchFamily="34" charset="0"/>
            </a:endParaRPr>
          </a:p>
          <a:p>
            <a:pPr algn="ctr"/>
            <a:r>
              <a:rPr lang="en-GB" i="1" dirty="0">
                <a:solidFill>
                  <a:srgbClr val="7030A0"/>
                </a:solidFill>
                <a:latin typeface="Arial" panose="020B0604020202020204" pitchFamily="34" charset="0"/>
                <a:cs typeface="Arial" panose="020B0604020202020204" pitchFamily="34" charset="0"/>
              </a:rPr>
              <a:t>Any more you will like to add? </a:t>
            </a:r>
          </a:p>
          <a:p>
            <a:pPr lvl="1">
              <a:buFont typeface="Wingdings" panose="05000000000000000000" pitchFamily="2" charset="2"/>
              <a:buChar char="ü"/>
            </a:pPr>
            <a:endParaRPr lang="en-GB" dirty="0"/>
          </a:p>
          <a:p>
            <a:pPr lvl="1">
              <a:buFont typeface="Wingdings" panose="05000000000000000000" pitchFamily="2" charset="2"/>
              <a:buChar char="ü"/>
            </a:pPr>
            <a:endParaRPr lang="en-GB" dirty="0"/>
          </a:p>
        </p:txBody>
      </p:sp>
    </p:spTree>
    <p:extLst>
      <p:ext uri="{BB962C8B-B14F-4D97-AF65-F5344CB8AC3E}">
        <p14:creationId xmlns:p14="http://schemas.microsoft.com/office/powerpoint/2010/main" val="1123831980"/>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a:xfrm>
            <a:off x="714400" y="1556792"/>
            <a:ext cx="7715200" cy="3917032"/>
          </a:xfrm>
        </p:spPr>
        <p:txBody>
          <a:bodyPr>
            <a:normAutofit/>
          </a:bodyPr>
          <a:lstStyle/>
          <a:p>
            <a:r>
              <a:rPr lang="en-GB" dirty="0">
                <a:latin typeface="Arial" panose="020B0604020202020204" pitchFamily="34" charset="0"/>
                <a:cs typeface="Arial" panose="020B0604020202020204" pitchFamily="34" charset="0"/>
              </a:rPr>
              <a:t>Introduction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Introduce module aim and Learning outcomes</a:t>
            </a:r>
          </a:p>
          <a:p>
            <a:r>
              <a:rPr lang="en-GB" dirty="0">
                <a:latin typeface="Arial" panose="020B0604020202020204" pitchFamily="34" charset="0"/>
                <a:cs typeface="Arial" panose="020B0604020202020204" pitchFamily="34" charset="0"/>
              </a:rPr>
              <a:t>The assessment requirements of the module </a:t>
            </a:r>
          </a:p>
          <a:p>
            <a:endParaRPr lang="en-GB"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3917032"/>
          </a:xfrm>
        </p:spPr>
        <p:txBody>
          <a:bodyPr>
            <a:noAutofit/>
          </a:bodyPr>
          <a:lstStyle/>
          <a:p>
            <a:pPr marL="0" indent="0">
              <a:buNone/>
            </a:pPr>
            <a:r>
              <a:rPr lang="en-GB" sz="1800" dirty="0">
                <a:cs typeface="Arial" panose="020B0604020202020204" pitchFamily="34" charset="0"/>
              </a:rPr>
              <a:t>On successful completion of this module, you should be able to: </a:t>
            </a:r>
          </a:p>
          <a:p>
            <a:pPr marL="0" indent="0">
              <a:buNone/>
            </a:pPr>
            <a:endParaRPr lang="en-GB" sz="1800" dirty="0">
              <a:cs typeface="Arial" panose="020B0604020202020204" pitchFamily="34" charset="0"/>
            </a:endParaRPr>
          </a:p>
          <a:p>
            <a:pPr lvl="0">
              <a:buFont typeface="Wingdings" panose="05000000000000000000" pitchFamily="2" charset="2"/>
              <a:buChar char="§"/>
            </a:pPr>
            <a:r>
              <a:rPr lang="en-GB" sz="1800" dirty="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800" dirty="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800" dirty="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800" dirty="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221490641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cs typeface="Arial" panose="020B0604020202020204" pitchFamily="34" charset="0"/>
              </a:rPr>
              <a:t>Module Summary</a:t>
            </a:r>
            <a:endParaRPr lang="en-GB" b="1"/>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600" dirty="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marL="0" indent="0">
              <a:buNone/>
            </a:pPr>
            <a:endParaRPr lang="en-GB" sz="2600" dirty="0">
              <a:cs typeface="Arial" panose="020B0604020202020204" pitchFamily="34" charset="0"/>
            </a:endParaRPr>
          </a:p>
          <a:p>
            <a:pPr>
              <a:buFont typeface="Wingdings" panose="05000000000000000000" pitchFamily="2" charset="2"/>
              <a:buChar char="§"/>
            </a:pPr>
            <a:r>
              <a:rPr lang="en-GB" sz="2600" dirty="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1617553579"/>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7CC15-77EA-F61D-354E-2790AF5763D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Assessment </a:t>
            </a:r>
          </a:p>
        </p:txBody>
      </p:sp>
      <p:sp>
        <p:nvSpPr>
          <p:cNvPr id="3" name="Content Placeholder 2">
            <a:extLst>
              <a:ext uri="{FF2B5EF4-FFF2-40B4-BE49-F238E27FC236}">
                <a16:creationId xmlns:a16="http://schemas.microsoft.com/office/drawing/2014/main" id="{1CA8ECA7-F5C6-F032-4AAB-87D8F0C34676}"/>
              </a:ext>
            </a:extLst>
          </p:cNvPr>
          <p:cNvSpPr>
            <a:spLocks noGrp="1"/>
          </p:cNvSpPr>
          <p:nvPr>
            <p:ph idx="1"/>
          </p:nvPr>
        </p:nvSpPr>
        <p:spPr/>
        <p:txBody>
          <a:bodyPr>
            <a:normAutofit lnSpcReduction="10000"/>
          </a:bodyPr>
          <a:lstStyle/>
          <a:p>
            <a:pPr marL="0" indent="0" algn="ctr">
              <a:buNone/>
            </a:pPr>
            <a:r>
              <a:rPr lang="en-GB" b="1" dirty="0">
                <a:latin typeface="Arial" panose="020B0604020202020204" pitchFamily="34" charset="0"/>
                <a:cs typeface="Arial" panose="020B0604020202020204" pitchFamily="34" charset="0"/>
              </a:rPr>
              <a:t>Two Assessment components</a:t>
            </a:r>
          </a:p>
          <a:p>
            <a:r>
              <a:rPr lang="en-GB" b="1" dirty="0">
                <a:latin typeface="Arial" panose="020B0604020202020204" pitchFamily="34" charset="0"/>
                <a:cs typeface="Arial" panose="020B0604020202020204" pitchFamily="34" charset="0"/>
              </a:rPr>
              <a:t>Component 1</a:t>
            </a:r>
            <a:r>
              <a:rPr lang="en-GB" dirty="0">
                <a:latin typeface="Arial" panose="020B0604020202020204" pitchFamily="34" charset="0"/>
                <a:cs typeface="Arial" panose="020B0604020202020204" pitchFamily="34" charset="0"/>
              </a:rPr>
              <a:t>: </a:t>
            </a:r>
            <a:r>
              <a:rPr lang="en-GB" b="1" dirty="0">
                <a:solidFill>
                  <a:srgbClr val="FF0000"/>
                </a:solidFill>
                <a:latin typeface="Arial" panose="020B0604020202020204" pitchFamily="34" charset="0"/>
                <a:cs typeface="Arial" panose="020B0604020202020204" pitchFamily="34" charset="0"/>
              </a:rPr>
              <a:t>Group Presentation (Practice intervention)</a:t>
            </a:r>
            <a:endParaRPr lang="en-GB" b="1" dirty="0">
              <a:latin typeface="Arial" panose="020B0604020202020204" pitchFamily="34" charset="0"/>
              <a:cs typeface="Arial" panose="020B0604020202020204" pitchFamily="34" charset="0"/>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50% weighting</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Component 2:</a:t>
            </a:r>
            <a:r>
              <a:rPr lang="en-GB" b="1" dirty="0">
                <a:solidFill>
                  <a:srgbClr val="FF0000"/>
                </a:solidFill>
                <a:latin typeface="Arial" panose="020B0604020202020204" pitchFamily="34" charset="0"/>
                <a:cs typeface="Arial" panose="020B0604020202020204" pitchFamily="34" charset="0"/>
              </a:rPr>
              <a:t> Analytical Report</a:t>
            </a:r>
          </a:p>
          <a:p>
            <a:pPr marL="0" indent="0" algn="ctr">
              <a:buNone/>
            </a:pPr>
            <a:r>
              <a:rPr lang="en-GB" b="1" dirty="0">
                <a:latin typeface="Arial" panose="020B0604020202020204" pitchFamily="34" charset="0"/>
                <a:cs typeface="Arial" panose="020B0604020202020204" pitchFamily="34" charset="0"/>
              </a:rPr>
              <a:t>50% weighting</a:t>
            </a:r>
          </a:p>
          <a:p>
            <a:pPr marL="0" indent="0">
              <a:buNone/>
            </a:pPr>
            <a:endParaRPr lang="en-GB" dirty="0"/>
          </a:p>
        </p:txBody>
      </p:sp>
    </p:spTree>
    <p:extLst>
      <p:ext uri="{BB962C8B-B14F-4D97-AF65-F5344CB8AC3E}">
        <p14:creationId xmlns:p14="http://schemas.microsoft.com/office/powerpoint/2010/main" val="293221692"/>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255126" y="1906087"/>
            <a:ext cx="7141937" cy="3504556"/>
          </a:xfrm>
        </p:spPr>
        <p:txBody>
          <a:bodyPr>
            <a:normAutofit fontScale="77500" lnSpcReduction="20000"/>
          </a:bodyPr>
          <a:lstStyle/>
          <a:p>
            <a:pPr defTabSz="685800">
              <a:spcBef>
                <a:spcPts val="0"/>
              </a:spcBef>
              <a:defRPr/>
            </a:pPr>
            <a:r>
              <a:rPr lang="en-GB" sz="2400" b="1" dirty="0">
                <a:latin typeface="Arial" panose="020B0604020202020204" pitchFamily="34" charset="0"/>
                <a:cs typeface="Arial" panose="020B0604020202020204" pitchFamily="34" charset="0"/>
              </a:rPr>
              <a:t>Group project presentation- 10 minutes per person</a:t>
            </a:r>
          </a:p>
          <a:p>
            <a:pPr defTabSz="685800">
              <a:spcBef>
                <a:spcPts val="0"/>
              </a:spcBef>
              <a:defRPr/>
            </a:pPr>
            <a:endParaRPr lang="en-GB" sz="2400" dirty="0">
              <a:latin typeface="Arial" panose="020B0604020202020204" pitchFamily="34" charset="0"/>
              <a:cs typeface="Arial" panose="020B0604020202020204" pitchFamily="34" charset="0"/>
            </a:endParaRPr>
          </a:p>
          <a:p>
            <a:pPr defTabSz="685800">
              <a:spcBef>
                <a:spcPts val="0"/>
              </a:spcBef>
              <a:defRPr/>
            </a:pPr>
            <a:r>
              <a:rPr lang="en-GB" sz="2400" dirty="0">
                <a:latin typeface="Arial" panose="020B0604020202020204" pitchFamily="34" charset="0"/>
                <a:cs typeface="Arial" panose="020B0604020202020204" pitchFamily="34" charset="0"/>
              </a:rPr>
              <a:t>You have been commissioned by the local council to plan and design a campaign to promote a positive health behaviour. – focus on the whole population – </a:t>
            </a:r>
          </a:p>
          <a:p>
            <a:pPr marL="0" indent="0" defTabSz="685800">
              <a:spcBef>
                <a:spcPts val="0"/>
              </a:spcBef>
              <a:buNone/>
              <a:defRPr/>
            </a:pPr>
            <a:endParaRPr lang="en-GB" sz="2400" dirty="0">
              <a:latin typeface="Arial" panose="020B0604020202020204" pitchFamily="34" charset="0"/>
              <a:cs typeface="Arial" panose="020B0604020202020204" pitchFamily="34" charset="0"/>
            </a:endParaRPr>
          </a:p>
          <a:p>
            <a:pPr defTabSz="685800">
              <a:spcBef>
                <a:spcPts val="0"/>
              </a:spcBef>
              <a:defRPr/>
            </a:pPr>
            <a:r>
              <a:rPr lang="en-GB" sz="2400" dirty="0">
                <a:latin typeface="Arial" panose="020B0604020202020204" pitchFamily="34" charset="0"/>
                <a:cs typeface="Arial" panose="020B0604020202020204" pitchFamily="34" charset="0"/>
              </a:rPr>
              <a:t>Choose from any of these </a:t>
            </a:r>
            <a:r>
              <a:rPr lang="en-GB" sz="2400" b="1" dirty="0">
                <a:latin typeface="Arial" panose="020B0604020202020204" pitchFamily="34" charset="0"/>
                <a:cs typeface="Arial" panose="020B0604020202020204" pitchFamily="34" charset="0"/>
              </a:rPr>
              <a:t>exercise (physical activity), diet (healthy eating), sleep, smoking, alcohol consumption, </a:t>
            </a:r>
          </a:p>
          <a:p>
            <a:pPr defTabSz="685800">
              <a:spcBef>
                <a:spcPts val="0"/>
              </a:spcBef>
              <a:defRPr/>
            </a:pPr>
            <a:endParaRPr lang="en-GB" sz="2400" dirty="0">
              <a:latin typeface="Arial" panose="020B0604020202020204" pitchFamily="34" charset="0"/>
              <a:cs typeface="Arial" panose="020B0604020202020204" pitchFamily="34" charset="0"/>
            </a:endParaRPr>
          </a:p>
          <a:p>
            <a:pPr defTabSz="685800">
              <a:spcBef>
                <a:spcPts val="0"/>
              </a:spcBef>
              <a:defRPr/>
            </a:pPr>
            <a:r>
              <a:rPr lang="en-GB" sz="2400" dirty="0">
                <a:latin typeface="Arial" panose="020B0604020202020204" pitchFamily="34" charset="0"/>
                <a:cs typeface="Arial" panose="020B0604020202020204" pitchFamily="34" charset="0"/>
              </a:rPr>
              <a:t>Choose an age group</a:t>
            </a:r>
          </a:p>
          <a:p>
            <a:pPr defTabSz="685800">
              <a:spcBef>
                <a:spcPts val="0"/>
              </a:spcBef>
              <a:defRPr/>
            </a:pPr>
            <a:endParaRPr lang="en-GB" sz="2400" dirty="0">
              <a:latin typeface="Arial" panose="020B0604020202020204" pitchFamily="34" charset="0"/>
              <a:cs typeface="Arial" panose="020B0604020202020204" pitchFamily="34" charset="0"/>
            </a:endParaRPr>
          </a:p>
          <a:p>
            <a:pPr defTabSz="685800">
              <a:spcBef>
                <a:spcPts val="0"/>
              </a:spcBef>
              <a:defRPr/>
            </a:pPr>
            <a:r>
              <a:rPr lang="en-GB" sz="2400" dirty="0">
                <a:latin typeface="Arial" panose="020B0604020202020204" pitchFamily="34" charset="0"/>
                <a:cs typeface="Arial" panose="020B0604020202020204" pitchFamily="34" charset="0"/>
              </a:rPr>
              <a:t>You can look at other campaigns but yours should be </a:t>
            </a:r>
            <a:r>
              <a:rPr lang="en-GB" sz="2400" b="1" dirty="0">
                <a:latin typeface="Arial" panose="020B0604020202020204" pitchFamily="34" charset="0"/>
                <a:cs typeface="Arial" panose="020B0604020202020204" pitchFamily="34" charset="0"/>
              </a:rPr>
              <a:t>UNIQUE</a:t>
            </a:r>
          </a:p>
          <a:p>
            <a:pPr marL="0" indent="0">
              <a:buNone/>
            </a:pPr>
            <a:endParaRPr lang="en-GB" sz="2100"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628650" y="404664"/>
            <a:ext cx="7886700" cy="994172"/>
          </a:xfrm>
        </p:spPr>
        <p:txBody>
          <a:bodyPr>
            <a:normAutofit/>
          </a:bodyPr>
          <a:lstStyle/>
          <a:p>
            <a:pPr algn="ctr"/>
            <a:r>
              <a:rPr lang="en-GB" sz="3600" b="1" dirty="0"/>
              <a:t>Component 1 </a:t>
            </a:r>
            <a:r>
              <a:rPr lang="en-GB" sz="3600" dirty="0"/>
              <a:t>-</a:t>
            </a:r>
            <a:r>
              <a:rPr lang="en-GB" sz="3600" b="1" dirty="0">
                <a:solidFill>
                  <a:srgbClr val="FF0000"/>
                </a:solidFill>
              </a:rPr>
              <a:t> Group Presentation </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4493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Group Presentation</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a:xfrm>
            <a:off x="457200" y="1417638"/>
            <a:ext cx="8229600" cy="4243609"/>
          </a:xfrm>
        </p:spPr>
        <p:txBody>
          <a:bodyPr>
            <a:normAutofit fontScale="92500" lnSpcReduction="20000"/>
          </a:bodyPr>
          <a:lstStyle/>
          <a:p>
            <a:r>
              <a:rPr lang="en-GB" dirty="0">
                <a:latin typeface="Arial" panose="020B0604020202020204" pitchFamily="34" charset="0"/>
                <a:cs typeface="Arial" panose="020B0604020202020204" pitchFamily="34" charset="0"/>
              </a:rPr>
              <a:t>Word count: </a:t>
            </a:r>
            <a:r>
              <a:rPr lang="en-GB" b="1" dirty="0">
                <a:latin typeface="Arial" panose="020B0604020202020204" pitchFamily="34" charset="0"/>
                <a:cs typeface="Arial" panose="020B0604020202020204" pitchFamily="34" charset="0"/>
              </a:rPr>
              <a:t>10mins</a:t>
            </a:r>
          </a:p>
          <a:p>
            <a:endParaRPr lang="en-GB"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Submission deadline </a:t>
            </a:r>
          </a:p>
          <a:p>
            <a:pPr marL="0" indent="0" algn="ctr">
              <a:buNone/>
            </a:pPr>
            <a:r>
              <a:rPr lang="en-GB" dirty="0">
                <a:latin typeface="Arial" panose="020B0604020202020204" pitchFamily="34" charset="0"/>
                <a:cs typeface="Arial" panose="020B0604020202020204" pitchFamily="34" charset="0"/>
              </a:rPr>
              <a:t>Group presentations week commencing </a:t>
            </a:r>
          </a:p>
          <a:p>
            <a:pPr marL="0" indent="0" algn="ctr">
              <a:buNone/>
            </a:pPr>
            <a:r>
              <a:rPr lang="en-GB" sz="3200" b="1" i="1" dirty="0">
                <a:solidFill>
                  <a:srgbClr val="FF0000"/>
                </a:solidFill>
                <a:effectLst/>
                <a:latin typeface="Arial" panose="020B0604020202020204" pitchFamily="34" charset="0"/>
                <a:ea typeface="Times New Roman" panose="02020603050405020304" pitchFamily="18" charset="0"/>
              </a:rPr>
              <a:t>October 16</a:t>
            </a:r>
            <a:r>
              <a:rPr lang="en-GB" sz="3200" b="1" i="1" baseline="30000" dirty="0">
                <a:solidFill>
                  <a:srgbClr val="FF0000"/>
                </a:solidFill>
                <a:effectLst/>
                <a:latin typeface="Arial" panose="020B0604020202020204" pitchFamily="34" charset="0"/>
                <a:ea typeface="Times New Roman" panose="02020603050405020304" pitchFamily="18" charset="0"/>
              </a:rPr>
              <a:t>th</a:t>
            </a:r>
            <a:r>
              <a:rPr lang="en-GB" sz="3200" b="1" i="1" dirty="0">
                <a:solidFill>
                  <a:srgbClr val="FF0000"/>
                </a:solidFill>
                <a:effectLst/>
                <a:latin typeface="Arial" panose="020B0604020202020204" pitchFamily="34" charset="0"/>
                <a:ea typeface="Times New Roman" panose="02020603050405020304" pitchFamily="18" charset="0"/>
              </a:rPr>
              <a:t>   2023</a:t>
            </a:r>
          </a:p>
          <a:p>
            <a:pPr marL="0" indent="0" algn="ctr">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Submit </a:t>
            </a:r>
            <a:r>
              <a:rPr lang="en-GB" b="1" dirty="0">
                <a:latin typeface="Arial" panose="020B0604020202020204" pitchFamily="34" charset="0"/>
                <a:cs typeface="Arial" panose="020B0604020202020204" pitchFamily="34" charset="0"/>
              </a:rPr>
              <a:t>Group presentation slides </a:t>
            </a:r>
            <a:r>
              <a:rPr lang="en-GB" dirty="0">
                <a:latin typeface="Arial" panose="020B0604020202020204" pitchFamily="34" charset="0"/>
                <a:cs typeface="Arial" panose="020B0604020202020204" pitchFamily="34" charset="0"/>
              </a:rPr>
              <a:t>individually to Turnitin-</a:t>
            </a:r>
            <a:r>
              <a:rPr lang="en-GB" b="1" dirty="0">
                <a:latin typeface="Arial" panose="020B0604020202020204" pitchFamily="34" charset="0"/>
                <a:cs typeface="Arial" panose="020B0604020202020204" pitchFamily="34" charset="0"/>
              </a:rPr>
              <a:t> </a:t>
            </a:r>
          </a:p>
          <a:p>
            <a:pPr algn="ctr"/>
            <a:r>
              <a:rPr lang="en-GB" b="1" i="1" dirty="0">
                <a:solidFill>
                  <a:srgbClr val="FF0000"/>
                </a:solidFill>
                <a:latin typeface="Arial" panose="020B0604020202020204" pitchFamily="34" charset="0"/>
                <a:cs typeface="Arial" panose="020B0604020202020204" pitchFamily="34" charset="0"/>
              </a:rPr>
              <a:t>Friday October 20</a:t>
            </a:r>
            <a:r>
              <a:rPr lang="en-GB" b="1" i="1" baseline="30000" dirty="0">
                <a:solidFill>
                  <a:srgbClr val="FF0000"/>
                </a:solidFill>
                <a:latin typeface="Arial" panose="020B0604020202020204" pitchFamily="34" charset="0"/>
                <a:cs typeface="Arial" panose="020B0604020202020204" pitchFamily="34" charset="0"/>
              </a:rPr>
              <a:t>th</a:t>
            </a:r>
            <a:r>
              <a:rPr lang="en-GB" b="1" i="1" dirty="0">
                <a:solidFill>
                  <a:srgbClr val="FF0000"/>
                </a:solidFill>
                <a:latin typeface="Arial" panose="020B0604020202020204" pitchFamily="34" charset="0"/>
                <a:cs typeface="Arial" panose="020B0604020202020204" pitchFamily="34" charset="0"/>
              </a:rPr>
              <a:t> 2023  2pm</a:t>
            </a:r>
          </a:p>
        </p:txBody>
      </p:sp>
      <p:sp>
        <p:nvSpPr>
          <p:cNvPr id="4" name="Rectangle 3">
            <a:extLst>
              <a:ext uri="{FF2B5EF4-FFF2-40B4-BE49-F238E27FC236}">
                <a16:creationId xmlns:a16="http://schemas.microsoft.com/office/drawing/2014/main" id="{E95AEA50-0186-4D18-909E-0575A1A79D2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281265171"/>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3B4BA-1461-C380-FFEA-F7BCDD89C8A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Assessment 1 unpacking </a:t>
            </a:r>
          </a:p>
        </p:txBody>
      </p:sp>
      <p:sp>
        <p:nvSpPr>
          <p:cNvPr id="3" name="Content Placeholder 2">
            <a:extLst>
              <a:ext uri="{FF2B5EF4-FFF2-40B4-BE49-F238E27FC236}">
                <a16:creationId xmlns:a16="http://schemas.microsoft.com/office/drawing/2014/main" id="{E4BF99D3-2852-69A8-C7A3-26A839F0359B}"/>
              </a:ext>
            </a:extLst>
          </p:cNvPr>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Week 2- Group/task allocation &amp; unpacking of Assessment 1</a:t>
            </a:r>
          </a:p>
          <a:p>
            <a:r>
              <a:rPr lang="en-GB" dirty="0">
                <a:latin typeface="Arial" panose="020B0604020202020204" pitchFamily="34" charset="0"/>
                <a:cs typeface="Arial" panose="020B0604020202020204" pitchFamily="34" charset="0"/>
              </a:rPr>
              <a:t>Week 3- Workshop for assessment 1</a:t>
            </a:r>
          </a:p>
          <a:p>
            <a:endParaRPr lang="en-GB"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Week 6- Group presentation </a:t>
            </a:r>
          </a:p>
          <a:p>
            <a:pPr marL="0" indent="0">
              <a:buNone/>
            </a:pPr>
            <a:endParaRPr lang="en-GB" dirty="0">
              <a:latin typeface="Arial" panose="020B0604020202020204" pitchFamily="34" charset="0"/>
              <a:cs typeface="Arial" panose="020B0604020202020204" pitchFamily="34" charset="0"/>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Char char="•"/>
              <a:tabLst/>
              <a:defRPr/>
            </a:pPr>
            <a:r>
              <a:rPr lang="en-GB" b="1" dirty="0">
                <a:latin typeface="Arial" panose="020B0604020202020204" pitchFamily="34" charset="0"/>
                <a:cs typeface="Arial" panose="020B0604020202020204" pitchFamily="34" charset="0"/>
              </a:rPr>
              <a:t>Submission</a:t>
            </a:r>
            <a:r>
              <a:rPr lang="en-GB" dirty="0">
                <a:latin typeface="Arial" panose="020B0604020202020204" pitchFamily="34" charset="0"/>
                <a:cs typeface="Arial" panose="020B0604020202020204" pitchFamily="34" charset="0"/>
              </a:rPr>
              <a:t>- </a:t>
            </a:r>
            <a:r>
              <a:rPr kumimoji="0" lang="en-GB" sz="3000" b="1" i="1"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Friday October 20</a:t>
            </a:r>
            <a:r>
              <a:rPr kumimoji="0" lang="en-GB" sz="3000" b="1" i="1" u="none" strike="noStrike" kern="1200" cap="none" spc="0" normalizeH="0" baseline="30000" noProof="0" dirty="0">
                <a:ln>
                  <a:noFill/>
                </a:ln>
                <a:solidFill>
                  <a:srgbClr val="FF0000"/>
                </a:solidFill>
                <a:effectLst/>
                <a:uLnTx/>
                <a:uFillTx/>
                <a:latin typeface="Arial" panose="020B0604020202020204" pitchFamily="34" charset="0"/>
                <a:ea typeface="+mn-ea"/>
                <a:cs typeface="Arial" panose="020B0604020202020204" pitchFamily="34" charset="0"/>
              </a:rPr>
              <a:t>th</a:t>
            </a:r>
            <a:r>
              <a:rPr kumimoji="0" lang="en-GB" sz="3000" b="1" i="1"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 2023  2pm</a:t>
            </a:r>
          </a:p>
          <a:p>
            <a:pPr marL="0" indent="0">
              <a:buNone/>
            </a:pPr>
            <a:endParaRPr lang="en-GB" b="1" i="1" dirty="0">
              <a:solidFill>
                <a:srgbClr val="FF0000"/>
              </a:solidFill>
              <a:latin typeface="Arial" panose="020B0604020202020204" pitchFamily="34" charset="0"/>
              <a:cs typeface="Arial" panose="020B0604020202020204" pitchFamily="34" charset="0"/>
            </a:endParaRPr>
          </a:p>
          <a:p>
            <a:endParaRPr lang="en-GB" b="1" i="1" dirty="0">
              <a:solidFill>
                <a:srgbClr val="FF00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49705952"/>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6DD1A-B8E9-2812-9FB2-E6C7E0D842B2}"/>
              </a:ext>
            </a:extLst>
          </p:cNvPr>
          <p:cNvSpPr>
            <a:spLocks noGrp="1"/>
          </p:cNvSpPr>
          <p:nvPr>
            <p:ph type="title"/>
          </p:nvPr>
        </p:nvSpPr>
        <p:spPr/>
        <p:txBody>
          <a:bodyPr>
            <a:normAutofit fontScale="90000"/>
          </a:bodyPr>
          <a:lstStyle/>
          <a:p>
            <a:r>
              <a:rPr lang="en-GB" b="1" dirty="0"/>
              <a:t>Component 1 Assessment brief unpacking </a:t>
            </a:r>
          </a:p>
        </p:txBody>
      </p:sp>
      <p:sp>
        <p:nvSpPr>
          <p:cNvPr id="3" name="Content Placeholder 2">
            <a:extLst>
              <a:ext uri="{FF2B5EF4-FFF2-40B4-BE49-F238E27FC236}">
                <a16:creationId xmlns:a16="http://schemas.microsoft.com/office/drawing/2014/main" id="{BDBDBF89-46D0-8A73-39E0-8844E8956FF5}"/>
              </a:ext>
            </a:extLst>
          </p:cNvPr>
          <p:cNvSpPr>
            <a:spLocks noGrp="1"/>
          </p:cNvSpPr>
          <p:nvPr>
            <p:ph idx="1"/>
          </p:nvPr>
        </p:nvSpPr>
        <p:spPr/>
        <p:txBody>
          <a:bodyPr>
            <a:normAutofit fontScale="92500" lnSpcReduction="20000"/>
          </a:bodyPr>
          <a:lstStyle/>
          <a:p>
            <a:r>
              <a:rPr lang="en-GB" dirty="0"/>
              <a:t>Week 3- Week 5</a:t>
            </a:r>
          </a:p>
          <a:p>
            <a:endParaRPr lang="en-GB" dirty="0"/>
          </a:p>
          <a:p>
            <a:r>
              <a:rPr lang="en-GB" dirty="0"/>
              <a:t>Workshop/formative assessment feedback</a:t>
            </a:r>
          </a:p>
          <a:p>
            <a:endParaRPr lang="en-GB" dirty="0"/>
          </a:p>
          <a:p>
            <a:r>
              <a:rPr lang="en-GB" dirty="0"/>
              <a:t>Submission and Group presentation due in </a:t>
            </a:r>
            <a:r>
              <a:rPr lang="en-GB" b="1" dirty="0"/>
              <a:t>Week 6</a:t>
            </a:r>
          </a:p>
          <a:p>
            <a:pPr marL="0" indent="0">
              <a:buNone/>
            </a:pPr>
            <a:endParaRPr lang="en-GB" dirty="0"/>
          </a:p>
          <a:p>
            <a:pPr algn="ctr"/>
            <a:r>
              <a:rPr lang="en-GB" b="1" i="1" dirty="0">
                <a:solidFill>
                  <a:srgbClr val="FF0000"/>
                </a:solidFill>
              </a:rPr>
              <a:t>Friday October 20</a:t>
            </a:r>
            <a:r>
              <a:rPr lang="en-GB" b="1" i="1" baseline="30000" dirty="0">
                <a:solidFill>
                  <a:srgbClr val="FF0000"/>
                </a:solidFill>
              </a:rPr>
              <a:t>th</a:t>
            </a:r>
            <a:r>
              <a:rPr lang="en-GB" b="1" i="1" dirty="0">
                <a:solidFill>
                  <a:srgbClr val="FF0000"/>
                </a:solidFill>
              </a:rPr>
              <a:t> 2023  2pm</a:t>
            </a:r>
          </a:p>
          <a:p>
            <a:endParaRPr lang="en-GB" dirty="0"/>
          </a:p>
        </p:txBody>
      </p:sp>
    </p:spTree>
    <p:extLst>
      <p:ext uri="{BB962C8B-B14F-4D97-AF65-F5344CB8AC3E}">
        <p14:creationId xmlns:p14="http://schemas.microsoft.com/office/powerpoint/2010/main" val="2289975910"/>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74C91-88D4-D342-5446-95000404D182}"/>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Component 2: </a:t>
            </a:r>
            <a:r>
              <a:rPr lang="en-GB" b="1" dirty="0">
                <a:solidFill>
                  <a:srgbClr val="FF0000"/>
                </a:solidFill>
                <a:latin typeface="Arial" panose="020B0604020202020204" pitchFamily="34" charset="0"/>
                <a:cs typeface="Arial" panose="020B0604020202020204" pitchFamily="34" charset="0"/>
              </a:rPr>
              <a:t>Analytical Report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647529A-3D31-70ED-96A4-BF0F5D618E32}"/>
              </a:ext>
            </a:extLst>
          </p:cNvPr>
          <p:cNvSpPr>
            <a:spLocks noGrp="1"/>
          </p:cNvSpPr>
          <p:nvPr>
            <p:ph idx="1"/>
          </p:nvPr>
        </p:nvSpPr>
        <p:spPr/>
        <p:txBody>
          <a:bodyPr>
            <a:normAutofit lnSpcReduction="10000"/>
          </a:bodyPr>
          <a:lstStyle/>
          <a:p>
            <a:r>
              <a:rPr lang="en-GB" sz="2400" b="1" dirty="0">
                <a:effectLst/>
                <a:latin typeface="Arial" panose="020B0604020202020204" pitchFamily="34" charset="0"/>
                <a:ea typeface="Times New Roman" panose="02020603050405020304" pitchFamily="18" charset="0"/>
                <a:cs typeface="Arial" panose="020B0604020202020204" pitchFamily="34" charset="0"/>
              </a:rPr>
              <a:t>Assessment Part 1</a:t>
            </a:r>
            <a:r>
              <a:rPr lang="en-GB" sz="2400" b="1" dirty="0">
                <a:latin typeface="Arial" panose="020B0604020202020204" pitchFamily="34" charset="0"/>
                <a:ea typeface="Times New Roman" panose="02020603050405020304" pitchFamily="18" charset="0"/>
                <a:cs typeface="Arial" panose="020B0604020202020204" pitchFamily="34" charset="0"/>
              </a:rPr>
              <a:t>:</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b="1" dirty="0">
                <a:effectLst/>
                <a:latin typeface="Arial" panose="020B0604020202020204" pitchFamily="34" charset="0"/>
                <a:ea typeface="Times New Roman" panose="02020603050405020304" pitchFamily="18" charset="0"/>
                <a:cs typeface="Arial" panose="020B0604020202020204" pitchFamily="34" charset="0"/>
              </a:rPr>
              <a:t>Report (1100 words)</a:t>
            </a:r>
          </a:p>
          <a:p>
            <a:pPr marL="0" indent="0">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 </a:t>
            </a:r>
          </a:p>
          <a:p>
            <a:pPr marL="114300" indent="0">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Choose from </a:t>
            </a:r>
            <a:r>
              <a:rPr lang="en-GB" sz="2400" b="1" dirty="0">
                <a:effectLst/>
                <a:latin typeface="Arial" panose="020B0604020202020204" pitchFamily="34" charset="0"/>
                <a:ea typeface="Times New Roman" panose="02020603050405020304" pitchFamily="18" charset="0"/>
                <a:cs typeface="Arial" panose="020B0604020202020204" pitchFamily="34" charset="0"/>
              </a:rPr>
              <a:t>one</a:t>
            </a:r>
            <a:r>
              <a:rPr lang="en-GB" sz="2400" dirty="0">
                <a:effectLst/>
                <a:latin typeface="Arial" panose="020B0604020202020204" pitchFamily="34" charset="0"/>
                <a:ea typeface="Times New Roman" panose="02020603050405020304" pitchFamily="18" charset="0"/>
                <a:cs typeface="Arial" panose="020B0604020202020204" pitchFamily="34" charset="0"/>
              </a:rPr>
              <a:t> of the following topics: </a:t>
            </a:r>
          </a:p>
          <a:p>
            <a:pPr marL="114300" indent="0">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 </a:t>
            </a:r>
          </a:p>
          <a:p>
            <a:pPr marL="742950" lvl="1" indent="-285750">
              <a:buFont typeface="Courier New" panose="02070309020205020404" pitchFamily="49" charset="0"/>
              <a:buChar char="o"/>
            </a:pPr>
            <a:r>
              <a:rPr lang="en-GB" sz="2400" b="1" dirty="0">
                <a:effectLst/>
                <a:latin typeface="Arial" panose="020B0604020202020204" pitchFamily="34" charset="0"/>
                <a:ea typeface="Times New Roman" panose="02020603050405020304" pitchFamily="18" charset="0"/>
                <a:cs typeface="Arial" panose="020B0604020202020204" pitchFamily="34" charset="0"/>
              </a:rPr>
              <a:t>Disability and health inequalities</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buFont typeface="Courier New" panose="02070309020205020404" pitchFamily="49" charset="0"/>
              <a:buChar char="o"/>
            </a:pPr>
            <a:r>
              <a:rPr lang="en-GB" sz="2400" b="1" dirty="0">
                <a:effectLst/>
                <a:latin typeface="Arial" panose="020B0604020202020204" pitchFamily="34" charset="0"/>
                <a:ea typeface="Times New Roman" panose="02020603050405020304" pitchFamily="18" charset="0"/>
                <a:cs typeface="Arial" panose="020B0604020202020204" pitchFamily="34" charset="0"/>
              </a:rPr>
              <a:t>Ethnicity and health inequalities, </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buFont typeface="Courier New" panose="02070309020205020404" pitchFamily="49" charset="0"/>
              <a:buChar char="o"/>
            </a:pPr>
            <a:r>
              <a:rPr lang="en-GB" sz="2400" b="1" dirty="0">
                <a:effectLst/>
                <a:latin typeface="Arial" panose="020B0604020202020204" pitchFamily="34" charset="0"/>
                <a:ea typeface="Times New Roman" panose="02020603050405020304" pitchFamily="18" charset="0"/>
                <a:cs typeface="Arial" panose="020B0604020202020204" pitchFamily="34" charset="0"/>
              </a:rPr>
              <a:t>Gender and health inequalities,</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buFont typeface="Courier New" panose="02070309020205020404" pitchFamily="49" charset="0"/>
              <a:buChar char="o"/>
            </a:pPr>
            <a:r>
              <a:rPr lang="en-GB" sz="2400" b="1" dirty="0">
                <a:effectLst/>
                <a:latin typeface="Arial" panose="020B0604020202020204" pitchFamily="34" charset="0"/>
                <a:ea typeface="Times New Roman" panose="02020603050405020304" pitchFamily="18" charset="0"/>
                <a:cs typeface="Arial" panose="020B0604020202020204" pitchFamily="34" charset="0"/>
              </a:rPr>
              <a:t>Age and health inequalities</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400" dirty="0">
                <a:effectLst/>
                <a:ea typeface="Times New Roman" panose="02020603050405020304" pitchFamily="18" charset="0"/>
              </a:rPr>
              <a:t> </a:t>
            </a:r>
          </a:p>
          <a:p>
            <a:endParaRPr lang="en-GB" dirty="0"/>
          </a:p>
        </p:txBody>
      </p:sp>
    </p:spTree>
    <p:extLst>
      <p:ext uri="{BB962C8B-B14F-4D97-AF65-F5344CB8AC3E}">
        <p14:creationId xmlns:p14="http://schemas.microsoft.com/office/powerpoint/2010/main" val="858150157"/>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C0653-BEC2-0ECD-DBA9-43F7680F603C}"/>
              </a:ext>
            </a:extLst>
          </p:cNvPr>
          <p:cNvSpPr>
            <a:spLocks noGrp="1"/>
          </p:cNvSpPr>
          <p:nvPr>
            <p:ph type="title"/>
          </p:nvPr>
        </p:nvSpPr>
        <p:spPr/>
        <p:txBody>
          <a:bodyPr>
            <a:normAutofit fontScale="90000"/>
          </a:bodyPr>
          <a:lstStyle/>
          <a:p>
            <a:r>
              <a:rPr lang="en-GB" b="1" dirty="0"/>
              <a:t>Component 2: </a:t>
            </a:r>
            <a:r>
              <a:rPr lang="en-GB" b="1" dirty="0">
                <a:solidFill>
                  <a:srgbClr val="FF0000"/>
                </a:solidFill>
              </a:rPr>
              <a:t>Analytical Report </a:t>
            </a:r>
            <a:endParaRPr lang="en-GB" dirty="0"/>
          </a:p>
        </p:txBody>
      </p:sp>
      <p:sp>
        <p:nvSpPr>
          <p:cNvPr id="3" name="Content Placeholder 2">
            <a:extLst>
              <a:ext uri="{FF2B5EF4-FFF2-40B4-BE49-F238E27FC236}">
                <a16:creationId xmlns:a16="http://schemas.microsoft.com/office/drawing/2014/main" id="{D42FDAEF-D539-CA9B-037B-1A1A540E85FD}"/>
              </a:ext>
            </a:extLst>
          </p:cNvPr>
          <p:cNvSpPr>
            <a:spLocks noGrp="1"/>
          </p:cNvSpPr>
          <p:nvPr>
            <p:ph idx="1"/>
          </p:nvPr>
        </p:nvSpPr>
        <p:spPr/>
        <p:txBody>
          <a:bodyPr>
            <a:normAutofit fontScale="62500" lnSpcReduction="20000"/>
          </a:bodyPr>
          <a:lstStyle/>
          <a:p>
            <a:pPr marL="0" indent="0">
              <a:buNone/>
            </a:pPr>
            <a:r>
              <a:rPr lang="en-GB" sz="3200" b="1" dirty="0">
                <a:effectLst/>
                <a:latin typeface="Arial" panose="020B0604020202020204" pitchFamily="34" charset="0"/>
                <a:ea typeface="Times New Roman" panose="02020603050405020304" pitchFamily="18" charset="0"/>
              </a:rPr>
              <a:t>Assessment Part 2:  Analytical Report (1400 words)</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You have been appointed as a Regional Epidemiologist and your manager has asked you to deal with a major public health problem. </a:t>
            </a:r>
          </a:p>
          <a:p>
            <a:r>
              <a:rPr lang="en-GB" dirty="0">
                <a:latin typeface="Arial" panose="020B0604020202020204" pitchFamily="34" charset="0"/>
                <a:cs typeface="Arial" panose="020B0604020202020204" pitchFamily="34" charset="0"/>
              </a:rPr>
              <a:t>Describe the epidemiological processes underpinning the </a:t>
            </a:r>
            <a:r>
              <a:rPr lang="en-GB" b="1" dirty="0">
                <a:latin typeface="Arial" panose="020B0604020202020204" pitchFamily="34" charset="0"/>
                <a:cs typeface="Arial" panose="020B0604020202020204" pitchFamily="34" charset="0"/>
              </a:rPr>
              <a:t>identification, assessment, and management </a:t>
            </a:r>
            <a:r>
              <a:rPr lang="en-GB" dirty="0">
                <a:latin typeface="Arial" panose="020B0604020202020204" pitchFamily="34" charset="0"/>
                <a:cs typeface="Arial" panose="020B0604020202020204" pitchFamily="34" charset="0"/>
              </a:rPr>
              <a:t>of a major public health problem of your choice. </a:t>
            </a:r>
          </a:p>
          <a:p>
            <a:r>
              <a:rPr lang="en-GB" dirty="0">
                <a:latin typeface="Arial" panose="020B0604020202020204" pitchFamily="34" charset="0"/>
                <a:cs typeface="Arial" panose="020B0604020202020204" pitchFamily="34" charset="0"/>
              </a:rPr>
              <a:t>It is expected that you would have selected one disease (</a:t>
            </a:r>
            <a:r>
              <a:rPr lang="en-GB" b="1" dirty="0">
                <a:latin typeface="Arial" panose="020B0604020202020204" pitchFamily="34" charset="0"/>
                <a:cs typeface="Arial" panose="020B0604020202020204" pitchFamily="34" charset="0"/>
              </a:rPr>
              <a:t>communicable or non-communicable</a:t>
            </a:r>
            <a:r>
              <a:rPr lang="en-GB" dirty="0">
                <a:latin typeface="Arial" panose="020B0604020202020204" pitchFamily="34" charset="0"/>
                <a:cs typeface="Arial" panose="020B0604020202020204" pitchFamily="34" charset="0"/>
              </a:rPr>
              <a:t>) or specific health problem and read sufficiently to enable you to devise a paper that covers the full breadth of the epidemiological issues around determining </a:t>
            </a:r>
            <a:r>
              <a:rPr lang="en-GB" b="1" dirty="0">
                <a:latin typeface="Arial" panose="020B0604020202020204" pitchFamily="34" charset="0"/>
                <a:cs typeface="Arial" panose="020B0604020202020204" pitchFamily="34" charset="0"/>
              </a:rPr>
              <a:t>who it affects, how it affects them, and how the problem</a:t>
            </a:r>
            <a:r>
              <a:rPr lang="en-GB" dirty="0">
                <a:latin typeface="Arial" panose="020B0604020202020204" pitchFamily="34" charset="0"/>
                <a:cs typeface="Arial" panose="020B0604020202020204" pitchFamily="34" charset="0"/>
              </a:rPr>
              <a:t> can be addressed. </a:t>
            </a:r>
          </a:p>
        </p:txBody>
      </p:sp>
    </p:spTree>
    <p:extLst>
      <p:ext uri="{BB962C8B-B14F-4D97-AF65-F5344CB8AC3E}">
        <p14:creationId xmlns:p14="http://schemas.microsoft.com/office/powerpoint/2010/main" val="1361332495"/>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normAutofit fontScale="90000"/>
          </a:bodyPr>
          <a:lstStyle/>
          <a:p>
            <a:r>
              <a:rPr lang="en-GB" b="1" dirty="0"/>
              <a:t>Component 2: </a:t>
            </a:r>
            <a:r>
              <a:rPr lang="en-GB" b="1" dirty="0">
                <a:solidFill>
                  <a:srgbClr val="FF0000"/>
                </a:solidFill>
              </a:rPr>
              <a:t>Analytical Report </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Word count: 2,500 words (+/- 10%)</a:t>
            </a:r>
          </a:p>
          <a:p>
            <a:pPr algn="ctr"/>
            <a:r>
              <a:rPr lang="en-GB" b="1" dirty="0">
                <a:latin typeface="Arial" panose="020B0604020202020204" pitchFamily="34" charset="0"/>
                <a:cs typeface="Arial" panose="020B0604020202020204" pitchFamily="34" charset="0"/>
              </a:rPr>
              <a:t>Task 1-1100 words</a:t>
            </a:r>
          </a:p>
          <a:p>
            <a:pPr algn="ctr"/>
            <a:r>
              <a:rPr lang="en-GB" b="1" dirty="0">
                <a:latin typeface="Arial" panose="020B0604020202020204" pitchFamily="34" charset="0"/>
                <a:cs typeface="Arial" panose="020B0604020202020204" pitchFamily="34" charset="0"/>
              </a:rPr>
              <a:t>Task 2-1400 words</a:t>
            </a:r>
          </a:p>
          <a:p>
            <a:r>
              <a:rPr lang="en-GB" dirty="0">
                <a:latin typeface="Arial" panose="020B0604020202020204" pitchFamily="34" charset="0"/>
                <a:cs typeface="Arial" panose="020B0604020202020204" pitchFamily="34" charset="0"/>
              </a:rPr>
              <a:t>Submission deadline </a:t>
            </a:r>
          </a:p>
          <a:p>
            <a:pPr marL="0" indent="0" algn="ctr">
              <a:buNone/>
            </a:pP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Submit </a:t>
            </a:r>
            <a:r>
              <a:rPr lang="en-GB" b="1" dirty="0">
                <a:latin typeface="Arial" panose="020B0604020202020204" pitchFamily="34" charset="0"/>
                <a:cs typeface="Arial" panose="020B0604020202020204" pitchFamily="34" charset="0"/>
              </a:rPr>
              <a:t>Analytical Report </a:t>
            </a:r>
            <a:r>
              <a:rPr lang="en-GB" dirty="0">
                <a:latin typeface="Arial" panose="020B0604020202020204" pitchFamily="34" charset="0"/>
                <a:cs typeface="Arial" panose="020B0604020202020204" pitchFamily="34" charset="0"/>
              </a:rPr>
              <a:t>to Turnitin- </a:t>
            </a:r>
            <a:r>
              <a:rPr lang="en-GB" b="1" i="1" dirty="0">
                <a:solidFill>
                  <a:srgbClr val="FF0000"/>
                </a:solidFill>
                <a:latin typeface="Arial" panose="020B0604020202020204" pitchFamily="34" charset="0"/>
                <a:cs typeface="Arial" panose="020B0604020202020204" pitchFamily="34" charset="0"/>
              </a:rPr>
              <a:t>Friday November  24</a:t>
            </a:r>
            <a:r>
              <a:rPr lang="en-GB" b="1" i="1" baseline="30000" dirty="0">
                <a:solidFill>
                  <a:srgbClr val="FF0000"/>
                </a:solidFill>
                <a:latin typeface="Arial" panose="020B0604020202020204" pitchFamily="34" charset="0"/>
                <a:cs typeface="Arial" panose="020B0604020202020204" pitchFamily="34" charset="0"/>
              </a:rPr>
              <a:t>th</a:t>
            </a:r>
            <a:r>
              <a:rPr lang="en-GB" b="1" i="1" dirty="0">
                <a:solidFill>
                  <a:srgbClr val="FF0000"/>
                </a:solidFill>
                <a:latin typeface="Arial" panose="020B0604020202020204" pitchFamily="34" charset="0"/>
                <a:cs typeface="Arial" panose="020B0604020202020204" pitchFamily="34" charset="0"/>
              </a:rPr>
              <a:t> 2023 2pm</a:t>
            </a:r>
          </a:p>
        </p:txBody>
      </p:sp>
    </p:spTree>
    <p:extLst>
      <p:ext uri="{BB962C8B-B14F-4D97-AF65-F5344CB8AC3E}">
        <p14:creationId xmlns:p14="http://schemas.microsoft.com/office/powerpoint/2010/main" val="588468229"/>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3B4BA-1461-C380-FFEA-F7BCDD89C8A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Assessment C2 unpacking </a:t>
            </a:r>
          </a:p>
        </p:txBody>
      </p:sp>
      <p:sp>
        <p:nvSpPr>
          <p:cNvPr id="3" name="Content Placeholder 2">
            <a:extLst>
              <a:ext uri="{FF2B5EF4-FFF2-40B4-BE49-F238E27FC236}">
                <a16:creationId xmlns:a16="http://schemas.microsoft.com/office/drawing/2014/main" id="{E4BF99D3-2852-69A8-C7A3-26A839F0359B}"/>
              </a:ext>
            </a:extLst>
          </p:cNvPr>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Week 7-Teaching</a:t>
            </a:r>
          </a:p>
          <a:p>
            <a:r>
              <a:rPr lang="en-GB" dirty="0">
                <a:latin typeface="Arial" panose="020B0604020202020204" pitchFamily="34" charset="0"/>
                <a:cs typeface="Arial" panose="020B0604020202020204" pitchFamily="34" charset="0"/>
              </a:rPr>
              <a:t>Week 8- Teaching/Unpacking of Assessment C2</a:t>
            </a:r>
          </a:p>
          <a:p>
            <a:r>
              <a:rPr lang="en-GB" dirty="0">
                <a:latin typeface="Arial" panose="020B0604020202020204" pitchFamily="34" charset="0"/>
                <a:cs typeface="Arial" panose="020B0604020202020204" pitchFamily="34" charset="0"/>
              </a:rPr>
              <a:t>Week 9- Teaching/Workshop for </a:t>
            </a:r>
            <a:r>
              <a:rPr lang="en-GB">
                <a:latin typeface="Arial" panose="020B0604020202020204" pitchFamily="34" charset="0"/>
                <a:cs typeface="Arial" panose="020B0604020202020204" pitchFamily="34" charset="0"/>
              </a:rPr>
              <a:t>assessment C2</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Week 10- Teaching/Formative feedback</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Submission- </a:t>
            </a:r>
            <a:r>
              <a:rPr lang="en-GB" b="1" i="1" dirty="0">
                <a:solidFill>
                  <a:srgbClr val="FF0000"/>
                </a:solidFill>
                <a:latin typeface="Arial" panose="020B0604020202020204" pitchFamily="34" charset="0"/>
                <a:cs typeface="Arial" panose="020B0604020202020204" pitchFamily="34" charset="0"/>
              </a:rPr>
              <a:t>Friday November  24</a:t>
            </a:r>
            <a:r>
              <a:rPr lang="en-GB" b="1" i="1" baseline="30000" dirty="0">
                <a:solidFill>
                  <a:srgbClr val="FF0000"/>
                </a:solidFill>
                <a:latin typeface="Arial" panose="020B0604020202020204" pitchFamily="34" charset="0"/>
                <a:cs typeface="Arial" panose="020B0604020202020204" pitchFamily="34" charset="0"/>
              </a:rPr>
              <a:t>th</a:t>
            </a:r>
            <a:r>
              <a:rPr lang="en-GB" b="1" i="1" dirty="0">
                <a:solidFill>
                  <a:srgbClr val="FF0000"/>
                </a:solidFill>
                <a:latin typeface="Arial" panose="020B0604020202020204" pitchFamily="34" charset="0"/>
                <a:cs typeface="Arial" panose="020B0604020202020204" pitchFamily="34" charset="0"/>
              </a:rPr>
              <a:t> 2023 2pm</a:t>
            </a:r>
          </a:p>
          <a:p>
            <a:endParaRPr lang="en-GB" dirty="0"/>
          </a:p>
        </p:txBody>
      </p:sp>
    </p:spTree>
    <p:extLst>
      <p:ext uri="{BB962C8B-B14F-4D97-AF65-F5344CB8AC3E}">
        <p14:creationId xmlns:p14="http://schemas.microsoft.com/office/powerpoint/2010/main" val="2936089302"/>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BBCA36B-8696-BE3D-C4E5-3D89D5B30185}"/>
              </a:ext>
            </a:extLst>
          </p:cNvPr>
          <p:cNvPicPr>
            <a:picLocks noChangeAspect="1"/>
          </p:cNvPicPr>
          <p:nvPr/>
        </p:nvPicPr>
        <p:blipFill>
          <a:blip r:embed="rId2"/>
          <a:stretch>
            <a:fillRect/>
          </a:stretch>
        </p:blipFill>
        <p:spPr>
          <a:xfrm>
            <a:off x="0" y="476672"/>
            <a:ext cx="8963025" cy="5041703"/>
          </a:xfrm>
          <a:prstGeom prst="rect">
            <a:avLst/>
          </a:prstGeom>
          <a:noFill/>
        </p:spPr>
      </p:pic>
    </p:spTree>
    <p:extLst>
      <p:ext uri="{BB962C8B-B14F-4D97-AF65-F5344CB8AC3E}">
        <p14:creationId xmlns:p14="http://schemas.microsoft.com/office/powerpoint/2010/main" val="591066196"/>
      </p:ext>
    </p:extLst>
  </p:cSld>
  <p:clrMapOvr>
    <a:masterClrMapping/>
  </p:clrMapOvr>
  <p:transition spd="slow">
    <p:push dir="u"/>
  </p:transition>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665</Words>
  <Application>Microsoft Office PowerPoint</Application>
  <PresentationFormat>On-screen Show (4:3)</PresentationFormat>
  <Paragraphs>109</Paragraphs>
  <Slides>15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Myriad Pro</vt:lpstr>
      <vt:lpstr>Arial</vt:lpstr>
      <vt:lpstr>Calibri</vt:lpstr>
      <vt:lpstr>Courier New</vt:lpstr>
      <vt:lpstr>Montserrat SemiBold</vt:lpstr>
      <vt:lpstr>Wingdings</vt:lpstr>
      <vt:lpstr>20140311PresentationUWTSDTemplate</vt:lpstr>
      <vt:lpstr>Social Epidemiology and Public Health Development</vt:lpstr>
      <vt:lpstr>Ground Rules </vt:lpstr>
      <vt:lpstr>Aims of the Session</vt:lpstr>
      <vt:lpstr>Learning outcomes</vt:lpstr>
      <vt:lpstr>Module Summary</vt:lpstr>
      <vt:lpstr>Assessment </vt:lpstr>
      <vt:lpstr>Component 1 - Group Presentation </vt:lpstr>
      <vt:lpstr>Group Presentation</vt:lpstr>
      <vt:lpstr>Assessment 1 unpacking </vt:lpstr>
      <vt:lpstr>Component 1 Assessment brief unpacking </vt:lpstr>
      <vt:lpstr>Component 2: Analytical Report </vt:lpstr>
      <vt:lpstr>Component 2: Analytical Report </vt:lpstr>
      <vt:lpstr>Component 2: Analytical Report </vt:lpstr>
      <vt:lpstr>Assessment C2 unpacking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51</cp:revision>
  <dcterms:created xsi:type="dcterms:W3CDTF">2015-04-14T15:21:28Z</dcterms:created>
  <dcterms:modified xsi:type="dcterms:W3CDTF">2023-09-09T14:43:46Z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