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60" r:id="rId2"/>
    <p:sldId id="283" r:id="rId3"/>
    <p:sldId id="284" r:id="rId4"/>
    <p:sldId id="285" r:id="rId5"/>
    <p:sldId id="286" r:id="rId6"/>
    <p:sldId id="287" r:id="rId7"/>
    <p:sldId id="288" r:id="rId8"/>
    <p:sldId id="289" r:id="rId9"/>
    <p:sldId id="290" r:id="rId10"/>
    <p:sldId id="291" r:id="rId11"/>
    <p:sldId id="277" r:id="rId12"/>
    <p:sldId id="303" r:id="rId13"/>
    <p:sldId id="304" r:id="rId14"/>
    <p:sldId id="305" r:id="rId15"/>
    <p:sldId id="306" r:id="rId16"/>
    <p:sldId id="307" r:id="rId17"/>
    <p:sldId id="308" r:id="rId18"/>
    <p:sldId id="309" r:id="rId19"/>
    <p:sldId id="310" r:id="rId20"/>
    <p:sldId id="311" r:id="rId21"/>
    <p:sldId id="312" r:id="rId22"/>
    <p:sldId id="313" r:id="rId23"/>
    <p:sldId id="314" r:id="rId24"/>
    <p:sldId id="315" r:id="rId25"/>
    <p:sldId id="316" r:id="rId26"/>
    <p:sldId id="263" r:id="rId27"/>
    <p:sldId id="292" r:id="rId28"/>
    <p:sldId id="261" r:id="rId29"/>
    <p:sldId id="294" r:id="rId30"/>
    <p:sldId id="296" r:id="rId31"/>
    <p:sldId id="297" r:id="rId32"/>
    <p:sldId id="298" r:id="rId33"/>
    <p:sldId id="299" r:id="rId34"/>
    <p:sldId id="295" r:id="rId35"/>
    <p:sldId id="300" r:id="rId36"/>
    <p:sldId id="293" r:id="rId37"/>
    <p:sldId id="282" r:id="rId38"/>
    <p:sldId id="317" r:id="rId39"/>
    <p:sldId id="301"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5" d="100"/>
          <a:sy n="65" d="100"/>
        </p:scale>
        <p:origin x="75" y="19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ne Cartwright" userId="c8129c12-4aad-4f00-a765-fc80ae8680fc" providerId="ADAL" clId="{EB6058BF-6F2D-4629-BCF0-DF1DA1B94B6B}"/>
    <pc:docChg chg="custSel modSld">
      <pc:chgData name="Jane Cartwright" userId="c8129c12-4aad-4f00-a765-fc80ae8680fc" providerId="ADAL" clId="{EB6058BF-6F2D-4629-BCF0-DF1DA1B94B6B}" dt="2025-11-11T14:35:47.954" v="613" actId="20577"/>
      <pc:docMkLst>
        <pc:docMk/>
      </pc:docMkLst>
      <pc:sldChg chg="modSp mod">
        <pc:chgData name="Jane Cartwright" userId="c8129c12-4aad-4f00-a765-fc80ae8680fc" providerId="ADAL" clId="{EB6058BF-6F2D-4629-BCF0-DF1DA1B94B6B}" dt="2025-11-11T14:35:47.954" v="613" actId="20577"/>
        <pc:sldMkLst>
          <pc:docMk/>
          <pc:sldMk cId="2684381781" sldId="282"/>
        </pc:sldMkLst>
        <pc:spChg chg="mod">
          <ac:chgData name="Jane Cartwright" userId="c8129c12-4aad-4f00-a765-fc80ae8680fc" providerId="ADAL" clId="{EB6058BF-6F2D-4629-BCF0-DF1DA1B94B6B}" dt="2025-11-11T14:35:47.954" v="613" actId="20577"/>
          <ac:spMkLst>
            <pc:docMk/>
            <pc:sldMk cId="2684381781" sldId="282"/>
            <ac:spMk id="3" creationId="{A7BE1D70-1957-4B64-A262-3767ACACD262}"/>
          </ac:spMkLst>
        </pc:spChg>
      </pc:sldChg>
      <pc:sldChg chg="modSp mod">
        <pc:chgData name="Jane Cartwright" userId="c8129c12-4aad-4f00-a765-fc80ae8680fc" providerId="ADAL" clId="{EB6058BF-6F2D-4629-BCF0-DF1DA1B94B6B}" dt="2025-11-11T14:22:04.010" v="0" actId="20577"/>
        <pc:sldMkLst>
          <pc:docMk/>
          <pc:sldMk cId="3920233879" sldId="309"/>
        </pc:sldMkLst>
        <pc:spChg chg="mod">
          <ac:chgData name="Jane Cartwright" userId="c8129c12-4aad-4f00-a765-fc80ae8680fc" providerId="ADAL" clId="{EB6058BF-6F2D-4629-BCF0-DF1DA1B94B6B}" dt="2025-11-11T14:22:04.010" v="0" actId="20577"/>
          <ac:spMkLst>
            <pc:docMk/>
            <pc:sldMk cId="3920233879" sldId="309"/>
            <ac:spMk id="3" creationId="{9966B3D0-D42A-4B54-AA14-F42C316D1BDB}"/>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EF58D-B62B-40BB-83AA-9D07CFC4ED2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6AC06D3-F571-4213-A2A4-6A1915120CE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5A10580-AD31-4B8F-8448-55A666AC1725}"/>
              </a:ext>
            </a:extLst>
          </p:cNvPr>
          <p:cNvSpPr>
            <a:spLocks noGrp="1"/>
          </p:cNvSpPr>
          <p:nvPr>
            <p:ph type="dt" sz="half" idx="10"/>
          </p:nvPr>
        </p:nvSpPr>
        <p:spPr/>
        <p:txBody>
          <a:bodyPr/>
          <a:lstStyle/>
          <a:p>
            <a:fld id="{0DAF61AA-5A98-4049-A93E-477E5505141A}" type="datetimeFigureOut">
              <a:rPr lang="en-US" smtClean="0"/>
              <a:t>11/11/2025</a:t>
            </a:fld>
            <a:endParaRPr lang="en-US" dirty="0"/>
          </a:p>
        </p:txBody>
      </p:sp>
      <p:sp>
        <p:nvSpPr>
          <p:cNvPr id="5" name="Footer Placeholder 4">
            <a:extLst>
              <a:ext uri="{FF2B5EF4-FFF2-40B4-BE49-F238E27FC236}">
                <a16:creationId xmlns:a16="http://schemas.microsoft.com/office/drawing/2014/main" id="{15EC99C8-515A-4FEA-9CD2-6D0BF46CF6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72AF1B-1868-4C05-B6C3-9EBF29A50AD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7172787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6D384-B2C5-42A4-9774-A931C39BA53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8D736C-5FCC-43BC-B824-A90F2CC5D1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4A3A50-B922-45BE-945D-7ED3EBD83F7C}"/>
              </a:ext>
            </a:extLst>
          </p:cNvPr>
          <p:cNvSpPr>
            <a:spLocks noGrp="1"/>
          </p:cNvSpPr>
          <p:nvPr>
            <p:ph type="dt" sz="half" idx="10"/>
          </p:nvPr>
        </p:nvSpPr>
        <p:spPr/>
        <p:txBody>
          <a:bodyPr/>
          <a:lstStyle/>
          <a:p>
            <a:fld id="{0DAF61AA-5A98-4049-A93E-477E5505141A}" type="datetimeFigureOut">
              <a:rPr lang="en-US" smtClean="0"/>
              <a:t>11/11/2025</a:t>
            </a:fld>
            <a:endParaRPr lang="en-US"/>
          </a:p>
        </p:txBody>
      </p:sp>
      <p:sp>
        <p:nvSpPr>
          <p:cNvPr id="5" name="Footer Placeholder 4">
            <a:extLst>
              <a:ext uri="{FF2B5EF4-FFF2-40B4-BE49-F238E27FC236}">
                <a16:creationId xmlns:a16="http://schemas.microsoft.com/office/drawing/2014/main" id="{64241F78-20DE-4D53-BB25-79E5C4E1AB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643084-C669-4FDF-87D4-F22D36BB827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8823191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6C559-800C-489A-9174-7901F92B0D4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142B5C3-320B-4CFD-B6A7-A28C7E435B4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2FCA372-3F42-4113-A73B-5FDCF93CB5BC}"/>
              </a:ext>
            </a:extLst>
          </p:cNvPr>
          <p:cNvSpPr>
            <a:spLocks noGrp="1"/>
          </p:cNvSpPr>
          <p:nvPr>
            <p:ph type="dt" sz="half" idx="10"/>
          </p:nvPr>
        </p:nvSpPr>
        <p:spPr/>
        <p:txBody>
          <a:bodyPr/>
          <a:lstStyle/>
          <a:p>
            <a:fld id="{0DAF61AA-5A98-4049-A93E-477E5505141A}" type="datetimeFigureOut">
              <a:rPr lang="en-US" smtClean="0"/>
              <a:t>11/11/2025</a:t>
            </a:fld>
            <a:endParaRPr lang="en-US"/>
          </a:p>
        </p:txBody>
      </p:sp>
      <p:sp>
        <p:nvSpPr>
          <p:cNvPr id="5" name="Footer Placeholder 4">
            <a:extLst>
              <a:ext uri="{FF2B5EF4-FFF2-40B4-BE49-F238E27FC236}">
                <a16:creationId xmlns:a16="http://schemas.microsoft.com/office/drawing/2014/main" id="{F0DA1197-0C78-4878-B086-5D206EA491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1B83D8-FD42-44FF-AA20-944A519CC0B2}"/>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079013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685AA-B5C7-4E3D-85FA-94F3C73E59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3AFEEA-6F3F-4630-A950-61C05D2FAFB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AC36817-B869-4D19-9EE8-A3166B0E159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C074146-2374-4321-AEBB-3E9B09D7796D}"/>
              </a:ext>
            </a:extLst>
          </p:cNvPr>
          <p:cNvSpPr>
            <a:spLocks noGrp="1"/>
          </p:cNvSpPr>
          <p:nvPr>
            <p:ph type="dt" sz="half" idx="10"/>
          </p:nvPr>
        </p:nvSpPr>
        <p:spPr/>
        <p:txBody>
          <a:bodyPr/>
          <a:lstStyle/>
          <a:p>
            <a:fld id="{0DAF61AA-5A98-4049-A93E-477E5505141A}" type="datetimeFigureOut">
              <a:rPr lang="en-US" smtClean="0"/>
              <a:t>11/11/2025</a:t>
            </a:fld>
            <a:endParaRPr lang="en-US"/>
          </a:p>
        </p:txBody>
      </p:sp>
      <p:sp>
        <p:nvSpPr>
          <p:cNvPr id="6" name="Footer Placeholder 5">
            <a:extLst>
              <a:ext uri="{FF2B5EF4-FFF2-40B4-BE49-F238E27FC236}">
                <a16:creationId xmlns:a16="http://schemas.microsoft.com/office/drawing/2014/main" id="{2C42337B-B902-4DC2-BB94-02B8A754926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4AD585-B83C-4ECF-AF42-8DDF6996B79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7790199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A9ADB-3495-481F-BB4E-9C7128B17B1F}"/>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ED6FF4C-26CB-4281-A2F7-6CBE4518679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2E72A9-F222-45B4-9355-C04C0586413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4A699F6E-77AD-4EBC-BAF9-5A43CDEC41E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77677-7169-4591-B047-0678815F48E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482A6EB-0285-4FA4-A00C-A7F716084FD3}"/>
              </a:ext>
            </a:extLst>
          </p:cNvPr>
          <p:cNvSpPr>
            <a:spLocks noGrp="1"/>
          </p:cNvSpPr>
          <p:nvPr>
            <p:ph type="dt" sz="half" idx="10"/>
          </p:nvPr>
        </p:nvSpPr>
        <p:spPr/>
        <p:txBody>
          <a:bodyPr/>
          <a:lstStyle/>
          <a:p>
            <a:fld id="{0DAF61AA-5A98-4049-A93E-477E5505141A}" type="datetimeFigureOut">
              <a:rPr lang="en-US" smtClean="0"/>
              <a:t>11/11/2025</a:t>
            </a:fld>
            <a:endParaRPr lang="en-US"/>
          </a:p>
        </p:txBody>
      </p:sp>
      <p:sp>
        <p:nvSpPr>
          <p:cNvPr id="8" name="Footer Placeholder 7">
            <a:extLst>
              <a:ext uri="{FF2B5EF4-FFF2-40B4-BE49-F238E27FC236}">
                <a16:creationId xmlns:a16="http://schemas.microsoft.com/office/drawing/2014/main" id="{86D39526-82B8-402C-8A2B-82EF8F3F3A7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55EC9E6-6FF1-4541-9CB1-A2FF9D852169}"/>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12277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70F54-6CED-4251-A0A6-32CCD1213F8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572C8E6-49D6-46A5-8DC3-B0D8E683C9CB}"/>
              </a:ext>
            </a:extLst>
          </p:cNvPr>
          <p:cNvSpPr>
            <a:spLocks noGrp="1"/>
          </p:cNvSpPr>
          <p:nvPr>
            <p:ph type="dt" sz="half" idx="10"/>
          </p:nvPr>
        </p:nvSpPr>
        <p:spPr/>
        <p:txBody>
          <a:bodyPr/>
          <a:lstStyle/>
          <a:p>
            <a:fld id="{0DAF61AA-5A98-4049-A93E-477E5505141A}" type="datetimeFigureOut">
              <a:rPr lang="en-US" smtClean="0"/>
              <a:t>11/11/2025</a:t>
            </a:fld>
            <a:endParaRPr lang="en-US"/>
          </a:p>
        </p:txBody>
      </p:sp>
      <p:sp>
        <p:nvSpPr>
          <p:cNvPr id="4" name="Footer Placeholder 3">
            <a:extLst>
              <a:ext uri="{FF2B5EF4-FFF2-40B4-BE49-F238E27FC236}">
                <a16:creationId xmlns:a16="http://schemas.microsoft.com/office/drawing/2014/main" id="{AB883CBA-77CD-4490-A5F3-BAA8FC254A3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EA5FF79-61B6-4693-8547-95B1F2F7A194}"/>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733381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BDCB94-13E9-41CB-88F0-D30A1791DCBA}"/>
              </a:ext>
            </a:extLst>
          </p:cNvPr>
          <p:cNvSpPr>
            <a:spLocks noGrp="1"/>
          </p:cNvSpPr>
          <p:nvPr>
            <p:ph type="dt" sz="half" idx="10"/>
          </p:nvPr>
        </p:nvSpPr>
        <p:spPr/>
        <p:txBody>
          <a:bodyPr/>
          <a:lstStyle/>
          <a:p>
            <a:fld id="{0DAF61AA-5A98-4049-A93E-477E5505141A}" type="datetimeFigureOut">
              <a:rPr lang="en-US" smtClean="0"/>
              <a:t>11/11/2025</a:t>
            </a:fld>
            <a:endParaRPr lang="en-US"/>
          </a:p>
        </p:txBody>
      </p:sp>
      <p:sp>
        <p:nvSpPr>
          <p:cNvPr id="3" name="Footer Placeholder 2">
            <a:extLst>
              <a:ext uri="{FF2B5EF4-FFF2-40B4-BE49-F238E27FC236}">
                <a16:creationId xmlns:a16="http://schemas.microsoft.com/office/drawing/2014/main" id="{244795A4-736C-426D-8559-5AD5892756A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B2A2ACD-17F3-4C16-8E77-86EC92CCD552}"/>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1634252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FCB2E-B68A-48F9-8B20-CDED818FB6E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FD081C83-64B5-4BFD-A163-75C2EA7F897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25D44AD-E361-48A3-936D-DDA0D51445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EED06C-E016-489C-8863-EA1BE998BC48}"/>
              </a:ext>
            </a:extLst>
          </p:cNvPr>
          <p:cNvSpPr>
            <a:spLocks noGrp="1"/>
          </p:cNvSpPr>
          <p:nvPr>
            <p:ph type="dt" sz="half" idx="10"/>
          </p:nvPr>
        </p:nvSpPr>
        <p:spPr/>
        <p:txBody>
          <a:bodyPr/>
          <a:lstStyle/>
          <a:p>
            <a:fld id="{0DAF61AA-5A98-4049-A93E-477E5505141A}" type="datetimeFigureOut">
              <a:rPr lang="en-US" smtClean="0"/>
              <a:t>11/11/2025</a:t>
            </a:fld>
            <a:endParaRPr lang="en-US"/>
          </a:p>
        </p:txBody>
      </p:sp>
      <p:sp>
        <p:nvSpPr>
          <p:cNvPr id="6" name="Footer Placeholder 5">
            <a:extLst>
              <a:ext uri="{FF2B5EF4-FFF2-40B4-BE49-F238E27FC236}">
                <a16:creationId xmlns:a16="http://schemas.microsoft.com/office/drawing/2014/main" id="{359161F0-D253-49A7-9A08-7A0A228146C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42C61A-B326-40A7-A286-90D0544BBC34}"/>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038000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2DF6F-D00F-4CE4-8701-B0062734611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A0FF7AB-F851-4425-8407-996C920E684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2ED6CF5-154F-4615-8CDC-E2BFA61FABE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5C400-0D13-495F-8C4E-EC3CDF5F22AF}"/>
              </a:ext>
            </a:extLst>
          </p:cNvPr>
          <p:cNvSpPr>
            <a:spLocks noGrp="1"/>
          </p:cNvSpPr>
          <p:nvPr>
            <p:ph type="dt" sz="half" idx="10"/>
          </p:nvPr>
        </p:nvSpPr>
        <p:spPr/>
        <p:txBody>
          <a:bodyPr/>
          <a:lstStyle/>
          <a:p>
            <a:fld id="{0DAF61AA-5A98-4049-A93E-477E5505141A}" type="datetimeFigureOut">
              <a:rPr lang="en-US" smtClean="0"/>
              <a:t>11/11/2025</a:t>
            </a:fld>
            <a:endParaRPr lang="en-US"/>
          </a:p>
        </p:txBody>
      </p:sp>
      <p:sp>
        <p:nvSpPr>
          <p:cNvPr id="6" name="Footer Placeholder 5">
            <a:extLst>
              <a:ext uri="{FF2B5EF4-FFF2-40B4-BE49-F238E27FC236}">
                <a16:creationId xmlns:a16="http://schemas.microsoft.com/office/drawing/2014/main" id="{4CB290D7-98AC-45E5-A7D6-73520AFC73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294276C-2BD2-4C4F-AC04-DD3D73768A5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0878945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170B0-C1C5-4976-80E8-6B4F90EB362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97593EE-493E-4BCE-8992-24CA63E1E0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80919F-FDDD-42FB-8422-A0665D558D00}"/>
              </a:ext>
            </a:extLst>
          </p:cNvPr>
          <p:cNvSpPr>
            <a:spLocks noGrp="1"/>
          </p:cNvSpPr>
          <p:nvPr>
            <p:ph type="dt" sz="half" idx="10"/>
          </p:nvPr>
        </p:nvSpPr>
        <p:spPr/>
        <p:txBody>
          <a:bodyPr/>
          <a:lstStyle/>
          <a:p>
            <a:fld id="{0DAF61AA-5A98-4049-A93E-477E5505141A}" type="datetimeFigureOut">
              <a:rPr lang="en-US" smtClean="0"/>
              <a:t>11/11/2025</a:t>
            </a:fld>
            <a:endParaRPr lang="en-US"/>
          </a:p>
        </p:txBody>
      </p:sp>
      <p:sp>
        <p:nvSpPr>
          <p:cNvPr id="5" name="Footer Placeholder 4">
            <a:extLst>
              <a:ext uri="{FF2B5EF4-FFF2-40B4-BE49-F238E27FC236}">
                <a16:creationId xmlns:a16="http://schemas.microsoft.com/office/drawing/2014/main" id="{A216D38A-35F8-4667-A1F4-49644471E9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59CC230-78B7-487B-9C95-CB00868F6F1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1138936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14CB826-D9AA-4689-B8C0-38D999F0D065}"/>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61F1CDD-16FB-45E0-9887-24374C56764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846397-BBD2-4426-B1F5-FD6EA3CDC866}"/>
              </a:ext>
            </a:extLst>
          </p:cNvPr>
          <p:cNvSpPr>
            <a:spLocks noGrp="1"/>
          </p:cNvSpPr>
          <p:nvPr>
            <p:ph type="dt" sz="half" idx="10"/>
          </p:nvPr>
        </p:nvSpPr>
        <p:spPr/>
        <p:txBody>
          <a:bodyPr/>
          <a:lstStyle/>
          <a:p>
            <a:fld id="{0DAF61AA-5A98-4049-A93E-477E5505141A}" type="datetimeFigureOut">
              <a:rPr lang="en-US" smtClean="0"/>
              <a:t>11/11/2025</a:t>
            </a:fld>
            <a:endParaRPr lang="en-US"/>
          </a:p>
        </p:txBody>
      </p:sp>
      <p:sp>
        <p:nvSpPr>
          <p:cNvPr id="5" name="Footer Placeholder 4">
            <a:extLst>
              <a:ext uri="{FF2B5EF4-FFF2-40B4-BE49-F238E27FC236}">
                <a16:creationId xmlns:a16="http://schemas.microsoft.com/office/drawing/2014/main" id="{FDAB91E4-73D0-4ACD-8F54-00EE6FB1D6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B28C61-59FE-44D6-A7D6-AAD29223277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1060362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47A131F-D5DE-41A5-B4CF-4F345319B40B}"/>
              </a:ext>
            </a:extLst>
          </p:cNvPr>
          <p:cNvSpPr/>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8" name="Freeform: Shape 7">
            <a:extLst>
              <a:ext uri="{FF2B5EF4-FFF2-40B4-BE49-F238E27FC236}">
                <a16:creationId xmlns:a16="http://schemas.microsoft.com/office/drawing/2014/main" id="{3AF4666D-BD98-40A5-A75F-478B982010B2}"/>
              </a:ext>
            </a:extLst>
          </p:cNvPr>
          <p:cNvSpPr/>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r>
              <a:rPr lang="en-US" dirty="0">
                <a:solidFill>
                  <a:schemeClr val="tx1">
                    <a:lumMod val="65000"/>
                    <a:lumOff val="35000"/>
                  </a:schemeClr>
                </a:solidFill>
                <a:latin typeface="AvenirNext LT Pro Medium" panose="020B0504020202020204" pitchFamily="34" charset="0"/>
              </a:rPr>
              <a:t> </a:t>
            </a:r>
          </a:p>
        </p:txBody>
      </p:sp>
      <p:sp>
        <p:nvSpPr>
          <p:cNvPr id="9" name="Freeform: Shape 8">
            <a:extLst>
              <a:ext uri="{FF2B5EF4-FFF2-40B4-BE49-F238E27FC236}">
                <a16:creationId xmlns:a16="http://schemas.microsoft.com/office/drawing/2014/main" id="{68680585-71F9-4721-A998-4974171D2EB4}"/>
              </a:ext>
            </a:extLst>
          </p:cNvPr>
          <p:cNvSpPr/>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r>
              <a:rPr lang="en-US" dirty="0">
                <a:solidFill>
                  <a:schemeClr val="tx1">
                    <a:lumMod val="65000"/>
                    <a:lumOff val="35000"/>
                  </a:schemeClr>
                </a:solidFill>
                <a:latin typeface="AvenirNext LT Pro Medium" panose="020B0504020202020204" pitchFamily="34" charset="0"/>
              </a:rPr>
              <a:t> </a:t>
            </a:r>
          </a:p>
        </p:txBody>
      </p:sp>
      <p:sp>
        <p:nvSpPr>
          <p:cNvPr id="10" name="Freeform: Shape 9">
            <a:extLst>
              <a:ext uri="{FF2B5EF4-FFF2-40B4-BE49-F238E27FC236}">
                <a16:creationId xmlns:a16="http://schemas.microsoft.com/office/drawing/2014/main" id="{12BC95C2-2EEC-4F59-ABA8-660B0D059CCF}"/>
              </a:ext>
            </a:extLst>
          </p:cNvPr>
          <p:cNvSpPr/>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1" name="Graphic 141">
            <a:extLst>
              <a:ext uri="{FF2B5EF4-FFF2-40B4-BE49-F238E27FC236}">
                <a16:creationId xmlns:a16="http://schemas.microsoft.com/office/drawing/2014/main" id="{03E9870D-4BBA-43AF-8D44-BBADF020CFF6}"/>
              </a:ext>
            </a:extLst>
          </p:cNvPr>
          <p:cNvGrpSpPr/>
          <p:nvPr/>
        </p:nvGrpSpPr>
        <p:grpSpPr>
          <a:xfrm>
            <a:off x="10849" y="15178"/>
            <a:ext cx="2198951" cy="3331254"/>
            <a:chOff x="4473129" y="923925"/>
            <a:chExt cx="3308947" cy="5012817"/>
          </a:xfrm>
          <a:noFill/>
        </p:grpSpPr>
        <p:sp>
          <p:nvSpPr>
            <p:cNvPr id="12" name="Freeform: Shape 11">
              <a:extLst>
                <a:ext uri="{FF2B5EF4-FFF2-40B4-BE49-F238E27FC236}">
                  <a16:creationId xmlns:a16="http://schemas.microsoft.com/office/drawing/2014/main" id="{34BC5055-C77D-43CD-BB1D-A77B6779CDAD}"/>
                </a:ext>
              </a:extLst>
            </p:cNvPr>
            <p:cNvSpPr/>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13" name="Freeform: Shape 12">
              <a:extLst>
                <a:ext uri="{FF2B5EF4-FFF2-40B4-BE49-F238E27FC236}">
                  <a16:creationId xmlns:a16="http://schemas.microsoft.com/office/drawing/2014/main" id="{DB12D0B8-9385-489A-85AE-3D14AD0BA2FC}"/>
                </a:ext>
              </a:extLst>
            </p:cNvPr>
            <p:cNvSpPr/>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14" name="Freeform: Shape 13">
              <a:extLst>
                <a:ext uri="{FF2B5EF4-FFF2-40B4-BE49-F238E27FC236}">
                  <a16:creationId xmlns:a16="http://schemas.microsoft.com/office/drawing/2014/main" id="{D158A14A-147E-4130-A5E2-38FD84B181AF}"/>
                </a:ext>
              </a:extLst>
            </p:cNvPr>
            <p:cNvSpPr/>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15" name="Freeform: Shape 14">
              <a:extLst>
                <a:ext uri="{FF2B5EF4-FFF2-40B4-BE49-F238E27FC236}">
                  <a16:creationId xmlns:a16="http://schemas.microsoft.com/office/drawing/2014/main" id="{75B8B1EB-5E2B-472C-AE60-2EC5961F16F9}"/>
                </a:ext>
              </a:extLst>
            </p:cNvPr>
            <p:cNvSpPr/>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16" name="Freeform: Shape 15">
              <a:extLst>
                <a:ext uri="{FF2B5EF4-FFF2-40B4-BE49-F238E27FC236}">
                  <a16:creationId xmlns:a16="http://schemas.microsoft.com/office/drawing/2014/main" id="{B4F5BD77-58D7-4B61-A666-1B4139A63A28}"/>
                </a:ext>
              </a:extLst>
            </p:cNvPr>
            <p:cNvSpPr/>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F5CBEC6B-EDB6-40B8-8771-E5AF41B8D698}"/>
                </a:ext>
              </a:extLst>
            </p:cNvPr>
            <p:cNvSpPr/>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91BD0EE8-AA47-4044-9251-9F5A4B820120}"/>
                </a:ext>
              </a:extLst>
            </p:cNvPr>
            <p:cNvSpPr/>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19" name="Graphic 157">
            <a:extLst>
              <a:ext uri="{FF2B5EF4-FFF2-40B4-BE49-F238E27FC236}">
                <a16:creationId xmlns:a16="http://schemas.microsoft.com/office/drawing/2014/main" id="{C3279E8D-2BAA-4CB1-834B-09FADD54DE56}"/>
              </a:ext>
            </a:extLst>
          </p:cNvPr>
          <p:cNvGrpSpPr/>
          <p:nvPr/>
        </p:nvGrpSpPr>
        <p:grpSpPr>
          <a:xfrm>
            <a:off x="8610600" y="3276600"/>
            <a:ext cx="3529260" cy="3581399"/>
            <a:chOff x="4114800" y="1423987"/>
            <a:chExt cx="3961542" cy="4007547"/>
          </a:xfrm>
          <a:noFill/>
        </p:grpSpPr>
        <p:sp>
          <p:nvSpPr>
            <p:cNvPr id="20" name="Freeform: Shape 19">
              <a:extLst>
                <a:ext uri="{FF2B5EF4-FFF2-40B4-BE49-F238E27FC236}">
                  <a16:creationId xmlns:a16="http://schemas.microsoft.com/office/drawing/2014/main" id="{3456F18E-4F61-486D-9CD6-65B30372C534}"/>
                </a:ext>
              </a:extLst>
            </p:cNvPr>
            <p:cNvSpPr/>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318DDF45-08F0-46B6-A0B7-133735C94F47}"/>
                </a:ext>
              </a:extLst>
            </p:cNvPr>
            <p:cNvSpPr/>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B9D0CC0F-710D-43F4-BC86-763767420133}"/>
                </a:ext>
              </a:extLst>
            </p:cNvPr>
            <p:cNvSpPr/>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23" name="Freeform: Shape 22">
              <a:extLst>
                <a:ext uri="{FF2B5EF4-FFF2-40B4-BE49-F238E27FC236}">
                  <a16:creationId xmlns:a16="http://schemas.microsoft.com/office/drawing/2014/main" id="{6FB36AB6-CB81-495A-8A33-C0BCE67D6F23}"/>
                </a:ext>
              </a:extLst>
            </p:cNvPr>
            <p:cNvSpPr/>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24" name="Freeform: Shape 23">
              <a:extLst>
                <a:ext uri="{FF2B5EF4-FFF2-40B4-BE49-F238E27FC236}">
                  <a16:creationId xmlns:a16="http://schemas.microsoft.com/office/drawing/2014/main" id="{1993F7E6-ABF6-482D-BEA5-B4E607DDB433}"/>
                </a:ext>
              </a:extLst>
            </p:cNvPr>
            <p:cNvSpPr/>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25" name="Freeform: Shape 24">
              <a:extLst>
                <a:ext uri="{FF2B5EF4-FFF2-40B4-BE49-F238E27FC236}">
                  <a16:creationId xmlns:a16="http://schemas.microsoft.com/office/drawing/2014/main" id="{DCA0B097-C21A-40B4-95E4-2FFA9697F824}"/>
                </a:ext>
              </a:extLst>
            </p:cNvPr>
            <p:cNvSpPr/>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6" name="Freeform: Shape 25">
              <a:extLst>
                <a:ext uri="{FF2B5EF4-FFF2-40B4-BE49-F238E27FC236}">
                  <a16:creationId xmlns:a16="http://schemas.microsoft.com/office/drawing/2014/main" id="{AB2AF0F5-7EAA-4BAB-8DE2-D84E124170FA}"/>
                </a:ext>
              </a:extLst>
            </p:cNvPr>
            <p:cNvSpPr/>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p:nvSpPr>
          <p:cNvPr id="2" name="Title Placeholder 1">
            <a:extLst>
              <a:ext uri="{FF2B5EF4-FFF2-40B4-BE49-F238E27FC236}">
                <a16:creationId xmlns:a16="http://schemas.microsoft.com/office/drawing/2014/main" id="{B760C036-BBCE-4F9E-AD56-DD36D4407B2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3A5D7EC-1E6A-473F-B5A4-18CDFB6CF95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F9981C7-34D5-49A4-949D-715FD4BD8FE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lang="en-US" sz="900" kern="1200" cap="all" spc="200" smtClean="0">
                <a:solidFill>
                  <a:schemeClr val="accent1"/>
                </a:solidFill>
                <a:latin typeface="+mn-lt"/>
                <a:ea typeface="+mn-ea"/>
                <a:cs typeface="Segoe UI Semilight" panose="020B0402040204020203" pitchFamily="34" charset="0"/>
              </a:defRPr>
            </a:lvl1pPr>
          </a:lstStyle>
          <a:p>
            <a:fld id="{0DAF61AA-5A98-4049-A93E-477E5505141A}" type="datetimeFigureOut">
              <a:rPr lang="en-US" smtClean="0"/>
              <a:pPr/>
              <a:t>11/11/2025</a:t>
            </a:fld>
            <a:endParaRPr lang="en-US" dirty="0"/>
          </a:p>
        </p:txBody>
      </p:sp>
      <p:sp>
        <p:nvSpPr>
          <p:cNvPr id="5" name="Footer Placeholder 4">
            <a:extLst>
              <a:ext uri="{FF2B5EF4-FFF2-40B4-BE49-F238E27FC236}">
                <a16:creationId xmlns:a16="http://schemas.microsoft.com/office/drawing/2014/main" id="{FA85CE6E-733D-4C60-B40B-C7C10CB5AF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lang="en-US" sz="900" kern="1200" cap="all" spc="200" dirty="0">
                <a:solidFill>
                  <a:schemeClr val="accent1"/>
                </a:solidFill>
                <a:latin typeface="+mn-lt"/>
                <a:ea typeface="+mn-ea"/>
                <a:cs typeface="Segoe UI Semilight" panose="020B0402040204020203" pitchFamily="34" charset="0"/>
              </a:defRPr>
            </a:lvl1pPr>
          </a:lstStyle>
          <a:p>
            <a:endParaRPr lang="en-US"/>
          </a:p>
        </p:txBody>
      </p:sp>
      <p:sp>
        <p:nvSpPr>
          <p:cNvPr id="6" name="Slide Number Placeholder 5">
            <a:extLst>
              <a:ext uri="{FF2B5EF4-FFF2-40B4-BE49-F238E27FC236}">
                <a16:creationId xmlns:a16="http://schemas.microsoft.com/office/drawing/2014/main" id="{92D80D8B-7909-4114-8EBA-C3086DC62B08}"/>
              </a:ext>
            </a:extLst>
          </p:cNvPr>
          <p:cNvSpPr>
            <a:spLocks noGrp="1"/>
          </p:cNvSpPr>
          <p:nvPr>
            <p:ph type="sldNum" sz="quarter" idx="4"/>
          </p:nvPr>
        </p:nvSpPr>
        <p:spPr>
          <a:xfrm>
            <a:off x="9906000" y="6356350"/>
            <a:ext cx="1447800" cy="365125"/>
          </a:xfrm>
          <a:prstGeom prst="rect">
            <a:avLst/>
          </a:prstGeom>
        </p:spPr>
        <p:txBody>
          <a:bodyPr vert="horz" lIns="91440" tIns="45720" rIns="91440" bIns="45720" rtlCol="0" anchor="ctr"/>
          <a:lstStyle>
            <a:lvl1pPr algn="r">
              <a:defRPr lang="en-US" sz="900" kern="1200" cap="all" spc="200" smtClean="0">
                <a:solidFill>
                  <a:schemeClr val="accent1"/>
                </a:solidFill>
                <a:latin typeface="+mn-lt"/>
                <a:ea typeface="+mn-ea"/>
                <a:cs typeface="Segoe UI Semilight" panose="020B0402040204020203" pitchFamily="34" charset="0"/>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104995611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100000"/>
        </a:lnSpc>
        <a:spcBef>
          <a:spcPct val="0"/>
        </a:spcBef>
        <a:buNone/>
        <a:defRPr sz="4400" kern="120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5"/>
        </a:buClr>
        <a:buFont typeface="Avenir Next LT Pro" panose="020B05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commons.wikimedia.org/wiki/Avicenna" TargetMode="Externa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hyperlink" Target="https://www.youtube.com/watch?v=0Sub71snnUE"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s0.geograph.org.uk/geophotos/03/15/61/3156183_d3bbb199.jpg" TargetMode="Externa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s0.geograph.org.uk/geophotos/03/15/61/3156183_d3bbb199.jpg" TargetMode="Externa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hyperlink" Target="https://biography.wales/article/s-RHYS-APG-1132" TargetMode="External"/><Relationship Id="rId2" Type="http://schemas.openxmlformats.org/officeDocument/2006/relationships/hyperlink" Target="https://biography.wales/article/s-LLYW-APL-1173" TargetMode="External"/><Relationship Id="rId1" Type="http://schemas.openxmlformats.org/officeDocument/2006/relationships/slideLayout" Target="../slideLayouts/slideLayout2.xml"/><Relationship Id="rId6" Type="http://schemas.openxmlformats.org/officeDocument/2006/relationships/hyperlink" Target="https://biography.wales/article/s-PRYD-BYC-1220" TargetMode="External"/><Relationship Id="rId5" Type="http://schemas.openxmlformats.org/officeDocument/2006/relationships/hyperlink" Target="https://biography.wales/article/s-LLYW-API-1173" TargetMode="External"/><Relationship Id="rId4" Type="http://schemas.openxmlformats.org/officeDocument/2006/relationships/hyperlink" Target="https://biography.wales/article/s-MADO-APM-1160"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hyperlink" Target="https://www.nursingcenter.com/journalarticle?Article_ID=4771669#P33" TargetMode="External"/><Relationship Id="rId2" Type="http://schemas.openxmlformats.org/officeDocument/2006/relationships/hyperlink" Target="https://www.nursingcenter.com/journalarticle?Article_ID=4771669#P29" TargetMode="Externa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hyperlink" Target="https://www.bbc.co.uk/sounds/play/b00bcqt8"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hyperlink" Target="https://www.uwp.co.uk/book/medieval-welsh-medical-text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7" name="Rectangle 136">
            <a:extLst>
              <a:ext uri="{FF2B5EF4-FFF2-40B4-BE49-F238E27FC236}">
                <a16:creationId xmlns:a16="http://schemas.microsoft.com/office/drawing/2014/main" id="{247A131F-D5DE-41A5-B4CF-4F345319B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39" name="Freeform: Shape 138">
            <a:extLst>
              <a:ext uri="{FF2B5EF4-FFF2-40B4-BE49-F238E27FC236}">
                <a16:creationId xmlns:a16="http://schemas.microsoft.com/office/drawing/2014/main" id="{3AF4666D-BD98-40A5-A75F-478B98201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141" name="Freeform: Shape 140">
            <a:extLst>
              <a:ext uri="{FF2B5EF4-FFF2-40B4-BE49-F238E27FC236}">
                <a16:creationId xmlns:a16="http://schemas.microsoft.com/office/drawing/2014/main" id="{68680585-71F9-4721-A998-4974171D2E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143" name="Freeform: Shape 142">
            <a:extLst>
              <a:ext uri="{FF2B5EF4-FFF2-40B4-BE49-F238E27FC236}">
                <a16:creationId xmlns:a16="http://schemas.microsoft.com/office/drawing/2014/main" id="{12BC95C2-2EEC-4F59-ABA8-660B0D059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45" name="Graphic 141">
            <a:extLst>
              <a:ext uri="{FF2B5EF4-FFF2-40B4-BE49-F238E27FC236}">
                <a16:creationId xmlns:a16="http://schemas.microsoft.com/office/drawing/2014/main" id="{03E9870D-4BBA-43AF-8D44-BBADF020CF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146" name="Freeform: Shape 145">
              <a:extLst>
                <a:ext uri="{FF2B5EF4-FFF2-40B4-BE49-F238E27FC236}">
                  <a16:creationId xmlns:a16="http://schemas.microsoft.com/office/drawing/2014/main" id="{34BC5055-C77D-43CD-BB1D-A77B6779CD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147" name="Freeform: Shape 146">
              <a:extLst>
                <a:ext uri="{FF2B5EF4-FFF2-40B4-BE49-F238E27FC236}">
                  <a16:creationId xmlns:a16="http://schemas.microsoft.com/office/drawing/2014/main" id="{DB12D0B8-9385-489A-85AE-3D14AD0BA2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148" name="Freeform: Shape 147">
              <a:extLst>
                <a:ext uri="{FF2B5EF4-FFF2-40B4-BE49-F238E27FC236}">
                  <a16:creationId xmlns:a16="http://schemas.microsoft.com/office/drawing/2014/main" id="{D158A14A-147E-4130-A5E2-38FD84B181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149" name="Freeform: Shape 148">
              <a:extLst>
                <a:ext uri="{FF2B5EF4-FFF2-40B4-BE49-F238E27FC236}">
                  <a16:creationId xmlns:a16="http://schemas.microsoft.com/office/drawing/2014/main" id="{75B8B1EB-5E2B-472C-AE60-2EC5961F16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150" name="Freeform: Shape 149">
              <a:extLst>
                <a:ext uri="{FF2B5EF4-FFF2-40B4-BE49-F238E27FC236}">
                  <a16:creationId xmlns:a16="http://schemas.microsoft.com/office/drawing/2014/main" id="{B4F5BD77-58D7-4B61-A666-1B4139A63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151" name="Freeform: Shape 150">
              <a:extLst>
                <a:ext uri="{FF2B5EF4-FFF2-40B4-BE49-F238E27FC236}">
                  <a16:creationId xmlns:a16="http://schemas.microsoft.com/office/drawing/2014/main" id="{F5CBEC6B-EDB6-40B8-8771-E5AF41B8D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152" name="Freeform: Shape 151">
              <a:extLst>
                <a:ext uri="{FF2B5EF4-FFF2-40B4-BE49-F238E27FC236}">
                  <a16:creationId xmlns:a16="http://schemas.microsoft.com/office/drawing/2014/main" id="{91BD0EE8-AA47-4044-9251-9F5A4B820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154" name="Graphic 157">
            <a:extLst>
              <a:ext uri="{FF2B5EF4-FFF2-40B4-BE49-F238E27FC236}">
                <a16:creationId xmlns:a16="http://schemas.microsoft.com/office/drawing/2014/main" id="{C3279E8D-2BAA-4CB1-834B-09FADD54DE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610600" y="3276600"/>
            <a:ext cx="3529260" cy="3581398"/>
            <a:chOff x="4114800" y="1423987"/>
            <a:chExt cx="3961542" cy="4007547"/>
          </a:xfrm>
          <a:noFill/>
        </p:grpSpPr>
        <p:sp>
          <p:nvSpPr>
            <p:cNvPr id="155" name="Freeform: Shape 154">
              <a:extLst>
                <a:ext uri="{FF2B5EF4-FFF2-40B4-BE49-F238E27FC236}">
                  <a16:creationId xmlns:a16="http://schemas.microsoft.com/office/drawing/2014/main" id="{3456F18E-4F61-486D-9CD6-65B30372C5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156" name="Freeform: Shape 155">
              <a:extLst>
                <a:ext uri="{FF2B5EF4-FFF2-40B4-BE49-F238E27FC236}">
                  <a16:creationId xmlns:a16="http://schemas.microsoft.com/office/drawing/2014/main" id="{318DDF45-08F0-46B6-A0B7-133735C94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157" name="Freeform: Shape 156">
              <a:extLst>
                <a:ext uri="{FF2B5EF4-FFF2-40B4-BE49-F238E27FC236}">
                  <a16:creationId xmlns:a16="http://schemas.microsoft.com/office/drawing/2014/main" id="{B9D0CC0F-710D-43F4-BC86-763767420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158" name="Freeform: Shape 157">
              <a:extLst>
                <a:ext uri="{FF2B5EF4-FFF2-40B4-BE49-F238E27FC236}">
                  <a16:creationId xmlns:a16="http://schemas.microsoft.com/office/drawing/2014/main" id="{6FB36AB6-CB81-495A-8A33-C0BCE67D6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159" name="Freeform: Shape 158">
              <a:extLst>
                <a:ext uri="{FF2B5EF4-FFF2-40B4-BE49-F238E27FC236}">
                  <a16:creationId xmlns:a16="http://schemas.microsoft.com/office/drawing/2014/main" id="{1993F7E6-ABF6-482D-BEA5-B4E607DDB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160" name="Freeform: Shape 159">
              <a:extLst>
                <a:ext uri="{FF2B5EF4-FFF2-40B4-BE49-F238E27FC236}">
                  <a16:creationId xmlns:a16="http://schemas.microsoft.com/office/drawing/2014/main" id="{DCA0B097-C21A-40B4-95E4-2FFA9697F8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161" name="Freeform: Shape 160">
              <a:extLst>
                <a:ext uri="{FF2B5EF4-FFF2-40B4-BE49-F238E27FC236}">
                  <a16:creationId xmlns:a16="http://schemas.microsoft.com/office/drawing/2014/main" id="{AB2AF0F5-7EAA-4BAB-8DE2-D84E12417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useBgFill="1">
        <p:nvSpPr>
          <p:cNvPr id="163" name="Rectangle 162">
            <a:extLst>
              <a:ext uri="{FF2B5EF4-FFF2-40B4-BE49-F238E27FC236}">
                <a16:creationId xmlns:a16="http://schemas.microsoft.com/office/drawing/2014/main" id="{F1174801-1395-44C5-9B00-CCAC45C056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5" name="Rectangle 164">
            <a:extLst>
              <a:ext uri="{FF2B5EF4-FFF2-40B4-BE49-F238E27FC236}">
                <a16:creationId xmlns:a16="http://schemas.microsoft.com/office/drawing/2014/main" id="{996DFAFB-BCE1-4BEC-82FB-D574234DEF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67" name="Top Left">
            <a:extLst>
              <a:ext uri="{FF2B5EF4-FFF2-40B4-BE49-F238E27FC236}">
                <a16:creationId xmlns:a16="http://schemas.microsoft.com/office/drawing/2014/main" id="{7092E392-4FB7-4E2D-928D-EFC63D148E1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68" name="Freeform: Shape 167">
              <a:extLst>
                <a:ext uri="{FF2B5EF4-FFF2-40B4-BE49-F238E27FC236}">
                  <a16:creationId xmlns:a16="http://schemas.microsoft.com/office/drawing/2014/main" id="{9B57026F-1936-4B50-9E5F-0037B748BA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9" name="Freeform: Shape 168">
              <a:extLst>
                <a:ext uri="{FF2B5EF4-FFF2-40B4-BE49-F238E27FC236}">
                  <a16:creationId xmlns:a16="http://schemas.microsoft.com/office/drawing/2014/main" id="{31C2FEB5-C2DC-4FDF-9FE5-407608D607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0" name="Freeform: Shape 169">
              <a:extLst>
                <a:ext uri="{FF2B5EF4-FFF2-40B4-BE49-F238E27FC236}">
                  <a16:creationId xmlns:a16="http://schemas.microsoft.com/office/drawing/2014/main" id="{60B00B9B-BAB1-4074-A3AF-13B08F4E06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1" name="Freeform: Shape 170">
              <a:extLst>
                <a:ext uri="{FF2B5EF4-FFF2-40B4-BE49-F238E27FC236}">
                  <a16:creationId xmlns:a16="http://schemas.microsoft.com/office/drawing/2014/main" id="{0B6DF209-B3F7-4699-802B-4BE211132E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72" name="Freeform: Shape 171">
              <a:extLst>
                <a:ext uri="{FF2B5EF4-FFF2-40B4-BE49-F238E27FC236}">
                  <a16:creationId xmlns:a16="http://schemas.microsoft.com/office/drawing/2014/main" id="{C45FFE10-7D64-45F0-B227-92979752A5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3" name="Freeform: Shape 172">
              <a:extLst>
                <a:ext uri="{FF2B5EF4-FFF2-40B4-BE49-F238E27FC236}">
                  <a16:creationId xmlns:a16="http://schemas.microsoft.com/office/drawing/2014/main" id="{4395C91B-6EED-4F5B-8873-5E0AA757F4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174" name="Freeform: Shape 173">
              <a:extLst>
                <a:ext uri="{FF2B5EF4-FFF2-40B4-BE49-F238E27FC236}">
                  <a16:creationId xmlns:a16="http://schemas.microsoft.com/office/drawing/2014/main" id="{248D099A-D8DD-4FBA-AF53-928CE633CC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175" name="Freeform: Shape 174">
              <a:extLst>
                <a:ext uri="{FF2B5EF4-FFF2-40B4-BE49-F238E27FC236}">
                  <a16:creationId xmlns:a16="http://schemas.microsoft.com/office/drawing/2014/main" id="{1F857259-D6C4-41F7-82DC-37816E8AD0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07948832-AF4B-483E-BA2B-5192C5981A29}"/>
              </a:ext>
            </a:extLst>
          </p:cNvPr>
          <p:cNvSpPr>
            <a:spLocks noGrp="1"/>
          </p:cNvSpPr>
          <p:nvPr>
            <p:ph type="title"/>
          </p:nvPr>
        </p:nvSpPr>
        <p:spPr>
          <a:xfrm>
            <a:off x="407779" y="1123057"/>
            <a:ext cx="6073182" cy="4657504"/>
          </a:xfrm>
        </p:spPr>
        <p:txBody>
          <a:bodyPr vert="horz" lIns="91440" tIns="45720" rIns="91440" bIns="45720" rtlCol="0" anchor="b">
            <a:normAutofit fontScale="90000"/>
          </a:bodyPr>
          <a:lstStyle/>
          <a:p>
            <a:pPr>
              <a:lnSpc>
                <a:spcPct val="90000"/>
              </a:lnSpc>
            </a:pPr>
            <a:br>
              <a:rPr lang="en-US" sz="4800" kern="1200" dirty="0">
                <a:solidFill>
                  <a:schemeClr val="tx2"/>
                </a:solidFill>
                <a:latin typeface="+mj-lt"/>
                <a:ea typeface="+mj-ea"/>
                <a:cs typeface="+mj-cs"/>
              </a:rPr>
            </a:br>
            <a:r>
              <a:rPr lang="en-GB" sz="4800" b="1" dirty="0"/>
              <a:t>The Physicians of </a:t>
            </a:r>
            <a:r>
              <a:rPr lang="en-GB" sz="4800" b="1" dirty="0" err="1"/>
              <a:t>Myddfai</a:t>
            </a:r>
            <a:r>
              <a:rPr lang="en-GB" sz="4800" b="1" dirty="0"/>
              <a:t> and medieval medical texts</a:t>
            </a:r>
            <a:br>
              <a:rPr lang="en-US" sz="4800" b="1" kern="1200" dirty="0">
                <a:solidFill>
                  <a:schemeClr val="tx2"/>
                </a:solidFill>
                <a:latin typeface="+mj-lt"/>
                <a:ea typeface="+mj-ea"/>
                <a:cs typeface="+mj-cs"/>
              </a:rPr>
            </a:br>
            <a:br>
              <a:rPr lang="en-US" sz="4800" b="1" kern="1200" dirty="0">
                <a:solidFill>
                  <a:schemeClr val="tx2"/>
                </a:solidFill>
                <a:latin typeface="+mj-lt"/>
                <a:ea typeface="+mj-ea"/>
                <a:cs typeface="+mj-cs"/>
              </a:rPr>
            </a:br>
            <a:r>
              <a:rPr lang="en-US" sz="3600" kern="1200" dirty="0">
                <a:solidFill>
                  <a:schemeClr val="tx2"/>
                </a:solidFill>
                <a:latin typeface="+mj-lt"/>
                <a:ea typeface="+mj-ea"/>
                <a:cs typeface="+mj-cs"/>
              </a:rPr>
              <a:t>Prof. Jane Cartwright</a:t>
            </a:r>
            <a:br>
              <a:rPr lang="en-US" sz="4800" kern="1200" dirty="0">
                <a:solidFill>
                  <a:schemeClr val="tx2"/>
                </a:solidFill>
                <a:latin typeface="+mj-lt"/>
                <a:ea typeface="+mj-ea"/>
                <a:cs typeface="+mj-cs"/>
              </a:rPr>
            </a:br>
            <a:r>
              <a:rPr lang="en-US" sz="1200" b="0" i="0" kern="1200" dirty="0" err="1">
                <a:solidFill>
                  <a:schemeClr val="tx2"/>
                </a:solidFill>
                <a:effectLst/>
                <a:latin typeface="+mj-lt"/>
                <a:ea typeface="+mj-ea"/>
                <a:cs typeface="+mj-cs"/>
              </a:rPr>
              <a:t>Détail</a:t>
            </a:r>
            <a:r>
              <a:rPr lang="en-US" sz="1200" b="0" i="0" kern="1200" dirty="0">
                <a:solidFill>
                  <a:schemeClr val="tx2"/>
                </a:solidFill>
                <a:effectLst/>
                <a:latin typeface="+mj-lt"/>
                <a:ea typeface="+mj-ea"/>
                <a:cs typeface="+mj-cs"/>
              </a:rPr>
              <a:t> </a:t>
            </a:r>
            <a:r>
              <a:rPr lang="en-US" sz="1200" b="0" i="0" kern="1200" dirty="0" err="1">
                <a:solidFill>
                  <a:schemeClr val="tx2"/>
                </a:solidFill>
                <a:effectLst/>
                <a:latin typeface="+mj-lt"/>
                <a:ea typeface="+mj-ea"/>
                <a:cs typeface="+mj-cs"/>
              </a:rPr>
              <a:t>d'une</a:t>
            </a:r>
            <a:r>
              <a:rPr lang="en-US" sz="1200" b="0" i="0" kern="1200" dirty="0">
                <a:solidFill>
                  <a:schemeClr val="tx2"/>
                </a:solidFill>
                <a:effectLst/>
                <a:latin typeface="+mj-lt"/>
                <a:ea typeface="+mj-ea"/>
                <a:cs typeface="+mj-cs"/>
              </a:rPr>
              <a:t> </a:t>
            </a:r>
            <a:r>
              <a:rPr lang="en-US" sz="1200" b="0" i="0" kern="1200" dirty="0" err="1">
                <a:solidFill>
                  <a:schemeClr val="tx2"/>
                </a:solidFill>
                <a:effectLst/>
                <a:latin typeface="+mj-lt"/>
                <a:ea typeface="+mj-ea"/>
                <a:cs typeface="+mj-cs"/>
              </a:rPr>
              <a:t>enluminure</a:t>
            </a:r>
            <a:r>
              <a:rPr lang="en-US" sz="1200" b="0" i="0" kern="1200" dirty="0">
                <a:solidFill>
                  <a:schemeClr val="tx2"/>
                </a:solidFill>
                <a:effectLst/>
                <a:latin typeface="+mj-lt"/>
                <a:ea typeface="+mj-ea"/>
                <a:cs typeface="+mj-cs"/>
              </a:rPr>
              <a:t> du </a:t>
            </a:r>
            <a:r>
              <a:rPr lang="en-US" sz="1200" b="0" i="1" kern="1200" dirty="0">
                <a:solidFill>
                  <a:schemeClr val="tx2"/>
                </a:solidFill>
                <a:effectLst/>
                <a:latin typeface="+mj-lt"/>
                <a:ea typeface="+mj-ea"/>
                <a:cs typeface="+mj-cs"/>
              </a:rPr>
              <a:t>Canon </a:t>
            </a:r>
            <a:r>
              <a:rPr lang="en-US" sz="1200" b="0" i="1" kern="1200" dirty="0" err="1">
                <a:solidFill>
                  <a:schemeClr val="tx2"/>
                </a:solidFill>
                <a:effectLst/>
                <a:latin typeface="+mj-lt"/>
                <a:ea typeface="+mj-ea"/>
                <a:cs typeface="+mj-cs"/>
              </a:rPr>
              <a:t>medicinae</a:t>
            </a:r>
            <a:r>
              <a:rPr lang="en-US" sz="1200" b="0" i="0" kern="1200" dirty="0">
                <a:solidFill>
                  <a:schemeClr val="tx2"/>
                </a:solidFill>
                <a:effectLst/>
                <a:latin typeface="+mj-lt"/>
                <a:ea typeface="+mj-ea"/>
                <a:cs typeface="+mj-cs"/>
              </a:rPr>
              <a:t> </a:t>
            </a:r>
            <a:r>
              <a:rPr lang="en-US" sz="1200" b="0" i="0" kern="1200" dirty="0" err="1">
                <a:solidFill>
                  <a:schemeClr val="tx2"/>
                </a:solidFill>
                <a:effectLst/>
                <a:latin typeface="+mj-lt"/>
                <a:ea typeface="+mj-ea"/>
                <a:cs typeface="+mj-cs"/>
              </a:rPr>
              <a:t>d’</a:t>
            </a:r>
            <a:r>
              <a:rPr lang="en-US" sz="1200" b="0" i="0" u="none" strike="noStrike" kern="1200" dirty="0" err="1">
                <a:solidFill>
                  <a:schemeClr val="tx2"/>
                </a:solidFill>
                <a:effectLst/>
                <a:latin typeface="+mj-lt"/>
                <a:ea typeface="+mj-ea"/>
                <a:cs typeface="+mj-cs"/>
                <a:hlinkClick r:id="rId2" tooltip="Avicenna"/>
              </a:rPr>
              <a:t>Avicenne</a:t>
            </a:r>
            <a:r>
              <a:rPr lang="en-US" sz="1200" b="0" i="0" kern="1200" dirty="0">
                <a:solidFill>
                  <a:schemeClr val="tx2"/>
                </a:solidFill>
                <a:effectLst/>
                <a:latin typeface="+mj-lt"/>
                <a:ea typeface="+mj-ea"/>
                <a:cs typeface="+mj-cs"/>
              </a:rPr>
              <a:t> (</a:t>
            </a:r>
            <a:r>
              <a:rPr lang="en-US" sz="1200" b="0" i="0" kern="1200" dirty="0" err="1">
                <a:solidFill>
                  <a:schemeClr val="tx2"/>
                </a:solidFill>
                <a:effectLst/>
                <a:latin typeface="+mj-lt"/>
                <a:ea typeface="+mj-ea"/>
                <a:cs typeface="+mj-cs"/>
              </a:rPr>
              <a:t>Besançon</a:t>
            </a:r>
            <a:r>
              <a:rPr lang="en-US" sz="1200" b="0" i="0" kern="1200" dirty="0">
                <a:solidFill>
                  <a:schemeClr val="tx2"/>
                </a:solidFill>
                <a:effectLst/>
                <a:latin typeface="+mj-lt"/>
                <a:ea typeface="+mj-ea"/>
                <a:cs typeface="+mj-cs"/>
              </a:rPr>
              <a:t> - BM - </a:t>
            </a:r>
            <a:r>
              <a:rPr lang="en-US" sz="1200" b="0" i="0" kern="1200" dirty="0" err="1">
                <a:solidFill>
                  <a:schemeClr val="tx2"/>
                </a:solidFill>
                <a:effectLst/>
                <a:latin typeface="+mj-lt"/>
                <a:ea typeface="+mj-ea"/>
                <a:cs typeface="+mj-cs"/>
              </a:rPr>
              <a:t>ms.</a:t>
            </a:r>
            <a:r>
              <a:rPr lang="en-US" sz="1200" b="0" i="0" kern="1200" dirty="0">
                <a:solidFill>
                  <a:schemeClr val="tx2"/>
                </a:solidFill>
                <a:effectLst/>
                <a:latin typeface="+mj-lt"/>
                <a:ea typeface="+mj-ea"/>
                <a:cs typeface="+mj-cs"/>
              </a:rPr>
              <a:t> 0457 - f. 051).</a:t>
            </a:r>
            <a:br>
              <a:rPr lang="en-US" sz="1200" kern="1200" dirty="0">
                <a:solidFill>
                  <a:schemeClr val="tx2"/>
                </a:solidFill>
                <a:latin typeface="+mj-lt"/>
                <a:ea typeface="+mj-ea"/>
                <a:cs typeface="+mj-cs"/>
              </a:rPr>
            </a:br>
            <a:br>
              <a:rPr lang="en-US" sz="1200" kern="1200" dirty="0">
                <a:solidFill>
                  <a:schemeClr val="tx2"/>
                </a:solidFill>
                <a:latin typeface="+mj-lt"/>
                <a:ea typeface="+mj-ea"/>
                <a:cs typeface="+mj-cs"/>
              </a:rPr>
            </a:br>
            <a:r>
              <a:rPr lang="en-US" sz="1200" b="0" i="0" kern="1200" dirty="0">
                <a:solidFill>
                  <a:schemeClr val="tx2"/>
                </a:solidFill>
                <a:effectLst/>
                <a:latin typeface="+mj-lt"/>
                <a:ea typeface="+mj-ea"/>
                <a:cs typeface="+mj-cs"/>
              </a:rPr>
              <a:t>File:Medieval </a:t>
            </a:r>
            <a:r>
              <a:rPr lang="en-US" sz="1200" b="0" i="0" kern="1200" dirty="0" err="1">
                <a:solidFill>
                  <a:schemeClr val="tx2"/>
                </a:solidFill>
                <a:effectLst/>
                <a:latin typeface="+mj-lt"/>
                <a:ea typeface="+mj-ea"/>
                <a:cs typeface="+mj-cs"/>
              </a:rPr>
              <a:t>wikisource.png|Medieval_wikisource</a:t>
            </a:r>
            <a:r>
              <a:rPr lang="en-US" sz="1200" b="0" i="0" kern="1200" dirty="0">
                <a:solidFill>
                  <a:schemeClr val="tx2"/>
                </a:solidFill>
                <a:effectLst/>
                <a:latin typeface="+mj-lt"/>
                <a:ea typeface="+mj-ea"/>
                <a:cs typeface="+mj-cs"/>
              </a:rPr>
              <a:t>]</a:t>
            </a:r>
            <a:endParaRPr lang="en-US" sz="1200" kern="1200" dirty="0">
              <a:solidFill>
                <a:schemeClr val="tx2"/>
              </a:solidFill>
              <a:latin typeface="+mj-lt"/>
              <a:ea typeface="+mj-ea"/>
              <a:cs typeface="+mj-cs"/>
            </a:endParaRPr>
          </a:p>
        </p:txBody>
      </p:sp>
      <p:pic>
        <p:nvPicPr>
          <p:cNvPr id="3076" name="Picture 4">
            <a:extLst>
              <a:ext uri="{FF2B5EF4-FFF2-40B4-BE49-F238E27FC236}">
                <a16:creationId xmlns:a16="http://schemas.microsoft.com/office/drawing/2014/main" id="{6F1EA39C-D87F-423C-BC14-FB01804D6151}"/>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l="4045" r="1553" b="1"/>
          <a:stretch/>
        </p:blipFill>
        <p:spPr bwMode="auto">
          <a:xfrm>
            <a:off x="6508749" y="862806"/>
            <a:ext cx="5132388" cy="5132388"/>
          </a:xfrm>
          <a:custGeom>
            <a:avLst/>
            <a:gdLst/>
            <a:ahLst/>
            <a:cxnLst/>
            <a:rect l="l" t="t" r="r" b="b"/>
            <a:pathLst>
              <a:path w="5132388" h="5132388">
                <a:moveTo>
                  <a:pt x="2566194" y="0"/>
                </a:moveTo>
                <a:cubicBezTo>
                  <a:pt x="3983464" y="0"/>
                  <a:pt x="5132388" y="1148924"/>
                  <a:pt x="5132388" y="2566194"/>
                </a:cubicBezTo>
                <a:cubicBezTo>
                  <a:pt x="5132388" y="3983464"/>
                  <a:pt x="3983464" y="5132388"/>
                  <a:pt x="2566194" y="5132388"/>
                </a:cubicBezTo>
                <a:cubicBezTo>
                  <a:pt x="1148924" y="5132388"/>
                  <a:pt x="0" y="3983464"/>
                  <a:pt x="0" y="2566194"/>
                </a:cubicBezTo>
                <a:cubicBezTo>
                  <a:pt x="0" y="1148924"/>
                  <a:pt x="1148924" y="0"/>
                  <a:pt x="2566194" y="0"/>
                </a:cubicBezTo>
                <a:close/>
              </a:path>
            </a:pathLst>
          </a:custGeom>
          <a:noFill/>
          <a:extLst>
            <a:ext uri="{909E8E84-426E-40DD-AFC4-6F175D3DCCD1}">
              <a14:hiddenFill xmlns:a14="http://schemas.microsoft.com/office/drawing/2010/main">
                <a:solidFill>
                  <a:srgbClr val="FFFFFF"/>
                </a:solidFill>
              </a14:hiddenFill>
            </a:ext>
          </a:extLst>
        </p:spPr>
      </p:pic>
      <p:grpSp>
        <p:nvGrpSpPr>
          <p:cNvPr id="177" name="Bottom Right">
            <a:extLst>
              <a:ext uri="{FF2B5EF4-FFF2-40B4-BE49-F238E27FC236}">
                <a16:creationId xmlns:a16="http://schemas.microsoft.com/office/drawing/2014/main" id="{A7C60A7A-4212-46AC-80A2-DE231DD3D19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178" name="Freeform: Shape 177">
              <a:extLst>
                <a:ext uri="{FF2B5EF4-FFF2-40B4-BE49-F238E27FC236}">
                  <a16:creationId xmlns:a16="http://schemas.microsoft.com/office/drawing/2014/main" id="{7EDA875D-6B8A-4B32-89EB-F4CD6D1FCD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79" name="Graphic 157">
              <a:extLst>
                <a:ext uri="{FF2B5EF4-FFF2-40B4-BE49-F238E27FC236}">
                  <a16:creationId xmlns:a16="http://schemas.microsoft.com/office/drawing/2014/main" id="{AA7D7CCE-E90B-483E-AFF7-CF95CABC97F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181" name="Freeform: Shape 180">
                <a:extLst>
                  <a:ext uri="{FF2B5EF4-FFF2-40B4-BE49-F238E27FC236}">
                    <a16:creationId xmlns:a16="http://schemas.microsoft.com/office/drawing/2014/main" id="{67F2D919-84B6-4EC4-87F5-BDFF145BBE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182" name="Freeform: Shape 181">
                <a:extLst>
                  <a:ext uri="{FF2B5EF4-FFF2-40B4-BE49-F238E27FC236}">
                    <a16:creationId xmlns:a16="http://schemas.microsoft.com/office/drawing/2014/main" id="{65C8244C-685B-42CF-B028-C7ADE067CC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83" name="Freeform: Shape 182">
                <a:extLst>
                  <a:ext uri="{FF2B5EF4-FFF2-40B4-BE49-F238E27FC236}">
                    <a16:creationId xmlns:a16="http://schemas.microsoft.com/office/drawing/2014/main" id="{0420B7EF-9249-4974-A978-AAD55C81B7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184" name="Freeform: Shape 183">
                <a:extLst>
                  <a:ext uri="{FF2B5EF4-FFF2-40B4-BE49-F238E27FC236}">
                    <a16:creationId xmlns:a16="http://schemas.microsoft.com/office/drawing/2014/main" id="{05BD8B59-E1C0-4320-BFC1-66D139E80B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185" name="Freeform: Shape 184">
                <a:extLst>
                  <a:ext uri="{FF2B5EF4-FFF2-40B4-BE49-F238E27FC236}">
                    <a16:creationId xmlns:a16="http://schemas.microsoft.com/office/drawing/2014/main" id="{A983471C-A7FE-4ED8-BE9B-601CEC61EB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186" name="Freeform: Shape 185">
                <a:extLst>
                  <a:ext uri="{FF2B5EF4-FFF2-40B4-BE49-F238E27FC236}">
                    <a16:creationId xmlns:a16="http://schemas.microsoft.com/office/drawing/2014/main" id="{E8B842F2-803D-4F74-BBF6-6965BC0FD2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87" name="Freeform: Shape 186">
                <a:extLst>
                  <a:ext uri="{FF2B5EF4-FFF2-40B4-BE49-F238E27FC236}">
                    <a16:creationId xmlns:a16="http://schemas.microsoft.com/office/drawing/2014/main" id="{94ECDF1E-AE5F-46C4-A134-C28C6D6B7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180" name="Freeform: Shape 179">
              <a:extLst>
                <a:ext uri="{FF2B5EF4-FFF2-40B4-BE49-F238E27FC236}">
                  <a16:creationId xmlns:a16="http://schemas.microsoft.com/office/drawing/2014/main" id="{C0E491A0-7D49-4A1F-B2DB-C94F563295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89" name="Cross">
            <a:extLst>
              <a:ext uri="{FF2B5EF4-FFF2-40B4-BE49-F238E27FC236}">
                <a16:creationId xmlns:a16="http://schemas.microsoft.com/office/drawing/2014/main" id="{5C0E6139-8A19-4905-87E2-E547D7B7F1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015507" y="3369564"/>
            <a:ext cx="118872" cy="118872"/>
            <a:chOff x="1175347" y="3733800"/>
            <a:chExt cx="118872" cy="118872"/>
          </a:xfrm>
        </p:grpSpPr>
        <p:cxnSp>
          <p:nvCxnSpPr>
            <p:cNvPr id="190" name="Straight Connector 189">
              <a:extLst>
                <a:ext uri="{FF2B5EF4-FFF2-40B4-BE49-F238E27FC236}">
                  <a16:creationId xmlns:a16="http://schemas.microsoft.com/office/drawing/2014/main" id="{BC05FFBD-B86A-4BD3-A147-FA95CE03CF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34783" y="3733800"/>
              <a:ext cx="0" cy="118872"/>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cxnSp>
          <p:nvCxnSpPr>
            <p:cNvPr id="191" name="Straight Connector 190">
              <a:extLst>
                <a:ext uri="{FF2B5EF4-FFF2-40B4-BE49-F238E27FC236}">
                  <a16:creationId xmlns:a16="http://schemas.microsoft.com/office/drawing/2014/main" id="{EB69F8B1-78FB-4562-8A0D-8D29636755E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347" y="3793236"/>
              <a:ext cx="118872" cy="0"/>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grpSp>
    </p:spTree>
    <p:extLst>
      <p:ext uri="{BB962C8B-B14F-4D97-AF65-F5344CB8AC3E}">
        <p14:creationId xmlns:p14="http://schemas.microsoft.com/office/powerpoint/2010/main" val="15468904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247A131F-D5DE-41A5-B4CF-4F345319B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73" name="Freeform: Shape 72">
            <a:extLst>
              <a:ext uri="{FF2B5EF4-FFF2-40B4-BE49-F238E27FC236}">
                <a16:creationId xmlns:a16="http://schemas.microsoft.com/office/drawing/2014/main" id="{3AF4666D-BD98-40A5-A75F-478B98201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75" name="Freeform: Shape 74">
            <a:extLst>
              <a:ext uri="{FF2B5EF4-FFF2-40B4-BE49-F238E27FC236}">
                <a16:creationId xmlns:a16="http://schemas.microsoft.com/office/drawing/2014/main" id="{68680585-71F9-4721-A998-4974171D2E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77" name="Freeform: Shape 76">
            <a:extLst>
              <a:ext uri="{FF2B5EF4-FFF2-40B4-BE49-F238E27FC236}">
                <a16:creationId xmlns:a16="http://schemas.microsoft.com/office/drawing/2014/main" id="{12BC95C2-2EEC-4F59-ABA8-660B0D059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79" name="Graphic 141">
            <a:extLst>
              <a:ext uri="{FF2B5EF4-FFF2-40B4-BE49-F238E27FC236}">
                <a16:creationId xmlns:a16="http://schemas.microsoft.com/office/drawing/2014/main" id="{03E9870D-4BBA-43AF-8D44-BBADF020CF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80" name="Freeform: Shape 79">
              <a:extLst>
                <a:ext uri="{FF2B5EF4-FFF2-40B4-BE49-F238E27FC236}">
                  <a16:creationId xmlns:a16="http://schemas.microsoft.com/office/drawing/2014/main" id="{34BC5055-C77D-43CD-BB1D-A77B6779CD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81" name="Freeform: Shape 80">
              <a:extLst>
                <a:ext uri="{FF2B5EF4-FFF2-40B4-BE49-F238E27FC236}">
                  <a16:creationId xmlns:a16="http://schemas.microsoft.com/office/drawing/2014/main" id="{DB12D0B8-9385-489A-85AE-3D14AD0BA2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82" name="Freeform: Shape 81">
              <a:extLst>
                <a:ext uri="{FF2B5EF4-FFF2-40B4-BE49-F238E27FC236}">
                  <a16:creationId xmlns:a16="http://schemas.microsoft.com/office/drawing/2014/main" id="{D158A14A-147E-4130-A5E2-38FD84B181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83" name="Freeform: Shape 82">
              <a:extLst>
                <a:ext uri="{FF2B5EF4-FFF2-40B4-BE49-F238E27FC236}">
                  <a16:creationId xmlns:a16="http://schemas.microsoft.com/office/drawing/2014/main" id="{75B8B1EB-5E2B-472C-AE60-2EC5961F16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84" name="Freeform: Shape 83">
              <a:extLst>
                <a:ext uri="{FF2B5EF4-FFF2-40B4-BE49-F238E27FC236}">
                  <a16:creationId xmlns:a16="http://schemas.microsoft.com/office/drawing/2014/main" id="{B4F5BD77-58D7-4B61-A666-1B4139A63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85" name="Freeform: Shape 84">
              <a:extLst>
                <a:ext uri="{FF2B5EF4-FFF2-40B4-BE49-F238E27FC236}">
                  <a16:creationId xmlns:a16="http://schemas.microsoft.com/office/drawing/2014/main" id="{F5CBEC6B-EDB6-40B8-8771-E5AF41B8D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86" name="Freeform: Shape 85">
              <a:extLst>
                <a:ext uri="{FF2B5EF4-FFF2-40B4-BE49-F238E27FC236}">
                  <a16:creationId xmlns:a16="http://schemas.microsoft.com/office/drawing/2014/main" id="{91BD0EE8-AA47-4044-9251-9F5A4B820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88" name="Graphic 157">
            <a:extLst>
              <a:ext uri="{FF2B5EF4-FFF2-40B4-BE49-F238E27FC236}">
                <a16:creationId xmlns:a16="http://schemas.microsoft.com/office/drawing/2014/main" id="{C3279E8D-2BAA-4CB1-834B-09FADD54DE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610600" y="3276600"/>
            <a:ext cx="3529260" cy="3581398"/>
            <a:chOff x="4114800" y="1423987"/>
            <a:chExt cx="3961542" cy="4007547"/>
          </a:xfrm>
          <a:noFill/>
        </p:grpSpPr>
        <p:sp>
          <p:nvSpPr>
            <p:cNvPr id="89" name="Freeform: Shape 88">
              <a:extLst>
                <a:ext uri="{FF2B5EF4-FFF2-40B4-BE49-F238E27FC236}">
                  <a16:creationId xmlns:a16="http://schemas.microsoft.com/office/drawing/2014/main" id="{3456F18E-4F61-486D-9CD6-65B30372C5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90" name="Freeform: Shape 89">
              <a:extLst>
                <a:ext uri="{FF2B5EF4-FFF2-40B4-BE49-F238E27FC236}">
                  <a16:creationId xmlns:a16="http://schemas.microsoft.com/office/drawing/2014/main" id="{318DDF45-08F0-46B6-A0B7-133735C94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91" name="Freeform: Shape 90">
              <a:extLst>
                <a:ext uri="{FF2B5EF4-FFF2-40B4-BE49-F238E27FC236}">
                  <a16:creationId xmlns:a16="http://schemas.microsoft.com/office/drawing/2014/main" id="{B9D0CC0F-710D-43F4-BC86-763767420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92" name="Freeform: Shape 91">
              <a:extLst>
                <a:ext uri="{FF2B5EF4-FFF2-40B4-BE49-F238E27FC236}">
                  <a16:creationId xmlns:a16="http://schemas.microsoft.com/office/drawing/2014/main" id="{6FB36AB6-CB81-495A-8A33-C0BCE67D6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93" name="Freeform: Shape 92">
              <a:extLst>
                <a:ext uri="{FF2B5EF4-FFF2-40B4-BE49-F238E27FC236}">
                  <a16:creationId xmlns:a16="http://schemas.microsoft.com/office/drawing/2014/main" id="{1993F7E6-ABF6-482D-BEA5-B4E607DDB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94" name="Freeform: Shape 93">
              <a:extLst>
                <a:ext uri="{FF2B5EF4-FFF2-40B4-BE49-F238E27FC236}">
                  <a16:creationId xmlns:a16="http://schemas.microsoft.com/office/drawing/2014/main" id="{DCA0B097-C21A-40B4-95E4-2FFA9697F8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95" name="Freeform: Shape 94">
              <a:extLst>
                <a:ext uri="{FF2B5EF4-FFF2-40B4-BE49-F238E27FC236}">
                  <a16:creationId xmlns:a16="http://schemas.microsoft.com/office/drawing/2014/main" id="{AB2AF0F5-7EAA-4BAB-8DE2-D84E12417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useBgFill="1">
        <p:nvSpPr>
          <p:cNvPr id="97" name="Rectangle 96">
            <a:extLst>
              <a:ext uri="{FF2B5EF4-FFF2-40B4-BE49-F238E27FC236}">
                <a16:creationId xmlns:a16="http://schemas.microsoft.com/office/drawing/2014/main" id="{F1174801-1395-44C5-9B00-CCAC45C056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99" name="Rectangle 98">
            <a:extLst>
              <a:ext uri="{FF2B5EF4-FFF2-40B4-BE49-F238E27FC236}">
                <a16:creationId xmlns:a16="http://schemas.microsoft.com/office/drawing/2014/main" id="{996DFAFB-BCE1-4BEC-82FB-D574234DEF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026" name="Picture 2">
            <a:extLst>
              <a:ext uri="{FF2B5EF4-FFF2-40B4-BE49-F238E27FC236}">
                <a16:creationId xmlns:a16="http://schemas.microsoft.com/office/drawing/2014/main" id="{B0293C73-0F56-4A31-800D-D7B63478CCD6}"/>
              </a:ext>
            </a:extLst>
          </p:cNvPr>
          <p:cNvPicPr>
            <a:picLocks noGrp="1" noChangeAspect="1" noChangeArrowheads="1"/>
          </p:cNvPicPr>
          <p:nvPr>
            <p:ph idx="1"/>
          </p:nvPr>
        </p:nvPicPr>
        <p:blipFill rotWithShape="1">
          <a:blip r:embed="rId2">
            <a:alphaModFix/>
            <a:extLst>
              <a:ext uri="{28A0092B-C50C-407E-A947-70E740481C1C}">
                <a14:useLocalDpi xmlns:a14="http://schemas.microsoft.com/office/drawing/2010/main" val="0"/>
              </a:ext>
            </a:extLst>
          </a:blip>
          <a:srcRect t="19104" r="-1" b="5891"/>
          <a:stretch/>
        </p:blipFill>
        <p:spPr bwMode="auto">
          <a:xfrm>
            <a:off x="20" y="10"/>
            <a:ext cx="12188932" cy="6856614"/>
          </a:xfrm>
          <a:prstGeom prst="rect">
            <a:avLst/>
          </a:prstGeom>
          <a:noFill/>
          <a:extLst>
            <a:ext uri="{909E8E84-426E-40DD-AFC4-6F175D3DCCD1}">
              <a14:hiddenFill xmlns:a14="http://schemas.microsoft.com/office/drawing/2010/main">
                <a:solidFill>
                  <a:srgbClr val="FFFFFF"/>
                </a:solidFill>
              </a14:hiddenFill>
            </a:ext>
          </a:extLst>
        </p:spPr>
      </p:pic>
      <p:sp>
        <p:nvSpPr>
          <p:cNvPr id="101" name="Rectangle 100">
            <a:extLst>
              <a:ext uri="{FF2B5EF4-FFF2-40B4-BE49-F238E27FC236}">
                <a16:creationId xmlns:a16="http://schemas.microsoft.com/office/drawing/2014/main" id="{8D2A0DB3-EF43-4032-9B27-954E12CCB6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07" y="0"/>
            <a:ext cx="12188952" cy="3732362"/>
          </a:xfrm>
          <a:prstGeom prst="rect">
            <a:avLst/>
          </a:prstGeom>
          <a:gradFill>
            <a:gsLst>
              <a:gs pos="100000">
                <a:schemeClr val="tx1">
                  <a:alpha val="0"/>
                </a:schemeClr>
              </a:gs>
              <a:gs pos="0">
                <a:schemeClr val="tx1"/>
              </a:gs>
              <a:gs pos="0">
                <a:schemeClr val="tx1">
                  <a:alpha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5C41AE-7711-4CCB-BC99-FFDF27DC9063}"/>
              </a:ext>
            </a:extLst>
          </p:cNvPr>
          <p:cNvSpPr>
            <a:spLocks noGrp="1"/>
          </p:cNvSpPr>
          <p:nvPr>
            <p:ph type="title"/>
          </p:nvPr>
        </p:nvSpPr>
        <p:spPr>
          <a:xfrm>
            <a:off x="996275" y="156477"/>
            <a:ext cx="10190071" cy="1515091"/>
          </a:xfrm>
        </p:spPr>
        <p:txBody>
          <a:bodyPr vert="horz" lIns="91440" tIns="45720" rIns="91440" bIns="45720" rtlCol="0" anchor="b">
            <a:normAutofit/>
          </a:bodyPr>
          <a:lstStyle/>
          <a:p>
            <a:pPr algn="ctr">
              <a:lnSpc>
                <a:spcPct val="90000"/>
              </a:lnSpc>
            </a:pPr>
            <a:r>
              <a:rPr lang="en-US" sz="5000" kern="1200">
                <a:solidFill>
                  <a:srgbClr val="FFFFFF"/>
                </a:solidFill>
                <a:latin typeface="+mj-lt"/>
                <a:ea typeface="+mj-ea"/>
                <a:cs typeface="+mj-cs"/>
              </a:rPr>
              <a:t>The Legend of the Lady of the Lake</a:t>
            </a:r>
          </a:p>
        </p:txBody>
      </p:sp>
      <p:grpSp>
        <p:nvGrpSpPr>
          <p:cNvPr id="103" name="Top Left">
            <a:extLst>
              <a:ext uri="{FF2B5EF4-FFF2-40B4-BE49-F238E27FC236}">
                <a16:creationId xmlns:a16="http://schemas.microsoft.com/office/drawing/2014/main" id="{18579DB9-24B0-487B-81E3-8D02AD5F8C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104" name="Freeform: Shape 103">
              <a:extLst>
                <a:ext uri="{FF2B5EF4-FFF2-40B4-BE49-F238E27FC236}">
                  <a16:creationId xmlns:a16="http://schemas.microsoft.com/office/drawing/2014/main" id="{7180CB2C-161F-4538-9214-24AF97B01A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bg2">
                  <a:alpha val="50000"/>
                </a:schemeClr>
              </a:solidFill>
              <a:prstDash val="lgDash"/>
              <a:round/>
            </a:ln>
          </p:spPr>
          <p:txBody>
            <a:bodyPr rtlCol="0" anchor="ctr"/>
            <a:lstStyle/>
            <a:p>
              <a:endParaRPr lang="en-US"/>
            </a:p>
          </p:txBody>
        </p:sp>
        <p:sp>
          <p:nvSpPr>
            <p:cNvPr id="105" name="Freeform: Shape 104">
              <a:extLst>
                <a:ext uri="{FF2B5EF4-FFF2-40B4-BE49-F238E27FC236}">
                  <a16:creationId xmlns:a16="http://schemas.microsoft.com/office/drawing/2014/main" id="{EE25AFBE-8731-4348-B66F-FD7E38F76A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bg2">
                  <a:alpha val="50000"/>
                </a:schemeClr>
              </a:solidFill>
              <a:prstDash val="lgDash"/>
              <a:round/>
            </a:ln>
          </p:spPr>
          <p:txBody>
            <a:bodyPr rtlCol="0" anchor="ctr"/>
            <a:lstStyle/>
            <a:p>
              <a:endParaRPr lang="en-US"/>
            </a:p>
          </p:txBody>
        </p:sp>
        <p:sp>
          <p:nvSpPr>
            <p:cNvPr id="106" name="Freeform: Shape 105">
              <a:extLst>
                <a:ext uri="{FF2B5EF4-FFF2-40B4-BE49-F238E27FC236}">
                  <a16:creationId xmlns:a16="http://schemas.microsoft.com/office/drawing/2014/main" id="{5F6C27D8-4E47-470F-B6B5-407CE7D1D7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bg2">
                  <a:alpha val="50000"/>
                </a:schemeClr>
              </a:solidFill>
              <a:prstDash val="lgDash"/>
              <a:round/>
            </a:ln>
          </p:spPr>
          <p:txBody>
            <a:bodyPr rtlCol="0" anchor="ctr"/>
            <a:lstStyle/>
            <a:p>
              <a:endParaRPr lang="en-US"/>
            </a:p>
          </p:txBody>
        </p:sp>
        <p:sp>
          <p:nvSpPr>
            <p:cNvPr id="107" name="Freeform: Shape 106">
              <a:extLst>
                <a:ext uri="{FF2B5EF4-FFF2-40B4-BE49-F238E27FC236}">
                  <a16:creationId xmlns:a16="http://schemas.microsoft.com/office/drawing/2014/main" id="{66348964-B561-445E-A6A4-730FBA4285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bg2">
                  <a:alpha val="50000"/>
                </a:schemeClr>
              </a:solidFill>
              <a:prstDash val="lgDash"/>
              <a:round/>
            </a:ln>
          </p:spPr>
          <p:txBody>
            <a:bodyPr rtlCol="0" anchor="ctr"/>
            <a:lstStyle/>
            <a:p>
              <a:endParaRPr lang="en-US"/>
            </a:p>
          </p:txBody>
        </p:sp>
        <p:sp>
          <p:nvSpPr>
            <p:cNvPr id="108" name="Freeform: Shape 107">
              <a:extLst>
                <a:ext uri="{FF2B5EF4-FFF2-40B4-BE49-F238E27FC236}">
                  <a16:creationId xmlns:a16="http://schemas.microsoft.com/office/drawing/2014/main" id="{C5D1A3FD-B031-4670-8F09-29E8E38D45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bg2">
                  <a:alpha val="50000"/>
                </a:schemeClr>
              </a:solidFill>
              <a:prstDash val="lgDash"/>
              <a:round/>
            </a:ln>
          </p:spPr>
          <p:txBody>
            <a:bodyPr rtlCol="0" anchor="ctr"/>
            <a:lstStyle/>
            <a:p>
              <a:endParaRPr lang="en-US"/>
            </a:p>
          </p:txBody>
        </p:sp>
        <p:sp>
          <p:nvSpPr>
            <p:cNvPr id="109" name="Freeform: Shape 108">
              <a:extLst>
                <a:ext uri="{FF2B5EF4-FFF2-40B4-BE49-F238E27FC236}">
                  <a16:creationId xmlns:a16="http://schemas.microsoft.com/office/drawing/2014/main" id="{80BD3287-1860-4987-8CA5-8728EDBB6B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bg2">
                  <a:alpha val="50000"/>
                </a:schemeClr>
              </a:solidFill>
              <a:prstDash val="lgDash"/>
              <a:round/>
            </a:ln>
          </p:spPr>
          <p:txBody>
            <a:bodyPr rtlCol="0" anchor="ctr"/>
            <a:lstStyle/>
            <a:p>
              <a:endParaRPr lang="en-US"/>
            </a:p>
          </p:txBody>
        </p:sp>
        <p:sp>
          <p:nvSpPr>
            <p:cNvPr id="110" name="Freeform: Shape 109">
              <a:extLst>
                <a:ext uri="{FF2B5EF4-FFF2-40B4-BE49-F238E27FC236}">
                  <a16:creationId xmlns:a16="http://schemas.microsoft.com/office/drawing/2014/main" id="{E1FEEEA6-82B5-4005-A3D5-FC2A152FDD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bg2">
                  <a:alpha val="50000"/>
                </a:schemeClr>
              </a:solidFill>
              <a:prstDash val="lgDash"/>
              <a:round/>
            </a:ln>
          </p:spPr>
          <p:txBody>
            <a:bodyPr rtlCol="0" anchor="ctr"/>
            <a:lstStyle/>
            <a:p>
              <a:endParaRPr lang="en-US" dirty="0"/>
            </a:p>
          </p:txBody>
        </p:sp>
      </p:grpSp>
      <p:grpSp>
        <p:nvGrpSpPr>
          <p:cNvPr id="112" name="Bottom Right">
            <a:extLst>
              <a:ext uri="{FF2B5EF4-FFF2-40B4-BE49-F238E27FC236}">
                <a16:creationId xmlns:a16="http://schemas.microsoft.com/office/drawing/2014/main" id="{8F281804-17FE-49B9-9065-1A44CD473C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113" name="Graphic 157">
              <a:extLst>
                <a:ext uri="{FF2B5EF4-FFF2-40B4-BE49-F238E27FC236}">
                  <a16:creationId xmlns:a16="http://schemas.microsoft.com/office/drawing/2014/main" id="{737BB70B-7AAF-4229-8400-5AFF12A2367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115" name="Freeform: Shape 114">
                <a:extLst>
                  <a:ext uri="{FF2B5EF4-FFF2-40B4-BE49-F238E27FC236}">
                    <a16:creationId xmlns:a16="http://schemas.microsoft.com/office/drawing/2014/main" id="{9B992201-AA48-4BE7-ADC2-908B16934F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bg2">
                    <a:alpha val="35000"/>
                  </a:schemeClr>
                </a:solidFill>
                <a:prstDash val="lgDash"/>
                <a:round/>
              </a:ln>
            </p:spPr>
            <p:txBody>
              <a:bodyPr rtlCol="0" anchor="ctr"/>
              <a:lstStyle/>
              <a:p>
                <a:endParaRPr lang="en-US"/>
              </a:p>
            </p:txBody>
          </p:sp>
          <p:sp>
            <p:nvSpPr>
              <p:cNvPr id="116" name="Freeform: Shape 115">
                <a:extLst>
                  <a:ext uri="{FF2B5EF4-FFF2-40B4-BE49-F238E27FC236}">
                    <a16:creationId xmlns:a16="http://schemas.microsoft.com/office/drawing/2014/main" id="{840E3649-4ED2-4501-AF92-DEC3DFF5C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bg2">
                    <a:alpha val="35000"/>
                  </a:schemeClr>
                </a:solidFill>
                <a:prstDash val="lgDash"/>
                <a:round/>
              </a:ln>
            </p:spPr>
            <p:txBody>
              <a:bodyPr rtlCol="0" anchor="ctr"/>
              <a:lstStyle/>
              <a:p>
                <a:endParaRPr lang="en-US"/>
              </a:p>
            </p:txBody>
          </p:sp>
          <p:sp>
            <p:nvSpPr>
              <p:cNvPr id="117" name="Freeform: Shape 116">
                <a:extLst>
                  <a:ext uri="{FF2B5EF4-FFF2-40B4-BE49-F238E27FC236}">
                    <a16:creationId xmlns:a16="http://schemas.microsoft.com/office/drawing/2014/main" id="{68B38FD5-4195-4693-8AB7-D01C58D21E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bg2">
                    <a:alpha val="35000"/>
                  </a:schemeClr>
                </a:solidFill>
                <a:prstDash val="lgDash"/>
                <a:round/>
              </a:ln>
            </p:spPr>
            <p:txBody>
              <a:bodyPr rtlCol="0" anchor="ctr"/>
              <a:lstStyle/>
              <a:p>
                <a:endParaRPr lang="en-US"/>
              </a:p>
            </p:txBody>
          </p:sp>
          <p:sp>
            <p:nvSpPr>
              <p:cNvPr id="118" name="Freeform: Shape 117">
                <a:extLst>
                  <a:ext uri="{FF2B5EF4-FFF2-40B4-BE49-F238E27FC236}">
                    <a16:creationId xmlns:a16="http://schemas.microsoft.com/office/drawing/2014/main" id="{F0635352-3FD2-43A8-832C-705F1CB917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bg2">
                    <a:alpha val="35000"/>
                  </a:schemeClr>
                </a:solidFill>
                <a:prstDash val="lgDash"/>
                <a:round/>
              </a:ln>
            </p:spPr>
            <p:txBody>
              <a:bodyPr rtlCol="0" anchor="ctr"/>
              <a:lstStyle/>
              <a:p>
                <a:endParaRPr lang="en-US"/>
              </a:p>
            </p:txBody>
          </p:sp>
          <p:sp>
            <p:nvSpPr>
              <p:cNvPr id="119" name="Freeform: Shape 118">
                <a:extLst>
                  <a:ext uri="{FF2B5EF4-FFF2-40B4-BE49-F238E27FC236}">
                    <a16:creationId xmlns:a16="http://schemas.microsoft.com/office/drawing/2014/main" id="{FBEAF61E-74F7-41BA-9576-39B1961501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bg2">
                    <a:alpha val="35000"/>
                  </a:schemeClr>
                </a:solidFill>
                <a:prstDash val="lgDash"/>
                <a:round/>
              </a:ln>
            </p:spPr>
            <p:txBody>
              <a:bodyPr rtlCol="0" anchor="ctr"/>
              <a:lstStyle/>
              <a:p>
                <a:endParaRPr lang="en-US"/>
              </a:p>
            </p:txBody>
          </p:sp>
          <p:sp>
            <p:nvSpPr>
              <p:cNvPr id="120" name="Freeform: Shape 119">
                <a:extLst>
                  <a:ext uri="{FF2B5EF4-FFF2-40B4-BE49-F238E27FC236}">
                    <a16:creationId xmlns:a16="http://schemas.microsoft.com/office/drawing/2014/main" id="{AB31D9B5-1401-4F40-BEE6-D492919954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bg2">
                    <a:alpha val="35000"/>
                  </a:schemeClr>
                </a:solidFill>
                <a:prstDash val="lgDash"/>
                <a:round/>
              </a:ln>
            </p:spPr>
            <p:txBody>
              <a:bodyPr rtlCol="0" anchor="ctr"/>
              <a:lstStyle/>
              <a:p>
                <a:endParaRPr lang="en-US"/>
              </a:p>
            </p:txBody>
          </p:sp>
          <p:sp>
            <p:nvSpPr>
              <p:cNvPr id="121" name="Freeform: Shape 120">
                <a:extLst>
                  <a:ext uri="{FF2B5EF4-FFF2-40B4-BE49-F238E27FC236}">
                    <a16:creationId xmlns:a16="http://schemas.microsoft.com/office/drawing/2014/main" id="{8EDD38F5-BC63-401D-8C72-8D41A360A9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bg2">
                    <a:alpha val="35000"/>
                  </a:schemeClr>
                </a:solidFill>
                <a:prstDash val="lgDash"/>
                <a:round/>
              </a:ln>
            </p:spPr>
            <p:txBody>
              <a:bodyPr rtlCol="0" anchor="ctr"/>
              <a:lstStyle/>
              <a:p>
                <a:endParaRPr lang="en-US"/>
              </a:p>
            </p:txBody>
          </p:sp>
        </p:grpSp>
        <p:sp>
          <p:nvSpPr>
            <p:cNvPr id="114" name="Freeform: Shape 113">
              <a:extLst>
                <a:ext uri="{FF2B5EF4-FFF2-40B4-BE49-F238E27FC236}">
                  <a16:creationId xmlns:a16="http://schemas.microsoft.com/office/drawing/2014/main" id="{05CE5B18-7300-438F-80EB-4F4E431C80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21724263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247A131F-D5DE-41A5-B4CF-4F345319B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73" name="Freeform: Shape 72">
            <a:extLst>
              <a:ext uri="{FF2B5EF4-FFF2-40B4-BE49-F238E27FC236}">
                <a16:creationId xmlns:a16="http://schemas.microsoft.com/office/drawing/2014/main" id="{3AF4666D-BD98-40A5-A75F-478B98201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75" name="Freeform: Shape 74">
            <a:extLst>
              <a:ext uri="{FF2B5EF4-FFF2-40B4-BE49-F238E27FC236}">
                <a16:creationId xmlns:a16="http://schemas.microsoft.com/office/drawing/2014/main" id="{68680585-71F9-4721-A998-4974171D2E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77" name="Freeform: Shape 76">
            <a:extLst>
              <a:ext uri="{FF2B5EF4-FFF2-40B4-BE49-F238E27FC236}">
                <a16:creationId xmlns:a16="http://schemas.microsoft.com/office/drawing/2014/main" id="{12BC95C2-2EEC-4F59-ABA8-660B0D059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79" name="Graphic 141">
            <a:extLst>
              <a:ext uri="{FF2B5EF4-FFF2-40B4-BE49-F238E27FC236}">
                <a16:creationId xmlns:a16="http://schemas.microsoft.com/office/drawing/2014/main" id="{03E9870D-4BBA-43AF-8D44-BBADF020CF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80" name="Freeform: Shape 79">
              <a:extLst>
                <a:ext uri="{FF2B5EF4-FFF2-40B4-BE49-F238E27FC236}">
                  <a16:creationId xmlns:a16="http://schemas.microsoft.com/office/drawing/2014/main" id="{34BC5055-C77D-43CD-BB1D-A77B6779CD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81" name="Freeform: Shape 80">
              <a:extLst>
                <a:ext uri="{FF2B5EF4-FFF2-40B4-BE49-F238E27FC236}">
                  <a16:creationId xmlns:a16="http://schemas.microsoft.com/office/drawing/2014/main" id="{DB12D0B8-9385-489A-85AE-3D14AD0BA2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82" name="Freeform: Shape 81">
              <a:extLst>
                <a:ext uri="{FF2B5EF4-FFF2-40B4-BE49-F238E27FC236}">
                  <a16:creationId xmlns:a16="http://schemas.microsoft.com/office/drawing/2014/main" id="{D158A14A-147E-4130-A5E2-38FD84B181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83" name="Freeform: Shape 82">
              <a:extLst>
                <a:ext uri="{FF2B5EF4-FFF2-40B4-BE49-F238E27FC236}">
                  <a16:creationId xmlns:a16="http://schemas.microsoft.com/office/drawing/2014/main" id="{75B8B1EB-5E2B-472C-AE60-2EC5961F16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84" name="Freeform: Shape 83">
              <a:extLst>
                <a:ext uri="{FF2B5EF4-FFF2-40B4-BE49-F238E27FC236}">
                  <a16:creationId xmlns:a16="http://schemas.microsoft.com/office/drawing/2014/main" id="{B4F5BD77-58D7-4B61-A666-1B4139A63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85" name="Freeform: Shape 84">
              <a:extLst>
                <a:ext uri="{FF2B5EF4-FFF2-40B4-BE49-F238E27FC236}">
                  <a16:creationId xmlns:a16="http://schemas.microsoft.com/office/drawing/2014/main" id="{F5CBEC6B-EDB6-40B8-8771-E5AF41B8D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86" name="Freeform: Shape 85">
              <a:extLst>
                <a:ext uri="{FF2B5EF4-FFF2-40B4-BE49-F238E27FC236}">
                  <a16:creationId xmlns:a16="http://schemas.microsoft.com/office/drawing/2014/main" id="{91BD0EE8-AA47-4044-9251-9F5A4B820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88" name="Graphic 157">
            <a:extLst>
              <a:ext uri="{FF2B5EF4-FFF2-40B4-BE49-F238E27FC236}">
                <a16:creationId xmlns:a16="http://schemas.microsoft.com/office/drawing/2014/main" id="{C3279E8D-2BAA-4CB1-834B-09FADD54DE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610600" y="3276600"/>
            <a:ext cx="3529260" cy="3581398"/>
            <a:chOff x="4114800" y="1423987"/>
            <a:chExt cx="3961542" cy="4007547"/>
          </a:xfrm>
          <a:noFill/>
        </p:grpSpPr>
        <p:sp>
          <p:nvSpPr>
            <p:cNvPr id="89" name="Freeform: Shape 88">
              <a:extLst>
                <a:ext uri="{FF2B5EF4-FFF2-40B4-BE49-F238E27FC236}">
                  <a16:creationId xmlns:a16="http://schemas.microsoft.com/office/drawing/2014/main" id="{3456F18E-4F61-486D-9CD6-65B30372C5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90" name="Freeform: Shape 89">
              <a:extLst>
                <a:ext uri="{FF2B5EF4-FFF2-40B4-BE49-F238E27FC236}">
                  <a16:creationId xmlns:a16="http://schemas.microsoft.com/office/drawing/2014/main" id="{318DDF45-08F0-46B6-A0B7-133735C94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91" name="Freeform: Shape 90">
              <a:extLst>
                <a:ext uri="{FF2B5EF4-FFF2-40B4-BE49-F238E27FC236}">
                  <a16:creationId xmlns:a16="http://schemas.microsoft.com/office/drawing/2014/main" id="{B9D0CC0F-710D-43F4-BC86-763767420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92" name="Freeform: Shape 91">
              <a:extLst>
                <a:ext uri="{FF2B5EF4-FFF2-40B4-BE49-F238E27FC236}">
                  <a16:creationId xmlns:a16="http://schemas.microsoft.com/office/drawing/2014/main" id="{6FB36AB6-CB81-495A-8A33-C0BCE67D6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93" name="Freeform: Shape 92">
              <a:extLst>
                <a:ext uri="{FF2B5EF4-FFF2-40B4-BE49-F238E27FC236}">
                  <a16:creationId xmlns:a16="http://schemas.microsoft.com/office/drawing/2014/main" id="{1993F7E6-ABF6-482D-BEA5-B4E607DDB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94" name="Freeform: Shape 93">
              <a:extLst>
                <a:ext uri="{FF2B5EF4-FFF2-40B4-BE49-F238E27FC236}">
                  <a16:creationId xmlns:a16="http://schemas.microsoft.com/office/drawing/2014/main" id="{DCA0B097-C21A-40B4-95E4-2FFA9697F8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95" name="Freeform: Shape 94">
              <a:extLst>
                <a:ext uri="{FF2B5EF4-FFF2-40B4-BE49-F238E27FC236}">
                  <a16:creationId xmlns:a16="http://schemas.microsoft.com/office/drawing/2014/main" id="{AB2AF0F5-7EAA-4BAB-8DE2-D84E12417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useBgFill="1">
        <p:nvSpPr>
          <p:cNvPr id="97" name="Rectangle 96">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99" name="Rectangle 98">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01" name="Top Left">
            <a:extLst>
              <a:ext uri="{FF2B5EF4-FFF2-40B4-BE49-F238E27FC236}">
                <a16:creationId xmlns:a16="http://schemas.microsoft.com/office/drawing/2014/main" id="{FADD1535-ED83-48B3-8EB1-671A080F091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02" name="Freeform: Shape 101">
              <a:extLst>
                <a:ext uri="{FF2B5EF4-FFF2-40B4-BE49-F238E27FC236}">
                  <a16:creationId xmlns:a16="http://schemas.microsoft.com/office/drawing/2014/main" id="{E70C64DB-421C-4FFD-8EB1-A7D1A5DC13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 name="Freeform: Shape 102">
              <a:extLst>
                <a:ext uri="{FF2B5EF4-FFF2-40B4-BE49-F238E27FC236}">
                  <a16:creationId xmlns:a16="http://schemas.microsoft.com/office/drawing/2014/main" id="{5C04BFFB-0C30-49E1-B4F0-2435312199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4" name="Freeform: Shape 103">
              <a:extLst>
                <a:ext uri="{FF2B5EF4-FFF2-40B4-BE49-F238E27FC236}">
                  <a16:creationId xmlns:a16="http://schemas.microsoft.com/office/drawing/2014/main" id="{368C7354-F4EF-4BC5-BF44-01614E0B93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5" name="Freeform: Shape 104">
              <a:extLst>
                <a:ext uri="{FF2B5EF4-FFF2-40B4-BE49-F238E27FC236}">
                  <a16:creationId xmlns:a16="http://schemas.microsoft.com/office/drawing/2014/main" id="{145981B8-FB15-43E7-B1CE-AE4A5E9B13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06" name="Freeform: Shape 105">
              <a:extLst>
                <a:ext uri="{FF2B5EF4-FFF2-40B4-BE49-F238E27FC236}">
                  <a16:creationId xmlns:a16="http://schemas.microsoft.com/office/drawing/2014/main" id="{75F05D22-2B12-4452-A804-346878D55D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7" name="Freeform: Shape 106">
              <a:extLst>
                <a:ext uri="{FF2B5EF4-FFF2-40B4-BE49-F238E27FC236}">
                  <a16:creationId xmlns:a16="http://schemas.microsoft.com/office/drawing/2014/main" id="{7B26EE6B-DF99-4B8A-8859-82A92A598A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108" name="Freeform: Shape 107">
              <a:extLst>
                <a:ext uri="{FF2B5EF4-FFF2-40B4-BE49-F238E27FC236}">
                  <a16:creationId xmlns:a16="http://schemas.microsoft.com/office/drawing/2014/main" id="{CE8FB053-1663-44BA-8128-0C19BD762A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109" name="Freeform: Shape 108">
              <a:extLst>
                <a:ext uri="{FF2B5EF4-FFF2-40B4-BE49-F238E27FC236}">
                  <a16:creationId xmlns:a16="http://schemas.microsoft.com/office/drawing/2014/main" id="{75E5E4F4-4EE0-49E3-98E5-F1E2BB91A7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6238F14E-5F08-4DCF-A342-E796088EB8F1}"/>
              </a:ext>
            </a:extLst>
          </p:cNvPr>
          <p:cNvSpPr>
            <a:spLocks noGrp="1"/>
          </p:cNvSpPr>
          <p:nvPr>
            <p:ph type="title"/>
          </p:nvPr>
        </p:nvSpPr>
        <p:spPr>
          <a:xfrm>
            <a:off x="1198182" y="176463"/>
            <a:ext cx="4390807" cy="1588169"/>
          </a:xfrm>
        </p:spPr>
        <p:txBody>
          <a:bodyPr vert="horz" lIns="91440" tIns="45720" rIns="91440" bIns="45720" rtlCol="0" anchor="ctr">
            <a:normAutofit/>
          </a:bodyPr>
          <a:lstStyle/>
          <a:p>
            <a:r>
              <a:rPr lang="en-US" sz="4400" kern="1200" dirty="0" err="1">
                <a:solidFill>
                  <a:schemeClr val="tx2"/>
                </a:solidFill>
                <a:latin typeface="+mj-lt"/>
                <a:ea typeface="+mj-ea"/>
                <a:cs typeface="+mj-cs"/>
              </a:rPr>
              <a:t>Llyn</a:t>
            </a:r>
            <a:r>
              <a:rPr lang="en-US" sz="4400" kern="1200" dirty="0">
                <a:solidFill>
                  <a:schemeClr val="tx2"/>
                </a:solidFill>
                <a:latin typeface="+mj-lt"/>
                <a:ea typeface="+mj-ea"/>
                <a:cs typeface="+mj-cs"/>
              </a:rPr>
              <a:t> y Fan </a:t>
            </a:r>
            <a:r>
              <a:rPr lang="en-US" sz="4400" kern="1200" dirty="0" err="1">
                <a:solidFill>
                  <a:schemeClr val="tx2"/>
                </a:solidFill>
                <a:latin typeface="+mj-lt"/>
                <a:ea typeface="+mj-ea"/>
                <a:cs typeface="+mj-cs"/>
              </a:rPr>
              <a:t>Fach</a:t>
            </a:r>
            <a:endParaRPr lang="en-US" sz="4400" kern="1200" dirty="0">
              <a:solidFill>
                <a:schemeClr val="tx2"/>
              </a:solidFill>
              <a:latin typeface="+mj-lt"/>
              <a:ea typeface="+mj-ea"/>
              <a:cs typeface="+mj-cs"/>
            </a:endParaRPr>
          </a:p>
        </p:txBody>
      </p:sp>
      <p:sp>
        <p:nvSpPr>
          <p:cNvPr id="3" name="Content Placeholder 2">
            <a:extLst>
              <a:ext uri="{FF2B5EF4-FFF2-40B4-BE49-F238E27FC236}">
                <a16:creationId xmlns:a16="http://schemas.microsoft.com/office/drawing/2014/main" id="{CC4EF023-77CB-46D6-8487-F98A1D632C48}"/>
              </a:ext>
            </a:extLst>
          </p:cNvPr>
          <p:cNvSpPr>
            <a:spLocks noGrp="1"/>
          </p:cNvSpPr>
          <p:nvPr>
            <p:ph sz="half" idx="1"/>
          </p:nvPr>
        </p:nvSpPr>
        <p:spPr>
          <a:xfrm>
            <a:off x="281793" y="1427748"/>
            <a:ext cx="5294487" cy="5445430"/>
          </a:xfrm>
        </p:spPr>
        <p:txBody>
          <a:bodyPr vert="horz" lIns="91440" tIns="45720" rIns="91440" bIns="45720" rtlCol="0">
            <a:normAutofit fontScale="70000" lnSpcReduction="20000"/>
          </a:bodyPr>
          <a:lstStyle/>
          <a:p>
            <a:r>
              <a:rPr lang="en-GB" sz="2400" dirty="0"/>
              <a:t>Lady appears from the lake known as Llyn y Fan </a:t>
            </a:r>
            <a:r>
              <a:rPr lang="en-GB" sz="2400" dirty="0" err="1"/>
              <a:t>Fach</a:t>
            </a:r>
            <a:endParaRPr lang="en-GB" sz="2400" dirty="0"/>
          </a:p>
          <a:p>
            <a:r>
              <a:rPr lang="en-GB" sz="2400" dirty="0"/>
              <a:t>Son of the farm at </a:t>
            </a:r>
            <a:r>
              <a:rPr lang="en-GB" sz="2400" dirty="0" err="1"/>
              <a:t>Blaen</a:t>
            </a:r>
            <a:r>
              <a:rPr lang="en-GB" sz="2400" dirty="0"/>
              <a:t> </a:t>
            </a:r>
            <a:r>
              <a:rPr lang="en-GB" sz="2400" dirty="0" err="1"/>
              <a:t>Sawdde</a:t>
            </a:r>
            <a:r>
              <a:rPr lang="en-GB" sz="2400" dirty="0"/>
              <a:t> in </a:t>
            </a:r>
            <a:r>
              <a:rPr lang="en-GB" sz="2400" dirty="0" err="1"/>
              <a:t>Myddfai</a:t>
            </a:r>
            <a:r>
              <a:rPr lang="en-GB" sz="2400" dirty="0"/>
              <a:t> fell in love with her, offered her 3 kinds of bread and eventually she agreed to marry him.</a:t>
            </a:r>
          </a:p>
          <a:p>
            <a:r>
              <a:rPr lang="en-GB" sz="2400" dirty="0"/>
              <a:t>Dowry of fine cattle etc.</a:t>
            </a:r>
          </a:p>
          <a:p>
            <a:r>
              <a:rPr lang="en-GB" sz="2400" dirty="0"/>
              <a:t>Condition: he must not strike her 3 times (of course he won’t!)</a:t>
            </a:r>
          </a:p>
          <a:p>
            <a:r>
              <a:rPr lang="en-GB" sz="2400" dirty="0"/>
              <a:t>They live happily at </a:t>
            </a:r>
            <a:r>
              <a:rPr lang="en-GB" sz="2400" dirty="0" err="1"/>
              <a:t>Esgair</a:t>
            </a:r>
            <a:r>
              <a:rPr lang="en-GB" sz="2400" dirty="0"/>
              <a:t> </a:t>
            </a:r>
            <a:r>
              <a:rPr lang="en-GB" sz="2400" dirty="0" err="1"/>
              <a:t>Llaethdy</a:t>
            </a:r>
            <a:r>
              <a:rPr lang="en-GB" sz="2400" dirty="0"/>
              <a:t> Farm for </a:t>
            </a:r>
            <a:r>
              <a:rPr lang="en-GB" sz="2400"/>
              <a:t>many years </a:t>
            </a:r>
            <a:r>
              <a:rPr lang="en-GB" sz="2400" dirty="0"/>
              <a:t>and have 3 sons</a:t>
            </a:r>
          </a:p>
          <a:p>
            <a:r>
              <a:rPr lang="en-GB" sz="2400" dirty="0"/>
              <a:t>3 times he strikes her accidentally (at a baptism, a wedding and a funeral)</a:t>
            </a:r>
          </a:p>
          <a:p>
            <a:r>
              <a:rPr lang="en-GB" sz="2400" dirty="0"/>
              <a:t>She returns to the lake taking her cattle, oxen and plough</a:t>
            </a:r>
          </a:p>
          <a:p>
            <a:endParaRPr lang="en-GB" sz="2400" dirty="0"/>
          </a:p>
          <a:p>
            <a:endParaRPr lang="en-GB" sz="900" dirty="0"/>
          </a:p>
          <a:p>
            <a:r>
              <a:rPr lang="en-GB" sz="900" dirty="0"/>
              <a:t>Image: SNappa2006, CC BY 2.0 &lt;https://creativecommons.org/licenses/by/2.0&gt;, via Wikimedia Commons</a:t>
            </a:r>
            <a:endParaRPr lang="en-US" sz="900" dirty="0"/>
          </a:p>
        </p:txBody>
      </p:sp>
      <p:pic>
        <p:nvPicPr>
          <p:cNvPr id="2050" name="Picture 2">
            <a:extLst>
              <a:ext uri="{FF2B5EF4-FFF2-40B4-BE49-F238E27FC236}">
                <a16:creationId xmlns:a16="http://schemas.microsoft.com/office/drawing/2014/main" id="{CAADCB80-68EA-40B1-B086-BB441F489FCF}"/>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l="9168" r="23078"/>
          <a:stretch/>
        </p:blipFill>
        <p:spPr bwMode="auto">
          <a:xfrm>
            <a:off x="5996628" y="10"/>
            <a:ext cx="6195372" cy="6857990"/>
          </a:xfrm>
          <a:prstGeom prst="rect">
            <a:avLst/>
          </a:prstGeom>
          <a:noFill/>
          <a:extLst>
            <a:ext uri="{909E8E84-426E-40DD-AFC4-6F175D3DCCD1}">
              <a14:hiddenFill xmlns:a14="http://schemas.microsoft.com/office/drawing/2010/main">
                <a:solidFill>
                  <a:srgbClr val="FFFFFF"/>
                </a:solidFill>
              </a14:hiddenFill>
            </a:ext>
          </a:extLst>
        </p:spPr>
      </p:pic>
      <p:grpSp>
        <p:nvGrpSpPr>
          <p:cNvPr id="111" name="Bottom Right">
            <a:extLst>
              <a:ext uri="{FF2B5EF4-FFF2-40B4-BE49-F238E27FC236}">
                <a16:creationId xmlns:a16="http://schemas.microsoft.com/office/drawing/2014/main" id="{01081332-6CA1-49C2-A979-7709509AD1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112" name="Graphic 157">
              <a:extLst>
                <a:ext uri="{FF2B5EF4-FFF2-40B4-BE49-F238E27FC236}">
                  <a16:creationId xmlns:a16="http://schemas.microsoft.com/office/drawing/2014/main" id="{826B0664-73BC-4FCB-A447-57F7F676474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114" name="Freeform: Shape 113">
                <a:extLst>
                  <a:ext uri="{FF2B5EF4-FFF2-40B4-BE49-F238E27FC236}">
                    <a16:creationId xmlns:a16="http://schemas.microsoft.com/office/drawing/2014/main" id="{23242A3E-DBD8-44D5-930F-DA776CA06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5" name="Freeform: Shape 114">
                <a:extLst>
                  <a:ext uri="{FF2B5EF4-FFF2-40B4-BE49-F238E27FC236}">
                    <a16:creationId xmlns:a16="http://schemas.microsoft.com/office/drawing/2014/main" id="{F331C242-2FF0-40D4-BF95-4A27680F2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6" name="Freeform: Shape 115">
                <a:extLst>
                  <a:ext uri="{FF2B5EF4-FFF2-40B4-BE49-F238E27FC236}">
                    <a16:creationId xmlns:a16="http://schemas.microsoft.com/office/drawing/2014/main" id="{B500FE3B-EB2C-4A5D-ABA7-35137B2BA5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7" name="Freeform: Shape 116">
                <a:extLst>
                  <a:ext uri="{FF2B5EF4-FFF2-40B4-BE49-F238E27FC236}">
                    <a16:creationId xmlns:a16="http://schemas.microsoft.com/office/drawing/2014/main" id="{6E1EA3BF-3A9F-4CD0-9640-6FF67F4430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8" name="Freeform: Shape 117">
                <a:extLst>
                  <a:ext uri="{FF2B5EF4-FFF2-40B4-BE49-F238E27FC236}">
                    <a16:creationId xmlns:a16="http://schemas.microsoft.com/office/drawing/2014/main" id="{17F4411F-5B81-451C-A006-8754E1618A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9" name="Freeform: Shape 118">
                <a:extLst>
                  <a:ext uri="{FF2B5EF4-FFF2-40B4-BE49-F238E27FC236}">
                    <a16:creationId xmlns:a16="http://schemas.microsoft.com/office/drawing/2014/main" id="{4E4D64BD-20E2-44CF-AEB4-A87A43376B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20" name="Freeform: Shape 119">
                <a:extLst>
                  <a:ext uri="{FF2B5EF4-FFF2-40B4-BE49-F238E27FC236}">
                    <a16:creationId xmlns:a16="http://schemas.microsoft.com/office/drawing/2014/main" id="{0B309630-6603-4319-BAB8-93102ABEB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113" name="Freeform: Shape 112">
              <a:extLst>
                <a:ext uri="{FF2B5EF4-FFF2-40B4-BE49-F238E27FC236}">
                  <a16:creationId xmlns:a16="http://schemas.microsoft.com/office/drawing/2014/main" id="{F540FCD4-859A-4602-9CBC-C697E3877A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41090768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247A131F-D5DE-41A5-B4CF-4F345319B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73" name="Freeform: Shape 72">
            <a:extLst>
              <a:ext uri="{FF2B5EF4-FFF2-40B4-BE49-F238E27FC236}">
                <a16:creationId xmlns:a16="http://schemas.microsoft.com/office/drawing/2014/main" id="{3AF4666D-BD98-40A5-A75F-478B98201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75" name="Freeform: Shape 74">
            <a:extLst>
              <a:ext uri="{FF2B5EF4-FFF2-40B4-BE49-F238E27FC236}">
                <a16:creationId xmlns:a16="http://schemas.microsoft.com/office/drawing/2014/main" id="{68680585-71F9-4721-A998-4974171D2E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77" name="Freeform: Shape 76">
            <a:extLst>
              <a:ext uri="{FF2B5EF4-FFF2-40B4-BE49-F238E27FC236}">
                <a16:creationId xmlns:a16="http://schemas.microsoft.com/office/drawing/2014/main" id="{12BC95C2-2EEC-4F59-ABA8-660B0D059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79" name="Graphic 141">
            <a:extLst>
              <a:ext uri="{FF2B5EF4-FFF2-40B4-BE49-F238E27FC236}">
                <a16:creationId xmlns:a16="http://schemas.microsoft.com/office/drawing/2014/main" id="{03E9870D-4BBA-43AF-8D44-BBADF020CF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80" name="Freeform: Shape 79">
              <a:extLst>
                <a:ext uri="{FF2B5EF4-FFF2-40B4-BE49-F238E27FC236}">
                  <a16:creationId xmlns:a16="http://schemas.microsoft.com/office/drawing/2014/main" id="{34BC5055-C77D-43CD-BB1D-A77B6779CD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81" name="Freeform: Shape 80">
              <a:extLst>
                <a:ext uri="{FF2B5EF4-FFF2-40B4-BE49-F238E27FC236}">
                  <a16:creationId xmlns:a16="http://schemas.microsoft.com/office/drawing/2014/main" id="{DB12D0B8-9385-489A-85AE-3D14AD0BA2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82" name="Freeform: Shape 81">
              <a:extLst>
                <a:ext uri="{FF2B5EF4-FFF2-40B4-BE49-F238E27FC236}">
                  <a16:creationId xmlns:a16="http://schemas.microsoft.com/office/drawing/2014/main" id="{D158A14A-147E-4130-A5E2-38FD84B181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83" name="Freeform: Shape 82">
              <a:extLst>
                <a:ext uri="{FF2B5EF4-FFF2-40B4-BE49-F238E27FC236}">
                  <a16:creationId xmlns:a16="http://schemas.microsoft.com/office/drawing/2014/main" id="{75B8B1EB-5E2B-472C-AE60-2EC5961F16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84" name="Freeform: Shape 83">
              <a:extLst>
                <a:ext uri="{FF2B5EF4-FFF2-40B4-BE49-F238E27FC236}">
                  <a16:creationId xmlns:a16="http://schemas.microsoft.com/office/drawing/2014/main" id="{B4F5BD77-58D7-4B61-A666-1B4139A63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85" name="Freeform: Shape 84">
              <a:extLst>
                <a:ext uri="{FF2B5EF4-FFF2-40B4-BE49-F238E27FC236}">
                  <a16:creationId xmlns:a16="http://schemas.microsoft.com/office/drawing/2014/main" id="{F5CBEC6B-EDB6-40B8-8771-E5AF41B8D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86" name="Freeform: Shape 85">
              <a:extLst>
                <a:ext uri="{FF2B5EF4-FFF2-40B4-BE49-F238E27FC236}">
                  <a16:creationId xmlns:a16="http://schemas.microsoft.com/office/drawing/2014/main" id="{91BD0EE8-AA47-4044-9251-9F5A4B820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88" name="Graphic 157">
            <a:extLst>
              <a:ext uri="{FF2B5EF4-FFF2-40B4-BE49-F238E27FC236}">
                <a16:creationId xmlns:a16="http://schemas.microsoft.com/office/drawing/2014/main" id="{C3279E8D-2BAA-4CB1-834B-09FADD54DE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610600" y="3276600"/>
            <a:ext cx="3529260" cy="3581398"/>
            <a:chOff x="4114800" y="1423987"/>
            <a:chExt cx="3961542" cy="4007547"/>
          </a:xfrm>
          <a:noFill/>
        </p:grpSpPr>
        <p:sp>
          <p:nvSpPr>
            <p:cNvPr id="89" name="Freeform: Shape 88">
              <a:extLst>
                <a:ext uri="{FF2B5EF4-FFF2-40B4-BE49-F238E27FC236}">
                  <a16:creationId xmlns:a16="http://schemas.microsoft.com/office/drawing/2014/main" id="{3456F18E-4F61-486D-9CD6-65B30372C5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90" name="Freeform: Shape 89">
              <a:extLst>
                <a:ext uri="{FF2B5EF4-FFF2-40B4-BE49-F238E27FC236}">
                  <a16:creationId xmlns:a16="http://schemas.microsoft.com/office/drawing/2014/main" id="{318DDF45-08F0-46B6-A0B7-133735C94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91" name="Freeform: Shape 90">
              <a:extLst>
                <a:ext uri="{FF2B5EF4-FFF2-40B4-BE49-F238E27FC236}">
                  <a16:creationId xmlns:a16="http://schemas.microsoft.com/office/drawing/2014/main" id="{B9D0CC0F-710D-43F4-BC86-763767420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92" name="Freeform: Shape 91">
              <a:extLst>
                <a:ext uri="{FF2B5EF4-FFF2-40B4-BE49-F238E27FC236}">
                  <a16:creationId xmlns:a16="http://schemas.microsoft.com/office/drawing/2014/main" id="{6FB36AB6-CB81-495A-8A33-C0BCE67D6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93" name="Freeform: Shape 92">
              <a:extLst>
                <a:ext uri="{FF2B5EF4-FFF2-40B4-BE49-F238E27FC236}">
                  <a16:creationId xmlns:a16="http://schemas.microsoft.com/office/drawing/2014/main" id="{1993F7E6-ABF6-482D-BEA5-B4E607DDB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94" name="Freeform: Shape 93">
              <a:extLst>
                <a:ext uri="{FF2B5EF4-FFF2-40B4-BE49-F238E27FC236}">
                  <a16:creationId xmlns:a16="http://schemas.microsoft.com/office/drawing/2014/main" id="{DCA0B097-C21A-40B4-95E4-2FFA9697F8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95" name="Freeform: Shape 94">
              <a:extLst>
                <a:ext uri="{FF2B5EF4-FFF2-40B4-BE49-F238E27FC236}">
                  <a16:creationId xmlns:a16="http://schemas.microsoft.com/office/drawing/2014/main" id="{AB2AF0F5-7EAA-4BAB-8DE2-D84E12417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useBgFill="1">
        <p:nvSpPr>
          <p:cNvPr id="97" name="Rectangle 96">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99" name="Rectangle 98">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01" name="Top Left">
            <a:extLst>
              <a:ext uri="{FF2B5EF4-FFF2-40B4-BE49-F238E27FC236}">
                <a16:creationId xmlns:a16="http://schemas.microsoft.com/office/drawing/2014/main" id="{FADD1535-ED83-48B3-8EB1-671A080F091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02" name="Freeform: Shape 101">
              <a:extLst>
                <a:ext uri="{FF2B5EF4-FFF2-40B4-BE49-F238E27FC236}">
                  <a16:creationId xmlns:a16="http://schemas.microsoft.com/office/drawing/2014/main" id="{E70C64DB-421C-4FFD-8EB1-A7D1A5DC13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 name="Freeform: Shape 102">
              <a:extLst>
                <a:ext uri="{FF2B5EF4-FFF2-40B4-BE49-F238E27FC236}">
                  <a16:creationId xmlns:a16="http://schemas.microsoft.com/office/drawing/2014/main" id="{5C04BFFB-0C30-49E1-B4F0-2435312199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4" name="Freeform: Shape 103">
              <a:extLst>
                <a:ext uri="{FF2B5EF4-FFF2-40B4-BE49-F238E27FC236}">
                  <a16:creationId xmlns:a16="http://schemas.microsoft.com/office/drawing/2014/main" id="{368C7354-F4EF-4BC5-BF44-01614E0B93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5" name="Freeform: Shape 104">
              <a:extLst>
                <a:ext uri="{FF2B5EF4-FFF2-40B4-BE49-F238E27FC236}">
                  <a16:creationId xmlns:a16="http://schemas.microsoft.com/office/drawing/2014/main" id="{145981B8-FB15-43E7-B1CE-AE4A5E9B13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06" name="Freeform: Shape 105">
              <a:extLst>
                <a:ext uri="{FF2B5EF4-FFF2-40B4-BE49-F238E27FC236}">
                  <a16:creationId xmlns:a16="http://schemas.microsoft.com/office/drawing/2014/main" id="{75F05D22-2B12-4452-A804-346878D55D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7" name="Freeform: Shape 106">
              <a:extLst>
                <a:ext uri="{FF2B5EF4-FFF2-40B4-BE49-F238E27FC236}">
                  <a16:creationId xmlns:a16="http://schemas.microsoft.com/office/drawing/2014/main" id="{7B26EE6B-DF99-4B8A-8859-82A92A598A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108" name="Freeform: Shape 107">
              <a:extLst>
                <a:ext uri="{FF2B5EF4-FFF2-40B4-BE49-F238E27FC236}">
                  <a16:creationId xmlns:a16="http://schemas.microsoft.com/office/drawing/2014/main" id="{CE8FB053-1663-44BA-8128-0C19BD762A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109" name="Freeform: Shape 108">
              <a:extLst>
                <a:ext uri="{FF2B5EF4-FFF2-40B4-BE49-F238E27FC236}">
                  <a16:creationId xmlns:a16="http://schemas.microsoft.com/office/drawing/2014/main" id="{75E5E4F4-4EE0-49E3-98E5-F1E2BB91A7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6238F14E-5F08-4DCF-A342-E796088EB8F1}"/>
              </a:ext>
            </a:extLst>
          </p:cNvPr>
          <p:cNvSpPr>
            <a:spLocks noGrp="1"/>
          </p:cNvSpPr>
          <p:nvPr>
            <p:ph type="title"/>
          </p:nvPr>
        </p:nvSpPr>
        <p:spPr>
          <a:xfrm>
            <a:off x="1198182" y="176463"/>
            <a:ext cx="4390807" cy="1588169"/>
          </a:xfrm>
        </p:spPr>
        <p:txBody>
          <a:bodyPr vert="horz" lIns="91440" tIns="45720" rIns="91440" bIns="45720" rtlCol="0" anchor="ctr">
            <a:normAutofit/>
          </a:bodyPr>
          <a:lstStyle/>
          <a:p>
            <a:r>
              <a:rPr lang="en-US" sz="4400" kern="1200" dirty="0" err="1">
                <a:solidFill>
                  <a:schemeClr val="tx2"/>
                </a:solidFill>
                <a:latin typeface="+mj-lt"/>
                <a:ea typeface="+mj-ea"/>
                <a:cs typeface="+mj-cs"/>
              </a:rPr>
              <a:t>Llyn</a:t>
            </a:r>
            <a:r>
              <a:rPr lang="en-US" sz="4400" kern="1200" dirty="0">
                <a:solidFill>
                  <a:schemeClr val="tx2"/>
                </a:solidFill>
                <a:latin typeface="+mj-lt"/>
                <a:ea typeface="+mj-ea"/>
                <a:cs typeface="+mj-cs"/>
              </a:rPr>
              <a:t> y Fan </a:t>
            </a:r>
            <a:r>
              <a:rPr lang="en-US" sz="4400" kern="1200" dirty="0" err="1">
                <a:solidFill>
                  <a:schemeClr val="tx2"/>
                </a:solidFill>
                <a:latin typeface="+mj-lt"/>
                <a:ea typeface="+mj-ea"/>
                <a:cs typeface="+mj-cs"/>
              </a:rPr>
              <a:t>Fach</a:t>
            </a:r>
            <a:endParaRPr lang="en-US" sz="4400" kern="1200" dirty="0">
              <a:solidFill>
                <a:schemeClr val="tx2"/>
              </a:solidFill>
              <a:latin typeface="+mj-lt"/>
              <a:ea typeface="+mj-ea"/>
              <a:cs typeface="+mj-cs"/>
            </a:endParaRPr>
          </a:p>
        </p:txBody>
      </p:sp>
      <p:sp>
        <p:nvSpPr>
          <p:cNvPr id="3" name="Content Placeholder 2">
            <a:extLst>
              <a:ext uri="{FF2B5EF4-FFF2-40B4-BE49-F238E27FC236}">
                <a16:creationId xmlns:a16="http://schemas.microsoft.com/office/drawing/2014/main" id="{CC4EF023-77CB-46D6-8487-F98A1D632C48}"/>
              </a:ext>
            </a:extLst>
          </p:cNvPr>
          <p:cNvSpPr>
            <a:spLocks noGrp="1"/>
          </p:cNvSpPr>
          <p:nvPr>
            <p:ph sz="half" idx="1"/>
          </p:nvPr>
        </p:nvSpPr>
        <p:spPr>
          <a:xfrm>
            <a:off x="281793" y="1427748"/>
            <a:ext cx="5294487" cy="5445430"/>
          </a:xfrm>
        </p:spPr>
        <p:txBody>
          <a:bodyPr vert="horz" lIns="91440" tIns="45720" rIns="91440" bIns="45720" rtlCol="0">
            <a:normAutofit fontScale="92500" lnSpcReduction="20000"/>
          </a:bodyPr>
          <a:lstStyle/>
          <a:p>
            <a:r>
              <a:rPr lang="en-GB" sz="2400" dirty="0"/>
              <a:t>The mother returned to visit her sons and teach them the virtues of plants and how to use herbs and local plants to heal the sick.</a:t>
            </a:r>
          </a:p>
          <a:p>
            <a:r>
              <a:rPr lang="en-GB" sz="2400" dirty="0" err="1"/>
              <a:t>Rhiwallon</a:t>
            </a:r>
            <a:r>
              <a:rPr lang="en-GB" sz="2400" dirty="0"/>
              <a:t> (the eldest son) and his brothers became the renowned Physicians of </a:t>
            </a:r>
            <a:r>
              <a:rPr lang="en-GB" sz="2400" dirty="0" err="1"/>
              <a:t>Myddfai</a:t>
            </a:r>
            <a:r>
              <a:rPr lang="en-GB" sz="2400" dirty="0"/>
              <a:t>.</a:t>
            </a:r>
          </a:p>
          <a:p>
            <a:r>
              <a:rPr lang="en-GB" sz="2400" dirty="0"/>
              <a:t>Many place and farm names remain in the area around </a:t>
            </a:r>
            <a:r>
              <a:rPr lang="en-GB" sz="2400" dirty="0" err="1"/>
              <a:t>Myddfai</a:t>
            </a:r>
            <a:r>
              <a:rPr lang="en-GB" sz="2400" dirty="0"/>
              <a:t> and </a:t>
            </a:r>
            <a:r>
              <a:rPr lang="en-GB" sz="2400" dirty="0" err="1"/>
              <a:t>Llanddeusant</a:t>
            </a:r>
            <a:r>
              <a:rPr lang="en-GB" sz="2400" dirty="0"/>
              <a:t>, e.g. Pant y </a:t>
            </a:r>
            <a:r>
              <a:rPr lang="en-GB" sz="2400" dirty="0" err="1"/>
              <a:t>Meddygon</a:t>
            </a:r>
            <a:r>
              <a:rPr lang="en-GB" sz="2400" dirty="0"/>
              <a:t>, Llwyn Ifan </a:t>
            </a:r>
            <a:r>
              <a:rPr lang="en-GB" sz="2400" dirty="0" err="1"/>
              <a:t>Feddyg</a:t>
            </a:r>
            <a:r>
              <a:rPr lang="en-GB" sz="2400" dirty="0"/>
              <a:t>.</a:t>
            </a:r>
          </a:p>
          <a:p>
            <a:r>
              <a:rPr lang="en-GB" sz="2400" dirty="0"/>
              <a:t>Popular international folk motifs – the ‘Fairy </a:t>
            </a:r>
            <a:r>
              <a:rPr lang="en-GB" sz="2400" dirty="0" err="1"/>
              <a:t>Waterbride</a:t>
            </a:r>
            <a:r>
              <a:rPr lang="en-GB" sz="2400" dirty="0"/>
              <a:t>’, breaking a taboo, the fairy/mortal marriage.</a:t>
            </a:r>
          </a:p>
          <a:p>
            <a:endParaRPr lang="en-GB" sz="900" dirty="0"/>
          </a:p>
          <a:p>
            <a:r>
              <a:rPr lang="en-GB" sz="900" dirty="0"/>
              <a:t>Image: SNappa2006, CC BY 2.0 &lt;https://creativecommons.org/licenses/by/2.0&gt;, via Wikimedia Commons</a:t>
            </a:r>
            <a:endParaRPr lang="en-US" sz="900" dirty="0"/>
          </a:p>
        </p:txBody>
      </p:sp>
      <p:pic>
        <p:nvPicPr>
          <p:cNvPr id="2050" name="Picture 2">
            <a:extLst>
              <a:ext uri="{FF2B5EF4-FFF2-40B4-BE49-F238E27FC236}">
                <a16:creationId xmlns:a16="http://schemas.microsoft.com/office/drawing/2014/main" id="{CAADCB80-68EA-40B1-B086-BB441F489FCF}"/>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l="9168" r="23078"/>
          <a:stretch/>
        </p:blipFill>
        <p:spPr bwMode="auto">
          <a:xfrm>
            <a:off x="5996628" y="10"/>
            <a:ext cx="6195372" cy="6857990"/>
          </a:xfrm>
          <a:prstGeom prst="rect">
            <a:avLst/>
          </a:prstGeom>
          <a:noFill/>
          <a:extLst>
            <a:ext uri="{909E8E84-426E-40DD-AFC4-6F175D3DCCD1}">
              <a14:hiddenFill xmlns:a14="http://schemas.microsoft.com/office/drawing/2010/main">
                <a:solidFill>
                  <a:srgbClr val="FFFFFF"/>
                </a:solidFill>
              </a14:hiddenFill>
            </a:ext>
          </a:extLst>
        </p:spPr>
      </p:pic>
      <p:grpSp>
        <p:nvGrpSpPr>
          <p:cNvPr id="111" name="Bottom Right">
            <a:extLst>
              <a:ext uri="{FF2B5EF4-FFF2-40B4-BE49-F238E27FC236}">
                <a16:creationId xmlns:a16="http://schemas.microsoft.com/office/drawing/2014/main" id="{01081332-6CA1-49C2-A979-7709509AD1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112" name="Graphic 157">
              <a:extLst>
                <a:ext uri="{FF2B5EF4-FFF2-40B4-BE49-F238E27FC236}">
                  <a16:creationId xmlns:a16="http://schemas.microsoft.com/office/drawing/2014/main" id="{826B0664-73BC-4FCB-A447-57F7F676474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114" name="Freeform: Shape 113">
                <a:extLst>
                  <a:ext uri="{FF2B5EF4-FFF2-40B4-BE49-F238E27FC236}">
                    <a16:creationId xmlns:a16="http://schemas.microsoft.com/office/drawing/2014/main" id="{23242A3E-DBD8-44D5-930F-DA776CA06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5" name="Freeform: Shape 114">
                <a:extLst>
                  <a:ext uri="{FF2B5EF4-FFF2-40B4-BE49-F238E27FC236}">
                    <a16:creationId xmlns:a16="http://schemas.microsoft.com/office/drawing/2014/main" id="{F331C242-2FF0-40D4-BF95-4A27680F2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6" name="Freeform: Shape 115">
                <a:extLst>
                  <a:ext uri="{FF2B5EF4-FFF2-40B4-BE49-F238E27FC236}">
                    <a16:creationId xmlns:a16="http://schemas.microsoft.com/office/drawing/2014/main" id="{B500FE3B-EB2C-4A5D-ABA7-35137B2BA5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7" name="Freeform: Shape 116">
                <a:extLst>
                  <a:ext uri="{FF2B5EF4-FFF2-40B4-BE49-F238E27FC236}">
                    <a16:creationId xmlns:a16="http://schemas.microsoft.com/office/drawing/2014/main" id="{6E1EA3BF-3A9F-4CD0-9640-6FF67F4430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8" name="Freeform: Shape 117">
                <a:extLst>
                  <a:ext uri="{FF2B5EF4-FFF2-40B4-BE49-F238E27FC236}">
                    <a16:creationId xmlns:a16="http://schemas.microsoft.com/office/drawing/2014/main" id="{17F4411F-5B81-451C-A006-8754E1618A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9" name="Freeform: Shape 118">
                <a:extLst>
                  <a:ext uri="{FF2B5EF4-FFF2-40B4-BE49-F238E27FC236}">
                    <a16:creationId xmlns:a16="http://schemas.microsoft.com/office/drawing/2014/main" id="{4E4D64BD-20E2-44CF-AEB4-A87A43376B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20" name="Freeform: Shape 119">
                <a:extLst>
                  <a:ext uri="{FF2B5EF4-FFF2-40B4-BE49-F238E27FC236}">
                    <a16:creationId xmlns:a16="http://schemas.microsoft.com/office/drawing/2014/main" id="{0B309630-6603-4319-BAB8-93102ABEB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113" name="Freeform: Shape 112">
              <a:extLst>
                <a:ext uri="{FF2B5EF4-FFF2-40B4-BE49-F238E27FC236}">
                  <a16:creationId xmlns:a16="http://schemas.microsoft.com/office/drawing/2014/main" id="{F540FCD4-859A-4602-9CBC-C697E3877A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0957952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247A131F-D5DE-41A5-B4CF-4F345319B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73" name="Freeform: Shape 72">
            <a:extLst>
              <a:ext uri="{FF2B5EF4-FFF2-40B4-BE49-F238E27FC236}">
                <a16:creationId xmlns:a16="http://schemas.microsoft.com/office/drawing/2014/main" id="{3AF4666D-BD98-40A5-A75F-478B98201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75" name="Freeform: Shape 74">
            <a:extLst>
              <a:ext uri="{FF2B5EF4-FFF2-40B4-BE49-F238E27FC236}">
                <a16:creationId xmlns:a16="http://schemas.microsoft.com/office/drawing/2014/main" id="{68680585-71F9-4721-A998-4974171D2E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77" name="Freeform: Shape 76">
            <a:extLst>
              <a:ext uri="{FF2B5EF4-FFF2-40B4-BE49-F238E27FC236}">
                <a16:creationId xmlns:a16="http://schemas.microsoft.com/office/drawing/2014/main" id="{12BC95C2-2EEC-4F59-ABA8-660B0D059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79" name="Graphic 141">
            <a:extLst>
              <a:ext uri="{FF2B5EF4-FFF2-40B4-BE49-F238E27FC236}">
                <a16:creationId xmlns:a16="http://schemas.microsoft.com/office/drawing/2014/main" id="{03E9870D-4BBA-43AF-8D44-BBADF020CF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80" name="Freeform: Shape 79">
              <a:extLst>
                <a:ext uri="{FF2B5EF4-FFF2-40B4-BE49-F238E27FC236}">
                  <a16:creationId xmlns:a16="http://schemas.microsoft.com/office/drawing/2014/main" id="{34BC5055-C77D-43CD-BB1D-A77B6779CD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81" name="Freeform: Shape 80">
              <a:extLst>
                <a:ext uri="{FF2B5EF4-FFF2-40B4-BE49-F238E27FC236}">
                  <a16:creationId xmlns:a16="http://schemas.microsoft.com/office/drawing/2014/main" id="{DB12D0B8-9385-489A-85AE-3D14AD0BA2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82" name="Freeform: Shape 81">
              <a:extLst>
                <a:ext uri="{FF2B5EF4-FFF2-40B4-BE49-F238E27FC236}">
                  <a16:creationId xmlns:a16="http://schemas.microsoft.com/office/drawing/2014/main" id="{D158A14A-147E-4130-A5E2-38FD84B181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83" name="Freeform: Shape 82">
              <a:extLst>
                <a:ext uri="{FF2B5EF4-FFF2-40B4-BE49-F238E27FC236}">
                  <a16:creationId xmlns:a16="http://schemas.microsoft.com/office/drawing/2014/main" id="{75B8B1EB-5E2B-472C-AE60-2EC5961F16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84" name="Freeform: Shape 83">
              <a:extLst>
                <a:ext uri="{FF2B5EF4-FFF2-40B4-BE49-F238E27FC236}">
                  <a16:creationId xmlns:a16="http://schemas.microsoft.com/office/drawing/2014/main" id="{B4F5BD77-58D7-4B61-A666-1B4139A63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85" name="Freeform: Shape 84">
              <a:extLst>
                <a:ext uri="{FF2B5EF4-FFF2-40B4-BE49-F238E27FC236}">
                  <a16:creationId xmlns:a16="http://schemas.microsoft.com/office/drawing/2014/main" id="{F5CBEC6B-EDB6-40B8-8771-E5AF41B8D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86" name="Freeform: Shape 85">
              <a:extLst>
                <a:ext uri="{FF2B5EF4-FFF2-40B4-BE49-F238E27FC236}">
                  <a16:creationId xmlns:a16="http://schemas.microsoft.com/office/drawing/2014/main" id="{91BD0EE8-AA47-4044-9251-9F5A4B820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88" name="Graphic 157">
            <a:extLst>
              <a:ext uri="{FF2B5EF4-FFF2-40B4-BE49-F238E27FC236}">
                <a16:creationId xmlns:a16="http://schemas.microsoft.com/office/drawing/2014/main" id="{C3279E8D-2BAA-4CB1-834B-09FADD54DE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610600" y="3276600"/>
            <a:ext cx="3529260" cy="3581398"/>
            <a:chOff x="4114800" y="1423987"/>
            <a:chExt cx="3961542" cy="4007547"/>
          </a:xfrm>
          <a:noFill/>
        </p:grpSpPr>
        <p:sp>
          <p:nvSpPr>
            <p:cNvPr id="89" name="Freeform: Shape 88">
              <a:extLst>
                <a:ext uri="{FF2B5EF4-FFF2-40B4-BE49-F238E27FC236}">
                  <a16:creationId xmlns:a16="http://schemas.microsoft.com/office/drawing/2014/main" id="{3456F18E-4F61-486D-9CD6-65B30372C5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90" name="Freeform: Shape 89">
              <a:extLst>
                <a:ext uri="{FF2B5EF4-FFF2-40B4-BE49-F238E27FC236}">
                  <a16:creationId xmlns:a16="http://schemas.microsoft.com/office/drawing/2014/main" id="{318DDF45-08F0-46B6-A0B7-133735C94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91" name="Freeform: Shape 90">
              <a:extLst>
                <a:ext uri="{FF2B5EF4-FFF2-40B4-BE49-F238E27FC236}">
                  <a16:creationId xmlns:a16="http://schemas.microsoft.com/office/drawing/2014/main" id="{B9D0CC0F-710D-43F4-BC86-763767420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92" name="Freeform: Shape 91">
              <a:extLst>
                <a:ext uri="{FF2B5EF4-FFF2-40B4-BE49-F238E27FC236}">
                  <a16:creationId xmlns:a16="http://schemas.microsoft.com/office/drawing/2014/main" id="{6FB36AB6-CB81-495A-8A33-C0BCE67D6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93" name="Freeform: Shape 92">
              <a:extLst>
                <a:ext uri="{FF2B5EF4-FFF2-40B4-BE49-F238E27FC236}">
                  <a16:creationId xmlns:a16="http://schemas.microsoft.com/office/drawing/2014/main" id="{1993F7E6-ABF6-482D-BEA5-B4E607DDB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94" name="Freeform: Shape 93">
              <a:extLst>
                <a:ext uri="{FF2B5EF4-FFF2-40B4-BE49-F238E27FC236}">
                  <a16:creationId xmlns:a16="http://schemas.microsoft.com/office/drawing/2014/main" id="{DCA0B097-C21A-40B4-95E4-2FFA9697F8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95" name="Freeform: Shape 94">
              <a:extLst>
                <a:ext uri="{FF2B5EF4-FFF2-40B4-BE49-F238E27FC236}">
                  <a16:creationId xmlns:a16="http://schemas.microsoft.com/office/drawing/2014/main" id="{AB2AF0F5-7EAA-4BAB-8DE2-D84E12417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useBgFill="1">
        <p:nvSpPr>
          <p:cNvPr id="97" name="Rectangle 96">
            <a:extLst>
              <a:ext uri="{FF2B5EF4-FFF2-40B4-BE49-F238E27FC236}">
                <a16:creationId xmlns:a16="http://schemas.microsoft.com/office/drawing/2014/main" id="{F1174801-1395-44C5-9B00-CCAC45C056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99" name="Rectangle 98">
            <a:extLst>
              <a:ext uri="{FF2B5EF4-FFF2-40B4-BE49-F238E27FC236}">
                <a16:creationId xmlns:a16="http://schemas.microsoft.com/office/drawing/2014/main" id="{996DFAFB-BCE1-4BEC-82FB-D574234DEF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026" name="Picture 2">
            <a:extLst>
              <a:ext uri="{FF2B5EF4-FFF2-40B4-BE49-F238E27FC236}">
                <a16:creationId xmlns:a16="http://schemas.microsoft.com/office/drawing/2014/main" id="{B0293C73-0F56-4A31-800D-D7B63478CCD6}"/>
              </a:ext>
            </a:extLst>
          </p:cNvPr>
          <p:cNvPicPr>
            <a:picLocks noGrp="1" noChangeAspect="1" noChangeArrowheads="1"/>
          </p:cNvPicPr>
          <p:nvPr>
            <p:ph idx="1"/>
          </p:nvPr>
        </p:nvPicPr>
        <p:blipFill rotWithShape="1">
          <a:blip r:embed="rId2">
            <a:alphaModFix/>
            <a:extLst>
              <a:ext uri="{28A0092B-C50C-407E-A947-70E740481C1C}">
                <a14:useLocalDpi xmlns:a14="http://schemas.microsoft.com/office/drawing/2010/main" val="0"/>
              </a:ext>
            </a:extLst>
          </a:blip>
          <a:srcRect t="19104" r="-1" b="5891"/>
          <a:stretch/>
        </p:blipFill>
        <p:spPr bwMode="auto">
          <a:xfrm>
            <a:off x="20" y="10"/>
            <a:ext cx="12188932" cy="6856614"/>
          </a:xfrm>
          <a:prstGeom prst="rect">
            <a:avLst/>
          </a:prstGeom>
          <a:noFill/>
          <a:extLst>
            <a:ext uri="{909E8E84-426E-40DD-AFC4-6F175D3DCCD1}">
              <a14:hiddenFill xmlns:a14="http://schemas.microsoft.com/office/drawing/2010/main">
                <a:solidFill>
                  <a:srgbClr val="FFFFFF"/>
                </a:solidFill>
              </a14:hiddenFill>
            </a:ext>
          </a:extLst>
        </p:spPr>
      </p:pic>
      <p:sp>
        <p:nvSpPr>
          <p:cNvPr id="101" name="Rectangle 100">
            <a:extLst>
              <a:ext uri="{FF2B5EF4-FFF2-40B4-BE49-F238E27FC236}">
                <a16:creationId xmlns:a16="http://schemas.microsoft.com/office/drawing/2014/main" id="{8D2A0DB3-EF43-4032-9B27-954E12CCB6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07" y="0"/>
            <a:ext cx="12188952" cy="3732362"/>
          </a:xfrm>
          <a:prstGeom prst="rect">
            <a:avLst/>
          </a:prstGeom>
          <a:gradFill>
            <a:gsLst>
              <a:gs pos="100000">
                <a:schemeClr val="tx1">
                  <a:alpha val="0"/>
                </a:schemeClr>
              </a:gs>
              <a:gs pos="0">
                <a:schemeClr val="tx1"/>
              </a:gs>
              <a:gs pos="0">
                <a:schemeClr val="tx1">
                  <a:alpha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5C41AE-7711-4CCB-BC99-FFDF27DC9063}"/>
              </a:ext>
            </a:extLst>
          </p:cNvPr>
          <p:cNvSpPr>
            <a:spLocks noGrp="1"/>
          </p:cNvSpPr>
          <p:nvPr>
            <p:ph type="title"/>
          </p:nvPr>
        </p:nvSpPr>
        <p:spPr>
          <a:xfrm>
            <a:off x="996275" y="156477"/>
            <a:ext cx="10190071" cy="2503676"/>
          </a:xfrm>
        </p:spPr>
        <p:txBody>
          <a:bodyPr vert="horz" lIns="91440" tIns="45720" rIns="91440" bIns="45720" rtlCol="0" anchor="b">
            <a:normAutofit fontScale="90000"/>
          </a:bodyPr>
          <a:lstStyle/>
          <a:p>
            <a:pPr algn="ctr">
              <a:lnSpc>
                <a:spcPct val="90000"/>
              </a:lnSpc>
            </a:pPr>
            <a:r>
              <a:rPr lang="en-US" sz="5000" kern="1200" dirty="0">
                <a:solidFill>
                  <a:srgbClr val="FFFFFF"/>
                </a:solidFill>
                <a:latin typeface="+mj-lt"/>
                <a:ea typeface="+mj-ea"/>
                <a:cs typeface="+mj-cs"/>
              </a:rPr>
              <a:t>The Legend of the Lady of the Lake</a:t>
            </a:r>
            <a:br>
              <a:rPr lang="en-US" sz="5000" kern="1200" dirty="0">
                <a:solidFill>
                  <a:srgbClr val="FFFFFF"/>
                </a:solidFill>
                <a:latin typeface="+mj-lt"/>
                <a:ea typeface="+mj-ea"/>
                <a:cs typeface="+mj-cs"/>
              </a:rPr>
            </a:br>
            <a:r>
              <a:rPr lang="en-GB" sz="2400" dirty="0">
                <a:hlinkClick r:id="rId3"/>
              </a:rPr>
              <a:t>https://www.youtube.com/watch?v=0Sub71snnUE</a:t>
            </a:r>
            <a:br>
              <a:rPr lang="en-GB" sz="2400" dirty="0"/>
            </a:br>
            <a:br>
              <a:rPr lang="en-US" sz="5000" kern="1200" dirty="0">
                <a:solidFill>
                  <a:srgbClr val="FFFFFF"/>
                </a:solidFill>
                <a:latin typeface="+mj-lt"/>
                <a:ea typeface="+mj-ea"/>
                <a:cs typeface="+mj-cs"/>
              </a:rPr>
            </a:br>
            <a:r>
              <a:rPr lang="en-US" sz="2200" kern="1200" dirty="0">
                <a:solidFill>
                  <a:srgbClr val="FFFFFF"/>
                </a:solidFill>
                <a:latin typeface="+mj-lt"/>
                <a:ea typeface="+mj-ea"/>
                <a:cs typeface="+mj-cs"/>
              </a:rPr>
              <a:t>See Robin </a:t>
            </a:r>
            <a:r>
              <a:rPr lang="en-US" sz="2200" kern="1200" dirty="0" err="1">
                <a:solidFill>
                  <a:srgbClr val="FFFFFF"/>
                </a:solidFill>
                <a:latin typeface="+mj-lt"/>
                <a:ea typeface="+mj-ea"/>
                <a:cs typeface="+mj-cs"/>
              </a:rPr>
              <a:t>Gwyndaf</a:t>
            </a:r>
            <a:r>
              <a:rPr lang="en-US" sz="2200" kern="1200" dirty="0">
                <a:solidFill>
                  <a:srgbClr val="FFFFFF"/>
                </a:solidFill>
                <a:latin typeface="+mj-lt"/>
                <a:ea typeface="+mj-ea"/>
                <a:cs typeface="+mj-cs"/>
              </a:rPr>
              <a:t>, </a:t>
            </a:r>
            <a:r>
              <a:rPr lang="en-US" sz="2200" i="1" kern="1200" dirty="0">
                <a:solidFill>
                  <a:srgbClr val="FFFFFF"/>
                </a:solidFill>
                <a:latin typeface="+mj-lt"/>
                <a:ea typeface="+mj-ea"/>
                <a:cs typeface="+mj-cs"/>
              </a:rPr>
              <a:t>Welsh Folktales </a:t>
            </a:r>
            <a:r>
              <a:rPr lang="en-US" sz="2200" kern="1200" dirty="0">
                <a:solidFill>
                  <a:srgbClr val="FFFFFF"/>
                </a:solidFill>
                <a:latin typeface="+mj-lt"/>
                <a:ea typeface="+mj-ea"/>
                <a:cs typeface="+mj-cs"/>
              </a:rPr>
              <a:t>(National Museum of Wales)</a:t>
            </a:r>
          </a:p>
        </p:txBody>
      </p:sp>
      <p:grpSp>
        <p:nvGrpSpPr>
          <p:cNvPr id="103" name="Top Left">
            <a:extLst>
              <a:ext uri="{FF2B5EF4-FFF2-40B4-BE49-F238E27FC236}">
                <a16:creationId xmlns:a16="http://schemas.microsoft.com/office/drawing/2014/main" id="{18579DB9-24B0-487B-81E3-8D02AD5F8C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104" name="Freeform: Shape 103">
              <a:extLst>
                <a:ext uri="{FF2B5EF4-FFF2-40B4-BE49-F238E27FC236}">
                  <a16:creationId xmlns:a16="http://schemas.microsoft.com/office/drawing/2014/main" id="{7180CB2C-161F-4538-9214-24AF97B01A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bg2">
                  <a:alpha val="50000"/>
                </a:schemeClr>
              </a:solidFill>
              <a:prstDash val="lgDash"/>
              <a:round/>
            </a:ln>
          </p:spPr>
          <p:txBody>
            <a:bodyPr rtlCol="0" anchor="ctr"/>
            <a:lstStyle/>
            <a:p>
              <a:endParaRPr lang="en-US"/>
            </a:p>
          </p:txBody>
        </p:sp>
        <p:sp>
          <p:nvSpPr>
            <p:cNvPr id="105" name="Freeform: Shape 104">
              <a:extLst>
                <a:ext uri="{FF2B5EF4-FFF2-40B4-BE49-F238E27FC236}">
                  <a16:creationId xmlns:a16="http://schemas.microsoft.com/office/drawing/2014/main" id="{EE25AFBE-8731-4348-B66F-FD7E38F76A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bg2">
                  <a:alpha val="50000"/>
                </a:schemeClr>
              </a:solidFill>
              <a:prstDash val="lgDash"/>
              <a:round/>
            </a:ln>
          </p:spPr>
          <p:txBody>
            <a:bodyPr rtlCol="0" anchor="ctr"/>
            <a:lstStyle/>
            <a:p>
              <a:endParaRPr lang="en-US"/>
            </a:p>
          </p:txBody>
        </p:sp>
        <p:sp>
          <p:nvSpPr>
            <p:cNvPr id="106" name="Freeform: Shape 105">
              <a:extLst>
                <a:ext uri="{FF2B5EF4-FFF2-40B4-BE49-F238E27FC236}">
                  <a16:creationId xmlns:a16="http://schemas.microsoft.com/office/drawing/2014/main" id="{5F6C27D8-4E47-470F-B6B5-407CE7D1D7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bg2">
                  <a:alpha val="50000"/>
                </a:schemeClr>
              </a:solidFill>
              <a:prstDash val="lgDash"/>
              <a:round/>
            </a:ln>
          </p:spPr>
          <p:txBody>
            <a:bodyPr rtlCol="0" anchor="ctr"/>
            <a:lstStyle/>
            <a:p>
              <a:endParaRPr lang="en-US"/>
            </a:p>
          </p:txBody>
        </p:sp>
        <p:sp>
          <p:nvSpPr>
            <p:cNvPr id="107" name="Freeform: Shape 106">
              <a:extLst>
                <a:ext uri="{FF2B5EF4-FFF2-40B4-BE49-F238E27FC236}">
                  <a16:creationId xmlns:a16="http://schemas.microsoft.com/office/drawing/2014/main" id="{66348964-B561-445E-A6A4-730FBA4285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bg2">
                  <a:alpha val="50000"/>
                </a:schemeClr>
              </a:solidFill>
              <a:prstDash val="lgDash"/>
              <a:round/>
            </a:ln>
          </p:spPr>
          <p:txBody>
            <a:bodyPr rtlCol="0" anchor="ctr"/>
            <a:lstStyle/>
            <a:p>
              <a:endParaRPr lang="en-US"/>
            </a:p>
          </p:txBody>
        </p:sp>
        <p:sp>
          <p:nvSpPr>
            <p:cNvPr id="108" name="Freeform: Shape 107">
              <a:extLst>
                <a:ext uri="{FF2B5EF4-FFF2-40B4-BE49-F238E27FC236}">
                  <a16:creationId xmlns:a16="http://schemas.microsoft.com/office/drawing/2014/main" id="{C5D1A3FD-B031-4670-8F09-29E8E38D45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bg2">
                  <a:alpha val="50000"/>
                </a:schemeClr>
              </a:solidFill>
              <a:prstDash val="lgDash"/>
              <a:round/>
            </a:ln>
          </p:spPr>
          <p:txBody>
            <a:bodyPr rtlCol="0" anchor="ctr"/>
            <a:lstStyle/>
            <a:p>
              <a:endParaRPr lang="en-US"/>
            </a:p>
          </p:txBody>
        </p:sp>
        <p:sp>
          <p:nvSpPr>
            <p:cNvPr id="109" name="Freeform: Shape 108">
              <a:extLst>
                <a:ext uri="{FF2B5EF4-FFF2-40B4-BE49-F238E27FC236}">
                  <a16:creationId xmlns:a16="http://schemas.microsoft.com/office/drawing/2014/main" id="{80BD3287-1860-4987-8CA5-8728EDBB6B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bg2">
                  <a:alpha val="50000"/>
                </a:schemeClr>
              </a:solidFill>
              <a:prstDash val="lgDash"/>
              <a:round/>
            </a:ln>
          </p:spPr>
          <p:txBody>
            <a:bodyPr rtlCol="0" anchor="ctr"/>
            <a:lstStyle/>
            <a:p>
              <a:endParaRPr lang="en-US"/>
            </a:p>
          </p:txBody>
        </p:sp>
        <p:sp>
          <p:nvSpPr>
            <p:cNvPr id="110" name="Freeform: Shape 109">
              <a:extLst>
                <a:ext uri="{FF2B5EF4-FFF2-40B4-BE49-F238E27FC236}">
                  <a16:creationId xmlns:a16="http://schemas.microsoft.com/office/drawing/2014/main" id="{E1FEEEA6-82B5-4005-A3D5-FC2A152FDD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bg2">
                  <a:alpha val="50000"/>
                </a:schemeClr>
              </a:solidFill>
              <a:prstDash val="lgDash"/>
              <a:round/>
            </a:ln>
          </p:spPr>
          <p:txBody>
            <a:bodyPr rtlCol="0" anchor="ctr"/>
            <a:lstStyle/>
            <a:p>
              <a:endParaRPr lang="en-US" dirty="0"/>
            </a:p>
          </p:txBody>
        </p:sp>
      </p:grpSp>
      <p:grpSp>
        <p:nvGrpSpPr>
          <p:cNvPr id="112" name="Bottom Right">
            <a:extLst>
              <a:ext uri="{FF2B5EF4-FFF2-40B4-BE49-F238E27FC236}">
                <a16:creationId xmlns:a16="http://schemas.microsoft.com/office/drawing/2014/main" id="{8F281804-17FE-49B9-9065-1A44CD473C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113" name="Graphic 157">
              <a:extLst>
                <a:ext uri="{FF2B5EF4-FFF2-40B4-BE49-F238E27FC236}">
                  <a16:creationId xmlns:a16="http://schemas.microsoft.com/office/drawing/2014/main" id="{737BB70B-7AAF-4229-8400-5AFF12A2367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115" name="Freeform: Shape 114">
                <a:extLst>
                  <a:ext uri="{FF2B5EF4-FFF2-40B4-BE49-F238E27FC236}">
                    <a16:creationId xmlns:a16="http://schemas.microsoft.com/office/drawing/2014/main" id="{9B992201-AA48-4BE7-ADC2-908B16934F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bg2">
                    <a:alpha val="35000"/>
                  </a:schemeClr>
                </a:solidFill>
                <a:prstDash val="lgDash"/>
                <a:round/>
              </a:ln>
            </p:spPr>
            <p:txBody>
              <a:bodyPr rtlCol="0" anchor="ctr"/>
              <a:lstStyle/>
              <a:p>
                <a:endParaRPr lang="en-US"/>
              </a:p>
            </p:txBody>
          </p:sp>
          <p:sp>
            <p:nvSpPr>
              <p:cNvPr id="116" name="Freeform: Shape 115">
                <a:extLst>
                  <a:ext uri="{FF2B5EF4-FFF2-40B4-BE49-F238E27FC236}">
                    <a16:creationId xmlns:a16="http://schemas.microsoft.com/office/drawing/2014/main" id="{840E3649-4ED2-4501-AF92-DEC3DFF5C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bg2">
                    <a:alpha val="35000"/>
                  </a:schemeClr>
                </a:solidFill>
                <a:prstDash val="lgDash"/>
                <a:round/>
              </a:ln>
            </p:spPr>
            <p:txBody>
              <a:bodyPr rtlCol="0" anchor="ctr"/>
              <a:lstStyle/>
              <a:p>
                <a:endParaRPr lang="en-US"/>
              </a:p>
            </p:txBody>
          </p:sp>
          <p:sp>
            <p:nvSpPr>
              <p:cNvPr id="117" name="Freeform: Shape 116">
                <a:extLst>
                  <a:ext uri="{FF2B5EF4-FFF2-40B4-BE49-F238E27FC236}">
                    <a16:creationId xmlns:a16="http://schemas.microsoft.com/office/drawing/2014/main" id="{68B38FD5-4195-4693-8AB7-D01C58D21E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bg2">
                    <a:alpha val="35000"/>
                  </a:schemeClr>
                </a:solidFill>
                <a:prstDash val="lgDash"/>
                <a:round/>
              </a:ln>
            </p:spPr>
            <p:txBody>
              <a:bodyPr rtlCol="0" anchor="ctr"/>
              <a:lstStyle/>
              <a:p>
                <a:endParaRPr lang="en-US"/>
              </a:p>
            </p:txBody>
          </p:sp>
          <p:sp>
            <p:nvSpPr>
              <p:cNvPr id="118" name="Freeform: Shape 117">
                <a:extLst>
                  <a:ext uri="{FF2B5EF4-FFF2-40B4-BE49-F238E27FC236}">
                    <a16:creationId xmlns:a16="http://schemas.microsoft.com/office/drawing/2014/main" id="{F0635352-3FD2-43A8-832C-705F1CB917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bg2">
                    <a:alpha val="35000"/>
                  </a:schemeClr>
                </a:solidFill>
                <a:prstDash val="lgDash"/>
                <a:round/>
              </a:ln>
            </p:spPr>
            <p:txBody>
              <a:bodyPr rtlCol="0" anchor="ctr"/>
              <a:lstStyle/>
              <a:p>
                <a:endParaRPr lang="en-US"/>
              </a:p>
            </p:txBody>
          </p:sp>
          <p:sp>
            <p:nvSpPr>
              <p:cNvPr id="119" name="Freeform: Shape 118">
                <a:extLst>
                  <a:ext uri="{FF2B5EF4-FFF2-40B4-BE49-F238E27FC236}">
                    <a16:creationId xmlns:a16="http://schemas.microsoft.com/office/drawing/2014/main" id="{FBEAF61E-74F7-41BA-9576-39B1961501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bg2">
                    <a:alpha val="35000"/>
                  </a:schemeClr>
                </a:solidFill>
                <a:prstDash val="lgDash"/>
                <a:round/>
              </a:ln>
            </p:spPr>
            <p:txBody>
              <a:bodyPr rtlCol="0" anchor="ctr"/>
              <a:lstStyle/>
              <a:p>
                <a:endParaRPr lang="en-US"/>
              </a:p>
            </p:txBody>
          </p:sp>
          <p:sp>
            <p:nvSpPr>
              <p:cNvPr id="120" name="Freeform: Shape 119">
                <a:extLst>
                  <a:ext uri="{FF2B5EF4-FFF2-40B4-BE49-F238E27FC236}">
                    <a16:creationId xmlns:a16="http://schemas.microsoft.com/office/drawing/2014/main" id="{AB31D9B5-1401-4F40-BEE6-D492919954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bg2">
                    <a:alpha val="35000"/>
                  </a:schemeClr>
                </a:solidFill>
                <a:prstDash val="lgDash"/>
                <a:round/>
              </a:ln>
            </p:spPr>
            <p:txBody>
              <a:bodyPr rtlCol="0" anchor="ctr"/>
              <a:lstStyle/>
              <a:p>
                <a:endParaRPr lang="en-US"/>
              </a:p>
            </p:txBody>
          </p:sp>
          <p:sp>
            <p:nvSpPr>
              <p:cNvPr id="121" name="Freeform: Shape 120">
                <a:extLst>
                  <a:ext uri="{FF2B5EF4-FFF2-40B4-BE49-F238E27FC236}">
                    <a16:creationId xmlns:a16="http://schemas.microsoft.com/office/drawing/2014/main" id="{8EDD38F5-BC63-401D-8C72-8D41A360A9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bg2">
                    <a:alpha val="35000"/>
                  </a:schemeClr>
                </a:solidFill>
                <a:prstDash val="lgDash"/>
                <a:round/>
              </a:ln>
            </p:spPr>
            <p:txBody>
              <a:bodyPr rtlCol="0" anchor="ctr"/>
              <a:lstStyle/>
              <a:p>
                <a:endParaRPr lang="en-US"/>
              </a:p>
            </p:txBody>
          </p:sp>
        </p:grpSp>
        <p:sp>
          <p:nvSpPr>
            <p:cNvPr id="114" name="Freeform: Shape 113">
              <a:extLst>
                <a:ext uri="{FF2B5EF4-FFF2-40B4-BE49-F238E27FC236}">
                  <a16:creationId xmlns:a16="http://schemas.microsoft.com/office/drawing/2014/main" id="{05CE5B18-7300-438F-80EB-4F4E431C80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5147375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247A131F-D5DE-41A5-B4CF-4F345319B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73" name="Freeform: Shape 72">
            <a:extLst>
              <a:ext uri="{FF2B5EF4-FFF2-40B4-BE49-F238E27FC236}">
                <a16:creationId xmlns:a16="http://schemas.microsoft.com/office/drawing/2014/main" id="{3AF4666D-BD98-40A5-A75F-478B98201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75" name="Freeform: Shape 74">
            <a:extLst>
              <a:ext uri="{FF2B5EF4-FFF2-40B4-BE49-F238E27FC236}">
                <a16:creationId xmlns:a16="http://schemas.microsoft.com/office/drawing/2014/main" id="{68680585-71F9-4721-A998-4974171D2E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77" name="Freeform: Shape 76">
            <a:extLst>
              <a:ext uri="{FF2B5EF4-FFF2-40B4-BE49-F238E27FC236}">
                <a16:creationId xmlns:a16="http://schemas.microsoft.com/office/drawing/2014/main" id="{12BC95C2-2EEC-4F59-ABA8-660B0D059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79" name="Graphic 141">
            <a:extLst>
              <a:ext uri="{FF2B5EF4-FFF2-40B4-BE49-F238E27FC236}">
                <a16:creationId xmlns:a16="http://schemas.microsoft.com/office/drawing/2014/main" id="{03E9870D-4BBA-43AF-8D44-BBADF020CF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80" name="Freeform: Shape 79">
              <a:extLst>
                <a:ext uri="{FF2B5EF4-FFF2-40B4-BE49-F238E27FC236}">
                  <a16:creationId xmlns:a16="http://schemas.microsoft.com/office/drawing/2014/main" id="{34BC5055-C77D-43CD-BB1D-A77B6779CD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81" name="Freeform: Shape 80">
              <a:extLst>
                <a:ext uri="{FF2B5EF4-FFF2-40B4-BE49-F238E27FC236}">
                  <a16:creationId xmlns:a16="http://schemas.microsoft.com/office/drawing/2014/main" id="{DB12D0B8-9385-489A-85AE-3D14AD0BA2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82" name="Freeform: Shape 81">
              <a:extLst>
                <a:ext uri="{FF2B5EF4-FFF2-40B4-BE49-F238E27FC236}">
                  <a16:creationId xmlns:a16="http://schemas.microsoft.com/office/drawing/2014/main" id="{D158A14A-147E-4130-A5E2-38FD84B181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83" name="Freeform: Shape 82">
              <a:extLst>
                <a:ext uri="{FF2B5EF4-FFF2-40B4-BE49-F238E27FC236}">
                  <a16:creationId xmlns:a16="http://schemas.microsoft.com/office/drawing/2014/main" id="{75B8B1EB-5E2B-472C-AE60-2EC5961F16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84" name="Freeform: Shape 83">
              <a:extLst>
                <a:ext uri="{FF2B5EF4-FFF2-40B4-BE49-F238E27FC236}">
                  <a16:creationId xmlns:a16="http://schemas.microsoft.com/office/drawing/2014/main" id="{B4F5BD77-58D7-4B61-A666-1B4139A63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85" name="Freeform: Shape 84">
              <a:extLst>
                <a:ext uri="{FF2B5EF4-FFF2-40B4-BE49-F238E27FC236}">
                  <a16:creationId xmlns:a16="http://schemas.microsoft.com/office/drawing/2014/main" id="{F5CBEC6B-EDB6-40B8-8771-E5AF41B8D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86" name="Freeform: Shape 85">
              <a:extLst>
                <a:ext uri="{FF2B5EF4-FFF2-40B4-BE49-F238E27FC236}">
                  <a16:creationId xmlns:a16="http://schemas.microsoft.com/office/drawing/2014/main" id="{91BD0EE8-AA47-4044-9251-9F5A4B820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88" name="Graphic 157">
            <a:extLst>
              <a:ext uri="{FF2B5EF4-FFF2-40B4-BE49-F238E27FC236}">
                <a16:creationId xmlns:a16="http://schemas.microsoft.com/office/drawing/2014/main" id="{C3279E8D-2BAA-4CB1-834B-09FADD54DE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610600" y="3276600"/>
            <a:ext cx="3529260" cy="3581398"/>
            <a:chOff x="4114800" y="1423987"/>
            <a:chExt cx="3961542" cy="4007547"/>
          </a:xfrm>
          <a:noFill/>
        </p:grpSpPr>
        <p:sp>
          <p:nvSpPr>
            <p:cNvPr id="89" name="Freeform: Shape 88">
              <a:extLst>
                <a:ext uri="{FF2B5EF4-FFF2-40B4-BE49-F238E27FC236}">
                  <a16:creationId xmlns:a16="http://schemas.microsoft.com/office/drawing/2014/main" id="{3456F18E-4F61-486D-9CD6-65B30372C5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90" name="Freeform: Shape 89">
              <a:extLst>
                <a:ext uri="{FF2B5EF4-FFF2-40B4-BE49-F238E27FC236}">
                  <a16:creationId xmlns:a16="http://schemas.microsoft.com/office/drawing/2014/main" id="{318DDF45-08F0-46B6-A0B7-133735C94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91" name="Freeform: Shape 90">
              <a:extLst>
                <a:ext uri="{FF2B5EF4-FFF2-40B4-BE49-F238E27FC236}">
                  <a16:creationId xmlns:a16="http://schemas.microsoft.com/office/drawing/2014/main" id="{B9D0CC0F-710D-43F4-BC86-763767420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92" name="Freeform: Shape 91">
              <a:extLst>
                <a:ext uri="{FF2B5EF4-FFF2-40B4-BE49-F238E27FC236}">
                  <a16:creationId xmlns:a16="http://schemas.microsoft.com/office/drawing/2014/main" id="{6FB36AB6-CB81-495A-8A33-C0BCE67D6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93" name="Freeform: Shape 92">
              <a:extLst>
                <a:ext uri="{FF2B5EF4-FFF2-40B4-BE49-F238E27FC236}">
                  <a16:creationId xmlns:a16="http://schemas.microsoft.com/office/drawing/2014/main" id="{1993F7E6-ABF6-482D-BEA5-B4E607DDB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94" name="Freeform: Shape 93">
              <a:extLst>
                <a:ext uri="{FF2B5EF4-FFF2-40B4-BE49-F238E27FC236}">
                  <a16:creationId xmlns:a16="http://schemas.microsoft.com/office/drawing/2014/main" id="{DCA0B097-C21A-40B4-95E4-2FFA9697F8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95" name="Freeform: Shape 94">
              <a:extLst>
                <a:ext uri="{FF2B5EF4-FFF2-40B4-BE49-F238E27FC236}">
                  <a16:creationId xmlns:a16="http://schemas.microsoft.com/office/drawing/2014/main" id="{AB2AF0F5-7EAA-4BAB-8DE2-D84E12417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useBgFill="1">
        <p:nvSpPr>
          <p:cNvPr id="97" name="Rectangle 96">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99" name="Rectangle 98">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01" name="Top Left">
            <a:extLst>
              <a:ext uri="{FF2B5EF4-FFF2-40B4-BE49-F238E27FC236}">
                <a16:creationId xmlns:a16="http://schemas.microsoft.com/office/drawing/2014/main" id="{FADD1535-ED83-48B3-8EB1-671A080F091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02" name="Freeform: Shape 101">
              <a:extLst>
                <a:ext uri="{FF2B5EF4-FFF2-40B4-BE49-F238E27FC236}">
                  <a16:creationId xmlns:a16="http://schemas.microsoft.com/office/drawing/2014/main" id="{E70C64DB-421C-4FFD-8EB1-A7D1A5DC13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 name="Freeform: Shape 102">
              <a:extLst>
                <a:ext uri="{FF2B5EF4-FFF2-40B4-BE49-F238E27FC236}">
                  <a16:creationId xmlns:a16="http://schemas.microsoft.com/office/drawing/2014/main" id="{5C04BFFB-0C30-49E1-B4F0-2435312199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4" name="Freeform: Shape 103">
              <a:extLst>
                <a:ext uri="{FF2B5EF4-FFF2-40B4-BE49-F238E27FC236}">
                  <a16:creationId xmlns:a16="http://schemas.microsoft.com/office/drawing/2014/main" id="{368C7354-F4EF-4BC5-BF44-01614E0B93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5" name="Freeform: Shape 104">
              <a:extLst>
                <a:ext uri="{FF2B5EF4-FFF2-40B4-BE49-F238E27FC236}">
                  <a16:creationId xmlns:a16="http://schemas.microsoft.com/office/drawing/2014/main" id="{145981B8-FB15-43E7-B1CE-AE4A5E9B13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06" name="Freeform: Shape 105">
              <a:extLst>
                <a:ext uri="{FF2B5EF4-FFF2-40B4-BE49-F238E27FC236}">
                  <a16:creationId xmlns:a16="http://schemas.microsoft.com/office/drawing/2014/main" id="{75F05D22-2B12-4452-A804-346878D55D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7" name="Freeform: Shape 106">
              <a:extLst>
                <a:ext uri="{FF2B5EF4-FFF2-40B4-BE49-F238E27FC236}">
                  <a16:creationId xmlns:a16="http://schemas.microsoft.com/office/drawing/2014/main" id="{7B26EE6B-DF99-4B8A-8859-82A92A598A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108" name="Freeform: Shape 107">
              <a:extLst>
                <a:ext uri="{FF2B5EF4-FFF2-40B4-BE49-F238E27FC236}">
                  <a16:creationId xmlns:a16="http://schemas.microsoft.com/office/drawing/2014/main" id="{CE8FB053-1663-44BA-8128-0C19BD762A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109" name="Freeform: Shape 108">
              <a:extLst>
                <a:ext uri="{FF2B5EF4-FFF2-40B4-BE49-F238E27FC236}">
                  <a16:creationId xmlns:a16="http://schemas.microsoft.com/office/drawing/2014/main" id="{75E5E4F4-4EE0-49E3-98E5-F1E2BB91A7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F388808C-B394-4419-ADB8-E7E53946AF41}"/>
              </a:ext>
            </a:extLst>
          </p:cNvPr>
          <p:cNvSpPr>
            <a:spLocks noGrp="1"/>
          </p:cNvSpPr>
          <p:nvPr>
            <p:ph type="title"/>
          </p:nvPr>
        </p:nvSpPr>
        <p:spPr>
          <a:xfrm>
            <a:off x="513112" y="-77111"/>
            <a:ext cx="5075877" cy="1690303"/>
          </a:xfrm>
        </p:spPr>
        <p:txBody>
          <a:bodyPr vert="horz" lIns="91440" tIns="45720" rIns="91440" bIns="45720" rtlCol="0" anchor="ctr">
            <a:normAutofit/>
          </a:bodyPr>
          <a:lstStyle/>
          <a:p>
            <a:r>
              <a:rPr lang="en-US" dirty="0"/>
              <a:t>Did the Physicians exist?</a:t>
            </a:r>
            <a:endParaRPr lang="en-US" sz="4400" kern="1200" dirty="0">
              <a:solidFill>
                <a:schemeClr val="tx2"/>
              </a:solidFill>
              <a:latin typeface="+mj-lt"/>
              <a:ea typeface="+mj-ea"/>
              <a:cs typeface="+mj-cs"/>
            </a:endParaRPr>
          </a:p>
        </p:txBody>
      </p:sp>
      <p:sp>
        <p:nvSpPr>
          <p:cNvPr id="3" name="Content Placeholder 2">
            <a:extLst>
              <a:ext uri="{FF2B5EF4-FFF2-40B4-BE49-F238E27FC236}">
                <a16:creationId xmlns:a16="http://schemas.microsoft.com/office/drawing/2014/main" id="{C1F9CF15-AEE3-4AE6-B5AE-7B4963129BAE}"/>
              </a:ext>
            </a:extLst>
          </p:cNvPr>
          <p:cNvSpPr>
            <a:spLocks noGrp="1"/>
          </p:cNvSpPr>
          <p:nvPr>
            <p:ph sz="half" idx="1"/>
          </p:nvPr>
        </p:nvSpPr>
        <p:spPr>
          <a:xfrm>
            <a:off x="407779" y="1613192"/>
            <a:ext cx="5685173" cy="5259986"/>
          </a:xfrm>
        </p:spPr>
        <p:txBody>
          <a:bodyPr vert="horz" lIns="91440" tIns="45720" rIns="91440" bIns="45720" rtlCol="0">
            <a:normAutofit fontScale="92500" lnSpcReduction="20000"/>
          </a:bodyPr>
          <a:lstStyle/>
          <a:p>
            <a:pPr>
              <a:buFont typeface="Arial" panose="020B0604020202020204" pitchFamily="34" charset="0"/>
              <a:buChar char="•"/>
            </a:pPr>
            <a:r>
              <a:rPr lang="en-US" sz="1800" dirty="0"/>
              <a:t>In the extant medieval Welsh manuscripts that contain medical texts there are references to ‘</a:t>
            </a:r>
            <a:r>
              <a:rPr lang="en-US" sz="1800" dirty="0" err="1"/>
              <a:t>Meddygon</a:t>
            </a:r>
            <a:r>
              <a:rPr lang="en-US" sz="1800" dirty="0"/>
              <a:t> </a:t>
            </a:r>
            <a:r>
              <a:rPr lang="en-US" sz="1800" dirty="0" err="1"/>
              <a:t>Myddfai</a:t>
            </a:r>
            <a:r>
              <a:rPr lang="en-US" sz="1800" dirty="0"/>
              <a:t> / The Physicians of </a:t>
            </a:r>
            <a:r>
              <a:rPr lang="en-US" sz="1800" dirty="0" err="1"/>
              <a:t>Myddfai</a:t>
            </a:r>
            <a:r>
              <a:rPr lang="en-US" sz="1800" dirty="0"/>
              <a:t>’.</a:t>
            </a:r>
          </a:p>
          <a:p>
            <a:pPr>
              <a:buFont typeface="Arial" panose="020B0604020202020204" pitchFamily="34" charset="0"/>
              <a:buChar char="•"/>
            </a:pPr>
            <a:r>
              <a:rPr lang="en-US" sz="1800" dirty="0"/>
              <a:t>The oldest text is a copy made in the fourteenth century (The Red Book of </a:t>
            </a:r>
            <a:r>
              <a:rPr lang="en-US" sz="1800" dirty="0" err="1"/>
              <a:t>Hergest</a:t>
            </a:r>
            <a:r>
              <a:rPr lang="en-US" sz="1800" dirty="0"/>
              <a:t>)</a:t>
            </a:r>
          </a:p>
          <a:p>
            <a:pPr marL="0" indent="0">
              <a:buNone/>
            </a:pPr>
            <a:r>
              <a:rPr lang="en-GB" sz="1800" dirty="0"/>
              <a:t>Here with the help of God, the almighty Lord, are shown the most important and essential </a:t>
            </a:r>
            <a:r>
              <a:rPr lang="en-GB" sz="1800" dirty="0" err="1"/>
              <a:t>remediesior</a:t>
            </a:r>
            <a:r>
              <a:rPr lang="en-GB" sz="1800" dirty="0"/>
              <a:t> man's body. And those who caused them to be written down in this manner were </a:t>
            </a:r>
            <a:r>
              <a:rPr lang="en-GB" sz="1800" dirty="0" err="1"/>
              <a:t>Rhiwallon</a:t>
            </a:r>
            <a:r>
              <a:rPr lang="en-GB" sz="1800" dirty="0"/>
              <a:t>, the doctor, and his sons, </a:t>
            </a:r>
            <a:r>
              <a:rPr lang="en-GB" sz="1800" dirty="0" err="1"/>
              <a:t>Cadwgan</a:t>
            </a:r>
            <a:r>
              <a:rPr lang="en-GB" sz="1800" dirty="0"/>
              <a:t>, </a:t>
            </a:r>
            <a:r>
              <a:rPr lang="en-GB" sz="1800" dirty="0" err="1"/>
              <a:t>Gruffudd</a:t>
            </a:r>
            <a:r>
              <a:rPr lang="en-GB" sz="1800" dirty="0"/>
              <a:t>, and </a:t>
            </a:r>
            <a:r>
              <a:rPr lang="en-GB" sz="1800" dirty="0" err="1"/>
              <a:t>Einion</a:t>
            </a:r>
            <a:r>
              <a:rPr lang="en-GB" sz="1800" dirty="0"/>
              <a:t>; for they were the best and leading doctors of their time and of the time of Rhys </a:t>
            </a:r>
            <a:r>
              <a:rPr lang="en-GB" sz="1800" dirty="0" err="1"/>
              <a:t>Gryg</a:t>
            </a:r>
            <a:r>
              <a:rPr lang="en-GB" sz="1800" dirty="0"/>
              <a:t>, their lord and Lord of Dinefwr, the man who safeguarded their status and privilege completely and honourably as was their due. And the reason they caused the rules of their art to be written down in this way was lest there be no one who knew them as well as they did after their days</a:t>
            </a:r>
          </a:p>
          <a:p>
            <a:pPr marL="0" indent="0">
              <a:buNone/>
            </a:pPr>
            <a:r>
              <a:rPr lang="en-GB" sz="1800" dirty="0"/>
              <a:t>[Owen, M E. </a:t>
            </a:r>
            <a:r>
              <a:rPr lang="en-GB" sz="1800" dirty="0" err="1"/>
              <a:t>Meddygon</a:t>
            </a:r>
            <a:r>
              <a:rPr lang="en-GB" sz="1800" dirty="0"/>
              <a:t> </a:t>
            </a:r>
            <a:r>
              <a:rPr lang="en-GB" sz="1800" dirty="0" err="1"/>
              <a:t>Myddfai</a:t>
            </a:r>
            <a:r>
              <a:rPr lang="en-GB" sz="1800" dirty="0"/>
              <a:t>: A Preliminary Survey of Some Medical Writings in Wales]</a:t>
            </a:r>
            <a:endParaRPr lang="en-US" sz="1800" dirty="0"/>
          </a:p>
          <a:p>
            <a:r>
              <a:rPr lang="en-US" sz="800" dirty="0"/>
              <a:t>Image: </a:t>
            </a:r>
            <a:r>
              <a:rPr lang="en-GB" sz="800" dirty="0">
                <a:hlinkClick r:id="rId2"/>
              </a:rPr>
              <a:t>http</a:t>
            </a:r>
            <a:r>
              <a:rPr lang="en-GB" sz="1200" dirty="0">
                <a:hlinkClick r:id="rId2"/>
              </a:rPr>
              <a:t>://s0.geograph.org.uk/geophotos/03/15/61/3156183_d3bbb199.jpg</a:t>
            </a:r>
            <a:endParaRPr lang="en-US" sz="1800" dirty="0"/>
          </a:p>
        </p:txBody>
      </p:sp>
      <p:pic>
        <p:nvPicPr>
          <p:cNvPr id="3074" name="Picture 2">
            <a:extLst>
              <a:ext uri="{FF2B5EF4-FFF2-40B4-BE49-F238E27FC236}">
                <a16:creationId xmlns:a16="http://schemas.microsoft.com/office/drawing/2014/main" id="{4342888D-EC87-4789-B83B-CD798D3EA73B}"/>
              </a:ext>
            </a:extLst>
          </p:cNvPr>
          <p:cNvPicPr>
            <a:picLocks noGrp="1" noChangeAspect="1" noChangeArrowheads="1"/>
          </p:cNvPicPr>
          <p:nvPr>
            <p:ph sz="half" idx="2"/>
          </p:nvPr>
        </p:nvPicPr>
        <p:blipFill rotWithShape="1">
          <a:blip r:embed="rId3">
            <a:extLst>
              <a:ext uri="{28A0092B-C50C-407E-A947-70E740481C1C}">
                <a14:useLocalDpi xmlns:a14="http://schemas.microsoft.com/office/drawing/2010/main" val="0"/>
              </a:ext>
            </a:extLst>
          </a:blip>
          <a:srcRect l="24414" r="7833"/>
          <a:stretch/>
        </p:blipFill>
        <p:spPr bwMode="auto">
          <a:xfrm>
            <a:off x="6096000" y="10"/>
            <a:ext cx="6096000" cy="6857990"/>
          </a:xfrm>
          <a:prstGeom prst="rect">
            <a:avLst/>
          </a:prstGeom>
          <a:noFill/>
          <a:extLst>
            <a:ext uri="{909E8E84-426E-40DD-AFC4-6F175D3DCCD1}">
              <a14:hiddenFill xmlns:a14="http://schemas.microsoft.com/office/drawing/2010/main">
                <a:solidFill>
                  <a:srgbClr val="FFFFFF"/>
                </a:solidFill>
              </a14:hiddenFill>
            </a:ext>
          </a:extLst>
        </p:spPr>
      </p:pic>
      <p:grpSp>
        <p:nvGrpSpPr>
          <p:cNvPr id="111" name="Bottom Right">
            <a:extLst>
              <a:ext uri="{FF2B5EF4-FFF2-40B4-BE49-F238E27FC236}">
                <a16:creationId xmlns:a16="http://schemas.microsoft.com/office/drawing/2014/main" id="{01081332-6CA1-49C2-A979-7709509AD1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112" name="Graphic 157">
              <a:extLst>
                <a:ext uri="{FF2B5EF4-FFF2-40B4-BE49-F238E27FC236}">
                  <a16:creationId xmlns:a16="http://schemas.microsoft.com/office/drawing/2014/main" id="{826B0664-73BC-4FCB-A447-57F7F676474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114" name="Freeform: Shape 113">
                <a:extLst>
                  <a:ext uri="{FF2B5EF4-FFF2-40B4-BE49-F238E27FC236}">
                    <a16:creationId xmlns:a16="http://schemas.microsoft.com/office/drawing/2014/main" id="{23242A3E-DBD8-44D5-930F-DA776CA06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5" name="Freeform: Shape 114">
                <a:extLst>
                  <a:ext uri="{FF2B5EF4-FFF2-40B4-BE49-F238E27FC236}">
                    <a16:creationId xmlns:a16="http://schemas.microsoft.com/office/drawing/2014/main" id="{F331C242-2FF0-40D4-BF95-4A27680F2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6" name="Freeform: Shape 115">
                <a:extLst>
                  <a:ext uri="{FF2B5EF4-FFF2-40B4-BE49-F238E27FC236}">
                    <a16:creationId xmlns:a16="http://schemas.microsoft.com/office/drawing/2014/main" id="{B500FE3B-EB2C-4A5D-ABA7-35137B2BA5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7" name="Freeform: Shape 116">
                <a:extLst>
                  <a:ext uri="{FF2B5EF4-FFF2-40B4-BE49-F238E27FC236}">
                    <a16:creationId xmlns:a16="http://schemas.microsoft.com/office/drawing/2014/main" id="{6E1EA3BF-3A9F-4CD0-9640-6FF67F4430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8" name="Freeform: Shape 117">
                <a:extLst>
                  <a:ext uri="{FF2B5EF4-FFF2-40B4-BE49-F238E27FC236}">
                    <a16:creationId xmlns:a16="http://schemas.microsoft.com/office/drawing/2014/main" id="{17F4411F-5B81-451C-A006-8754E1618A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9" name="Freeform: Shape 118">
                <a:extLst>
                  <a:ext uri="{FF2B5EF4-FFF2-40B4-BE49-F238E27FC236}">
                    <a16:creationId xmlns:a16="http://schemas.microsoft.com/office/drawing/2014/main" id="{4E4D64BD-20E2-44CF-AEB4-A87A43376B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20" name="Freeform: Shape 119">
                <a:extLst>
                  <a:ext uri="{FF2B5EF4-FFF2-40B4-BE49-F238E27FC236}">
                    <a16:creationId xmlns:a16="http://schemas.microsoft.com/office/drawing/2014/main" id="{0B309630-6603-4319-BAB8-93102ABEB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113" name="Freeform: Shape 112">
              <a:extLst>
                <a:ext uri="{FF2B5EF4-FFF2-40B4-BE49-F238E27FC236}">
                  <a16:creationId xmlns:a16="http://schemas.microsoft.com/office/drawing/2014/main" id="{F540FCD4-859A-4602-9CBC-C697E3877A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4874712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247A131F-D5DE-41A5-B4CF-4F345319B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73" name="Freeform: Shape 72">
            <a:extLst>
              <a:ext uri="{FF2B5EF4-FFF2-40B4-BE49-F238E27FC236}">
                <a16:creationId xmlns:a16="http://schemas.microsoft.com/office/drawing/2014/main" id="{3AF4666D-BD98-40A5-A75F-478B98201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75" name="Freeform: Shape 74">
            <a:extLst>
              <a:ext uri="{FF2B5EF4-FFF2-40B4-BE49-F238E27FC236}">
                <a16:creationId xmlns:a16="http://schemas.microsoft.com/office/drawing/2014/main" id="{68680585-71F9-4721-A998-4974171D2E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77" name="Freeform: Shape 76">
            <a:extLst>
              <a:ext uri="{FF2B5EF4-FFF2-40B4-BE49-F238E27FC236}">
                <a16:creationId xmlns:a16="http://schemas.microsoft.com/office/drawing/2014/main" id="{12BC95C2-2EEC-4F59-ABA8-660B0D059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79" name="Graphic 141">
            <a:extLst>
              <a:ext uri="{FF2B5EF4-FFF2-40B4-BE49-F238E27FC236}">
                <a16:creationId xmlns:a16="http://schemas.microsoft.com/office/drawing/2014/main" id="{03E9870D-4BBA-43AF-8D44-BBADF020CF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80" name="Freeform: Shape 79">
              <a:extLst>
                <a:ext uri="{FF2B5EF4-FFF2-40B4-BE49-F238E27FC236}">
                  <a16:creationId xmlns:a16="http://schemas.microsoft.com/office/drawing/2014/main" id="{34BC5055-C77D-43CD-BB1D-A77B6779CD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81" name="Freeform: Shape 80">
              <a:extLst>
                <a:ext uri="{FF2B5EF4-FFF2-40B4-BE49-F238E27FC236}">
                  <a16:creationId xmlns:a16="http://schemas.microsoft.com/office/drawing/2014/main" id="{DB12D0B8-9385-489A-85AE-3D14AD0BA2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82" name="Freeform: Shape 81">
              <a:extLst>
                <a:ext uri="{FF2B5EF4-FFF2-40B4-BE49-F238E27FC236}">
                  <a16:creationId xmlns:a16="http://schemas.microsoft.com/office/drawing/2014/main" id="{D158A14A-147E-4130-A5E2-38FD84B181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83" name="Freeform: Shape 82">
              <a:extLst>
                <a:ext uri="{FF2B5EF4-FFF2-40B4-BE49-F238E27FC236}">
                  <a16:creationId xmlns:a16="http://schemas.microsoft.com/office/drawing/2014/main" id="{75B8B1EB-5E2B-472C-AE60-2EC5961F16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84" name="Freeform: Shape 83">
              <a:extLst>
                <a:ext uri="{FF2B5EF4-FFF2-40B4-BE49-F238E27FC236}">
                  <a16:creationId xmlns:a16="http://schemas.microsoft.com/office/drawing/2014/main" id="{B4F5BD77-58D7-4B61-A666-1B4139A63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85" name="Freeform: Shape 84">
              <a:extLst>
                <a:ext uri="{FF2B5EF4-FFF2-40B4-BE49-F238E27FC236}">
                  <a16:creationId xmlns:a16="http://schemas.microsoft.com/office/drawing/2014/main" id="{F5CBEC6B-EDB6-40B8-8771-E5AF41B8D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86" name="Freeform: Shape 85">
              <a:extLst>
                <a:ext uri="{FF2B5EF4-FFF2-40B4-BE49-F238E27FC236}">
                  <a16:creationId xmlns:a16="http://schemas.microsoft.com/office/drawing/2014/main" id="{91BD0EE8-AA47-4044-9251-9F5A4B820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88" name="Graphic 157">
            <a:extLst>
              <a:ext uri="{FF2B5EF4-FFF2-40B4-BE49-F238E27FC236}">
                <a16:creationId xmlns:a16="http://schemas.microsoft.com/office/drawing/2014/main" id="{C3279E8D-2BAA-4CB1-834B-09FADD54DE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610600" y="3276600"/>
            <a:ext cx="3529260" cy="3581398"/>
            <a:chOff x="4114800" y="1423987"/>
            <a:chExt cx="3961542" cy="4007547"/>
          </a:xfrm>
          <a:noFill/>
        </p:grpSpPr>
        <p:sp>
          <p:nvSpPr>
            <p:cNvPr id="89" name="Freeform: Shape 88">
              <a:extLst>
                <a:ext uri="{FF2B5EF4-FFF2-40B4-BE49-F238E27FC236}">
                  <a16:creationId xmlns:a16="http://schemas.microsoft.com/office/drawing/2014/main" id="{3456F18E-4F61-486D-9CD6-65B30372C5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90" name="Freeform: Shape 89">
              <a:extLst>
                <a:ext uri="{FF2B5EF4-FFF2-40B4-BE49-F238E27FC236}">
                  <a16:creationId xmlns:a16="http://schemas.microsoft.com/office/drawing/2014/main" id="{318DDF45-08F0-46B6-A0B7-133735C94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91" name="Freeform: Shape 90">
              <a:extLst>
                <a:ext uri="{FF2B5EF4-FFF2-40B4-BE49-F238E27FC236}">
                  <a16:creationId xmlns:a16="http://schemas.microsoft.com/office/drawing/2014/main" id="{B9D0CC0F-710D-43F4-BC86-763767420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92" name="Freeform: Shape 91">
              <a:extLst>
                <a:ext uri="{FF2B5EF4-FFF2-40B4-BE49-F238E27FC236}">
                  <a16:creationId xmlns:a16="http://schemas.microsoft.com/office/drawing/2014/main" id="{6FB36AB6-CB81-495A-8A33-C0BCE67D6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93" name="Freeform: Shape 92">
              <a:extLst>
                <a:ext uri="{FF2B5EF4-FFF2-40B4-BE49-F238E27FC236}">
                  <a16:creationId xmlns:a16="http://schemas.microsoft.com/office/drawing/2014/main" id="{1993F7E6-ABF6-482D-BEA5-B4E607DDB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94" name="Freeform: Shape 93">
              <a:extLst>
                <a:ext uri="{FF2B5EF4-FFF2-40B4-BE49-F238E27FC236}">
                  <a16:creationId xmlns:a16="http://schemas.microsoft.com/office/drawing/2014/main" id="{DCA0B097-C21A-40B4-95E4-2FFA9697F8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95" name="Freeform: Shape 94">
              <a:extLst>
                <a:ext uri="{FF2B5EF4-FFF2-40B4-BE49-F238E27FC236}">
                  <a16:creationId xmlns:a16="http://schemas.microsoft.com/office/drawing/2014/main" id="{AB2AF0F5-7EAA-4BAB-8DE2-D84E12417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useBgFill="1">
        <p:nvSpPr>
          <p:cNvPr id="97" name="Rectangle 96">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99" name="Rectangle 98">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01" name="Top Left">
            <a:extLst>
              <a:ext uri="{FF2B5EF4-FFF2-40B4-BE49-F238E27FC236}">
                <a16:creationId xmlns:a16="http://schemas.microsoft.com/office/drawing/2014/main" id="{FADD1535-ED83-48B3-8EB1-671A080F091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02" name="Freeform: Shape 101">
              <a:extLst>
                <a:ext uri="{FF2B5EF4-FFF2-40B4-BE49-F238E27FC236}">
                  <a16:creationId xmlns:a16="http://schemas.microsoft.com/office/drawing/2014/main" id="{E70C64DB-421C-4FFD-8EB1-A7D1A5DC13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 name="Freeform: Shape 102">
              <a:extLst>
                <a:ext uri="{FF2B5EF4-FFF2-40B4-BE49-F238E27FC236}">
                  <a16:creationId xmlns:a16="http://schemas.microsoft.com/office/drawing/2014/main" id="{5C04BFFB-0C30-49E1-B4F0-2435312199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4" name="Freeform: Shape 103">
              <a:extLst>
                <a:ext uri="{FF2B5EF4-FFF2-40B4-BE49-F238E27FC236}">
                  <a16:creationId xmlns:a16="http://schemas.microsoft.com/office/drawing/2014/main" id="{368C7354-F4EF-4BC5-BF44-01614E0B93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5" name="Freeform: Shape 104">
              <a:extLst>
                <a:ext uri="{FF2B5EF4-FFF2-40B4-BE49-F238E27FC236}">
                  <a16:creationId xmlns:a16="http://schemas.microsoft.com/office/drawing/2014/main" id="{145981B8-FB15-43E7-B1CE-AE4A5E9B13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06" name="Freeform: Shape 105">
              <a:extLst>
                <a:ext uri="{FF2B5EF4-FFF2-40B4-BE49-F238E27FC236}">
                  <a16:creationId xmlns:a16="http://schemas.microsoft.com/office/drawing/2014/main" id="{75F05D22-2B12-4452-A804-346878D55D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7" name="Freeform: Shape 106">
              <a:extLst>
                <a:ext uri="{FF2B5EF4-FFF2-40B4-BE49-F238E27FC236}">
                  <a16:creationId xmlns:a16="http://schemas.microsoft.com/office/drawing/2014/main" id="{7B26EE6B-DF99-4B8A-8859-82A92A598A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108" name="Freeform: Shape 107">
              <a:extLst>
                <a:ext uri="{FF2B5EF4-FFF2-40B4-BE49-F238E27FC236}">
                  <a16:creationId xmlns:a16="http://schemas.microsoft.com/office/drawing/2014/main" id="{CE8FB053-1663-44BA-8128-0C19BD762A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109" name="Freeform: Shape 108">
              <a:extLst>
                <a:ext uri="{FF2B5EF4-FFF2-40B4-BE49-F238E27FC236}">
                  <a16:creationId xmlns:a16="http://schemas.microsoft.com/office/drawing/2014/main" id="{75E5E4F4-4EE0-49E3-98E5-F1E2BB91A7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F388808C-B394-4419-ADB8-E7E53946AF41}"/>
              </a:ext>
            </a:extLst>
          </p:cNvPr>
          <p:cNvSpPr>
            <a:spLocks noGrp="1"/>
          </p:cNvSpPr>
          <p:nvPr>
            <p:ph type="title"/>
          </p:nvPr>
        </p:nvSpPr>
        <p:spPr>
          <a:xfrm>
            <a:off x="513112" y="-77111"/>
            <a:ext cx="5075877" cy="1690303"/>
          </a:xfrm>
        </p:spPr>
        <p:txBody>
          <a:bodyPr vert="horz" lIns="91440" tIns="45720" rIns="91440" bIns="45720" rtlCol="0" anchor="ctr">
            <a:normAutofit/>
          </a:bodyPr>
          <a:lstStyle/>
          <a:p>
            <a:r>
              <a:rPr lang="en-US" dirty="0"/>
              <a:t>Did the Physicians exist?</a:t>
            </a:r>
            <a:endParaRPr lang="en-US" sz="4400" kern="1200" dirty="0">
              <a:solidFill>
                <a:schemeClr val="tx2"/>
              </a:solidFill>
              <a:latin typeface="+mj-lt"/>
              <a:ea typeface="+mj-ea"/>
              <a:cs typeface="+mj-cs"/>
            </a:endParaRPr>
          </a:p>
        </p:txBody>
      </p:sp>
      <p:sp>
        <p:nvSpPr>
          <p:cNvPr id="3" name="Content Placeholder 2">
            <a:extLst>
              <a:ext uri="{FF2B5EF4-FFF2-40B4-BE49-F238E27FC236}">
                <a16:creationId xmlns:a16="http://schemas.microsoft.com/office/drawing/2014/main" id="{C1F9CF15-AEE3-4AE6-B5AE-7B4963129BAE}"/>
              </a:ext>
            </a:extLst>
          </p:cNvPr>
          <p:cNvSpPr>
            <a:spLocks noGrp="1"/>
          </p:cNvSpPr>
          <p:nvPr>
            <p:ph sz="half" idx="1"/>
          </p:nvPr>
        </p:nvSpPr>
        <p:spPr>
          <a:xfrm>
            <a:off x="407779" y="1613192"/>
            <a:ext cx="5685173" cy="5259986"/>
          </a:xfrm>
        </p:spPr>
        <p:txBody>
          <a:bodyPr vert="horz" lIns="91440" tIns="45720" rIns="91440" bIns="45720" rtlCol="0">
            <a:normAutofit fontScale="85000" lnSpcReduction="20000"/>
          </a:bodyPr>
          <a:lstStyle/>
          <a:p>
            <a:pPr>
              <a:buFont typeface="Arial" panose="020B0604020202020204" pitchFamily="34" charset="0"/>
              <a:buChar char="•"/>
            </a:pPr>
            <a:r>
              <a:rPr lang="en-US" sz="2400" dirty="0"/>
              <a:t>We also find in BL MS 14912:</a:t>
            </a:r>
          </a:p>
          <a:p>
            <a:pPr>
              <a:buFont typeface="Arial" panose="020B0604020202020204" pitchFamily="34" charset="0"/>
              <a:buChar char="•"/>
            </a:pPr>
            <a:r>
              <a:rPr lang="en-GB" sz="2400" dirty="0"/>
              <a:t>This book was put together from the various books of the physicians and </a:t>
            </a:r>
            <a:r>
              <a:rPr lang="en-GB" sz="2400" dirty="0" err="1"/>
              <a:t>mediciners</a:t>
            </a:r>
            <a:r>
              <a:rPr lang="en-GB" sz="2400" dirty="0"/>
              <a:t>, such books as have been proved to be correct, namely the books of </a:t>
            </a:r>
            <a:r>
              <a:rPr lang="en-GB" sz="2400" dirty="0" err="1"/>
              <a:t>Rhiwallon</a:t>
            </a:r>
            <a:r>
              <a:rPr lang="en-GB" sz="2400" dirty="0"/>
              <a:t>, the doctor,  and his sons, namely </a:t>
            </a:r>
            <a:r>
              <a:rPr lang="en-GB" sz="2400" dirty="0" err="1"/>
              <a:t>Cadwgan</a:t>
            </a:r>
            <a:r>
              <a:rPr lang="en-GB" sz="2400" dirty="0"/>
              <a:t>, </a:t>
            </a:r>
            <a:r>
              <a:rPr lang="en-GB" sz="2400" dirty="0" err="1"/>
              <a:t>Gruffudd</a:t>
            </a:r>
            <a:r>
              <a:rPr lang="en-GB" sz="2400" dirty="0"/>
              <a:t>, and </a:t>
            </a:r>
            <a:r>
              <a:rPr lang="en-GB" sz="2400" dirty="0" err="1"/>
              <a:t>Einion</a:t>
            </a:r>
            <a:r>
              <a:rPr lang="en-GB" sz="2400" dirty="0"/>
              <a:t>. </a:t>
            </a:r>
          </a:p>
          <a:p>
            <a:pPr>
              <a:buFont typeface="Arial" panose="020B0604020202020204" pitchFamily="34" charset="0"/>
              <a:buChar char="•"/>
            </a:pPr>
            <a:r>
              <a:rPr lang="en-GB" sz="2400" dirty="0"/>
              <a:t>This suggests that there were real physicians who worked at the court of Rhys </a:t>
            </a:r>
            <a:r>
              <a:rPr lang="en-GB" sz="2400" dirty="0" err="1"/>
              <a:t>Gryg</a:t>
            </a:r>
            <a:r>
              <a:rPr lang="en-GB" sz="2400" dirty="0"/>
              <a:t>, lord of Dinefwr, and that they had training and medical knowledge that they passed down and recorded in the vernacular (Middle Welsh).</a:t>
            </a:r>
          </a:p>
          <a:p>
            <a:pPr>
              <a:buFont typeface="Arial" panose="020B0604020202020204" pitchFamily="34" charset="0"/>
              <a:buChar char="•"/>
            </a:pPr>
            <a:r>
              <a:rPr lang="en-GB" sz="2400" dirty="0"/>
              <a:t>They later became associated with the folktale explaining how they gained this almost supernatural knowledge of herbs and their use.</a:t>
            </a:r>
          </a:p>
          <a:p>
            <a:r>
              <a:rPr lang="en-US" sz="800" dirty="0"/>
              <a:t>Image: </a:t>
            </a:r>
            <a:r>
              <a:rPr lang="en-GB" sz="800" dirty="0">
                <a:hlinkClick r:id="rId2"/>
              </a:rPr>
              <a:t>http</a:t>
            </a:r>
            <a:r>
              <a:rPr lang="en-GB" sz="1200" dirty="0">
                <a:hlinkClick r:id="rId2"/>
              </a:rPr>
              <a:t>://s0.geograph.org.uk/geophotos/03/15/61/3156183_d3bbb199.jpg</a:t>
            </a:r>
            <a:endParaRPr lang="en-US" sz="1800" dirty="0"/>
          </a:p>
        </p:txBody>
      </p:sp>
      <p:pic>
        <p:nvPicPr>
          <p:cNvPr id="3074" name="Picture 2">
            <a:extLst>
              <a:ext uri="{FF2B5EF4-FFF2-40B4-BE49-F238E27FC236}">
                <a16:creationId xmlns:a16="http://schemas.microsoft.com/office/drawing/2014/main" id="{4342888D-EC87-4789-B83B-CD798D3EA73B}"/>
              </a:ext>
            </a:extLst>
          </p:cNvPr>
          <p:cNvPicPr>
            <a:picLocks noGrp="1" noChangeAspect="1" noChangeArrowheads="1"/>
          </p:cNvPicPr>
          <p:nvPr>
            <p:ph sz="half" idx="2"/>
          </p:nvPr>
        </p:nvPicPr>
        <p:blipFill rotWithShape="1">
          <a:blip r:embed="rId3">
            <a:extLst>
              <a:ext uri="{28A0092B-C50C-407E-A947-70E740481C1C}">
                <a14:useLocalDpi xmlns:a14="http://schemas.microsoft.com/office/drawing/2010/main" val="0"/>
              </a:ext>
            </a:extLst>
          </a:blip>
          <a:srcRect l="24414" r="7833"/>
          <a:stretch/>
        </p:blipFill>
        <p:spPr bwMode="auto">
          <a:xfrm>
            <a:off x="6096000" y="10"/>
            <a:ext cx="6096000" cy="6857990"/>
          </a:xfrm>
          <a:prstGeom prst="rect">
            <a:avLst/>
          </a:prstGeom>
          <a:noFill/>
          <a:extLst>
            <a:ext uri="{909E8E84-426E-40DD-AFC4-6F175D3DCCD1}">
              <a14:hiddenFill xmlns:a14="http://schemas.microsoft.com/office/drawing/2010/main">
                <a:solidFill>
                  <a:srgbClr val="FFFFFF"/>
                </a:solidFill>
              </a14:hiddenFill>
            </a:ext>
          </a:extLst>
        </p:spPr>
      </p:pic>
      <p:grpSp>
        <p:nvGrpSpPr>
          <p:cNvPr id="111" name="Bottom Right">
            <a:extLst>
              <a:ext uri="{FF2B5EF4-FFF2-40B4-BE49-F238E27FC236}">
                <a16:creationId xmlns:a16="http://schemas.microsoft.com/office/drawing/2014/main" id="{01081332-6CA1-49C2-A979-7709509AD1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112" name="Graphic 157">
              <a:extLst>
                <a:ext uri="{FF2B5EF4-FFF2-40B4-BE49-F238E27FC236}">
                  <a16:creationId xmlns:a16="http://schemas.microsoft.com/office/drawing/2014/main" id="{826B0664-73BC-4FCB-A447-57F7F676474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114" name="Freeform: Shape 113">
                <a:extLst>
                  <a:ext uri="{FF2B5EF4-FFF2-40B4-BE49-F238E27FC236}">
                    <a16:creationId xmlns:a16="http://schemas.microsoft.com/office/drawing/2014/main" id="{23242A3E-DBD8-44D5-930F-DA776CA06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5" name="Freeform: Shape 114">
                <a:extLst>
                  <a:ext uri="{FF2B5EF4-FFF2-40B4-BE49-F238E27FC236}">
                    <a16:creationId xmlns:a16="http://schemas.microsoft.com/office/drawing/2014/main" id="{F331C242-2FF0-40D4-BF95-4A27680F2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6" name="Freeform: Shape 115">
                <a:extLst>
                  <a:ext uri="{FF2B5EF4-FFF2-40B4-BE49-F238E27FC236}">
                    <a16:creationId xmlns:a16="http://schemas.microsoft.com/office/drawing/2014/main" id="{B500FE3B-EB2C-4A5D-ABA7-35137B2BA5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7" name="Freeform: Shape 116">
                <a:extLst>
                  <a:ext uri="{FF2B5EF4-FFF2-40B4-BE49-F238E27FC236}">
                    <a16:creationId xmlns:a16="http://schemas.microsoft.com/office/drawing/2014/main" id="{6E1EA3BF-3A9F-4CD0-9640-6FF67F4430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8" name="Freeform: Shape 117">
                <a:extLst>
                  <a:ext uri="{FF2B5EF4-FFF2-40B4-BE49-F238E27FC236}">
                    <a16:creationId xmlns:a16="http://schemas.microsoft.com/office/drawing/2014/main" id="{17F4411F-5B81-451C-A006-8754E1618A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9" name="Freeform: Shape 118">
                <a:extLst>
                  <a:ext uri="{FF2B5EF4-FFF2-40B4-BE49-F238E27FC236}">
                    <a16:creationId xmlns:a16="http://schemas.microsoft.com/office/drawing/2014/main" id="{4E4D64BD-20E2-44CF-AEB4-A87A43376B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20" name="Freeform: Shape 119">
                <a:extLst>
                  <a:ext uri="{FF2B5EF4-FFF2-40B4-BE49-F238E27FC236}">
                    <a16:creationId xmlns:a16="http://schemas.microsoft.com/office/drawing/2014/main" id="{0B309630-6603-4319-BAB8-93102ABEB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113" name="Freeform: Shape 112">
              <a:extLst>
                <a:ext uri="{FF2B5EF4-FFF2-40B4-BE49-F238E27FC236}">
                  <a16:creationId xmlns:a16="http://schemas.microsoft.com/office/drawing/2014/main" id="{F540FCD4-859A-4602-9CBC-C697E3877A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38574239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47C0745-0BD0-4A60-A6EE-C45BD70D2AB1}"/>
              </a:ext>
            </a:extLst>
          </p:cNvPr>
          <p:cNvSpPr>
            <a:spLocks noGrp="1"/>
          </p:cNvSpPr>
          <p:nvPr>
            <p:ph type="title"/>
          </p:nvPr>
        </p:nvSpPr>
        <p:spPr/>
        <p:txBody>
          <a:bodyPr/>
          <a:lstStyle/>
          <a:p>
            <a:r>
              <a:rPr lang="en-GB" dirty="0"/>
              <a:t>Rhys </a:t>
            </a:r>
            <a:r>
              <a:rPr lang="en-GB" dirty="0" err="1"/>
              <a:t>Gryg</a:t>
            </a:r>
            <a:r>
              <a:rPr lang="en-GB" dirty="0"/>
              <a:t> (Rhys the hoarse) died 1233</a:t>
            </a:r>
          </a:p>
        </p:txBody>
      </p:sp>
      <p:sp>
        <p:nvSpPr>
          <p:cNvPr id="6" name="Content Placeholder 5">
            <a:extLst>
              <a:ext uri="{FF2B5EF4-FFF2-40B4-BE49-F238E27FC236}">
                <a16:creationId xmlns:a16="http://schemas.microsoft.com/office/drawing/2014/main" id="{577EFF23-C98C-40B9-BC04-56FB85F0AAB3}"/>
              </a:ext>
            </a:extLst>
          </p:cNvPr>
          <p:cNvSpPr>
            <a:spLocks noGrp="1"/>
          </p:cNvSpPr>
          <p:nvPr>
            <p:ph idx="1"/>
          </p:nvPr>
        </p:nvSpPr>
        <p:spPr>
          <a:xfrm>
            <a:off x="838200" y="1825625"/>
            <a:ext cx="10515600" cy="4799764"/>
          </a:xfrm>
        </p:spPr>
        <p:txBody>
          <a:bodyPr>
            <a:normAutofit fontScale="70000" lnSpcReduction="20000"/>
          </a:bodyPr>
          <a:lstStyle/>
          <a:p>
            <a:pPr>
              <a:buFont typeface="Arial" panose="020B0604020202020204" pitchFamily="34" charset="0"/>
              <a:buChar char="•"/>
            </a:pPr>
            <a:r>
              <a:rPr lang="en-GB" b="0" i="0" dirty="0">
                <a:solidFill>
                  <a:srgbClr val="585858"/>
                </a:solidFill>
                <a:effectLst/>
                <a:latin typeface="Open Sans" panose="020B0604020202020204" pitchFamily="34" charset="0"/>
              </a:rPr>
              <a:t>Is addressed in a praise poem by  to him by ' </a:t>
            </a:r>
            <a:r>
              <a:rPr lang="en-GB" b="0" i="0" u="none" strike="noStrike" dirty="0" err="1">
                <a:solidFill>
                  <a:srgbClr val="AB363A"/>
                </a:solidFill>
                <a:effectLst/>
                <a:latin typeface="Open Sans" panose="020B0604020202020204" pitchFamily="34" charset="0"/>
                <a:hlinkClick r:id="rId2"/>
              </a:rPr>
              <a:t>Prydydd</a:t>
            </a:r>
            <a:r>
              <a:rPr lang="en-GB" b="0" i="0" u="none" strike="noStrike" dirty="0">
                <a:solidFill>
                  <a:srgbClr val="AB363A"/>
                </a:solidFill>
                <a:effectLst/>
                <a:latin typeface="Open Sans" panose="020B0604020202020204" pitchFamily="34" charset="0"/>
                <a:hlinkClick r:id="rId2"/>
              </a:rPr>
              <a:t> y </a:t>
            </a:r>
            <a:r>
              <a:rPr lang="en-GB" b="0" i="0" u="none" strike="noStrike" dirty="0" err="1">
                <a:solidFill>
                  <a:srgbClr val="AB363A"/>
                </a:solidFill>
                <a:effectLst/>
                <a:latin typeface="Open Sans" panose="020B0604020202020204" pitchFamily="34" charset="0"/>
                <a:hlinkClick r:id="rId2"/>
              </a:rPr>
              <a:t>Moch</a:t>
            </a:r>
            <a:r>
              <a:rPr lang="en-GB" b="0" i="0" u="none" strike="noStrike" dirty="0">
                <a:solidFill>
                  <a:srgbClr val="AB363A"/>
                </a:solidFill>
                <a:effectLst/>
                <a:latin typeface="Open Sans" panose="020B0604020202020204" pitchFamily="34" charset="0"/>
                <a:hlinkClick r:id="rId2"/>
              </a:rPr>
              <a:t> </a:t>
            </a:r>
            <a:r>
              <a:rPr lang="en-GB" b="0" i="0" dirty="0">
                <a:solidFill>
                  <a:srgbClr val="585858"/>
                </a:solidFill>
                <a:effectLst/>
                <a:latin typeface="Open Sans" panose="020B0604020202020204" pitchFamily="34" charset="0"/>
              </a:rPr>
              <a:t>' (</a:t>
            </a:r>
            <a:r>
              <a:rPr lang="en-GB" b="0" i="0" dirty="0" err="1">
                <a:solidFill>
                  <a:srgbClr val="585858"/>
                </a:solidFill>
                <a:effectLst/>
                <a:latin typeface="Open Sans" panose="020B0604020202020204" pitchFamily="34" charset="0"/>
              </a:rPr>
              <a:t>Llywarch</a:t>
            </a:r>
            <a:r>
              <a:rPr lang="en-GB" b="0" i="0" dirty="0">
                <a:solidFill>
                  <a:srgbClr val="585858"/>
                </a:solidFill>
                <a:effectLst/>
                <a:latin typeface="Open Sans" panose="020B0604020202020204" pitchFamily="34" charset="0"/>
              </a:rPr>
              <a:t> ap </a:t>
            </a:r>
            <a:r>
              <a:rPr lang="en-GB" b="0" i="0" dirty="0" err="1">
                <a:solidFill>
                  <a:srgbClr val="585858"/>
                </a:solidFill>
                <a:effectLst/>
                <a:latin typeface="Open Sans" panose="020B0604020202020204" pitchFamily="34" charset="0"/>
              </a:rPr>
              <a:t>Llywelyn</a:t>
            </a:r>
            <a:r>
              <a:rPr lang="en-GB" b="0" i="0" dirty="0">
                <a:solidFill>
                  <a:srgbClr val="585858"/>
                </a:solidFill>
                <a:effectLst/>
                <a:latin typeface="Open Sans" panose="020B0604020202020204" pitchFamily="34" charset="0"/>
              </a:rPr>
              <a:t>)</a:t>
            </a:r>
          </a:p>
          <a:p>
            <a:pPr>
              <a:buFont typeface="Arial" panose="020B0604020202020204" pitchFamily="34" charset="0"/>
              <a:buChar char="•"/>
            </a:pPr>
            <a:r>
              <a:rPr lang="en-GB" b="0" i="0" dirty="0">
                <a:solidFill>
                  <a:srgbClr val="585858"/>
                </a:solidFill>
                <a:effectLst/>
                <a:latin typeface="Open Sans" panose="020B0604020202020204" pitchFamily="34" charset="0"/>
              </a:rPr>
              <a:t>He was the fourth son of the </a:t>
            </a:r>
            <a:r>
              <a:rPr lang="en-GB" b="0" i="0" u="none" strike="noStrike" dirty="0">
                <a:solidFill>
                  <a:srgbClr val="AB363A"/>
                </a:solidFill>
                <a:effectLst/>
                <a:latin typeface="Open Sans" panose="020B0604020202020204" pitchFamily="34" charset="0"/>
                <a:hlinkClick r:id="rId3"/>
              </a:rPr>
              <a:t>' lord ' Rhys ap </a:t>
            </a:r>
            <a:r>
              <a:rPr lang="en-GB" b="0" i="0" u="none" strike="noStrike" dirty="0" err="1">
                <a:solidFill>
                  <a:srgbClr val="AB363A"/>
                </a:solidFill>
                <a:effectLst/>
                <a:latin typeface="Open Sans" panose="020B0604020202020204" pitchFamily="34" charset="0"/>
                <a:hlinkClick r:id="rId3"/>
              </a:rPr>
              <a:t>Gruffydd</a:t>
            </a:r>
            <a:r>
              <a:rPr lang="en-GB" b="0" i="0" u="none" strike="noStrike" dirty="0">
                <a:solidFill>
                  <a:srgbClr val="AB363A"/>
                </a:solidFill>
                <a:effectLst/>
                <a:latin typeface="Open Sans" panose="020B0604020202020204" pitchFamily="34" charset="0"/>
                <a:hlinkClick r:id="rId3"/>
              </a:rPr>
              <a:t> </a:t>
            </a:r>
            <a:r>
              <a:rPr lang="en-GB" b="0" i="0" dirty="0">
                <a:solidFill>
                  <a:srgbClr val="585858"/>
                </a:solidFill>
                <a:effectLst/>
                <a:latin typeface="Open Sans" panose="020B0604020202020204" pitchFamily="34" charset="0"/>
              </a:rPr>
              <a:t>(1132 - 1197), by Gwenllian, daughter of </a:t>
            </a:r>
            <a:r>
              <a:rPr lang="en-GB" b="0" i="0" u="none" strike="noStrike" dirty="0" err="1">
                <a:solidFill>
                  <a:srgbClr val="AB363A"/>
                </a:solidFill>
                <a:effectLst/>
                <a:latin typeface="Open Sans" panose="020B0604020202020204" pitchFamily="34" charset="0"/>
                <a:hlinkClick r:id="rId4"/>
              </a:rPr>
              <a:t>Madog</a:t>
            </a:r>
            <a:r>
              <a:rPr lang="en-GB" b="0" i="0" u="none" strike="noStrike" dirty="0">
                <a:solidFill>
                  <a:srgbClr val="AB363A"/>
                </a:solidFill>
                <a:effectLst/>
                <a:latin typeface="Open Sans" panose="020B0604020202020204" pitchFamily="34" charset="0"/>
                <a:hlinkClick r:id="rId4"/>
              </a:rPr>
              <a:t> ap </a:t>
            </a:r>
            <a:r>
              <a:rPr lang="en-GB" b="0" i="0" u="none" strike="noStrike" dirty="0" err="1">
                <a:solidFill>
                  <a:srgbClr val="AB363A"/>
                </a:solidFill>
                <a:effectLst/>
                <a:latin typeface="Open Sans" panose="020B0604020202020204" pitchFamily="34" charset="0"/>
                <a:hlinkClick r:id="rId4"/>
              </a:rPr>
              <a:t>Maredudd</a:t>
            </a:r>
            <a:r>
              <a:rPr lang="en-GB" b="0" i="0" u="none" strike="noStrike" dirty="0">
                <a:solidFill>
                  <a:srgbClr val="AB363A"/>
                </a:solidFill>
                <a:effectLst/>
                <a:latin typeface="Open Sans" panose="020B0604020202020204" pitchFamily="34" charset="0"/>
                <a:hlinkClick r:id="rId4"/>
              </a:rPr>
              <a:t> </a:t>
            </a:r>
            <a:r>
              <a:rPr lang="en-GB" b="0" i="0" dirty="0">
                <a:solidFill>
                  <a:srgbClr val="585858"/>
                </a:solidFill>
                <a:effectLst/>
                <a:latin typeface="Open Sans" panose="020B0604020202020204" pitchFamily="34" charset="0"/>
              </a:rPr>
              <a:t>of Powys. </a:t>
            </a:r>
          </a:p>
          <a:p>
            <a:pPr>
              <a:buFont typeface="Arial" panose="020B0604020202020204" pitchFamily="34" charset="0"/>
              <a:buChar char="•"/>
            </a:pPr>
            <a:r>
              <a:rPr lang="en-GB" dirty="0">
                <a:solidFill>
                  <a:srgbClr val="585858"/>
                </a:solidFill>
                <a:latin typeface="Open Sans" panose="020B0604020202020204" pitchFamily="34" charset="0"/>
              </a:rPr>
              <a:t>According to the </a:t>
            </a:r>
            <a:r>
              <a:rPr lang="en-GB" i="1" dirty="0">
                <a:solidFill>
                  <a:srgbClr val="585858"/>
                </a:solidFill>
                <a:latin typeface="Open Sans" panose="020B0604020202020204" pitchFamily="34" charset="0"/>
              </a:rPr>
              <a:t>Welsh Dictionary of National Biography</a:t>
            </a:r>
            <a:r>
              <a:rPr lang="en-GB" dirty="0">
                <a:solidFill>
                  <a:srgbClr val="585858"/>
                </a:solidFill>
                <a:latin typeface="Open Sans" panose="020B0604020202020204" pitchFamily="34" charset="0"/>
              </a:rPr>
              <a:t>: </a:t>
            </a:r>
          </a:p>
          <a:p>
            <a:pPr>
              <a:buFont typeface="Arial" panose="020B0604020202020204" pitchFamily="34" charset="0"/>
              <a:buChar char="•"/>
            </a:pPr>
            <a:r>
              <a:rPr lang="en-GB" b="0" i="0" dirty="0">
                <a:solidFill>
                  <a:srgbClr val="585858"/>
                </a:solidFill>
                <a:effectLst/>
                <a:latin typeface="Open Sans" panose="020B0604020202020204" pitchFamily="34" charset="0"/>
              </a:rPr>
              <a:t>‘He was an unreliable man, who rebelled against his father, played off one of his brothers against another, and played off king John against </a:t>
            </a:r>
            <a:r>
              <a:rPr lang="en-GB" b="0" i="0" u="none" strike="noStrike" dirty="0" err="1">
                <a:solidFill>
                  <a:srgbClr val="AB363A"/>
                </a:solidFill>
                <a:effectLst/>
                <a:latin typeface="Open Sans" panose="020B0604020202020204" pitchFamily="34" charset="0"/>
                <a:hlinkClick r:id="rId5"/>
              </a:rPr>
              <a:t>Llywelyn</a:t>
            </a:r>
            <a:r>
              <a:rPr lang="en-GB" b="0" i="0" u="none" strike="noStrike" dirty="0">
                <a:solidFill>
                  <a:srgbClr val="AB363A"/>
                </a:solidFill>
                <a:effectLst/>
                <a:latin typeface="Open Sans" panose="020B0604020202020204" pitchFamily="34" charset="0"/>
                <a:hlinkClick r:id="rId5"/>
              </a:rPr>
              <a:t> ap </a:t>
            </a:r>
            <a:r>
              <a:rPr lang="en-GB" b="0" i="0" u="none" strike="noStrike" dirty="0" err="1">
                <a:solidFill>
                  <a:srgbClr val="AB363A"/>
                </a:solidFill>
                <a:effectLst/>
                <a:latin typeface="Open Sans" panose="020B0604020202020204" pitchFamily="34" charset="0"/>
                <a:hlinkClick r:id="rId5"/>
              </a:rPr>
              <a:t>Iorwerth</a:t>
            </a:r>
            <a:r>
              <a:rPr lang="en-GB" b="0" i="0" dirty="0">
                <a:solidFill>
                  <a:srgbClr val="585858"/>
                </a:solidFill>
                <a:effectLst/>
                <a:latin typeface="Open Sans" panose="020B0604020202020204" pitchFamily="34" charset="0"/>
              </a:rPr>
              <a:t>. Physical bravery he certainly had, but no consistency can be discovered in his actions - other than self-seeking. From 1215, he was tolerably loyal to </a:t>
            </a:r>
            <a:r>
              <a:rPr lang="en-GB" b="0" i="0" u="none" strike="noStrike" dirty="0" err="1">
                <a:solidFill>
                  <a:srgbClr val="AB363A"/>
                </a:solidFill>
                <a:effectLst/>
                <a:latin typeface="Open Sans" panose="020B0604020202020204" pitchFamily="34" charset="0"/>
                <a:hlinkClick r:id="rId5"/>
              </a:rPr>
              <a:t>Llywelyn</a:t>
            </a:r>
            <a:r>
              <a:rPr lang="en-GB" b="0" i="0" u="none" strike="noStrike" dirty="0">
                <a:solidFill>
                  <a:srgbClr val="AB363A"/>
                </a:solidFill>
                <a:effectLst/>
                <a:latin typeface="Open Sans" panose="020B0604020202020204" pitchFamily="34" charset="0"/>
                <a:hlinkClick r:id="rId5"/>
              </a:rPr>
              <a:t> ap </a:t>
            </a:r>
            <a:r>
              <a:rPr lang="en-GB" b="0" i="0" u="none" strike="noStrike" dirty="0" err="1">
                <a:solidFill>
                  <a:srgbClr val="AB363A"/>
                </a:solidFill>
                <a:effectLst/>
                <a:latin typeface="Open Sans" panose="020B0604020202020204" pitchFamily="34" charset="0"/>
                <a:hlinkClick r:id="rId5"/>
              </a:rPr>
              <a:t>Iorwerth</a:t>
            </a:r>
            <a:r>
              <a:rPr lang="en-GB" b="0" i="0" dirty="0">
                <a:solidFill>
                  <a:srgbClr val="585858"/>
                </a:solidFill>
                <a:effectLst/>
                <a:latin typeface="Open Sans" panose="020B0604020202020204" pitchFamily="34" charset="0"/>
              </a:rPr>
              <a:t>, who at the </a:t>
            </a:r>
            <a:r>
              <a:rPr lang="en-GB" b="0" i="0" dirty="0" err="1">
                <a:solidFill>
                  <a:srgbClr val="585858"/>
                </a:solidFill>
                <a:effectLst/>
                <a:latin typeface="Open Sans" panose="020B0604020202020204" pitchFamily="34" charset="0"/>
              </a:rPr>
              <a:t>Aberdovey</a:t>
            </a:r>
            <a:r>
              <a:rPr lang="en-GB" b="0" i="0" dirty="0">
                <a:solidFill>
                  <a:srgbClr val="585858"/>
                </a:solidFill>
                <a:effectLst/>
                <a:latin typeface="Open Sans" panose="020B0604020202020204" pitchFamily="34" charset="0"/>
              </a:rPr>
              <a:t> council of 1216 confirmed him in the possession of the greater part of Cantref </a:t>
            </a:r>
            <a:r>
              <a:rPr lang="en-GB" b="0" i="0" dirty="0" err="1">
                <a:solidFill>
                  <a:srgbClr val="585858"/>
                </a:solidFill>
                <a:effectLst/>
                <a:latin typeface="Open Sans" panose="020B0604020202020204" pitchFamily="34" charset="0"/>
              </a:rPr>
              <a:t>Mawr</a:t>
            </a:r>
            <a:r>
              <a:rPr lang="en-GB" b="0" i="0" dirty="0">
                <a:solidFill>
                  <a:srgbClr val="585858"/>
                </a:solidFill>
                <a:effectLst/>
                <a:latin typeface="Open Sans" panose="020B0604020202020204" pitchFamily="34" charset="0"/>
              </a:rPr>
              <a:t> and Cantref </a:t>
            </a:r>
            <a:r>
              <a:rPr lang="en-GB" b="0" i="0" dirty="0" err="1">
                <a:solidFill>
                  <a:srgbClr val="585858"/>
                </a:solidFill>
                <a:effectLst/>
                <a:latin typeface="Open Sans" panose="020B0604020202020204" pitchFamily="34" charset="0"/>
              </a:rPr>
              <a:t>Bychan</a:t>
            </a:r>
            <a:r>
              <a:rPr lang="en-GB" b="0" i="0" dirty="0">
                <a:solidFill>
                  <a:srgbClr val="585858"/>
                </a:solidFill>
                <a:effectLst/>
                <a:latin typeface="Open Sans" panose="020B0604020202020204" pitchFamily="34" charset="0"/>
              </a:rPr>
              <a:t>, and of the </a:t>
            </a:r>
            <a:r>
              <a:rPr lang="en-GB" b="0" i="0" dirty="0" err="1">
                <a:solidFill>
                  <a:srgbClr val="585858"/>
                </a:solidFill>
                <a:effectLst/>
                <a:latin typeface="Open Sans" panose="020B0604020202020204" pitchFamily="34" charset="0"/>
              </a:rPr>
              <a:t>commotes</a:t>
            </a:r>
            <a:r>
              <a:rPr lang="en-GB" b="0" i="0" dirty="0">
                <a:solidFill>
                  <a:srgbClr val="585858"/>
                </a:solidFill>
                <a:effectLst/>
                <a:latin typeface="Open Sans" panose="020B0604020202020204" pitchFamily="34" charset="0"/>
              </a:rPr>
              <a:t> of </a:t>
            </a:r>
            <a:r>
              <a:rPr lang="en-GB" b="0" i="0" dirty="0" err="1">
                <a:solidFill>
                  <a:srgbClr val="585858"/>
                </a:solidFill>
                <a:effectLst/>
                <a:latin typeface="Open Sans" panose="020B0604020202020204" pitchFamily="34" charset="0"/>
              </a:rPr>
              <a:t>Cydweli</a:t>
            </a:r>
            <a:r>
              <a:rPr lang="en-GB" b="0" i="0" dirty="0">
                <a:solidFill>
                  <a:srgbClr val="585858"/>
                </a:solidFill>
                <a:effectLst/>
                <a:latin typeface="Open Sans" panose="020B0604020202020204" pitchFamily="34" charset="0"/>
              </a:rPr>
              <a:t> and </a:t>
            </a:r>
            <a:r>
              <a:rPr lang="en-GB" b="0" i="0" dirty="0" err="1">
                <a:solidFill>
                  <a:srgbClr val="585858"/>
                </a:solidFill>
                <a:effectLst/>
                <a:latin typeface="Open Sans" panose="020B0604020202020204" pitchFamily="34" charset="0"/>
              </a:rPr>
              <a:t>Carnwyllion</a:t>
            </a:r>
            <a:r>
              <a:rPr lang="en-GB" b="0" i="0" dirty="0">
                <a:solidFill>
                  <a:srgbClr val="585858"/>
                </a:solidFill>
                <a:effectLst/>
                <a:latin typeface="Open Sans" panose="020B0604020202020204" pitchFamily="34" charset="0"/>
              </a:rPr>
              <a:t>. Under </a:t>
            </a:r>
            <a:r>
              <a:rPr lang="en-GB" b="0" i="0" u="none" strike="noStrike" dirty="0" err="1">
                <a:solidFill>
                  <a:srgbClr val="AB363A"/>
                </a:solidFill>
                <a:effectLst/>
                <a:latin typeface="Open Sans" panose="020B0604020202020204" pitchFamily="34" charset="0"/>
                <a:hlinkClick r:id="rId5"/>
              </a:rPr>
              <a:t>Llywelyn</a:t>
            </a:r>
            <a:r>
              <a:rPr lang="en-GB" b="0" i="0" dirty="0" err="1">
                <a:solidFill>
                  <a:srgbClr val="585858"/>
                </a:solidFill>
                <a:effectLst/>
                <a:latin typeface="Open Sans" panose="020B0604020202020204" pitchFamily="34" charset="0"/>
              </a:rPr>
              <a:t>'s</a:t>
            </a:r>
            <a:r>
              <a:rPr lang="en-GB" b="0" i="0" dirty="0">
                <a:solidFill>
                  <a:srgbClr val="585858"/>
                </a:solidFill>
                <a:effectLst/>
                <a:latin typeface="Open Sans" panose="020B0604020202020204" pitchFamily="34" charset="0"/>
              </a:rPr>
              <a:t> banner, he joyfully stormed Norman castles in South Wales, but in one such onset (the attack on Carmarthen castle, in 1234), he was mortally wounded - he died at Llandeilo-</a:t>
            </a:r>
            <a:r>
              <a:rPr lang="en-GB" b="0" i="0" dirty="0" err="1">
                <a:solidFill>
                  <a:srgbClr val="585858"/>
                </a:solidFill>
                <a:effectLst/>
                <a:latin typeface="Open Sans" panose="020B0604020202020204" pitchFamily="34" charset="0"/>
              </a:rPr>
              <a:t>fawr</a:t>
            </a:r>
            <a:r>
              <a:rPr lang="en-GB" b="0" i="0" dirty="0">
                <a:solidFill>
                  <a:srgbClr val="585858"/>
                </a:solidFill>
                <a:effectLst/>
                <a:latin typeface="Open Sans" panose="020B0604020202020204" pitchFamily="34" charset="0"/>
              </a:rPr>
              <a:t>, and was buried at S. </a:t>
            </a:r>
            <a:r>
              <a:rPr lang="en-GB" b="0" i="0" dirty="0" err="1">
                <a:solidFill>
                  <a:srgbClr val="585858"/>
                </a:solidFill>
                <a:effectLst/>
                <a:latin typeface="Open Sans" panose="020B0604020202020204" pitchFamily="34" charset="0"/>
              </a:rPr>
              <a:t>Davids</a:t>
            </a:r>
            <a:r>
              <a:rPr lang="en-GB" b="0" i="0" dirty="0">
                <a:solidFill>
                  <a:srgbClr val="585858"/>
                </a:solidFill>
                <a:effectLst/>
                <a:latin typeface="Open Sans" panose="020B0604020202020204" pitchFamily="34" charset="0"/>
              </a:rPr>
              <a:t>. ‘</a:t>
            </a:r>
          </a:p>
          <a:p>
            <a:pPr>
              <a:buFont typeface="Arial" panose="020B0604020202020204" pitchFamily="34" charset="0"/>
              <a:buChar char="•"/>
            </a:pPr>
            <a:r>
              <a:rPr lang="en-GB" b="0" i="0" dirty="0">
                <a:solidFill>
                  <a:srgbClr val="585858"/>
                </a:solidFill>
                <a:effectLst/>
                <a:latin typeface="Open Sans" panose="020B0604020202020204" pitchFamily="34" charset="0"/>
              </a:rPr>
              <a:t>There is an elegy to him by </a:t>
            </a:r>
            <a:r>
              <a:rPr lang="en-GB" b="0" i="0" u="none" strike="noStrike" dirty="0">
                <a:solidFill>
                  <a:srgbClr val="AB363A"/>
                </a:solidFill>
                <a:effectLst/>
                <a:latin typeface="Open Sans" panose="020B0604020202020204" pitchFamily="34" charset="0"/>
                <a:hlinkClick r:id="rId2"/>
              </a:rPr>
              <a:t>' </a:t>
            </a:r>
            <a:r>
              <a:rPr lang="en-GB" b="0" i="0" u="none" strike="noStrike" dirty="0" err="1">
                <a:solidFill>
                  <a:srgbClr val="AB363A"/>
                </a:solidFill>
                <a:effectLst/>
                <a:latin typeface="Open Sans" panose="020B0604020202020204" pitchFamily="34" charset="0"/>
                <a:hlinkClick r:id="rId2"/>
              </a:rPr>
              <a:t>Prydydd</a:t>
            </a:r>
            <a:r>
              <a:rPr lang="en-GB" b="0" i="0" u="none" strike="noStrike" dirty="0">
                <a:solidFill>
                  <a:srgbClr val="AB363A"/>
                </a:solidFill>
                <a:effectLst/>
                <a:latin typeface="Open Sans" panose="020B0604020202020204" pitchFamily="34" charset="0"/>
                <a:hlinkClick r:id="rId2"/>
              </a:rPr>
              <a:t> y </a:t>
            </a:r>
            <a:r>
              <a:rPr lang="en-GB" b="0" i="0" u="none" strike="noStrike" dirty="0" err="1">
                <a:solidFill>
                  <a:srgbClr val="AB363A"/>
                </a:solidFill>
                <a:effectLst/>
                <a:latin typeface="Open Sans" panose="020B0604020202020204" pitchFamily="34" charset="0"/>
                <a:hlinkClick r:id="rId2"/>
              </a:rPr>
              <a:t>Moch</a:t>
            </a:r>
            <a:r>
              <a:rPr lang="en-GB" b="0" i="0" u="none" strike="noStrike" dirty="0">
                <a:solidFill>
                  <a:srgbClr val="AB363A"/>
                </a:solidFill>
                <a:effectLst/>
                <a:latin typeface="Open Sans" panose="020B0604020202020204" pitchFamily="34" charset="0"/>
                <a:hlinkClick r:id="rId2"/>
              </a:rPr>
              <a:t> ' </a:t>
            </a:r>
            <a:r>
              <a:rPr lang="en-GB" b="0" i="0" dirty="0">
                <a:solidFill>
                  <a:srgbClr val="585858"/>
                </a:solidFill>
                <a:effectLst/>
                <a:latin typeface="Open Sans" panose="020B0604020202020204" pitchFamily="34" charset="0"/>
              </a:rPr>
              <a:t>- but on p. 384 of the volume, the same poem is attributed to </a:t>
            </a:r>
            <a:r>
              <a:rPr lang="en-GB" b="0" i="0" u="none" strike="noStrike" dirty="0" err="1">
                <a:solidFill>
                  <a:srgbClr val="AB363A"/>
                </a:solidFill>
                <a:effectLst/>
                <a:latin typeface="Open Sans" panose="020B0604020202020204" pitchFamily="34" charset="0"/>
                <a:hlinkClick r:id="rId6"/>
              </a:rPr>
              <a:t>Prydydd</a:t>
            </a:r>
            <a:r>
              <a:rPr lang="en-GB" b="0" i="0" u="none" strike="noStrike" dirty="0">
                <a:solidFill>
                  <a:srgbClr val="AB363A"/>
                </a:solidFill>
                <a:effectLst/>
                <a:latin typeface="Open Sans" panose="020B0604020202020204" pitchFamily="34" charset="0"/>
                <a:hlinkClick r:id="rId6"/>
              </a:rPr>
              <a:t> </a:t>
            </a:r>
            <a:r>
              <a:rPr lang="en-GB" b="0" i="0" u="none" strike="noStrike" dirty="0" err="1">
                <a:solidFill>
                  <a:srgbClr val="AB363A"/>
                </a:solidFill>
                <a:effectLst/>
                <a:latin typeface="Open Sans" panose="020B0604020202020204" pitchFamily="34" charset="0"/>
                <a:hlinkClick r:id="rId6"/>
              </a:rPr>
              <a:t>Bychan</a:t>
            </a:r>
            <a:r>
              <a:rPr lang="en-GB" b="0" i="0" dirty="0">
                <a:solidFill>
                  <a:srgbClr val="585858"/>
                </a:solidFill>
                <a:effectLst/>
                <a:latin typeface="Open Sans" panose="020B0604020202020204" pitchFamily="34" charset="0"/>
              </a:rPr>
              <a:t>.</a:t>
            </a:r>
            <a:endParaRPr lang="en-GB" dirty="0"/>
          </a:p>
        </p:txBody>
      </p:sp>
    </p:spTree>
    <p:extLst>
      <p:ext uri="{BB962C8B-B14F-4D97-AF65-F5344CB8AC3E}">
        <p14:creationId xmlns:p14="http://schemas.microsoft.com/office/powerpoint/2010/main" val="4851141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47C0745-0BD0-4A60-A6EE-C45BD70D2AB1}"/>
              </a:ext>
            </a:extLst>
          </p:cNvPr>
          <p:cNvSpPr>
            <a:spLocks noGrp="1"/>
          </p:cNvSpPr>
          <p:nvPr>
            <p:ph type="title"/>
          </p:nvPr>
        </p:nvSpPr>
        <p:spPr/>
        <p:txBody>
          <a:bodyPr/>
          <a:lstStyle/>
          <a:p>
            <a:r>
              <a:rPr lang="en-GB" dirty="0"/>
              <a:t>Rhys </a:t>
            </a:r>
            <a:r>
              <a:rPr lang="en-GB" dirty="0" err="1"/>
              <a:t>Gryg</a:t>
            </a:r>
            <a:r>
              <a:rPr lang="en-GB" dirty="0"/>
              <a:t> (Rhys the hoarse) died 1233</a:t>
            </a:r>
          </a:p>
        </p:txBody>
      </p:sp>
      <p:sp>
        <p:nvSpPr>
          <p:cNvPr id="6" name="Content Placeholder 5">
            <a:extLst>
              <a:ext uri="{FF2B5EF4-FFF2-40B4-BE49-F238E27FC236}">
                <a16:creationId xmlns:a16="http://schemas.microsoft.com/office/drawing/2014/main" id="{577EFF23-C98C-40B9-BC04-56FB85F0AAB3}"/>
              </a:ext>
            </a:extLst>
          </p:cNvPr>
          <p:cNvSpPr>
            <a:spLocks noGrp="1"/>
          </p:cNvSpPr>
          <p:nvPr>
            <p:ph idx="1"/>
          </p:nvPr>
        </p:nvSpPr>
        <p:spPr>
          <a:xfrm>
            <a:off x="838200" y="1825625"/>
            <a:ext cx="10515600" cy="4799764"/>
          </a:xfrm>
        </p:spPr>
        <p:txBody>
          <a:bodyPr>
            <a:normAutofit/>
          </a:bodyPr>
          <a:lstStyle/>
          <a:p>
            <a:pPr>
              <a:buFont typeface="Arial" panose="020B0604020202020204" pitchFamily="34" charset="0"/>
              <a:buChar char="•"/>
            </a:pPr>
            <a:r>
              <a:rPr lang="en-GB" dirty="0"/>
              <a:t>In the poem he is referred to as ‘</a:t>
            </a:r>
            <a:r>
              <a:rPr lang="en-GB" dirty="0" err="1"/>
              <a:t>llyw</a:t>
            </a:r>
            <a:r>
              <a:rPr lang="en-GB" dirty="0"/>
              <a:t> Dinefwr’ (the head/guide of Dinefwr) and ‘</a:t>
            </a:r>
            <a:r>
              <a:rPr lang="en-GB" dirty="0" err="1"/>
              <a:t>taryan</a:t>
            </a:r>
            <a:r>
              <a:rPr lang="en-GB" dirty="0"/>
              <a:t> </a:t>
            </a:r>
            <a:r>
              <a:rPr lang="en-GB" dirty="0" err="1"/>
              <a:t>Ystrad</a:t>
            </a:r>
            <a:r>
              <a:rPr lang="en-GB" dirty="0"/>
              <a:t> </a:t>
            </a:r>
            <a:r>
              <a:rPr lang="en-GB" dirty="0" err="1"/>
              <a:t>Tywi</a:t>
            </a:r>
            <a:r>
              <a:rPr lang="en-GB" dirty="0"/>
              <a:t>’ (the shield of </a:t>
            </a:r>
            <a:r>
              <a:rPr lang="en-GB" dirty="0" err="1"/>
              <a:t>Tywi</a:t>
            </a:r>
            <a:r>
              <a:rPr lang="en-GB" dirty="0"/>
              <a:t> Valley).</a:t>
            </a:r>
          </a:p>
          <a:p>
            <a:pPr>
              <a:buFont typeface="Arial" panose="020B0604020202020204" pitchFamily="34" charset="0"/>
              <a:buChar char="•"/>
            </a:pPr>
            <a:r>
              <a:rPr lang="en-GB" dirty="0"/>
              <a:t>He may have settled some of his officials at a manor in </a:t>
            </a:r>
            <a:r>
              <a:rPr lang="en-GB" dirty="0" err="1"/>
              <a:t>Myddfai</a:t>
            </a:r>
            <a:r>
              <a:rPr lang="en-GB" dirty="0"/>
              <a:t>.</a:t>
            </a:r>
          </a:p>
          <a:p>
            <a:pPr>
              <a:buFont typeface="Arial" panose="020B0604020202020204" pitchFamily="34" charset="0"/>
              <a:buChar char="•"/>
            </a:pPr>
            <a:r>
              <a:rPr lang="en-GB" dirty="0"/>
              <a:t>The Laws of Court (in medieval Welsh) list the privileges and payments a physician would receive. Herbs would be cultivated for him and he would receive specific payments for treating injuries, e.g. 8 pence for making up and ointment and 12 score pence for treating a blow to the head.</a:t>
            </a:r>
          </a:p>
          <a:p>
            <a:pPr>
              <a:buFont typeface="Arial" panose="020B0604020202020204" pitchFamily="34" charset="0"/>
              <a:buChar char="•"/>
            </a:pPr>
            <a:endParaRPr lang="en-GB" dirty="0"/>
          </a:p>
        </p:txBody>
      </p:sp>
    </p:spTree>
    <p:extLst>
      <p:ext uri="{BB962C8B-B14F-4D97-AF65-F5344CB8AC3E}">
        <p14:creationId xmlns:p14="http://schemas.microsoft.com/office/powerpoint/2010/main" val="28544558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4B879-0BB3-4C3D-B697-79E75A645894}"/>
              </a:ext>
            </a:extLst>
          </p:cNvPr>
          <p:cNvSpPr>
            <a:spLocks noGrp="1"/>
          </p:cNvSpPr>
          <p:nvPr>
            <p:ph type="title"/>
          </p:nvPr>
        </p:nvSpPr>
        <p:spPr/>
        <p:txBody>
          <a:bodyPr/>
          <a:lstStyle/>
          <a:p>
            <a:r>
              <a:rPr lang="en-GB" dirty="0"/>
              <a:t>According to M. E. Owen:</a:t>
            </a:r>
          </a:p>
        </p:txBody>
      </p:sp>
      <p:sp>
        <p:nvSpPr>
          <p:cNvPr id="3" name="Content Placeholder 2">
            <a:extLst>
              <a:ext uri="{FF2B5EF4-FFF2-40B4-BE49-F238E27FC236}">
                <a16:creationId xmlns:a16="http://schemas.microsoft.com/office/drawing/2014/main" id="{6BF156E4-355F-4A8D-8FB2-1A37794EE6E8}"/>
              </a:ext>
            </a:extLst>
          </p:cNvPr>
          <p:cNvSpPr>
            <a:spLocks noGrp="1"/>
          </p:cNvSpPr>
          <p:nvPr>
            <p:ph idx="1"/>
          </p:nvPr>
        </p:nvSpPr>
        <p:spPr/>
        <p:txBody>
          <a:bodyPr/>
          <a:lstStyle/>
          <a:p>
            <a:pPr marL="0" indent="0">
              <a:buNone/>
            </a:pPr>
            <a:r>
              <a:rPr lang="en-GB" dirty="0"/>
              <a:t>‘The evidence of the law books suggests that there was in Wales a class of practical doctors some of whom were sponsored by the Prince’s Court…The </a:t>
            </a:r>
            <a:r>
              <a:rPr lang="en-GB" dirty="0" err="1"/>
              <a:t>Rhiwallon</a:t>
            </a:r>
            <a:r>
              <a:rPr lang="en-GB" dirty="0"/>
              <a:t> whom Rhys </a:t>
            </a:r>
            <a:r>
              <a:rPr lang="en-GB" dirty="0" err="1"/>
              <a:t>Gryg</a:t>
            </a:r>
            <a:r>
              <a:rPr lang="en-GB" dirty="0"/>
              <a:t> patronized might well have been one of these doctors.’</a:t>
            </a:r>
          </a:p>
          <a:p>
            <a:pPr marL="0" indent="0">
              <a:buNone/>
            </a:pPr>
            <a:r>
              <a:rPr lang="en-GB" dirty="0"/>
              <a:t>See her article in </a:t>
            </a:r>
            <a:r>
              <a:rPr lang="en-GB" i="1" dirty="0"/>
              <a:t>Studia </a:t>
            </a:r>
            <a:r>
              <a:rPr lang="en-GB" i="1" dirty="0" err="1"/>
              <a:t>Celtica</a:t>
            </a:r>
            <a:r>
              <a:rPr lang="en-GB" i="1" dirty="0"/>
              <a:t> </a:t>
            </a:r>
            <a:r>
              <a:rPr lang="en-GB" dirty="0"/>
              <a:t>10-11 (1975) and also </a:t>
            </a:r>
            <a:r>
              <a:rPr lang="en-GB" i="1" dirty="0"/>
              <a:t>The Cambrian Antiquary</a:t>
            </a:r>
            <a:r>
              <a:rPr lang="en-GB" dirty="0"/>
              <a:t> (1995)</a:t>
            </a:r>
          </a:p>
        </p:txBody>
      </p:sp>
    </p:spTree>
    <p:extLst>
      <p:ext uri="{BB962C8B-B14F-4D97-AF65-F5344CB8AC3E}">
        <p14:creationId xmlns:p14="http://schemas.microsoft.com/office/powerpoint/2010/main" val="27904888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D770B4-D60E-4496-9517-2949BF1526BB}"/>
              </a:ext>
            </a:extLst>
          </p:cNvPr>
          <p:cNvSpPr>
            <a:spLocks noGrp="1"/>
          </p:cNvSpPr>
          <p:nvPr>
            <p:ph type="title"/>
          </p:nvPr>
        </p:nvSpPr>
        <p:spPr>
          <a:xfrm>
            <a:off x="421105" y="365125"/>
            <a:ext cx="10515600" cy="1325563"/>
          </a:xfrm>
        </p:spPr>
        <p:txBody>
          <a:bodyPr/>
          <a:lstStyle/>
          <a:p>
            <a:endParaRPr lang="en-GB" dirty="0"/>
          </a:p>
        </p:txBody>
      </p:sp>
      <p:sp>
        <p:nvSpPr>
          <p:cNvPr id="3" name="Content Placeholder 2">
            <a:extLst>
              <a:ext uri="{FF2B5EF4-FFF2-40B4-BE49-F238E27FC236}">
                <a16:creationId xmlns:a16="http://schemas.microsoft.com/office/drawing/2014/main" id="{E4A2CF4A-CB71-4901-B3E4-DC875C210311}"/>
              </a:ext>
            </a:extLst>
          </p:cNvPr>
          <p:cNvSpPr>
            <a:spLocks noGrp="1"/>
          </p:cNvSpPr>
          <p:nvPr>
            <p:ph sz="half" idx="1"/>
          </p:nvPr>
        </p:nvSpPr>
        <p:spPr>
          <a:xfrm>
            <a:off x="838200" y="1504950"/>
            <a:ext cx="5753100" cy="4987925"/>
          </a:xfrm>
        </p:spPr>
        <p:txBody>
          <a:bodyPr>
            <a:noAutofit/>
          </a:bodyPr>
          <a:lstStyle/>
          <a:p>
            <a:pPr>
              <a:buFont typeface="Arial" panose="020B0604020202020204" pitchFamily="34" charset="0"/>
              <a:buChar char="•"/>
            </a:pPr>
            <a:r>
              <a:rPr lang="en-GB" sz="1800" dirty="0"/>
              <a:t>Not all Welsh manuscripts containing medical material are associated with the Physicians of </a:t>
            </a:r>
            <a:r>
              <a:rPr lang="en-GB" sz="1800" dirty="0" err="1"/>
              <a:t>Myddfai</a:t>
            </a:r>
            <a:r>
              <a:rPr lang="en-GB" sz="1800" dirty="0"/>
              <a:t> but people have tended to oversimplify their connection and assume they were responsible for every text.</a:t>
            </a:r>
          </a:p>
          <a:p>
            <a:pPr>
              <a:buFont typeface="Arial" panose="020B0604020202020204" pitchFamily="34" charset="0"/>
              <a:buChar char="•"/>
            </a:pPr>
            <a:r>
              <a:rPr lang="en-GB" sz="1800" dirty="0"/>
              <a:t>This text is in the hand of </a:t>
            </a:r>
            <a:r>
              <a:rPr lang="en-GB" sz="1800" dirty="0" err="1"/>
              <a:t>Gutun</a:t>
            </a:r>
            <a:r>
              <a:rPr lang="en-GB" sz="1800" dirty="0"/>
              <a:t> Owain c. 1400 who copied medical lore, was associated with Valle Crucis Abbey and was also a Welsh poet.</a:t>
            </a:r>
          </a:p>
          <a:p>
            <a:pPr>
              <a:buFont typeface="Arial" panose="020B0604020202020204" pitchFamily="34" charset="0"/>
              <a:buChar char="•"/>
            </a:pPr>
            <a:r>
              <a:rPr lang="en-GB" sz="1800" dirty="0"/>
              <a:t>As we have seen, parts of the body were associated with particular star signs and this also determined when a patient should be treated for a particular illness or when bloodletting should be performed etc. and Zodiac Man summarizes much of this information.</a:t>
            </a:r>
          </a:p>
        </p:txBody>
      </p:sp>
      <p:sp>
        <p:nvSpPr>
          <p:cNvPr id="5" name="Content Placeholder 4">
            <a:extLst>
              <a:ext uri="{FF2B5EF4-FFF2-40B4-BE49-F238E27FC236}">
                <a16:creationId xmlns:a16="http://schemas.microsoft.com/office/drawing/2014/main" id="{DD6CFF35-D69B-4CF5-80CC-2D6CBDC17032}"/>
              </a:ext>
            </a:extLst>
          </p:cNvPr>
          <p:cNvSpPr>
            <a:spLocks noGrp="1"/>
          </p:cNvSpPr>
          <p:nvPr>
            <p:ph sz="half" idx="2"/>
          </p:nvPr>
        </p:nvSpPr>
        <p:spPr>
          <a:xfrm>
            <a:off x="6172200" y="504826"/>
            <a:ext cx="5181600" cy="5672138"/>
          </a:xfrm>
        </p:spPr>
        <p:txBody>
          <a:bodyPr>
            <a:normAutofit/>
          </a:bodyPr>
          <a:lstStyle/>
          <a:p>
            <a:pPr marL="0" indent="0">
              <a:buNone/>
            </a:pPr>
            <a:r>
              <a:rPr lang="en-GB" sz="1100" dirty="0"/>
              <a:t>Image: National Library of Wales, CC0, via Wikimedia Commons Mostyn 88</a:t>
            </a:r>
          </a:p>
          <a:p>
            <a:pPr marL="0" indent="0">
              <a:buNone/>
            </a:pPr>
            <a:r>
              <a:rPr lang="en-GB" sz="1100" dirty="0"/>
              <a:t>Zodiac Man  - </a:t>
            </a:r>
            <a:r>
              <a:rPr lang="en-GB" sz="1100" dirty="0" err="1"/>
              <a:t>Gutun</a:t>
            </a:r>
            <a:r>
              <a:rPr lang="en-GB" sz="1100" dirty="0"/>
              <a:t> Owain</a:t>
            </a:r>
          </a:p>
          <a:p>
            <a:pPr marL="0" indent="0">
              <a:buNone/>
            </a:pPr>
            <a:r>
              <a:rPr lang="en-GB" sz="1100" dirty="0"/>
              <a:t>c. 1400 (Valle Crucis?)</a:t>
            </a:r>
          </a:p>
        </p:txBody>
      </p:sp>
      <p:pic>
        <p:nvPicPr>
          <p:cNvPr id="6148" name="Picture 4">
            <a:extLst>
              <a:ext uri="{FF2B5EF4-FFF2-40B4-BE49-F238E27FC236}">
                <a16:creationId xmlns:a16="http://schemas.microsoft.com/office/drawing/2014/main" id="{5485D692-9FDA-4E5A-9175-35A75FBDACF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39788" y="2130386"/>
            <a:ext cx="3446423" cy="486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43676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DCB15-18C7-4BC6-9AC1-90C29A1FC0E8}"/>
              </a:ext>
            </a:extLst>
          </p:cNvPr>
          <p:cNvSpPr>
            <a:spLocks noGrp="1"/>
          </p:cNvSpPr>
          <p:nvPr>
            <p:ph type="title"/>
          </p:nvPr>
        </p:nvSpPr>
        <p:spPr/>
        <p:txBody>
          <a:bodyPr/>
          <a:lstStyle/>
          <a:p>
            <a:r>
              <a:rPr lang="en-GB" dirty="0"/>
              <a:t>The Four Humours</a:t>
            </a:r>
          </a:p>
        </p:txBody>
      </p:sp>
      <p:sp>
        <p:nvSpPr>
          <p:cNvPr id="3" name="Content Placeholder 2">
            <a:extLst>
              <a:ext uri="{FF2B5EF4-FFF2-40B4-BE49-F238E27FC236}">
                <a16:creationId xmlns:a16="http://schemas.microsoft.com/office/drawing/2014/main" id="{597F81C1-F30E-4E1C-8AB7-5B5B8DBF8142}"/>
              </a:ext>
            </a:extLst>
          </p:cNvPr>
          <p:cNvSpPr>
            <a:spLocks noGrp="1"/>
          </p:cNvSpPr>
          <p:nvPr>
            <p:ph sz="half" idx="1"/>
          </p:nvPr>
        </p:nvSpPr>
        <p:spPr>
          <a:xfrm>
            <a:off x="838200" y="1825625"/>
            <a:ext cx="5181600" cy="4667250"/>
          </a:xfrm>
        </p:spPr>
        <p:txBody>
          <a:bodyPr>
            <a:normAutofit fontScale="62500" lnSpcReduction="20000"/>
          </a:bodyPr>
          <a:lstStyle/>
          <a:p>
            <a:pPr>
              <a:buFont typeface="Arial" panose="020B0604020202020204" pitchFamily="34" charset="0"/>
              <a:buChar char="•"/>
            </a:pPr>
            <a:r>
              <a:rPr lang="en-GB" dirty="0"/>
              <a:t>Idea that originated in Ancient Greece (some say it came from Ancient Egypt), but it is usually attributed to Hippocrates C4th BC.</a:t>
            </a:r>
          </a:p>
          <a:p>
            <a:pPr>
              <a:buFont typeface="Arial" panose="020B0604020202020204" pitchFamily="34" charset="0"/>
              <a:buChar char="•"/>
            </a:pPr>
            <a:r>
              <a:rPr lang="en-GB" dirty="0"/>
              <a:t>The theory that there are 4 humours in the body (vital bodily fluids):</a:t>
            </a:r>
          </a:p>
          <a:p>
            <a:pPr marL="514350" indent="-514350">
              <a:buFont typeface="+mj-lt"/>
              <a:buAutoNum type="arabicPeriod"/>
            </a:pPr>
            <a:r>
              <a:rPr lang="en-GB" dirty="0"/>
              <a:t>Blood</a:t>
            </a:r>
          </a:p>
          <a:p>
            <a:pPr marL="514350" indent="-514350">
              <a:buFont typeface="+mj-lt"/>
              <a:buAutoNum type="arabicPeriod"/>
            </a:pPr>
            <a:r>
              <a:rPr lang="en-GB" dirty="0"/>
              <a:t>Yellow bile</a:t>
            </a:r>
          </a:p>
          <a:p>
            <a:pPr marL="514350" indent="-514350">
              <a:buFont typeface="+mj-lt"/>
              <a:buAutoNum type="arabicPeriod"/>
            </a:pPr>
            <a:r>
              <a:rPr lang="en-GB" dirty="0"/>
              <a:t>Black bile</a:t>
            </a:r>
          </a:p>
          <a:p>
            <a:pPr marL="514350" indent="-514350">
              <a:buFont typeface="+mj-lt"/>
              <a:buAutoNum type="arabicPeriod"/>
            </a:pPr>
            <a:r>
              <a:rPr lang="en-GB" dirty="0"/>
              <a:t>Phlegm</a:t>
            </a:r>
          </a:p>
          <a:p>
            <a:pPr marL="0" indent="0">
              <a:buNone/>
            </a:pPr>
            <a:r>
              <a:rPr lang="en-GB" dirty="0"/>
              <a:t>and that these are linked to the elements (earth, air, water, fire) – the body as a microcosm of the world.</a:t>
            </a:r>
          </a:p>
          <a:p>
            <a:pPr>
              <a:buFont typeface="Arial" panose="020B0604020202020204" pitchFamily="34" charset="0"/>
              <a:buChar char="•"/>
            </a:pPr>
            <a:r>
              <a:rPr lang="en-GB" dirty="0"/>
              <a:t>Important that these humours are well balanced</a:t>
            </a:r>
          </a:p>
        </p:txBody>
      </p:sp>
      <p:sp>
        <p:nvSpPr>
          <p:cNvPr id="4" name="Content Placeholder 3">
            <a:extLst>
              <a:ext uri="{FF2B5EF4-FFF2-40B4-BE49-F238E27FC236}">
                <a16:creationId xmlns:a16="http://schemas.microsoft.com/office/drawing/2014/main" id="{8F3D373C-1969-4F4C-B6AF-003EB955501D}"/>
              </a:ext>
            </a:extLst>
          </p:cNvPr>
          <p:cNvSpPr>
            <a:spLocks noGrp="1"/>
          </p:cNvSpPr>
          <p:nvPr>
            <p:ph sz="half" idx="2"/>
          </p:nvPr>
        </p:nvSpPr>
        <p:spPr/>
        <p:txBody>
          <a:bodyPr>
            <a:normAutofit fontScale="62500" lnSpcReduction="20000"/>
          </a:bodyPr>
          <a:lstStyle/>
          <a:p>
            <a:pPr marL="0" indent="0">
              <a:buNone/>
            </a:pPr>
            <a:r>
              <a:rPr lang="en-GB" b="0" i="0" dirty="0">
                <a:solidFill>
                  <a:srgbClr val="202122"/>
                </a:solidFill>
                <a:effectLst/>
                <a:latin typeface="Arial" panose="020B0604020202020204" pitchFamily="34" charset="0"/>
              </a:rPr>
              <a:t>Hippocrates, </a:t>
            </a:r>
            <a:r>
              <a:rPr lang="en-GB" b="0" i="1" dirty="0">
                <a:solidFill>
                  <a:srgbClr val="202122"/>
                </a:solidFill>
                <a:effectLst/>
                <a:latin typeface="Arial" panose="020B0604020202020204" pitchFamily="34" charset="0"/>
              </a:rPr>
              <a:t>On the Nature of Man</a:t>
            </a:r>
            <a:r>
              <a:rPr lang="en-GB" b="0" i="0" dirty="0">
                <a:solidFill>
                  <a:srgbClr val="202122"/>
                </a:solidFill>
                <a:effectLst/>
                <a:latin typeface="Arial" panose="020B0604020202020204" pitchFamily="34" charset="0"/>
              </a:rPr>
              <a:t>:</a:t>
            </a:r>
          </a:p>
          <a:p>
            <a:pPr marL="0" indent="0">
              <a:buNone/>
            </a:pPr>
            <a:r>
              <a:rPr lang="en-GB" b="0" i="0" dirty="0">
                <a:solidFill>
                  <a:srgbClr val="202122"/>
                </a:solidFill>
                <a:effectLst/>
                <a:latin typeface="Arial" panose="020B0604020202020204" pitchFamily="34" charset="0"/>
              </a:rPr>
              <a:t>The Human body contains blood, phlegm, yellow bile and black bile. These are the things that make up its constitution and cause its pains and health. Health is primarily that state in which these constituent substances are in the correct proportion to each other, both in strength and quantity, and are well mixed. Pain occurs when one of the substances presents either a deficiency or an excess, or is separated in the body and not mixed with others.</a:t>
            </a:r>
          </a:p>
          <a:p>
            <a:pPr marL="0" indent="0">
              <a:buNone/>
            </a:pPr>
            <a:r>
              <a:rPr lang="en-GB" b="0" i="0" dirty="0">
                <a:solidFill>
                  <a:srgbClr val="202122"/>
                </a:solidFill>
                <a:effectLst/>
                <a:latin typeface="Arial" panose="020B0604020202020204" pitchFamily="34" charset="0"/>
              </a:rPr>
              <a:t>Mann, W. N. (1983). G. E. R. Lloyd (ed.). </a:t>
            </a:r>
            <a:r>
              <a:rPr lang="en-GB" b="0" i="1" u="none" strike="noStrike" dirty="0">
                <a:solidFill>
                  <a:srgbClr val="3366BB"/>
                </a:solidFill>
                <a:effectLst/>
                <a:latin typeface="Arial" panose="020B0604020202020204" pitchFamily="34" charset="0"/>
              </a:rPr>
              <a:t>Hippocratic writings</a:t>
            </a:r>
            <a:r>
              <a:rPr lang="en-GB" b="0" i="0" dirty="0">
                <a:solidFill>
                  <a:srgbClr val="202122"/>
                </a:solidFill>
                <a:effectLst/>
                <a:latin typeface="Arial" panose="020B0604020202020204" pitchFamily="34" charset="0"/>
              </a:rPr>
              <a:t>. (trans.) by J.  Chadwick (Harmondsworth: Penguin, 1978),p. 262.</a:t>
            </a:r>
            <a:endParaRPr lang="en-GB" dirty="0"/>
          </a:p>
        </p:txBody>
      </p:sp>
    </p:spTree>
    <p:extLst>
      <p:ext uri="{BB962C8B-B14F-4D97-AF65-F5344CB8AC3E}">
        <p14:creationId xmlns:p14="http://schemas.microsoft.com/office/powerpoint/2010/main" val="41945848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DCB15-18C7-4BC6-9AC1-90C29A1FC0E8}"/>
              </a:ext>
            </a:extLst>
          </p:cNvPr>
          <p:cNvSpPr>
            <a:spLocks noGrp="1"/>
          </p:cNvSpPr>
          <p:nvPr>
            <p:ph type="title"/>
          </p:nvPr>
        </p:nvSpPr>
        <p:spPr/>
        <p:txBody>
          <a:bodyPr/>
          <a:lstStyle/>
          <a:p>
            <a:r>
              <a:rPr lang="en-GB" dirty="0"/>
              <a:t>The Four Humours</a:t>
            </a:r>
          </a:p>
        </p:txBody>
      </p:sp>
      <p:sp>
        <p:nvSpPr>
          <p:cNvPr id="3" name="Content Placeholder 2">
            <a:extLst>
              <a:ext uri="{FF2B5EF4-FFF2-40B4-BE49-F238E27FC236}">
                <a16:creationId xmlns:a16="http://schemas.microsoft.com/office/drawing/2014/main" id="{597F81C1-F30E-4E1C-8AB7-5B5B8DBF8142}"/>
              </a:ext>
            </a:extLst>
          </p:cNvPr>
          <p:cNvSpPr>
            <a:spLocks noGrp="1"/>
          </p:cNvSpPr>
          <p:nvPr>
            <p:ph sz="half" idx="1"/>
          </p:nvPr>
        </p:nvSpPr>
        <p:spPr>
          <a:xfrm>
            <a:off x="838200" y="1581150"/>
            <a:ext cx="5181600" cy="4595813"/>
          </a:xfrm>
        </p:spPr>
        <p:txBody>
          <a:bodyPr>
            <a:noAutofit/>
          </a:bodyPr>
          <a:lstStyle/>
          <a:p>
            <a:pPr>
              <a:buFont typeface="Arial" panose="020B0604020202020204" pitchFamily="34" charset="0"/>
              <a:buChar char="•"/>
            </a:pPr>
            <a:r>
              <a:rPr lang="en-GB" sz="2400" dirty="0"/>
              <a:t>The balance of humours in the body determine a patient’s personality and health.</a:t>
            </a:r>
          </a:p>
          <a:p>
            <a:pPr>
              <a:buFont typeface="Arial" panose="020B0604020202020204" pitchFamily="34" charset="0"/>
              <a:buChar char="•"/>
            </a:pPr>
            <a:r>
              <a:rPr lang="en-GB" sz="2400" dirty="0"/>
              <a:t>dyscrasia = imbalance of the humours</a:t>
            </a:r>
          </a:p>
          <a:p>
            <a:pPr>
              <a:buFont typeface="Arial" panose="020B0604020202020204" pitchFamily="34" charset="0"/>
              <a:buChar char="•"/>
            </a:pPr>
            <a:r>
              <a:rPr lang="en-GB" sz="2400" b="1" dirty="0"/>
              <a:t>Sanguine</a:t>
            </a:r>
            <a:r>
              <a:rPr lang="en-GB" sz="2400" dirty="0"/>
              <a:t> – blood, associated with spring and air; sanguine temperament – courage, hope and playfulness; excess – fever and sweating; cure – bloodletting, leeches.</a:t>
            </a:r>
          </a:p>
        </p:txBody>
      </p:sp>
      <p:sp>
        <p:nvSpPr>
          <p:cNvPr id="4" name="Content Placeholder 3">
            <a:extLst>
              <a:ext uri="{FF2B5EF4-FFF2-40B4-BE49-F238E27FC236}">
                <a16:creationId xmlns:a16="http://schemas.microsoft.com/office/drawing/2014/main" id="{8F3D373C-1969-4F4C-B6AF-003EB955501D}"/>
              </a:ext>
            </a:extLst>
          </p:cNvPr>
          <p:cNvSpPr>
            <a:spLocks noGrp="1"/>
          </p:cNvSpPr>
          <p:nvPr>
            <p:ph sz="half" idx="2"/>
          </p:nvPr>
        </p:nvSpPr>
        <p:spPr>
          <a:xfrm>
            <a:off x="6172200" y="1438276"/>
            <a:ext cx="5181600" cy="4738688"/>
          </a:xfrm>
        </p:spPr>
        <p:txBody>
          <a:bodyPr>
            <a:normAutofit/>
          </a:bodyPr>
          <a:lstStyle/>
          <a:p>
            <a:pPr>
              <a:buFont typeface="Arial" panose="020B0604020202020204" pitchFamily="34" charset="0"/>
              <a:buChar char="•"/>
            </a:pPr>
            <a:r>
              <a:rPr lang="en-GB" b="1" dirty="0"/>
              <a:t>Choleric </a:t>
            </a:r>
            <a:r>
              <a:rPr lang="en-GB" dirty="0"/>
              <a:t>– yellow bile, associated with summer and fire; temperament – restlessness and aggression; chamomile sometimes used to treat excess of this.</a:t>
            </a:r>
          </a:p>
          <a:p>
            <a:pPr>
              <a:buFont typeface="Arial" panose="020B0604020202020204" pitchFamily="34" charset="0"/>
              <a:buChar char="•"/>
            </a:pPr>
            <a:r>
              <a:rPr lang="en-GB" sz="900" dirty="0" err="1"/>
              <a:t>Coffeevore</a:t>
            </a:r>
            <a:r>
              <a:rPr lang="en-GB" sz="900" dirty="0"/>
              <a:t>, CC BY-SA 4.0 &lt;https://creativecommons.org/licenses/by-sa/4.0&gt;, via Wikimedia Commons</a:t>
            </a:r>
          </a:p>
        </p:txBody>
      </p:sp>
      <p:pic>
        <p:nvPicPr>
          <p:cNvPr id="2050" name="Picture 2">
            <a:extLst>
              <a:ext uri="{FF2B5EF4-FFF2-40B4-BE49-F238E27FC236}">
                <a16:creationId xmlns:a16="http://schemas.microsoft.com/office/drawing/2014/main" id="{BB7F6605-C126-4F6B-9869-0BAD165AFEB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77025" y="4778375"/>
            <a:ext cx="2286000" cy="1714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918894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75" name="Rectangle 74">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77" name="Top Left">
            <a:extLst>
              <a:ext uri="{FF2B5EF4-FFF2-40B4-BE49-F238E27FC236}">
                <a16:creationId xmlns:a16="http://schemas.microsoft.com/office/drawing/2014/main" id="{30E2593C-D80A-46DA-80DF-172357084A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78" name="Freeform: Shape 77">
              <a:extLst>
                <a:ext uri="{FF2B5EF4-FFF2-40B4-BE49-F238E27FC236}">
                  <a16:creationId xmlns:a16="http://schemas.microsoft.com/office/drawing/2014/main" id="{01A9D4F6-4E29-4BDA-A516-7F3F736DB7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79" name="Freeform: Shape 78">
              <a:extLst>
                <a:ext uri="{FF2B5EF4-FFF2-40B4-BE49-F238E27FC236}">
                  <a16:creationId xmlns:a16="http://schemas.microsoft.com/office/drawing/2014/main" id="{F21C7B06-772C-4D26-AF38-02786B9F8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80" name="Freeform: Shape 79">
              <a:extLst>
                <a:ext uri="{FF2B5EF4-FFF2-40B4-BE49-F238E27FC236}">
                  <a16:creationId xmlns:a16="http://schemas.microsoft.com/office/drawing/2014/main" id="{98F1E44D-5255-4ED6-8D25-0616BC2807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81" name="Freeform: Shape 80">
              <a:extLst>
                <a:ext uri="{FF2B5EF4-FFF2-40B4-BE49-F238E27FC236}">
                  <a16:creationId xmlns:a16="http://schemas.microsoft.com/office/drawing/2014/main" id="{D4D73AC6-0076-449C-8676-7D0AD28D6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82" name="Freeform: Shape 81">
              <a:extLst>
                <a:ext uri="{FF2B5EF4-FFF2-40B4-BE49-F238E27FC236}">
                  <a16:creationId xmlns:a16="http://schemas.microsoft.com/office/drawing/2014/main" id="{6592273B-D4FB-437C-A81B-0CEEEB089A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83" name="Freeform: Shape 82">
              <a:extLst>
                <a:ext uri="{FF2B5EF4-FFF2-40B4-BE49-F238E27FC236}">
                  <a16:creationId xmlns:a16="http://schemas.microsoft.com/office/drawing/2014/main" id="{25058A91-09D6-41A3-B732-BD9820CAF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84" name="Freeform: Shape 83">
              <a:extLst>
                <a:ext uri="{FF2B5EF4-FFF2-40B4-BE49-F238E27FC236}">
                  <a16:creationId xmlns:a16="http://schemas.microsoft.com/office/drawing/2014/main" id="{EB46C089-E160-4CFA-9B80-559D7A2218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85" name="Freeform: Shape 84">
              <a:extLst>
                <a:ext uri="{FF2B5EF4-FFF2-40B4-BE49-F238E27FC236}">
                  <a16:creationId xmlns:a16="http://schemas.microsoft.com/office/drawing/2014/main" id="{3A4BDAFA-2631-4743-B907-D9504D8E54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80554B58-FB46-433B-9E03-5D47E5657BC2}"/>
              </a:ext>
            </a:extLst>
          </p:cNvPr>
          <p:cNvSpPr>
            <a:spLocks noGrp="1"/>
          </p:cNvSpPr>
          <p:nvPr>
            <p:ph type="title"/>
          </p:nvPr>
        </p:nvSpPr>
        <p:spPr>
          <a:xfrm>
            <a:off x="1198182" y="1381125"/>
            <a:ext cx="4814412" cy="843261"/>
          </a:xfrm>
        </p:spPr>
        <p:txBody>
          <a:bodyPr>
            <a:noAutofit/>
          </a:bodyPr>
          <a:lstStyle/>
          <a:p>
            <a:pPr marL="285750" indent="-285750">
              <a:buFont typeface="Arial" panose="020B0604020202020204" pitchFamily="34" charset="0"/>
              <a:buChar char="•"/>
            </a:pPr>
            <a:r>
              <a:rPr lang="en-GB" sz="2400" b="1" dirty="0"/>
              <a:t>Melancholic</a:t>
            </a:r>
            <a:r>
              <a:rPr lang="en-GB" sz="2400" dirty="0"/>
              <a:t> – black bile;  associated with autumn and element earth; melancholic temperament – introverted, serious, sad and depressed; dietary or digestive problems; doctors might force patients to purge or throw up.</a:t>
            </a:r>
            <a:br>
              <a:rPr lang="en-GB" sz="2400" dirty="0"/>
            </a:br>
            <a:endParaRPr lang="en-GB" sz="2400" dirty="0"/>
          </a:p>
        </p:txBody>
      </p:sp>
      <p:sp>
        <p:nvSpPr>
          <p:cNvPr id="1030" name="Content Placeholder 1029">
            <a:extLst>
              <a:ext uri="{FF2B5EF4-FFF2-40B4-BE49-F238E27FC236}">
                <a16:creationId xmlns:a16="http://schemas.microsoft.com/office/drawing/2014/main" id="{95B68727-7919-4A7E-AB34-5756D435BD80}"/>
              </a:ext>
            </a:extLst>
          </p:cNvPr>
          <p:cNvSpPr>
            <a:spLocks noGrp="1"/>
          </p:cNvSpPr>
          <p:nvPr>
            <p:ph idx="1"/>
          </p:nvPr>
        </p:nvSpPr>
        <p:spPr>
          <a:xfrm>
            <a:off x="1185756" y="3361673"/>
            <a:ext cx="4814102" cy="3315954"/>
          </a:xfrm>
        </p:spPr>
        <p:txBody>
          <a:bodyPr>
            <a:normAutofit/>
          </a:bodyPr>
          <a:lstStyle/>
          <a:p>
            <a:pPr>
              <a:buFont typeface="Arial" panose="020B0604020202020204" pitchFamily="34" charset="0"/>
              <a:buChar char="•"/>
            </a:pPr>
            <a:r>
              <a:rPr lang="en-US" sz="2400" b="1" dirty="0"/>
              <a:t>Phlegmatic</a:t>
            </a:r>
            <a:r>
              <a:rPr lang="en-US" sz="2400" dirty="0"/>
              <a:t> – phlegm; associated with winter and the element water; too much phlegm – respiratory problems, cough, cold or energy problems; cure – consuming fluids or reducing stress</a:t>
            </a:r>
          </a:p>
        </p:txBody>
      </p:sp>
      <p:pic>
        <p:nvPicPr>
          <p:cNvPr id="1026" name="Picture 2">
            <a:extLst>
              <a:ext uri="{FF2B5EF4-FFF2-40B4-BE49-F238E27FC236}">
                <a16:creationId xmlns:a16="http://schemas.microsoft.com/office/drawing/2014/main" id="{E06F4E13-A64E-4A5F-A493-BBCEE5D2005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 b="199"/>
          <a:stretch/>
        </p:blipFill>
        <p:spPr bwMode="auto">
          <a:xfrm>
            <a:off x="6626806" y="1019556"/>
            <a:ext cx="4817466" cy="4818888"/>
          </a:xfrm>
          <a:prstGeom prst="rect">
            <a:avLst/>
          </a:prstGeom>
          <a:noFill/>
          <a:extLst>
            <a:ext uri="{909E8E84-426E-40DD-AFC4-6F175D3DCCD1}">
              <a14:hiddenFill xmlns:a14="http://schemas.microsoft.com/office/drawing/2010/main">
                <a:solidFill>
                  <a:srgbClr val="FFFFFF"/>
                </a:solidFill>
              </a14:hiddenFill>
            </a:ext>
          </a:extLst>
        </p:spPr>
      </p:pic>
      <p:grpSp>
        <p:nvGrpSpPr>
          <p:cNvPr id="87" name="Bottom Right">
            <a:extLst>
              <a:ext uri="{FF2B5EF4-FFF2-40B4-BE49-F238E27FC236}">
                <a16:creationId xmlns:a16="http://schemas.microsoft.com/office/drawing/2014/main" id="{521AD032-2A8E-46DA-9ADE-ABE5E787FE3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88" name="Freeform: Shape 87">
              <a:extLst>
                <a:ext uri="{FF2B5EF4-FFF2-40B4-BE49-F238E27FC236}">
                  <a16:creationId xmlns:a16="http://schemas.microsoft.com/office/drawing/2014/main" id="{4C99AC15-8ABA-4F63-9321-20BC70B7C5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89" name="Graphic 157">
              <a:extLst>
                <a:ext uri="{FF2B5EF4-FFF2-40B4-BE49-F238E27FC236}">
                  <a16:creationId xmlns:a16="http://schemas.microsoft.com/office/drawing/2014/main" id="{4A4D9C63-9AE2-409A-AD6F-D6B96CC608F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91" name="Freeform: Shape 90">
                <a:extLst>
                  <a:ext uri="{FF2B5EF4-FFF2-40B4-BE49-F238E27FC236}">
                    <a16:creationId xmlns:a16="http://schemas.microsoft.com/office/drawing/2014/main" id="{1C414FAE-71E1-463A-AE68-63329132E4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92" name="Freeform: Shape 91">
                <a:extLst>
                  <a:ext uri="{FF2B5EF4-FFF2-40B4-BE49-F238E27FC236}">
                    <a16:creationId xmlns:a16="http://schemas.microsoft.com/office/drawing/2014/main" id="{2AA2E51D-8749-4E45-B4DD-111ED901B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93" name="Freeform: Shape 92">
                <a:extLst>
                  <a:ext uri="{FF2B5EF4-FFF2-40B4-BE49-F238E27FC236}">
                    <a16:creationId xmlns:a16="http://schemas.microsoft.com/office/drawing/2014/main" id="{FF8F5908-4C35-43FC-A898-D3C8C3A09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94" name="Freeform: Shape 93">
                <a:extLst>
                  <a:ext uri="{FF2B5EF4-FFF2-40B4-BE49-F238E27FC236}">
                    <a16:creationId xmlns:a16="http://schemas.microsoft.com/office/drawing/2014/main" id="{B573C509-A7F3-4312-B67F-C55BB88DDF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95" name="Freeform: Shape 94">
                <a:extLst>
                  <a:ext uri="{FF2B5EF4-FFF2-40B4-BE49-F238E27FC236}">
                    <a16:creationId xmlns:a16="http://schemas.microsoft.com/office/drawing/2014/main" id="{79AB9BF4-2BB4-4BE7-98EB-B320312ED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96" name="Freeform: Shape 95">
                <a:extLst>
                  <a:ext uri="{FF2B5EF4-FFF2-40B4-BE49-F238E27FC236}">
                    <a16:creationId xmlns:a16="http://schemas.microsoft.com/office/drawing/2014/main" id="{971E7EF4-D2C5-4968-AC34-A0674E1F82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97" name="Freeform: Shape 96">
                <a:extLst>
                  <a:ext uri="{FF2B5EF4-FFF2-40B4-BE49-F238E27FC236}">
                    <a16:creationId xmlns:a16="http://schemas.microsoft.com/office/drawing/2014/main" id="{235D9000-8CED-4925-95A2-3F12C80234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90" name="Freeform: Shape 89">
              <a:extLst>
                <a:ext uri="{FF2B5EF4-FFF2-40B4-BE49-F238E27FC236}">
                  <a16:creationId xmlns:a16="http://schemas.microsoft.com/office/drawing/2014/main" id="{9F857165-8DF4-4025-B0D6-1079CDA8F8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6362748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07AD26-26AA-402C-BD86-451550557F0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8CB67DF-A44E-424F-83DC-1E02ABC79370}"/>
              </a:ext>
            </a:extLst>
          </p:cNvPr>
          <p:cNvSpPr>
            <a:spLocks noGrp="1"/>
          </p:cNvSpPr>
          <p:nvPr>
            <p:ph idx="1"/>
          </p:nvPr>
        </p:nvSpPr>
        <p:spPr/>
        <p:txBody>
          <a:bodyPr>
            <a:normAutofit fontScale="92500" lnSpcReduction="10000"/>
          </a:bodyPr>
          <a:lstStyle/>
          <a:p>
            <a:pPr>
              <a:buFont typeface="Arial" panose="020B0604020202020204" pitchFamily="34" charset="0"/>
              <a:buChar char="•"/>
            </a:pPr>
            <a:r>
              <a:rPr lang="en-GB" b="0" i="0" dirty="0">
                <a:solidFill>
                  <a:srgbClr val="000000"/>
                </a:solidFill>
                <a:effectLst/>
                <a:latin typeface="Arial" panose="020B0604020202020204" pitchFamily="34" charset="0"/>
              </a:rPr>
              <a:t>The influence of the humours changed with the seasons and times of day and with the human life span. </a:t>
            </a:r>
          </a:p>
          <a:p>
            <a:pPr>
              <a:buFont typeface="Arial" panose="020B0604020202020204" pitchFamily="34" charset="0"/>
              <a:buChar char="•"/>
            </a:pPr>
            <a:r>
              <a:rPr lang="en-GB" b="0" i="0" dirty="0">
                <a:solidFill>
                  <a:srgbClr val="000000"/>
                </a:solidFill>
                <a:effectLst/>
                <a:latin typeface="Arial" panose="020B0604020202020204" pitchFamily="34" charset="0"/>
              </a:rPr>
              <a:t>Heat stimulated action, cold depressed it. </a:t>
            </a:r>
          </a:p>
          <a:p>
            <a:pPr>
              <a:buFont typeface="Arial" panose="020B0604020202020204" pitchFamily="34" charset="0"/>
              <a:buChar char="•"/>
            </a:pPr>
            <a:r>
              <a:rPr lang="en-GB" b="0" i="0" dirty="0">
                <a:solidFill>
                  <a:srgbClr val="000000"/>
                </a:solidFill>
                <a:effectLst/>
                <a:latin typeface="Arial" panose="020B0604020202020204" pitchFamily="34" charset="0"/>
              </a:rPr>
              <a:t>Choler could give you courage on the battle field but too much phlegm could make you a coward. </a:t>
            </a:r>
          </a:p>
          <a:p>
            <a:pPr>
              <a:buFont typeface="Arial" panose="020B0604020202020204" pitchFamily="34" charset="0"/>
              <a:buChar char="•"/>
            </a:pPr>
            <a:r>
              <a:rPr lang="en-GB" b="0" i="0" dirty="0">
                <a:solidFill>
                  <a:srgbClr val="000000"/>
                </a:solidFill>
                <a:effectLst/>
                <a:latin typeface="Arial" panose="020B0604020202020204" pitchFamily="34" charset="0"/>
              </a:rPr>
              <a:t>Youth was hot and moist, age cold and dry. Men as a sex were hotter and drier than women.</a:t>
            </a:r>
          </a:p>
          <a:p>
            <a:pPr>
              <a:buFont typeface="Arial" panose="020B0604020202020204" pitchFamily="34" charset="0"/>
              <a:buChar char="•"/>
            </a:pPr>
            <a:r>
              <a:rPr lang="en-GB" dirty="0">
                <a:solidFill>
                  <a:srgbClr val="000000"/>
                </a:solidFill>
                <a:latin typeface="Arial" panose="020B0604020202020204" pitchFamily="34" charset="0"/>
              </a:rPr>
              <a:t>Blood was considered to be the most important humour as all of the others were carried in blood.</a:t>
            </a:r>
            <a:endParaRPr lang="en-GB" dirty="0"/>
          </a:p>
        </p:txBody>
      </p:sp>
    </p:spTree>
    <p:extLst>
      <p:ext uri="{BB962C8B-B14F-4D97-AF65-F5344CB8AC3E}">
        <p14:creationId xmlns:p14="http://schemas.microsoft.com/office/powerpoint/2010/main" val="11656271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247A131F-D5DE-41A5-B4CF-4F345319B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73" name="Freeform: Shape 72">
            <a:extLst>
              <a:ext uri="{FF2B5EF4-FFF2-40B4-BE49-F238E27FC236}">
                <a16:creationId xmlns:a16="http://schemas.microsoft.com/office/drawing/2014/main" id="{3AF4666D-BD98-40A5-A75F-478B98201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75" name="Freeform: Shape 74">
            <a:extLst>
              <a:ext uri="{FF2B5EF4-FFF2-40B4-BE49-F238E27FC236}">
                <a16:creationId xmlns:a16="http://schemas.microsoft.com/office/drawing/2014/main" id="{68680585-71F9-4721-A998-4974171D2E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77" name="Freeform: Shape 76">
            <a:extLst>
              <a:ext uri="{FF2B5EF4-FFF2-40B4-BE49-F238E27FC236}">
                <a16:creationId xmlns:a16="http://schemas.microsoft.com/office/drawing/2014/main" id="{12BC95C2-2EEC-4F59-ABA8-660B0D059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79" name="Graphic 141">
            <a:extLst>
              <a:ext uri="{FF2B5EF4-FFF2-40B4-BE49-F238E27FC236}">
                <a16:creationId xmlns:a16="http://schemas.microsoft.com/office/drawing/2014/main" id="{03E9870D-4BBA-43AF-8D44-BBADF020CF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80" name="Freeform: Shape 79">
              <a:extLst>
                <a:ext uri="{FF2B5EF4-FFF2-40B4-BE49-F238E27FC236}">
                  <a16:creationId xmlns:a16="http://schemas.microsoft.com/office/drawing/2014/main" id="{34BC5055-C77D-43CD-BB1D-A77B6779CD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81" name="Freeform: Shape 80">
              <a:extLst>
                <a:ext uri="{FF2B5EF4-FFF2-40B4-BE49-F238E27FC236}">
                  <a16:creationId xmlns:a16="http://schemas.microsoft.com/office/drawing/2014/main" id="{DB12D0B8-9385-489A-85AE-3D14AD0BA2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82" name="Freeform: Shape 81">
              <a:extLst>
                <a:ext uri="{FF2B5EF4-FFF2-40B4-BE49-F238E27FC236}">
                  <a16:creationId xmlns:a16="http://schemas.microsoft.com/office/drawing/2014/main" id="{D158A14A-147E-4130-A5E2-38FD84B181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83" name="Freeform: Shape 82">
              <a:extLst>
                <a:ext uri="{FF2B5EF4-FFF2-40B4-BE49-F238E27FC236}">
                  <a16:creationId xmlns:a16="http://schemas.microsoft.com/office/drawing/2014/main" id="{75B8B1EB-5E2B-472C-AE60-2EC5961F16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84" name="Freeform: Shape 83">
              <a:extLst>
                <a:ext uri="{FF2B5EF4-FFF2-40B4-BE49-F238E27FC236}">
                  <a16:creationId xmlns:a16="http://schemas.microsoft.com/office/drawing/2014/main" id="{B4F5BD77-58D7-4B61-A666-1B4139A63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85" name="Freeform: Shape 84">
              <a:extLst>
                <a:ext uri="{FF2B5EF4-FFF2-40B4-BE49-F238E27FC236}">
                  <a16:creationId xmlns:a16="http://schemas.microsoft.com/office/drawing/2014/main" id="{F5CBEC6B-EDB6-40B8-8771-E5AF41B8D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86" name="Freeform: Shape 85">
              <a:extLst>
                <a:ext uri="{FF2B5EF4-FFF2-40B4-BE49-F238E27FC236}">
                  <a16:creationId xmlns:a16="http://schemas.microsoft.com/office/drawing/2014/main" id="{91BD0EE8-AA47-4044-9251-9F5A4B820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88" name="Graphic 157">
            <a:extLst>
              <a:ext uri="{FF2B5EF4-FFF2-40B4-BE49-F238E27FC236}">
                <a16:creationId xmlns:a16="http://schemas.microsoft.com/office/drawing/2014/main" id="{C3279E8D-2BAA-4CB1-834B-09FADD54DE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610600" y="3276600"/>
            <a:ext cx="3529260" cy="3581398"/>
            <a:chOff x="4114800" y="1423987"/>
            <a:chExt cx="3961542" cy="4007547"/>
          </a:xfrm>
          <a:noFill/>
        </p:grpSpPr>
        <p:sp>
          <p:nvSpPr>
            <p:cNvPr id="89" name="Freeform: Shape 88">
              <a:extLst>
                <a:ext uri="{FF2B5EF4-FFF2-40B4-BE49-F238E27FC236}">
                  <a16:creationId xmlns:a16="http://schemas.microsoft.com/office/drawing/2014/main" id="{3456F18E-4F61-486D-9CD6-65B30372C5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90" name="Freeform: Shape 89">
              <a:extLst>
                <a:ext uri="{FF2B5EF4-FFF2-40B4-BE49-F238E27FC236}">
                  <a16:creationId xmlns:a16="http://schemas.microsoft.com/office/drawing/2014/main" id="{318DDF45-08F0-46B6-A0B7-133735C94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91" name="Freeform: Shape 90">
              <a:extLst>
                <a:ext uri="{FF2B5EF4-FFF2-40B4-BE49-F238E27FC236}">
                  <a16:creationId xmlns:a16="http://schemas.microsoft.com/office/drawing/2014/main" id="{B9D0CC0F-710D-43F4-BC86-763767420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92" name="Freeform: Shape 91">
              <a:extLst>
                <a:ext uri="{FF2B5EF4-FFF2-40B4-BE49-F238E27FC236}">
                  <a16:creationId xmlns:a16="http://schemas.microsoft.com/office/drawing/2014/main" id="{6FB36AB6-CB81-495A-8A33-C0BCE67D6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93" name="Freeform: Shape 92">
              <a:extLst>
                <a:ext uri="{FF2B5EF4-FFF2-40B4-BE49-F238E27FC236}">
                  <a16:creationId xmlns:a16="http://schemas.microsoft.com/office/drawing/2014/main" id="{1993F7E6-ABF6-482D-BEA5-B4E607DDB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94" name="Freeform: Shape 93">
              <a:extLst>
                <a:ext uri="{FF2B5EF4-FFF2-40B4-BE49-F238E27FC236}">
                  <a16:creationId xmlns:a16="http://schemas.microsoft.com/office/drawing/2014/main" id="{DCA0B097-C21A-40B4-95E4-2FFA9697F8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95" name="Freeform: Shape 94">
              <a:extLst>
                <a:ext uri="{FF2B5EF4-FFF2-40B4-BE49-F238E27FC236}">
                  <a16:creationId xmlns:a16="http://schemas.microsoft.com/office/drawing/2014/main" id="{AB2AF0F5-7EAA-4BAB-8DE2-D84E12417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useBgFill="1">
        <p:nvSpPr>
          <p:cNvPr id="97" name="Rectangle 96">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99" name="Rectangle 98">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01" name="Top Left">
            <a:extLst>
              <a:ext uri="{FF2B5EF4-FFF2-40B4-BE49-F238E27FC236}">
                <a16:creationId xmlns:a16="http://schemas.microsoft.com/office/drawing/2014/main" id="{30E2593C-D80A-46DA-80DF-172357084A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02" name="Freeform: Shape 101">
              <a:extLst>
                <a:ext uri="{FF2B5EF4-FFF2-40B4-BE49-F238E27FC236}">
                  <a16:creationId xmlns:a16="http://schemas.microsoft.com/office/drawing/2014/main" id="{01A9D4F6-4E29-4BDA-A516-7F3F736DB7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 name="Freeform: Shape 102">
              <a:extLst>
                <a:ext uri="{FF2B5EF4-FFF2-40B4-BE49-F238E27FC236}">
                  <a16:creationId xmlns:a16="http://schemas.microsoft.com/office/drawing/2014/main" id="{F21C7B06-772C-4D26-AF38-02786B9F8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4" name="Freeform: Shape 103">
              <a:extLst>
                <a:ext uri="{FF2B5EF4-FFF2-40B4-BE49-F238E27FC236}">
                  <a16:creationId xmlns:a16="http://schemas.microsoft.com/office/drawing/2014/main" id="{98F1E44D-5255-4ED6-8D25-0616BC2807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5" name="Freeform: Shape 104">
              <a:extLst>
                <a:ext uri="{FF2B5EF4-FFF2-40B4-BE49-F238E27FC236}">
                  <a16:creationId xmlns:a16="http://schemas.microsoft.com/office/drawing/2014/main" id="{D4D73AC6-0076-449C-8676-7D0AD28D6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06" name="Freeform: Shape 105">
              <a:extLst>
                <a:ext uri="{FF2B5EF4-FFF2-40B4-BE49-F238E27FC236}">
                  <a16:creationId xmlns:a16="http://schemas.microsoft.com/office/drawing/2014/main" id="{6592273B-D4FB-437C-A81B-0CEEEB089A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7" name="Freeform: Shape 106">
              <a:extLst>
                <a:ext uri="{FF2B5EF4-FFF2-40B4-BE49-F238E27FC236}">
                  <a16:creationId xmlns:a16="http://schemas.microsoft.com/office/drawing/2014/main" id="{25058A91-09D6-41A3-B732-BD9820CAF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108" name="Freeform: Shape 107">
              <a:extLst>
                <a:ext uri="{FF2B5EF4-FFF2-40B4-BE49-F238E27FC236}">
                  <a16:creationId xmlns:a16="http://schemas.microsoft.com/office/drawing/2014/main" id="{EB46C089-E160-4CFA-9B80-559D7A2218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109" name="Freeform: Shape 108">
              <a:extLst>
                <a:ext uri="{FF2B5EF4-FFF2-40B4-BE49-F238E27FC236}">
                  <a16:creationId xmlns:a16="http://schemas.microsoft.com/office/drawing/2014/main" id="{3A4BDAFA-2631-4743-B907-D9504D8E54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E528278E-DA5D-4BDE-A93C-EDA649DA3D36}"/>
              </a:ext>
            </a:extLst>
          </p:cNvPr>
          <p:cNvSpPr>
            <a:spLocks noGrp="1"/>
          </p:cNvSpPr>
          <p:nvPr>
            <p:ph type="title"/>
          </p:nvPr>
        </p:nvSpPr>
        <p:spPr>
          <a:xfrm>
            <a:off x="1198182" y="559813"/>
            <a:ext cx="4814412" cy="1664573"/>
          </a:xfrm>
        </p:spPr>
        <p:txBody>
          <a:bodyPr vert="horz" lIns="91440" tIns="45720" rIns="91440" bIns="45720" rtlCol="0" anchor="ctr">
            <a:normAutofit/>
          </a:bodyPr>
          <a:lstStyle/>
          <a:p>
            <a:r>
              <a:rPr lang="en-US" sz="4400" kern="1200" dirty="0">
                <a:solidFill>
                  <a:schemeClr val="tx2"/>
                </a:solidFill>
                <a:latin typeface="+mj-lt"/>
                <a:ea typeface="+mj-ea"/>
                <a:cs typeface="+mj-cs"/>
              </a:rPr>
              <a:t>Bloodletting</a:t>
            </a:r>
          </a:p>
        </p:txBody>
      </p:sp>
      <p:sp>
        <p:nvSpPr>
          <p:cNvPr id="3" name="Content Placeholder 2">
            <a:extLst>
              <a:ext uri="{FF2B5EF4-FFF2-40B4-BE49-F238E27FC236}">
                <a16:creationId xmlns:a16="http://schemas.microsoft.com/office/drawing/2014/main" id="{9966B3D0-D42A-4B54-AA14-F42C316D1BDB}"/>
              </a:ext>
            </a:extLst>
          </p:cNvPr>
          <p:cNvSpPr>
            <a:spLocks noGrp="1"/>
          </p:cNvSpPr>
          <p:nvPr>
            <p:ph sz="half" idx="1"/>
          </p:nvPr>
        </p:nvSpPr>
        <p:spPr>
          <a:xfrm>
            <a:off x="407779" y="1847850"/>
            <a:ext cx="5951433" cy="4818888"/>
          </a:xfrm>
        </p:spPr>
        <p:txBody>
          <a:bodyPr vert="horz" lIns="91440" tIns="45720" rIns="91440" bIns="45720" rtlCol="0">
            <a:normAutofit fontScale="77500" lnSpcReduction="20000"/>
          </a:bodyPr>
          <a:lstStyle/>
          <a:p>
            <a:pPr>
              <a:buFont typeface="Arial" panose="020B0604020202020204" pitchFamily="34" charset="0"/>
              <a:buChar char="•"/>
            </a:pPr>
            <a:r>
              <a:rPr lang="en-GB" sz="2600" dirty="0"/>
              <a:t>Also known as phlebotomy</a:t>
            </a:r>
          </a:p>
          <a:p>
            <a:pPr>
              <a:buFont typeface="Arial" panose="020B0604020202020204" pitchFamily="34" charset="0"/>
              <a:buChar char="•"/>
            </a:pPr>
            <a:r>
              <a:rPr lang="en-GB" sz="2600" dirty="0"/>
              <a:t>Different methods of bloodletting are illustrated from a collection of medieval manuscript in Nancy G. </a:t>
            </a:r>
            <a:r>
              <a:rPr lang="en-GB" sz="2600" dirty="0" err="1"/>
              <a:t>Sirasi</a:t>
            </a:r>
            <a:r>
              <a:rPr lang="en-GB" sz="2600" dirty="0"/>
              <a:t>, </a:t>
            </a:r>
            <a:r>
              <a:rPr lang="en-GB" sz="2600" i="1" dirty="0"/>
              <a:t>Medieval and Early Renaissance Medicine</a:t>
            </a:r>
            <a:r>
              <a:rPr lang="en-GB" sz="2600" dirty="0"/>
              <a:t> (Chicago: Chicago University Press, 1990), p. 139.</a:t>
            </a:r>
          </a:p>
          <a:p>
            <a:pPr>
              <a:buFont typeface="Arial" panose="020B0604020202020204" pitchFamily="34" charset="0"/>
              <a:buChar char="•"/>
            </a:pPr>
            <a:r>
              <a:rPr lang="en-GB" sz="2600" dirty="0"/>
              <a:t>These include bloodletting – slicing the skin and collecting the blood in bowl; cupping – the practitioner places heated metal cups on the skin to draw the </a:t>
            </a:r>
            <a:r>
              <a:rPr lang="en-GB" sz="2600" dirty="0" err="1"/>
              <a:t>humor</a:t>
            </a:r>
            <a:r>
              <a:rPr lang="en-GB" sz="2600" dirty="0"/>
              <a:t> to the part of the body being treated;</a:t>
            </a:r>
          </a:p>
          <a:p>
            <a:pPr>
              <a:buFont typeface="Arial" panose="020B0604020202020204" pitchFamily="34" charset="0"/>
              <a:buChar char="•"/>
            </a:pPr>
            <a:r>
              <a:rPr lang="en-GB" sz="2600" dirty="0"/>
              <a:t>Illustrated guides to bloodletting list the sites and note the appropriate veins to incise for different complaints e.g. the basilic vein in the arm should be incised for complaints of the liver or spleen.</a:t>
            </a:r>
          </a:p>
          <a:p>
            <a:r>
              <a:rPr lang="en-GB" sz="900" dirty="0"/>
              <a:t>Unknown </a:t>
            </a:r>
            <a:r>
              <a:rPr lang="en-GB" sz="900" dirty="0" err="1"/>
              <a:t>authorUnknown</a:t>
            </a:r>
            <a:r>
              <a:rPr lang="en-GB" sz="900" dirty="0"/>
              <a:t> author, CC0, via Wikimedia Commons</a:t>
            </a:r>
            <a:endParaRPr lang="en-US" sz="900" dirty="0"/>
          </a:p>
        </p:txBody>
      </p:sp>
      <p:pic>
        <p:nvPicPr>
          <p:cNvPr id="4098" name="Picture 2">
            <a:extLst>
              <a:ext uri="{FF2B5EF4-FFF2-40B4-BE49-F238E27FC236}">
                <a16:creationId xmlns:a16="http://schemas.microsoft.com/office/drawing/2014/main" id="{2F4ACC20-858C-4F80-9B40-1E46CC035DF1}"/>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t="637"/>
          <a:stretch/>
        </p:blipFill>
        <p:spPr bwMode="auto">
          <a:xfrm>
            <a:off x="6626806" y="1019556"/>
            <a:ext cx="4817466" cy="4818888"/>
          </a:xfrm>
          <a:prstGeom prst="rect">
            <a:avLst/>
          </a:prstGeom>
          <a:noFill/>
          <a:extLst>
            <a:ext uri="{909E8E84-426E-40DD-AFC4-6F175D3DCCD1}">
              <a14:hiddenFill xmlns:a14="http://schemas.microsoft.com/office/drawing/2010/main">
                <a:solidFill>
                  <a:srgbClr val="FFFFFF"/>
                </a:solidFill>
              </a14:hiddenFill>
            </a:ext>
          </a:extLst>
        </p:spPr>
      </p:pic>
      <p:grpSp>
        <p:nvGrpSpPr>
          <p:cNvPr id="111" name="Bottom Right">
            <a:extLst>
              <a:ext uri="{FF2B5EF4-FFF2-40B4-BE49-F238E27FC236}">
                <a16:creationId xmlns:a16="http://schemas.microsoft.com/office/drawing/2014/main" id="{521AD032-2A8E-46DA-9ADE-ABE5E787FE3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112" name="Freeform: Shape 111">
              <a:extLst>
                <a:ext uri="{FF2B5EF4-FFF2-40B4-BE49-F238E27FC236}">
                  <a16:creationId xmlns:a16="http://schemas.microsoft.com/office/drawing/2014/main" id="{4C99AC15-8ABA-4F63-9321-20BC70B7C5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13" name="Graphic 157">
              <a:extLst>
                <a:ext uri="{FF2B5EF4-FFF2-40B4-BE49-F238E27FC236}">
                  <a16:creationId xmlns:a16="http://schemas.microsoft.com/office/drawing/2014/main" id="{4A4D9C63-9AE2-409A-AD6F-D6B96CC608F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115" name="Freeform: Shape 114">
                <a:extLst>
                  <a:ext uri="{FF2B5EF4-FFF2-40B4-BE49-F238E27FC236}">
                    <a16:creationId xmlns:a16="http://schemas.microsoft.com/office/drawing/2014/main" id="{1C414FAE-71E1-463A-AE68-63329132E4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6" name="Freeform: Shape 115">
                <a:extLst>
                  <a:ext uri="{FF2B5EF4-FFF2-40B4-BE49-F238E27FC236}">
                    <a16:creationId xmlns:a16="http://schemas.microsoft.com/office/drawing/2014/main" id="{2AA2E51D-8749-4E45-B4DD-111ED901B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7" name="Freeform: Shape 116">
                <a:extLst>
                  <a:ext uri="{FF2B5EF4-FFF2-40B4-BE49-F238E27FC236}">
                    <a16:creationId xmlns:a16="http://schemas.microsoft.com/office/drawing/2014/main" id="{FF8F5908-4C35-43FC-A898-D3C8C3A09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8" name="Freeform: Shape 117">
                <a:extLst>
                  <a:ext uri="{FF2B5EF4-FFF2-40B4-BE49-F238E27FC236}">
                    <a16:creationId xmlns:a16="http://schemas.microsoft.com/office/drawing/2014/main" id="{B573C509-A7F3-4312-B67F-C55BB88DDF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9" name="Freeform: Shape 118">
                <a:extLst>
                  <a:ext uri="{FF2B5EF4-FFF2-40B4-BE49-F238E27FC236}">
                    <a16:creationId xmlns:a16="http://schemas.microsoft.com/office/drawing/2014/main" id="{79AB9BF4-2BB4-4BE7-98EB-B320312ED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120" name="Freeform: Shape 119">
                <a:extLst>
                  <a:ext uri="{FF2B5EF4-FFF2-40B4-BE49-F238E27FC236}">
                    <a16:creationId xmlns:a16="http://schemas.microsoft.com/office/drawing/2014/main" id="{971E7EF4-D2C5-4968-AC34-A0674E1F82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21" name="Freeform: Shape 120">
                <a:extLst>
                  <a:ext uri="{FF2B5EF4-FFF2-40B4-BE49-F238E27FC236}">
                    <a16:creationId xmlns:a16="http://schemas.microsoft.com/office/drawing/2014/main" id="{235D9000-8CED-4925-95A2-3F12C80234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114" name="Freeform: Shape 113">
              <a:extLst>
                <a:ext uri="{FF2B5EF4-FFF2-40B4-BE49-F238E27FC236}">
                  <a16:creationId xmlns:a16="http://schemas.microsoft.com/office/drawing/2014/main" id="{9F857165-8DF4-4025-B0D6-1079CDA8F8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493002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247A131F-D5DE-41A5-B4CF-4F345319B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73" name="Freeform: Shape 72">
            <a:extLst>
              <a:ext uri="{FF2B5EF4-FFF2-40B4-BE49-F238E27FC236}">
                <a16:creationId xmlns:a16="http://schemas.microsoft.com/office/drawing/2014/main" id="{3AF4666D-BD98-40A5-A75F-478B98201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75" name="Freeform: Shape 74">
            <a:extLst>
              <a:ext uri="{FF2B5EF4-FFF2-40B4-BE49-F238E27FC236}">
                <a16:creationId xmlns:a16="http://schemas.microsoft.com/office/drawing/2014/main" id="{68680585-71F9-4721-A998-4974171D2E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77" name="Freeform: Shape 76">
            <a:extLst>
              <a:ext uri="{FF2B5EF4-FFF2-40B4-BE49-F238E27FC236}">
                <a16:creationId xmlns:a16="http://schemas.microsoft.com/office/drawing/2014/main" id="{12BC95C2-2EEC-4F59-ABA8-660B0D059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79" name="Graphic 141">
            <a:extLst>
              <a:ext uri="{FF2B5EF4-FFF2-40B4-BE49-F238E27FC236}">
                <a16:creationId xmlns:a16="http://schemas.microsoft.com/office/drawing/2014/main" id="{03E9870D-4BBA-43AF-8D44-BBADF020CF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80" name="Freeform: Shape 79">
              <a:extLst>
                <a:ext uri="{FF2B5EF4-FFF2-40B4-BE49-F238E27FC236}">
                  <a16:creationId xmlns:a16="http://schemas.microsoft.com/office/drawing/2014/main" id="{34BC5055-C77D-43CD-BB1D-A77B6779CD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81" name="Freeform: Shape 80">
              <a:extLst>
                <a:ext uri="{FF2B5EF4-FFF2-40B4-BE49-F238E27FC236}">
                  <a16:creationId xmlns:a16="http://schemas.microsoft.com/office/drawing/2014/main" id="{DB12D0B8-9385-489A-85AE-3D14AD0BA2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82" name="Freeform: Shape 81">
              <a:extLst>
                <a:ext uri="{FF2B5EF4-FFF2-40B4-BE49-F238E27FC236}">
                  <a16:creationId xmlns:a16="http://schemas.microsoft.com/office/drawing/2014/main" id="{D158A14A-147E-4130-A5E2-38FD84B181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83" name="Freeform: Shape 82">
              <a:extLst>
                <a:ext uri="{FF2B5EF4-FFF2-40B4-BE49-F238E27FC236}">
                  <a16:creationId xmlns:a16="http://schemas.microsoft.com/office/drawing/2014/main" id="{75B8B1EB-5E2B-472C-AE60-2EC5961F16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84" name="Freeform: Shape 83">
              <a:extLst>
                <a:ext uri="{FF2B5EF4-FFF2-40B4-BE49-F238E27FC236}">
                  <a16:creationId xmlns:a16="http://schemas.microsoft.com/office/drawing/2014/main" id="{B4F5BD77-58D7-4B61-A666-1B4139A63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85" name="Freeform: Shape 84">
              <a:extLst>
                <a:ext uri="{FF2B5EF4-FFF2-40B4-BE49-F238E27FC236}">
                  <a16:creationId xmlns:a16="http://schemas.microsoft.com/office/drawing/2014/main" id="{F5CBEC6B-EDB6-40B8-8771-E5AF41B8D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86" name="Freeform: Shape 85">
              <a:extLst>
                <a:ext uri="{FF2B5EF4-FFF2-40B4-BE49-F238E27FC236}">
                  <a16:creationId xmlns:a16="http://schemas.microsoft.com/office/drawing/2014/main" id="{91BD0EE8-AA47-4044-9251-9F5A4B820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88" name="Graphic 157">
            <a:extLst>
              <a:ext uri="{FF2B5EF4-FFF2-40B4-BE49-F238E27FC236}">
                <a16:creationId xmlns:a16="http://schemas.microsoft.com/office/drawing/2014/main" id="{C3279E8D-2BAA-4CB1-834B-09FADD54DE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610600" y="3276600"/>
            <a:ext cx="3529260" cy="3581398"/>
            <a:chOff x="4114800" y="1423987"/>
            <a:chExt cx="3961542" cy="4007547"/>
          </a:xfrm>
          <a:noFill/>
        </p:grpSpPr>
        <p:sp>
          <p:nvSpPr>
            <p:cNvPr id="89" name="Freeform: Shape 88">
              <a:extLst>
                <a:ext uri="{FF2B5EF4-FFF2-40B4-BE49-F238E27FC236}">
                  <a16:creationId xmlns:a16="http://schemas.microsoft.com/office/drawing/2014/main" id="{3456F18E-4F61-486D-9CD6-65B30372C5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90" name="Freeform: Shape 89">
              <a:extLst>
                <a:ext uri="{FF2B5EF4-FFF2-40B4-BE49-F238E27FC236}">
                  <a16:creationId xmlns:a16="http://schemas.microsoft.com/office/drawing/2014/main" id="{318DDF45-08F0-46B6-A0B7-133735C94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91" name="Freeform: Shape 90">
              <a:extLst>
                <a:ext uri="{FF2B5EF4-FFF2-40B4-BE49-F238E27FC236}">
                  <a16:creationId xmlns:a16="http://schemas.microsoft.com/office/drawing/2014/main" id="{B9D0CC0F-710D-43F4-BC86-763767420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92" name="Freeform: Shape 91">
              <a:extLst>
                <a:ext uri="{FF2B5EF4-FFF2-40B4-BE49-F238E27FC236}">
                  <a16:creationId xmlns:a16="http://schemas.microsoft.com/office/drawing/2014/main" id="{6FB36AB6-CB81-495A-8A33-C0BCE67D6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93" name="Freeform: Shape 92">
              <a:extLst>
                <a:ext uri="{FF2B5EF4-FFF2-40B4-BE49-F238E27FC236}">
                  <a16:creationId xmlns:a16="http://schemas.microsoft.com/office/drawing/2014/main" id="{1993F7E6-ABF6-482D-BEA5-B4E607DDB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94" name="Freeform: Shape 93">
              <a:extLst>
                <a:ext uri="{FF2B5EF4-FFF2-40B4-BE49-F238E27FC236}">
                  <a16:creationId xmlns:a16="http://schemas.microsoft.com/office/drawing/2014/main" id="{DCA0B097-C21A-40B4-95E4-2FFA9697F8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95" name="Freeform: Shape 94">
              <a:extLst>
                <a:ext uri="{FF2B5EF4-FFF2-40B4-BE49-F238E27FC236}">
                  <a16:creationId xmlns:a16="http://schemas.microsoft.com/office/drawing/2014/main" id="{AB2AF0F5-7EAA-4BAB-8DE2-D84E12417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useBgFill="1">
        <p:nvSpPr>
          <p:cNvPr id="97" name="Rectangle 96">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99" name="Rectangle 98">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01" name="Top Left">
            <a:extLst>
              <a:ext uri="{FF2B5EF4-FFF2-40B4-BE49-F238E27FC236}">
                <a16:creationId xmlns:a16="http://schemas.microsoft.com/office/drawing/2014/main" id="{30E2593C-D80A-46DA-80DF-172357084A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02" name="Freeform: Shape 101">
              <a:extLst>
                <a:ext uri="{FF2B5EF4-FFF2-40B4-BE49-F238E27FC236}">
                  <a16:creationId xmlns:a16="http://schemas.microsoft.com/office/drawing/2014/main" id="{01A9D4F6-4E29-4BDA-A516-7F3F736DB7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 name="Freeform: Shape 102">
              <a:extLst>
                <a:ext uri="{FF2B5EF4-FFF2-40B4-BE49-F238E27FC236}">
                  <a16:creationId xmlns:a16="http://schemas.microsoft.com/office/drawing/2014/main" id="{F21C7B06-772C-4D26-AF38-02786B9F8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4" name="Freeform: Shape 103">
              <a:extLst>
                <a:ext uri="{FF2B5EF4-FFF2-40B4-BE49-F238E27FC236}">
                  <a16:creationId xmlns:a16="http://schemas.microsoft.com/office/drawing/2014/main" id="{98F1E44D-5255-4ED6-8D25-0616BC2807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5" name="Freeform: Shape 104">
              <a:extLst>
                <a:ext uri="{FF2B5EF4-FFF2-40B4-BE49-F238E27FC236}">
                  <a16:creationId xmlns:a16="http://schemas.microsoft.com/office/drawing/2014/main" id="{D4D73AC6-0076-449C-8676-7D0AD28D6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06" name="Freeform: Shape 105">
              <a:extLst>
                <a:ext uri="{FF2B5EF4-FFF2-40B4-BE49-F238E27FC236}">
                  <a16:creationId xmlns:a16="http://schemas.microsoft.com/office/drawing/2014/main" id="{6592273B-D4FB-437C-A81B-0CEEEB089A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7" name="Freeform: Shape 106">
              <a:extLst>
                <a:ext uri="{FF2B5EF4-FFF2-40B4-BE49-F238E27FC236}">
                  <a16:creationId xmlns:a16="http://schemas.microsoft.com/office/drawing/2014/main" id="{25058A91-09D6-41A3-B732-BD9820CAF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108" name="Freeform: Shape 107">
              <a:extLst>
                <a:ext uri="{FF2B5EF4-FFF2-40B4-BE49-F238E27FC236}">
                  <a16:creationId xmlns:a16="http://schemas.microsoft.com/office/drawing/2014/main" id="{EB46C089-E160-4CFA-9B80-559D7A2218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109" name="Freeform: Shape 108">
              <a:extLst>
                <a:ext uri="{FF2B5EF4-FFF2-40B4-BE49-F238E27FC236}">
                  <a16:creationId xmlns:a16="http://schemas.microsoft.com/office/drawing/2014/main" id="{3A4BDAFA-2631-4743-B907-D9504D8E54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E528278E-DA5D-4BDE-A93C-EDA649DA3D36}"/>
              </a:ext>
            </a:extLst>
          </p:cNvPr>
          <p:cNvSpPr>
            <a:spLocks noGrp="1"/>
          </p:cNvSpPr>
          <p:nvPr>
            <p:ph type="title"/>
          </p:nvPr>
        </p:nvSpPr>
        <p:spPr>
          <a:xfrm>
            <a:off x="1198182" y="559813"/>
            <a:ext cx="4814412" cy="1664573"/>
          </a:xfrm>
        </p:spPr>
        <p:txBody>
          <a:bodyPr vert="horz" lIns="91440" tIns="45720" rIns="91440" bIns="45720" rtlCol="0" anchor="ctr">
            <a:normAutofit/>
          </a:bodyPr>
          <a:lstStyle/>
          <a:p>
            <a:r>
              <a:rPr lang="en-US" sz="4400" kern="1200" dirty="0">
                <a:solidFill>
                  <a:schemeClr val="tx2"/>
                </a:solidFill>
                <a:latin typeface="+mj-lt"/>
                <a:ea typeface="+mj-ea"/>
                <a:cs typeface="+mj-cs"/>
              </a:rPr>
              <a:t>Bloodletting 2</a:t>
            </a:r>
          </a:p>
        </p:txBody>
      </p:sp>
      <p:sp>
        <p:nvSpPr>
          <p:cNvPr id="3" name="Content Placeholder 2">
            <a:extLst>
              <a:ext uri="{FF2B5EF4-FFF2-40B4-BE49-F238E27FC236}">
                <a16:creationId xmlns:a16="http://schemas.microsoft.com/office/drawing/2014/main" id="{9966B3D0-D42A-4B54-AA14-F42C316D1BDB}"/>
              </a:ext>
            </a:extLst>
          </p:cNvPr>
          <p:cNvSpPr>
            <a:spLocks noGrp="1"/>
          </p:cNvSpPr>
          <p:nvPr>
            <p:ph sz="half" idx="1"/>
          </p:nvPr>
        </p:nvSpPr>
        <p:spPr>
          <a:xfrm>
            <a:off x="407779" y="1847850"/>
            <a:ext cx="5951433" cy="4818888"/>
          </a:xfrm>
        </p:spPr>
        <p:txBody>
          <a:bodyPr vert="horz" lIns="91440" tIns="45720" rIns="91440" bIns="45720" rtlCol="0">
            <a:normAutofit fontScale="92500" lnSpcReduction="20000"/>
          </a:bodyPr>
          <a:lstStyle/>
          <a:p>
            <a:pPr>
              <a:buFont typeface="Arial" panose="020B0604020202020204" pitchFamily="34" charset="0"/>
              <a:buChar char="•"/>
            </a:pPr>
            <a:r>
              <a:rPr lang="en-GB" sz="2400" dirty="0"/>
              <a:t>Unquestionably one of the most frequent forms of general therapy.</a:t>
            </a:r>
          </a:p>
          <a:p>
            <a:pPr>
              <a:buFont typeface="Arial" panose="020B0604020202020204" pitchFamily="34" charset="0"/>
              <a:buChar char="•"/>
            </a:pPr>
            <a:r>
              <a:rPr lang="en-GB" sz="2400" dirty="0" err="1"/>
              <a:t>Sirasi</a:t>
            </a:r>
            <a:r>
              <a:rPr lang="en-GB" sz="2400" dirty="0"/>
              <a:t>: ‘The principle behind this ancient and long-lived therapeutic procedure was that bloodletting drew off corrupt matter from the body. Each of the four humours, all of which was contained in blood, was capable of being transformed by disordered complexion into harmful secondary humour that had to be removed if the patient was to recover (or maintain) health. Galen was influential in systematizing and elaborating these concepts as well as many others.’ pp.139-140</a:t>
            </a:r>
          </a:p>
          <a:p>
            <a:r>
              <a:rPr lang="en-GB" sz="900" dirty="0"/>
              <a:t>Unknown </a:t>
            </a:r>
            <a:r>
              <a:rPr lang="en-GB" sz="900" dirty="0" err="1"/>
              <a:t>authorUnknown</a:t>
            </a:r>
            <a:r>
              <a:rPr lang="en-GB" sz="900" dirty="0"/>
              <a:t> author, CC0, via Wikimedia Commons</a:t>
            </a:r>
            <a:endParaRPr lang="en-US" sz="900" dirty="0"/>
          </a:p>
        </p:txBody>
      </p:sp>
      <p:pic>
        <p:nvPicPr>
          <p:cNvPr id="4098" name="Picture 2">
            <a:extLst>
              <a:ext uri="{FF2B5EF4-FFF2-40B4-BE49-F238E27FC236}">
                <a16:creationId xmlns:a16="http://schemas.microsoft.com/office/drawing/2014/main" id="{2F4ACC20-858C-4F80-9B40-1E46CC035DF1}"/>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t="637"/>
          <a:stretch/>
        </p:blipFill>
        <p:spPr bwMode="auto">
          <a:xfrm>
            <a:off x="6626806" y="1019556"/>
            <a:ext cx="4817466" cy="4818888"/>
          </a:xfrm>
          <a:prstGeom prst="rect">
            <a:avLst/>
          </a:prstGeom>
          <a:noFill/>
          <a:extLst>
            <a:ext uri="{909E8E84-426E-40DD-AFC4-6F175D3DCCD1}">
              <a14:hiddenFill xmlns:a14="http://schemas.microsoft.com/office/drawing/2010/main">
                <a:solidFill>
                  <a:srgbClr val="FFFFFF"/>
                </a:solidFill>
              </a14:hiddenFill>
            </a:ext>
          </a:extLst>
        </p:spPr>
      </p:pic>
      <p:grpSp>
        <p:nvGrpSpPr>
          <p:cNvPr id="111" name="Bottom Right">
            <a:extLst>
              <a:ext uri="{FF2B5EF4-FFF2-40B4-BE49-F238E27FC236}">
                <a16:creationId xmlns:a16="http://schemas.microsoft.com/office/drawing/2014/main" id="{521AD032-2A8E-46DA-9ADE-ABE5E787FE3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112" name="Freeform: Shape 111">
              <a:extLst>
                <a:ext uri="{FF2B5EF4-FFF2-40B4-BE49-F238E27FC236}">
                  <a16:creationId xmlns:a16="http://schemas.microsoft.com/office/drawing/2014/main" id="{4C99AC15-8ABA-4F63-9321-20BC70B7C5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13" name="Graphic 157">
              <a:extLst>
                <a:ext uri="{FF2B5EF4-FFF2-40B4-BE49-F238E27FC236}">
                  <a16:creationId xmlns:a16="http://schemas.microsoft.com/office/drawing/2014/main" id="{4A4D9C63-9AE2-409A-AD6F-D6B96CC608F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115" name="Freeform: Shape 114">
                <a:extLst>
                  <a:ext uri="{FF2B5EF4-FFF2-40B4-BE49-F238E27FC236}">
                    <a16:creationId xmlns:a16="http://schemas.microsoft.com/office/drawing/2014/main" id="{1C414FAE-71E1-463A-AE68-63329132E4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6" name="Freeform: Shape 115">
                <a:extLst>
                  <a:ext uri="{FF2B5EF4-FFF2-40B4-BE49-F238E27FC236}">
                    <a16:creationId xmlns:a16="http://schemas.microsoft.com/office/drawing/2014/main" id="{2AA2E51D-8749-4E45-B4DD-111ED901B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7" name="Freeform: Shape 116">
                <a:extLst>
                  <a:ext uri="{FF2B5EF4-FFF2-40B4-BE49-F238E27FC236}">
                    <a16:creationId xmlns:a16="http://schemas.microsoft.com/office/drawing/2014/main" id="{FF8F5908-4C35-43FC-A898-D3C8C3A09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8" name="Freeform: Shape 117">
                <a:extLst>
                  <a:ext uri="{FF2B5EF4-FFF2-40B4-BE49-F238E27FC236}">
                    <a16:creationId xmlns:a16="http://schemas.microsoft.com/office/drawing/2014/main" id="{B573C509-A7F3-4312-B67F-C55BB88DDF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9" name="Freeform: Shape 118">
                <a:extLst>
                  <a:ext uri="{FF2B5EF4-FFF2-40B4-BE49-F238E27FC236}">
                    <a16:creationId xmlns:a16="http://schemas.microsoft.com/office/drawing/2014/main" id="{79AB9BF4-2BB4-4BE7-98EB-B320312ED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120" name="Freeform: Shape 119">
                <a:extLst>
                  <a:ext uri="{FF2B5EF4-FFF2-40B4-BE49-F238E27FC236}">
                    <a16:creationId xmlns:a16="http://schemas.microsoft.com/office/drawing/2014/main" id="{971E7EF4-D2C5-4968-AC34-A0674E1F82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21" name="Freeform: Shape 120">
                <a:extLst>
                  <a:ext uri="{FF2B5EF4-FFF2-40B4-BE49-F238E27FC236}">
                    <a16:creationId xmlns:a16="http://schemas.microsoft.com/office/drawing/2014/main" id="{235D9000-8CED-4925-95A2-3F12C80234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114" name="Freeform: Shape 113">
              <a:extLst>
                <a:ext uri="{FF2B5EF4-FFF2-40B4-BE49-F238E27FC236}">
                  <a16:creationId xmlns:a16="http://schemas.microsoft.com/office/drawing/2014/main" id="{9F857165-8DF4-4025-B0D6-1079CDA8F8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2326058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247A131F-D5DE-41A5-B4CF-4F345319B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73" name="Freeform: Shape 72">
            <a:extLst>
              <a:ext uri="{FF2B5EF4-FFF2-40B4-BE49-F238E27FC236}">
                <a16:creationId xmlns:a16="http://schemas.microsoft.com/office/drawing/2014/main" id="{3AF4666D-BD98-40A5-A75F-478B98201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75" name="Freeform: Shape 74">
            <a:extLst>
              <a:ext uri="{FF2B5EF4-FFF2-40B4-BE49-F238E27FC236}">
                <a16:creationId xmlns:a16="http://schemas.microsoft.com/office/drawing/2014/main" id="{68680585-71F9-4721-A998-4974171D2E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77" name="Freeform: Shape 76">
            <a:extLst>
              <a:ext uri="{FF2B5EF4-FFF2-40B4-BE49-F238E27FC236}">
                <a16:creationId xmlns:a16="http://schemas.microsoft.com/office/drawing/2014/main" id="{12BC95C2-2EEC-4F59-ABA8-660B0D059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79" name="Graphic 141">
            <a:extLst>
              <a:ext uri="{FF2B5EF4-FFF2-40B4-BE49-F238E27FC236}">
                <a16:creationId xmlns:a16="http://schemas.microsoft.com/office/drawing/2014/main" id="{03E9870D-4BBA-43AF-8D44-BBADF020CF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80" name="Freeform: Shape 79">
              <a:extLst>
                <a:ext uri="{FF2B5EF4-FFF2-40B4-BE49-F238E27FC236}">
                  <a16:creationId xmlns:a16="http://schemas.microsoft.com/office/drawing/2014/main" id="{34BC5055-C77D-43CD-BB1D-A77B6779CD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81" name="Freeform: Shape 80">
              <a:extLst>
                <a:ext uri="{FF2B5EF4-FFF2-40B4-BE49-F238E27FC236}">
                  <a16:creationId xmlns:a16="http://schemas.microsoft.com/office/drawing/2014/main" id="{DB12D0B8-9385-489A-85AE-3D14AD0BA2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82" name="Freeform: Shape 81">
              <a:extLst>
                <a:ext uri="{FF2B5EF4-FFF2-40B4-BE49-F238E27FC236}">
                  <a16:creationId xmlns:a16="http://schemas.microsoft.com/office/drawing/2014/main" id="{D158A14A-147E-4130-A5E2-38FD84B181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83" name="Freeform: Shape 82">
              <a:extLst>
                <a:ext uri="{FF2B5EF4-FFF2-40B4-BE49-F238E27FC236}">
                  <a16:creationId xmlns:a16="http://schemas.microsoft.com/office/drawing/2014/main" id="{75B8B1EB-5E2B-472C-AE60-2EC5961F16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84" name="Freeform: Shape 83">
              <a:extLst>
                <a:ext uri="{FF2B5EF4-FFF2-40B4-BE49-F238E27FC236}">
                  <a16:creationId xmlns:a16="http://schemas.microsoft.com/office/drawing/2014/main" id="{B4F5BD77-58D7-4B61-A666-1B4139A63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85" name="Freeform: Shape 84">
              <a:extLst>
                <a:ext uri="{FF2B5EF4-FFF2-40B4-BE49-F238E27FC236}">
                  <a16:creationId xmlns:a16="http://schemas.microsoft.com/office/drawing/2014/main" id="{F5CBEC6B-EDB6-40B8-8771-E5AF41B8D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86" name="Freeform: Shape 85">
              <a:extLst>
                <a:ext uri="{FF2B5EF4-FFF2-40B4-BE49-F238E27FC236}">
                  <a16:creationId xmlns:a16="http://schemas.microsoft.com/office/drawing/2014/main" id="{91BD0EE8-AA47-4044-9251-9F5A4B820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88" name="Graphic 157">
            <a:extLst>
              <a:ext uri="{FF2B5EF4-FFF2-40B4-BE49-F238E27FC236}">
                <a16:creationId xmlns:a16="http://schemas.microsoft.com/office/drawing/2014/main" id="{C3279E8D-2BAA-4CB1-834B-09FADD54DE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610600" y="3276600"/>
            <a:ext cx="3529260" cy="3581398"/>
            <a:chOff x="4114800" y="1423987"/>
            <a:chExt cx="3961542" cy="4007547"/>
          </a:xfrm>
          <a:noFill/>
        </p:grpSpPr>
        <p:sp>
          <p:nvSpPr>
            <p:cNvPr id="89" name="Freeform: Shape 88">
              <a:extLst>
                <a:ext uri="{FF2B5EF4-FFF2-40B4-BE49-F238E27FC236}">
                  <a16:creationId xmlns:a16="http://schemas.microsoft.com/office/drawing/2014/main" id="{3456F18E-4F61-486D-9CD6-65B30372C5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90" name="Freeform: Shape 89">
              <a:extLst>
                <a:ext uri="{FF2B5EF4-FFF2-40B4-BE49-F238E27FC236}">
                  <a16:creationId xmlns:a16="http://schemas.microsoft.com/office/drawing/2014/main" id="{318DDF45-08F0-46B6-A0B7-133735C94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91" name="Freeform: Shape 90">
              <a:extLst>
                <a:ext uri="{FF2B5EF4-FFF2-40B4-BE49-F238E27FC236}">
                  <a16:creationId xmlns:a16="http://schemas.microsoft.com/office/drawing/2014/main" id="{B9D0CC0F-710D-43F4-BC86-763767420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92" name="Freeform: Shape 91">
              <a:extLst>
                <a:ext uri="{FF2B5EF4-FFF2-40B4-BE49-F238E27FC236}">
                  <a16:creationId xmlns:a16="http://schemas.microsoft.com/office/drawing/2014/main" id="{6FB36AB6-CB81-495A-8A33-C0BCE67D6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93" name="Freeform: Shape 92">
              <a:extLst>
                <a:ext uri="{FF2B5EF4-FFF2-40B4-BE49-F238E27FC236}">
                  <a16:creationId xmlns:a16="http://schemas.microsoft.com/office/drawing/2014/main" id="{1993F7E6-ABF6-482D-BEA5-B4E607DDB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94" name="Freeform: Shape 93">
              <a:extLst>
                <a:ext uri="{FF2B5EF4-FFF2-40B4-BE49-F238E27FC236}">
                  <a16:creationId xmlns:a16="http://schemas.microsoft.com/office/drawing/2014/main" id="{DCA0B097-C21A-40B4-95E4-2FFA9697F8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95" name="Freeform: Shape 94">
              <a:extLst>
                <a:ext uri="{FF2B5EF4-FFF2-40B4-BE49-F238E27FC236}">
                  <a16:creationId xmlns:a16="http://schemas.microsoft.com/office/drawing/2014/main" id="{AB2AF0F5-7EAA-4BAB-8DE2-D84E12417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useBgFill="1">
        <p:nvSpPr>
          <p:cNvPr id="97" name="Rectangle 96">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99" name="Rectangle 98">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01" name="Top Left">
            <a:extLst>
              <a:ext uri="{FF2B5EF4-FFF2-40B4-BE49-F238E27FC236}">
                <a16:creationId xmlns:a16="http://schemas.microsoft.com/office/drawing/2014/main" id="{30E2593C-D80A-46DA-80DF-172357084A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02" name="Freeform: Shape 101">
              <a:extLst>
                <a:ext uri="{FF2B5EF4-FFF2-40B4-BE49-F238E27FC236}">
                  <a16:creationId xmlns:a16="http://schemas.microsoft.com/office/drawing/2014/main" id="{01A9D4F6-4E29-4BDA-A516-7F3F736DB7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 name="Freeform: Shape 102">
              <a:extLst>
                <a:ext uri="{FF2B5EF4-FFF2-40B4-BE49-F238E27FC236}">
                  <a16:creationId xmlns:a16="http://schemas.microsoft.com/office/drawing/2014/main" id="{F21C7B06-772C-4D26-AF38-02786B9F8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4" name="Freeform: Shape 103">
              <a:extLst>
                <a:ext uri="{FF2B5EF4-FFF2-40B4-BE49-F238E27FC236}">
                  <a16:creationId xmlns:a16="http://schemas.microsoft.com/office/drawing/2014/main" id="{98F1E44D-5255-4ED6-8D25-0616BC2807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5" name="Freeform: Shape 104">
              <a:extLst>
                <a:ext uri="{FF2B5EF4-FFF2-40B4-BE49-F238E27FC236}">
                  <a16:creationId xmlns:a16="http://schemas.microsoft.com/office/drawing/2014/main" id="{D4D73AC6-0076-449C-8676-7D0AD28D6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06" name="Freeform: Shape 105">
              <a:extLst>
                <a:ext uri="{FF2B5EF4-FFF2-40B4-BE49-F238E27FC236}">
                  <a16:creationId xmlns:a16="http://schemas.microsoft.com/office/drawing/2014/main" id="{6592273B-D4FB-437C-A81B-0CEEEB089A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7" name="Freeform: Shape 106">
              <a:extLst>
                <a:ext uri="{FF2B5EF4-FFF2-40B4-BE49-F238E27FC236}">
                  <a16:creationId xmlns:a16="http://schemas.microsoft.com/office/drawing/2014/main" id="{25058A91-09D6-41A3-B732-BD9820CAF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108" name="Freeform: Shape 107">
              <a:extLst>
                <a:ext uri="{FF2B5EF4-FFF2-40B4-BE49-F238E27FC236}">
                  <a16:creationId xmlns:a16="http://schemas.microsoft.com/office/drawing/2014/main" id="{EB46C089-E160-4CFA-9B80-559D7A2218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109" name="Freeform: Shape 108">
              <a:extLst>
                <a:ext uri="{FF2B5EF4-FFF2-40B4-BE49-F238E27FC236}">
                  <a16:creationId xmlns:a16="http://schemas.microsoft.com/office/drawing/2014/main" id="{3A4BDAFA-2631-4743-B907-D9504D8E54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E528278E-DA5D-4BDE-A93C-EDA649DA3D36}"/>
              </a:ext>
            </a:extLst>
          </p:cNvPr>
          <p:cNvSpPr>
            <a:spLocks noGrp="1"/>
          </p:cNvSpPr>
          <p:nvPr>
            <p:ph type="title"/>
          </p:nvPr>
        </p:nvSpPr>
        <p:spPr>
          <a:xfrm>
            <a:off x="1198182" y="559813"/>
            <a:ext cx="4814412" cy="1664573"/>
          </a:xfrm>
        </p:spPr>
        <p:txBody>
          <a:bodyPr vert="horz" lIns="91440" tIns="45720" rIns="91440" bIns="45720" rtlCol="0" anchor="ctr">
            <a:normAutofit/>
          </a:bodyPr>
          <a:lstStyle/>
          <a:p>
            <a:r>
              <a:rPr lang="en-US" sz="4400" kern="1200" dirty="0">
                <a:solidFill>
                  <a:schemeClr val="tx2"/>
                </a:solidFill>
                <a:latin typeface="+mj-lt"/>
                <a:ea typeface="+mj-ea"/>
                <a:cs typeface="+mj-cs"/>
              </a:rPr>
              <a:t>Bloodletting 3</a:t>
            </a:r>
          </a:p>
        </p:txBody>
      </p:sp>
      <p:sp>
        <p:nvSpPr>
          <p:cNvPr id="3" name="Content Placeholder 2">
            <a:extLst>
              <a:ext uri="{FF2B5EF4-FFF2-40B4-BE49-F238E27FC236}">
                <a16:creationId xmlns:a16="http://schemas.microsoft.com/office/drawing/2014/main" id="{9966B3D0-D42A-4B54-AA14-F42C316D1BDB}"/>
              </a:ext>
            </a:extLst>
          </p:cNvPr>
          <p:cNvSpPr>
            <a:spLocks noGrp="1"/>
          </p:cNvSpPr>
          <p:nvPr>
            <p:ph sz="half" idx="1"/>
          </p:nvPr>
        </p:nvSpPr>
        <p:spPr>
          <a:xfrm>
            <a:off x="407779" y="1847850"/>
            <a:ext cx="5951433" cy="4818888"/>
          </a:xfrm>
        </p:spPr>
        <p:txBody>
          <a:bodyPr vert="horz" lIns="91440" tIns="45720" rIns="91440" bIns="45720" rtlCol="0">
            <a:normAutofit fontScale="85000" lnSpcReduction="10000"/>
          </a:bodyPr>
          <a:lstStyle/>
          <a:p>
            <a:pPr>
              <a:buFont typeface="Arial" panose="020B0604020202020204" pitchFamily="34" charset="0"/>
              <a:buChar char="•"/>
            </a:pPr>
            <a:r>
              <a:rPr lang="en-GB" sz="2400" dirty="0"/>
              <a:t>Blood commonly drawn from one of the three major veins in the arm – the cephalic, median or basilic veins.</a:t>
            </a:r>
          </a:p>
          <a:p>
            <a:pPr>
              <a:buFont typeface="Arial" panose="020B0604020202020204" pitchFamily="34" charset="0"/>
              <a:buChar char="•"/>
            </a:pPr>
            <a:r>
              <a:rPr lang="en-GB" sz="2400" dirty="0"/>
              <a:t>Other veins could be used to treat specific conditions, e.g. the vein in the forehead for treating melancholy.</a:t>
            </a:r>
          </a:p>
          <a:p>
            <a:pPr>
              <a:buFont typeface="Arial" panose="020B0604020202020204" pitchFamily="34" charset="0"/>
              <a:buChar char="•"/>
            </a:pPr>
            <a:r>
              <a:rPr lang="en-GB" sz="2400" dirty="0"/>
              <a:t>Some medieval manuscripts warn against letting out too much blood and state that the patient should not be so weak he/she will faint.</a:t>
            </a:r>
          </a:p>
          <a:p>
            <a:pPr>
              <a:buFont typeface="Arial" panose="020B0604020202020204" pitchFamily="34" charset="0"/>
              <a:buChar char="•"/>
            </a:pPr>
            <a:r>
              <a:rPr lang="en-GB" sz="2400" dirty="0"/>
              <a:t>Unskilled phlebotomy could lead to cutting an artery; swelling of arm; infection and death.</a:t>
            </a:r>
          </a:p>
          <a:p>
            <a:pPr>
              <a:buFont typeface="Arial" panose="020B0604020202020204" pitchFamily="34" charset="0"/>
              <a:buChar char="•"/>
            </a:pPr>
            <a:r>
              <a:rPr lang="en-GB" sz="2400" dirty="0"/>
              <a:t>Bloodletting normally performed by surgical venesection, although leeches were also used.</a:t>
            </a:r>
            <a:endParaRPr lang="en-GB" sz="900" dirty="0"/>
          </a:p>
          <a:p>
            <a:r>
              <a:rPr lang="en-GB" sz="900" dirty="0"/>
              <a:t>Unknown </a:t>
            </a:r>
            <a:r>
              <a:rPr lang="en-GB" sz="900" dirty="0" err="1"/>
              <a:t>authorUnknown</a:t>
            </a:r>
            <a:r>
              <a:rPr lang="en-GB" sz="900" dirty="0"/>
              <a:t> author, CC0, via Wikimedia Commons</a:t>
            </a:r>
            <a:endParaRPr lang="en-US" sz="900" dirty="0"/>
          </a:p>
        </p:txBody>
      </p:sp>
      <p:pic>
        <p:nvPicPr>
          <p:cNvPr id="4098" name="Picture 2">
            <a:extLst>
              <a:ext uri="{FF2B5EF4-FFF2-40B4-BE49-F238E27FC236}">
                <a16:creationId xmlns:a16="http://schemas.microsoft.com/office/drawing/2014/main" id="{2F4ACC20-858C-4F80-9B40-1E46CC035DF1}"/>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t="637"/>
          <a:stretch/>
        </p:blipFill>
        <p:spPr bwMode="auto">
          <a:xfrm>
            <a:off x="6626806" y="1019556"/>
            <a:ext cx="4817466" cy="4818888"/>
          </a:xfrm>
          <a:prstGeom prst="rect">
            <a:avLst/>
          </a:prstGeom>
          <a:noFill/>
          <a:extLst>
            <a:ext uri="{909E8E84-426E-40DD-AFC4-6F175D3DCCD1}">
              <a14:hiddenFill xmlns:a14="http://schemas.microsoft.com/office/drawing/2010/main">
                <a:solidFill>
                  <a:srgbClr val="FFFFFF"/>
                </a:solidFill>
              </a14:hiddenFill>
            </a:ext>
          </a:extLst>
        </p:spPr>
      </p:pic>
      <p:grpSp>
        <p:nvGrpSpPr>
          <p:cNvPr id="111" name="Bottom Right">
            <a:extLst>
              <a:ext uri="{FF2B5EF4-FFF2-40B4-BE49-F238E27FC236}">
                <a16:creationId xmlns:a16="http://schemas.microsoft.com/office/drawing/2014/main" id="{521AD032-2A8E-46DA-9ADE-ABE5E787FE3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112" name="Freeform: Shape 111">
              <a:extLst>
                <a:ext uri="{FF2B5EF4-FFF2-40B4-BE49-F238E27FC236}">
                  <a16:creationId xmlns:a16="http://schemas.microsoft.com/office/drawing/2014/main" id="{4C99AC15-8ABA-4F63-9321-20BC70B7C5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13" name="Graphic 157">
              <a:extLst>
                <a:ext uri="{FF2B5EF4-FFF2-40B4-BE49-F238E27FC236}">
                  <a16:creationId xmlns:a16="http://schemas.microsoft.com/office/drawing/2014/main" id="{4A4D9C63-9AE2-409A-AD6F-D6B96CC608F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115" name="Freeform: Shape 114">
                <a:extLst>
                  <a:ext uri="{FF2B5EF4-FFF2-40B4-BE49-F238E27FC236}">
                    <a16:creationId xmlns:a16="http://schemas.microsoft.com/office/drawing/2014/main" id="{1C414FAE-71E1-463A-AE68-63329132E4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6" name="Freeform: Shape 115">
                <a:extLst>
                  <a:ext uri="{FF2B5EF4-FFF2-40B4-BE49-F238E27FC236}">
                    <a16:creationId xmlns:a16="http://schemas.microsoft.com/office/drawing/2014/main" id="{2AA2E51D-8749-4E45-B4DD-111ED901B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7" name="Freeform: Shape 116">
                <a:extLst>
                  <a:ext uri="{FF2B5EF4-FFF2-40B4-BE49-F238E27FC236}">
                    <a16:creationId xmlns:a16="http://schemas.microsoft.com/office/drawing/2014/main" id="{FF8F5908-4C35-43FC-A898-D3C8C3A09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8" name="Freeform: Shape 117">
                <a:extLst>
                  <a:ext uri="{FF2B5EF4-FFF2-40B4-BE49-F238E27FC236}">
                    <a16:creationId xmlns:a16="http://schemas.microsoft.com/office/drawing/2014/main" id="{B573C509-A7F3-4312-B67F-C55BB88DDF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9" name="Freeform: Shape 118">
                <a:extLst>
                  <a:ext uri="{FF2B5EF4-FFF2-40B4-BE49-F238E27FC236}">
                    <a16:creationId xmlns:a16="http://schemas.microsoft.com/office/drawing/2014/main" id="{79AB9BF4-2BB4-4BE7-98EB-B320312ED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120" name="Freeform: Shape 119">
                <a:extLst>
                  <a:ext uri="{FF2B5EF4-FFF2-40B4-BE49-F238E27FC236}">
                    <a16:creationId xmlns:a16="http://schemas.microsoft.com/office/drawing/2014/main" id="{971E7EF4-D2C5-4968-AC34-A0674E1F82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21" name="Freeform: Shape 120">
                <a:extLst>
                  <a:ext uri="{FF2B5EF4-FFF2-40B4-BE49-F238E27FC236}">
                    <a16:creationId xmlns:a16="http://schemas.microsoft.com/office/drawing/2014/main" id="{235D9000-8CED-4925-95A2-3F12C80234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114" name="Freeform: Shape 113">
              <a:extLst>
                <a:ext uri="{FF2B5EF4-FFF2-40B4-BE49-F238E27FC236}">
                  <a16:creationId xmlns:a16="http://schemas.microsoft.com/office/drawing/2014/main" id="{9F857165-8DF4-4025-B0D6-1079CDA8F8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39202338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247A131F-D5DE-41A5-B4CF-4F345319B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73" name="Freeform: Shape 72">
            <a:extLst>
              <a:ext uri="{FF2B5EF4-FFF2-40B4-BE49-F238E27FC236}">
                <a16:creationId xmlns:a16="http://schemas.microsoft.com/office/drawing/2014/main" id="{3AF4666D-BD98-40A5-A75F-478B98201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75" name="Freeform: Shape 74">
            <a:extLst>
              <a:ext uri="{FF2B5EF4-FFF2-40B4-BE49-F238E27FC236}">
                <a16:creationId xmlns:a16="http://schemas.microsoft.com/office/drawing/2014/main" id="{68680585-71F9-4721-A998-4974171D2E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77" name="Freeform: Shape 76">
            <a:extLst>
              <a:ext uri="{FF2B5EF4-FFF2-40B4-BE49-F238E27FC236}">
                <a16:creationId xmlns:a16="http://schemas.microsoft.com/office/drawing/2014/main" id="{12BC95C2-2EEC-4F59-ABA8-660B0D059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79" name="Graphic 141">
            <a:extLst>
              <a:ext uri="{FF2B5EF4-FFF2-40B4-BE49-F238E27FC236}">
                <a16:creationId xmlns:a16="http://schemas.microsoft.com/office/drawing/2014/main" id="{03E9870D-4BBA-43AF-8D44-BBADF020CF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80" name="Freeform: Shape 79">
              <a:extLst>
                <a:ext uri="{FF2B5EF4-FFF2-40B4-BE49-F238E27FC236}">
                  <a16:creationId xmlns:a16="http://schemas.microsoft.com/office/drawing/2014/main" id="{34BC5055-C77D-43CD-BB1D-A77B6779CD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81" name="Freeform: Shape 80">
              <a:extLst>
                <a:ext uri="{FF2B5EF4-FFF2-40B4-BE49-F238E27FC236}">
                  <a16:creationId xmlns:a16="http://schemas.microsoft.com/office/drawing/2014/main" id="{DB12D0B8-9385-489A-85AE-3D14AD0BA2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82" name="Freeform: Shape 81">
              <a:extLst>
                <a:ext uri="{FF2B5EF4-FFF2-40B4-BE49-F238E27FC236}">
                  <a16:creationId xmlns:a16="http://schemas.microsoft.com/office/drawing/2014/main" id="{D158A14A-147E-4130-A5E2-38FD84B181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83" name="Freeform: Shape 82">
              <a:extLst>
                <a:ext uri="{FF2B5EF4-FFF2-40B4-BE49-F238E27FC236}">
                  <a16:creationId xmlns:a16="http://schemas.microsoft.com/office/drawing/2014/main" id="{75B8B1EB-5E2B-472C-AE60-2EC5961F16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84" name="Freeform: Shape 83">
              <a:extLst>
                <a:ext uri="{FF2B5EF4-FFF2-40B4-BE49-F238E27FC236}">
                  <a16:creationId xmlns:a16="http://schemas.microsoft.com/office/drawing/2014/main" id="{B4F5BD77-58D7-4B61-A666-1B4139A63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85" name="Freeform: Shape 84">
              <a:extLst>
                <a:ext uri="{FF2B5EF4-FFF2-40B4-BE49-F238E27FC236}">
                  <a16:creationId xmlns:a16="http://schemas.microsoft.com/office/drawing/2014/main" id="{F5CBEC6B-EDB6-40B8-8771-E5AF41B8D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86" name="Freeform: Shape 85">
              <a:extLst>
                <a:ext uri="{FF2B5EF4-FFF2-40B4-BE49-F238E27FC236}">
                  <a16:creationId xmlns:a16="http://schemas.microsoft.com/office/drawing/2014/main" id="{91BD0EE8-AA47-4044-9251-9F5A4B820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88" name="Graphic 157">
            <a:extLst>
              <a:ext uri="{FF2B5EF4-FFF2-40B4-BE49-F238E27FC236}">
                <a16:creationId xmlns:a16="http://schemas.microsoft.com/office/drawing/2014/main" id="{C3279E8D-2BAA-4CB1-834B-09FADD54DE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610600" y="3276600"/>
            <a:ext cx="3529260" cy="3581398"/>
            <a:chOff x="4114800" y="1423987"/>
            <a:chExt cx="3961542" cy="4007547"/>
          </a:xfrm>
          <a:noFill/>
        </p:grpSpPr>
        <p:sp>
          <p:nvSpPr>
            <p:cNvPr id="89" name="Freeform: Shape 88">
              <a:extLst>
                <a:ext uri="{FF2B5EF4-FFF2-40B4-BE49-F238E27FC236}">
                  <a16:creationId xmlns:a16="http://schemas.microsoft.com/office/drawing/2014/main" id="{3456F18E-4F61-486D-9CD6-65B30372C5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90" name="Freeform: Shape 89">
              <a:extLst>
                <a:ext uri="{FF2B5EF4-FFF2-40B4-BE49-F238E27FC236}">
                  <a16:creationId xmlns:a16="http://schemas.microsoft.com/office/drawing/2014/main" id="{318DDF45-08F0-46B6-A0B7-133735C94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91" name="Freeform: Shape 90">
              <a:extLst>
                <a:ext uri="{FF2B5EF4-FFF2-40B4-BE49-F238E27FC236}">
                  <a16:creationId xmlns:a16="http://schemas.microsoft.com/office/drawing/2014/main" id="{B9D0CC0F-710D-43F4-BC86-763767420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92" name="Freeform: Shape 91">
              <a:extLst>
                <a:ext uri="{FF2B5EF4-FFF2-40B4-BE49-F238E27FC236}">
                  <a16:creationId xmlns:a16="http://schemas.microsoft.com/office/drawing/2014/main" id="{6FB36AB6-CB81-495A-8A33-C0BCE67D6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93" name="Freeform: Shape 92">
              <a:extLst>
                <a:ext uri="{FF2B5EF4-FFF2-40B4-BE49-F238E27FC236}">
                  <a16:creationId xmlns:a16="http://schemas.microsoft.com/office/drawing/2014/main" id="{1993F7E6-ABF6-482D-BEA5-B4E607DDB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94" name="Freeform: Shape 93">
              <a:extLst>
                <a:ext uri="{FF2B5EF4-FFF2-40B4-BE49-F238E27FC236}">
                  <a16:creationId xmlns:a16="http://schemas.microsoft.com/office/drawing/2014/main" id="{DCA0B097-C21A-40B4-95E4-2FFA9697F8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95" name="Freeform: Shape 94">
              <a:extLst>
                <a:ext uri="{FF2B5EF4-FFF2-40B4-BE49-F238E27FC236}">
                  <a16:creationId xmlns:a16="http://schemas.microsoft.com/office/drawing/2014/main" id="{AB2AF0F5-7EAA-4BAB-8DE2-D84E12417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useBgFill="1">
        <p:nvSpPr>
          <p:cNvPr id="97" name="Rectangle 96">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99" name="Rectangle 98">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01" name="Top Left">
            <a:extLst>
              <a:ext uri="{FF2B5EF4-FFF2-40B4-BE49-F238E27FC236}">
                <a16:creationId xmlns:a16="http://schemas.microsoft.com/office/drawing/2014/main" id="{30E2593C-D80A-46DA-80DF-172357084A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02" name="Freeform: Shape 101">
              <a:extLst>
                <a:ext uri="{FF2B5EF4-FFF2-40B4-BE49-F238E27FC236}">
                  <a16:creationId xmlns:a16="http://schemas.microsoft.com/office/drawing/2014/main" id="{01A9D4F6-4E29-4BDA-A516-7F3F736DB7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 name="Freeform: Shape 102">
              <a:extLst>
                <a:ext uri="{FF2B5EF4-FFF2-40B4-BE49-F238E27FC236}">
                  <a16:creationId xmlns:a16="http://schemas.microsoft.com/office/drawing/2014/main" id="{F21C7B06-772C-4D26-AF38-02786B9F8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4" name="Freeform: Shape 103">
              <a:extLst>
                <a:ext uri="{FF2B5EF4-FFF2-40B4-BE49-F238E27FC236}">
                  <a16:creationId xmlns:a16="http://schemas.microsoft.com/office/drawing/2014/main" id="{98F1E44D-5255-4ED6-8D25-0616BC2807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5" name="Freeform: Shape 104">
              <a:extLst>
                <a:ext uri="{FF2B5EF4-FFF2-40B4-BE49-F238E27FC236}">
                  <a16:creationId xmlns:a16="http://schemas.microsoft.com/office/drawing/2014/main" id="{D4D73AC6-0076-449C-8676-7D0AD28D6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06" name="Freeform: Shape 105">
              <a:extLst>
                <a:ext uri="{FF2B5EF4-FFF2-40B4-BE49-F238E27FC236}">
                  <a16:creationId xmlns:a16="http://schemas.microsoft.com/office/drawing/2014/main" id="{6592273B-D4FB-437C-A81B-0CEEEB089A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7" name="Freeform: Shape 106">
              <a:extLst>
                <a:ext uri="{FF2B5EF4-FFF2-40B4-BE49-F238E27FC236}">
                  <a16:creationId xmlns:a16="http://schemas.microsoft.com/office/drawing/2014/main" id="{25058A91-09D6-41A3-B732-BD9820CAF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108" name="Freeform: Shape 107">
              <a:extLst>
                <a:ext uri="{FF2B5EF4-FFF2-40B4-BE49-F238E27FC236}">
                  <a16:creationId xmlns:a16="http://schemas.microsoft.com/office/drawing/2014/main" id="{EB46C089-E160-4CFA-9B80-559D7A2218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109" name="Freeform: Shape 108">
              <a:extLst>
                <a:ext uri="{FF2B5EF4-FFF2-40B4-BE49-F238E27FC236}">
                  <a16:creationId xmlns:a16="http://schemas.microsoft.com/office/drawing/2014/main" id="{3A4BDAFA-2631-4743-B907-D9504D8E54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DE5AA9D0-9ED2-40B2-A0F2-FDC00E91D346}"/>
              </a:ext>
            </a:extLst>
          </p:cNvPr>
          <p:cNvSpPr>
            <a:spLocks noGrp="1"/>
          </p:cNvSpPr>
          <p:nvPr>
            <p:ph type="title"/>
          </p:nvPr>
        </p:nvSpPr>
        <p:spPr>
          <a:xfrm>
            <a:off x="1198182" y="559813"/>
            <a:ext cx="4814412" cy="1664573"/>
          </a:xfrm>
        </p:spPr>
        <p:txBody>
          <a:bodyPr vert="horz" lIns="91440" tIns="45720" rIns="91440" bIns="45720" rtlCol="0" anchor="ctr">
            <a:normAutofit/>
          </a:bodyPr>
          <a:lstStyle/>
          <a:p>
            <a:r>
              <a:rPr lang="en-US" kern="1200">
                <a:solidFill>
                  <a:schemeClr val="tx2"/>
                </a:solidFill>
                <a:latin typeface="+mj-lt"/>
                <a:ea typeface="+mj-ea"/>
                <a:cs typeface="+mj-cs"/>
              </a:rPr>
              <a:t>Using Leeches</a:t>
            </a:r>
          </a:p>
        </p:txBody>
      </p:sp>
      <p:sp>
        <p:nvSpPr>
          <p:cNvPr id="3" name="Content Placeholder 2">
            <a:extLst>
              <a:ext uri="{FF2B5EF4-FFF2-40B4-BE49-F238E27FC236}">
                <a16:creationId xmlns:a16="http://schemas.microsoft.com/office/drawing/2014/main" id="{EB04029A-E208-4D01-981E-678A573154DE}"/>
              </a:ext>
            </a:extLst>
          </p:cNvPr>
          <p:cNvSpPr>
            <a:spLocks noGrp="1"/>
          </p:cNvSpPr>
          <p:nvPr>
            <p:ph sz="half" idx="1"/>
          </p:nvPr>
        </p:nvSpPr>
        <p:spPr>
          <a:xfrm>
            <a:off x="746250" y="1991360"/>
            <a:ext cx="5253608" cy="4399280"/>
          </a:xfrm>
        </p:spPr>
        <p:txBody>
          <a:bodyPr vert="horz" lIns="91440" tIns="45720" rIns="91440" bIns="45720" rtlCol="0">
            <a:normAutofit/>
          </a:bodyPr>
          <a:lstStyle/>
          <a:p>
            <a:pPr>
              <a:buFont typeface="Arial" panose="020B0604020202020204" pitchFamily="34" charset="0"/>
              <a:buChar char="•"/>
            </a:pPr>
            <a:r>
              <a:rPr lang="en-US" sz="1800" b="0" i="0" dirty="0">
                <a:effectLst/>
              </a:rPr>
              <a:t>Use of leeches in medicine dates from the Stone Age to the present and has stretched across the globe.</a:t>
            </a:r>
          </a:p>
          <a:p>
            <a:pPr>
              <a:buFont typeface="Arial" panose="020B0604020202020204" pitchFamily="34" charset="0"/>
              <a:buChar char="•"/>
            </a:pPr>
            <a:r>
              <a:rPr lang="en-US" sz="1800" b="0" i="0" dirty="0">
                <a:effectLst/>
              </a:rPr>
              <a:t>In the past, leeches were believed to remove evil spirits or humors from the body, while present knowledge of the unique properties of </a:t>
            </a:r>
            <a:r>
              <a:rPr lang="en-US" sz="1800" b="0" i="1" dirty="0" err="1">
                <a:effectLst/>
              </a:rPr>
              <a:t>Hirudo</a:t>
            </a:r>
            <a:r>
              <a:rPr lang="en-US" sz="1800" b="0" i="1" dirty="0">
                <a:effectLst/>
              </a:rPr>
              <a:t> </a:t>
            </a:r>
            <a:r>
              <a:rPr lang="en-US" sz="1800" b="0" i="1" dirty="0" err="1">
                <a:effectLst/>
              </a:rPr>
              <a:t>medicinalis</a:t>
            </a:r>
            <a:r>
              <a:rPr lang="en-US" sz="1800" b="0" i="0" dirty="0">
                <a:effectLst/>
              </a:rPr>
              <a:t> allows for its application to various surgical situations, particularly in reconstructive surgery. </a:t>
            </a:r>
          </a:p>
          <a:p>
            <a:pPr>
              <a:buFont typeface="Arial" panose="020B0604020202020204" pitchFamily="34" charset="0"/>
              <a:buChar char="•"/>
            </a:pPr>
            <a:endParaRPr lang="en-US" sz="1800" b="0" i="0" dirty="0">
              <a:effectLst/>
            </a:endParaRPr>
          </a:p>
          <a:p>
            <a:pPr>
              <a:buFont typeface="Arial" panose="020B0604020202020204" pitchFamily="34" charset="0"/>
              <a:buChar char="•"/>
            </a:pPr>
            <a:r>
              <a:rPr lang="en-US" sz="800" dirty="0"/>
              <a:t>Image: İZMİR HACAMAT, CC BY-SA 4.0 &lt;https://creativecommons.org/licenses/by-sa/4.0&gt;, via Wikimedia Commons</a:t>
            </a:r>
          </a:p>
        </p:txBody>
      </p:sp>
      <p:pic>
        <p:nvPicPr>
          <p:cNvPr id="3074" name="Picture 2">
            <a:extLst>
              <a:ext uri="{FF2B5EF4-FFF2-40B4-BE49-F238E27FC236}">
                <a16:creationId xmlns:a16="http://schemas.microsoft.com/office/drawing/2014/main" id="{CAC69332-D359-423F-A04F-461CAB1B35E3}"/>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l="17766" r="15503" b="-1"/>
          <a:stretch/>
        </p:blipFill>
        <p:spPr bwMode="auto">
          <a:xfrm>
            <a:off x="6626806" y="1019556"/>
            <a:ext cx="4817466" cy="4818888"/>
          </a:xfrm>
          <a:prstGeom prst="rect">
            <a:avLst/>
          </a:prstGeom>
          <a:noFill/>
          <a:extLst>
            <a:ext uri="{909E8E84-426E-40DD-AFC4-6F175D3DCCD1}">
              <a14:hiddenFill xmlns:a14="http://schemas.microsoft.com/office/drawing/2010/main">
                <a:solidFill>
                  <a:srgbClr val="FFFFFF"/>
                </a:solidFill>
              </a14:hiddenFill>
            </a:ext>
          </a:extLst>
        </p:spPr>
      </p:pic>
      <p:grpSp>
        <p:nvGrpSpPr>
          <p:cNvPr id="111" name="Bottom Right">
            <a:extLst>
              <a:ext uri="{FF2B5EF4-FFF2-40B4-BE49-F238E27FC236}">
                <a16:creationId xmlns:a16="http://schemas.microsoft.com/office/drawing/2014/main" id="{521AD032-2A8E-46DA-9ADE-ABE5E787FE3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112" name="Freeform: Shape 111">
              <a:extLst>
                <a:ext uri="{FF2B5EF4-FFF2-40B4-BE49-F238E27FC236}">
                  <a16:creationId xmlns:a16="http://schemas.microsoft.com/office/drawing/2014/main" id="{4C99AC15-8ABA-4F63-9321-20BC70B7C5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13" name="Graphic 157">
              <a:extLst>
                <a:ext uri="{FF2B5EF4-FFF2-40B4-BE49-F238E27FC236}">
                  <a16:creationId xmlns:a16="http://schemas.microsoft.com/office/drawing/2014/main" id="{4A4D9C63-9AE2-409A-AD6F-D6B96CC608F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115" name="Freeform: Shape 114">
                <a:extLst>
                  <a:ext uri="{FF2B5EF4-FFF2-40B4-BE49-F238E27FC236}">
                    <a16:creationId xmlns:a16="http://schemas.microsoft.com/office/drawing/2014/main" id="{1C414FAE-71E1-463A-AE68-63329132E4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6" name="Freeform: Shape 115">
                <a:extLst>
                  <a:ext uri="{FF2B5EF4-FFF2-40B4-BE49-F238E27FC236}">
                    <a16:creationId xmlns:a16="http://schemas.microsoft.com/office/drawing/2014/main" id="{2AA2E51D-8749-4E45-B4DD-111ED901B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7" name="Freeform: Shape 116">
                <a:extLst>
                  <a:ext uri="{FF2B5EF4-FFF2-40B4-BE49-F238E27FC236}">
                    <a16:creationId xmlns:a16="http://schemas.microsoft.com/office/drawing/2014/main" id="{FF8F5908-4C35-43FC-A898-D3C8C3A09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8" name="Freeform: Shape 117">
                <a:extLst>
                  <a:ext uri="{FF2B5EF4-FFF2-40B4-BE49-F238E27FC236}">
                    <a16:creationId xmlns:a16="http://schemas.microsoft.com/office/drawing/2014/main" id="{B573C509-A7F3-4312-B67F-C55BB88DDF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9" name="Freeform: Shape 118">
                <a:extLst>
                  <a:ext uri="{FF2B5EF4-FFF2-40B4-BE49-F238E27FC236}">
                    <a16:creationId xmlns:a16="http://schemas.microsoft.com/office/drawing/2014/main" id="{79AB9BF4-2BB4-4BE7-98EB-B320312ED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120" name="Freeform: Shape 119">
                <a:extLst>
                  <a:ext uri="{FF2B5EF4-FFF2-40B4-BE49-F238E27FC236}">
                    <a16:creationId xmlns:a16="http://schemas.microsoft.com/office/drawing/2014/main" id="{971E7EF4-D2C5-4968-AC34-A0674E1F82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21" name="Freeform: Shape 120">
                <a:extLst>
                  <a:ext uri="{FF2B5EF4-FFF2-40B4-BE49-F238E27FC236}">
                    <a16:creationId xmlns:a16="http://schemas.microsoft.com/office/drawing/2014/main" id="{235D9000-8CED-4925-95A2-3F12C80234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114" name="Freeform: Shape 113">
              <a:extLst>
                <a:ext uri="{FF2B5EF4-FFF2-40B4-BE49-F238E27FC236}">
                  <a16:creationId xmlns:a16="http://schemas.microsoft.com/office/drawing/2014/main" id="{9F857165-8DF4-4025-B0D6-1079CDA8F8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34688900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175B09-E789-4B64-B701-25AB69AF176E}"/>
              </a:ext>
            </a:extLst>
          </p:cNvPr>
          <p:cNvSpPr>
            <a:spLocks noGrp="1"/>
          </p:cNvSpPr>
          <p:nvPr>
            <p:ph type="title"/>
          </p:nvPr>
        </p:nvSpPr>
        <p:spPr/>
        <p:txBody>
          <a:bodyPr/>
          <a:lstStyle/>
          <a:p>
            <a:r>
              <a:rPr lang="en-GB" dirty="0"/>
              <a:t>Using Leeches</a:t>
            </a:r>
          </a:p>
        </p:txBody>
      </p:sp>
      <p:sp>
        <p:nvSpPr>
          <p:cNvPr id="3" name="Content Placeholder 2">
            <a:extLst>
              <a:ext uri="{FF2B5EF4-FFF2-40B4-BE49-F238E27FC236}">
                <a16:creationId xmlns:a16="http://schemas.microsoft.com/office/drawing/2014/main" id="{8697520E-41DD-453A-B929-B8020F565B36}"/>
              </a:ext>
            </a:extLst>
          </p:cNvPr>
          <p:cNvSpPr>
            <a:spLocks noGrp="1"/>
          </p:cNvSpPr>
          <p:nvPr>
            <p:ph sz="half" idx="1"/>
          </p:nvPr>
        </p:nvSpPr>
        <p:spPr>
          <a:xfrm>
            <a:off x="142875" y="1457325"/>
            <a:ext cx="5876925" cy="5238750"/>
          </a:xfrm>
        </p:spPr>
        <p:txBody>
          <a:bodyPr>
            <a:noAutofit/>
          </a:bodyPr>
          <a:lstStyle/>
          <a:p>
            <a:pPr>
              <a:buFont typeface="Arial" panose="020B0604020202020204" pitchFamily="34" charset="0"/>
              <a:buChar char="•"/>
            </a:pPr>
            <a:r>
              <a:rPr lang="en-GB" sz="1800" b="0" i="0" dirty="0">
                <a:solidFill>
                  <a:srgbClr val="333333"/>
                </a:solidFill>
                <a:effectLst/>
                <a:latin typeface="Fira Sans"/>
              </a:rPr>
              <a:t>The key to the leech's success was discovered in 1884 by British physiologist John </a:t>
            </a:r>
            <a:r>
              <a:rPr lang="en-GB" sz="1800" b="0" i="0" dirty="0" err="1">
                <a:solidFill>
                  <a:srgbClr val="333333"/>
                </a:solidFill>
                <a:effectLst/>
                <a:latin typeface="Fira Sans"/>
              </a:rPr>
              <a:t>Haycraft</a:t>
            </a:r>
            <a:r>
              <a:rPr lang="en-GB" sz="1800" b="0" i="0" dirty="0">
                <a:solidFill>
                  <a:srgbClr val="333333"/>
                </a:solidFill>
                <a:effectLst/>
                <a:latin typeface="Fira Sans"/>
              </a:rPr>
              <a:t> when he discovered the leech secretes hirudin, a potent anticoagulant.</a:t>
            </a:r>
          </a:p>
          <a:p>
            <a:pPr>
              <a:buFont typeface="Arial" panose="020B0604020202020204" pitchFamily="34" charset="0"/>
              <a:buChar char="•"/>
            </a:pPr>
            <a:r>
              <a:rPr lang="en-GB" sz="1800" b="0" i="0" dirty="0">
                <a:solidFill>
                  <a:srgbClr val="333333"/>
                </a:solidFill>
                <a:effectLst/>
                <a:latin typeface="Fira Sans"/>
              </a:rPr>
              <a:t> Released from the leech's salivary glands, the polypeptide hirudin binds with high affinity to the coagulation enzyme thrombin, blocking further formation of fibrin from fibrinogen and thus inhibiting the coagulation cascade. As such, prior to the discovery of heparin, hirudin was one of the few agents known and used to inhibit clotting and has been used as an anticoagulant during blood transfusions since the early 1900s (</a:t>
            </a:r>
            <a:r>
              <a:rPr lang="en-GB" sz="1800" b="0" i="0" u="none" strike="noStrike" dirty="0" err="1">
                <a:solidFill>
                  <a:srgbClr val="156D95"/>
                </a:solidFill>
                <a:effectLst/>
                <a:latin typeface="Fira Sans"/>
                <a:hlinkClick r:id="rId2"/>
              </a:rPr>
              <a:t>Derganc</a:t>
            </a:r>
            <a:r>
              <a:rPr lang="en-GB" sz="1800" b="0" i="0" u="none" strike="noStrike" dirty="0">
                <a:solidFill>
                  <a:srgbClr val="156D95"/>
                </a:solidFill>
                <a:effectLst/>
                <a:latin typeface="Fira Sans"/>
                <a:hlinkClick r:id="rId2"/>
              </a:rPr>
              <a:t> &amp; </a:t>
            </a:r>
            <a:r>
              <a:rPr lang="en-GB" sz="1800" b="0" i="0" u="none" strike="noStrike" dirty="0" err="1">
                <a:solidFill>
                  <a:srgbClr val="156D95"/>
                </a:solidFill>
                <a:effectLst/>
                <a:latin typeface="Fira Sans"/>
                <a:hlinkClick r:id="rId2"/>
              </a:rPr>
              <a:t>Zdravic</a:t>
            </a:r>
            <a:r>
              <a:rPr lang="en-GB" sz="1800" b="0" i="0" u="none" strike="noStrike" dirty="0">
                <a:solidFill>
                  <a:srgbClr val="156D95"/>
                </a:solidFill>
                <a:effectLst/>
                <a:latin typeface="Fira Sans"/>
                <a:hlinkClick r:id="rId2"/>
              </a:rPr>
              <a:t>, 1960</a:t>
            </a:r>
            <a:r>
              <a:rPr lang="en-GB" sz="1800" b="0" i="0" dirty="0">
                <a:solidFill>
                  <a:srgbClr val="333333"/>
                </a:solidFill>
                <a:effectLst/>
                <a:latin typeface="Fira Sans"/>
              </a:rPr>
              <a:t>). </a:t>
            </a:r>
          </a:p>
          <a:p>
            <a:pPr>
              <a:buFont typeface="Arial" panose="020B0604020202020204" pitchFamily="34" charset="0"/>
              <a:buChar char="•"/>
            </a:pPr>
            <a:r>
              <a:rPr lang="en-GB" sz="1800" b="0" i="0" dirty="0">
                <a:solidFill>
                  <a:srgbClr val="333333"/>
                </a:solidFill>
                <a:effectLst/>
                <a:latin typeface="Fira Sans"/>
              </a:rPr>
              <a:t>In 1955, hirudin was first successfully isolated by </a:t>
            </a:r>
            <a:r>
              <a:rPr lang="en-GB" sz="1800" b="0" i="0" dirty="0" err="1">
                <a:solidFill>
                  <a:srgbClr val="333333"/>
                </a:solidFill>
                <a:effectLst/>
                <a:latin typeface="Fira Sans"/>
              </a:rPr>
              <a:t>Markwardt</a:t>
            </a:r>
            <a:r>
              <a:rPr lang="en-GB" sz="1800" b="0" i="0" dirty="0">
                <a:solidFill>
                  <a:srgbClr val="333333"/>
                </a:solidFill>
                <a:effectLst/>
                <a:latin typeface="Fira Sans"/>
              </a:rPr>
              <a:t>, reducing the importance of the animal in favour of its product (</a:t>
            </a:r>
            <a:r>
              <a:rPr lang="en-GB" sz="1800" b="0" i="0" u="none" strike="noStrike" dirty="0">
                <a:solidFill>
                  <a:srgbClr val="156D95"/>
                </a:solidFill>
                <a:effectLst/>
                <a:latin typeface="Fira Sans"/>
                <a:hlinkClick r:id="rId3"/>
              </a:rPr>
              <a:t>Spear, 2016</a:t>
            </a:r>
            <a:r>
              <a:rPr lang="en-GB" sz="1800" b="0" i="0" dirty="0">
                <a:solidFill>
                  <a:srgbClr val="333333"/>
                </a:solidFill>
                <a:effectLst/>
                <a:latin typeface="Fira Sans"/>
              </a:rPr>
              <a:t>). </a:t>
            </a:r>
          </a:p>
          <a:p>
            <a:pPr>
              <a:buFont typeface="Arial" panose="020B0604020202020204" pitchFamily="34" charset="0"/>
              <a:buChar char="•"/>
            </a:pPr>
            <a:r>
              <a:rPr lang="en-GB" sz="1800" b="0" i="0" dirty="0">
                <a:solidFill>
                  <a:srgbClr val="333333"/>
                </a:solidFill>
                <a:effectLst/>
                <a:latin typeface="Fira Sans"/>
              </a:rPr>
              <a:t>Further investigations through the 1990s resulted in the ability to genetically engineer this potent anticoagulant.</a:t>
            </a:r>
            <a:endParaRPr lang="en-GB" sz="1800" dirty="0"/>
          </a:p>
        </p:txBody>
      </p:sp>
      <p:sp>
        <p:nvSpPr>
          <p:cNvPr id="4" name="Content Placeholder 3">
            <a:extLst>
              <a:ext uri="{FF2B5EF4-FFF2-40B4-BE49-F238E27FC236}">
                <a16:creationId xmlns:a16="http://schemas.microsoft.com/office/drawing/2014/main" id="{7AC1B230-D152-4A5A-9B73-A5008B24505E}"/>
              </a:ext>
            </a:extLst>
          </p:cNvPr>
          <p:cNvSpPr>
            <a:spLocks noGrp="1"/>
          </p:cNvSpPr>
          <p:nvPr>
            <p:ph sz="half" idx="2"/>
          </p:nvPr>
        </p:nvSpPr>
        <p:spPr>
          <a:xfrm>
            <a:off x="6172199" y="161925"/>
            <a:ext cx="5876925" cy="6015038"/>
          </a:xfrm>
        </p:spPr>
        <p:txBody>
          <a:bodyPr>
            <a:normAutofit fontScale="25000" lnSpcReduction="20000"/>
          </a:bodyPr>
          <a:lstStyle/>
          <a:p>
            <a:pPr>
              <a:buFont typeface="Arial" panose="020B0604020202020204" pitchFamily="34" charset="0"/>
              <a:buChar char="•"/>
            </a:pPr>
            <a:r>
              <a:rPr lang="en-GB" sz="7200" b="0" i="0" dirty="0">
                <a:solidFill>
                  <a:srgbClr val="333333"/>
                </a:solidFill>
                <a:effectLst/>
                <a:latin typeface="Fira Sans"/>
              </a:rPr>
              <a:t>The benefits of utilizing leeches to alleviate venous congestion in reconstructive </a:t>
            </a:r>
            <a:r>
              <a:rPr lang="en-GB" sz="7200" b="0" i="0" dirty="0">
                <a:solidFill>
                  <a:schemeClr val="tx1"/>
                </a:solidFill>
                <a:effectLst/>
                <a:latin typeface="Fira Sans"/>
              </a:rPr>
              <a:t>procedures include increased viability of the flap from increased venous outflow as well as increased likelihood of replantation success in soft-tissue avulsion injuries.</a:t>
            </a:r>
          </a:p>
          <a:p>
            <a:pPr>
              <a:buFont typeface="Arial" panose="020B0604020202020204" pitchFamily="34" charset="0"/>
              <a:buChar char="•"/>
            </a:pPr>
            <a:r>
              <a:rPr lang="en-GB" sz="7200" b="0" i="0" dirty="0">
                <a:solidFill>
                  <a:schemeClr val="tx1"/>
                </a:solidFill>
                <a:effectLst/>
                <a:latin typeface="Fira Sans"/>
              </a:rPr>
              <a:t>Leech therapy remains valuable in contemporary reconstructive surgery as an adjuvant to promote successful flap microvasculature survival, and can even make the difference between limb loss and salvage.</a:t>
            </a:r>
          </a:p>
          <a:p>
            <a:pPr>
              <a:buFont typeface="Arial" panose="020B0604020202020204" pitchFamily="34" charset="0"/>
              <a:buChar char="•"/>
            </a:pPr>
            <a:r>
              <a:rPr lang="en-GB" sz="7200" b="0" i="0" dirty="0">
                <a:solidFill>
                  <a:schemeClr val="tx1"/>
                </a:solidFill>
                <a:effectLst/>
                <a:latin typeface="Fira Sans"/>
              </a:rPr>
              <a:t>There is a leech farm in Hendy, near Swansea called </a:t>
            </a:r>
            <a:r>
              <a:rPr lang="en-GB" sz="7200" b="0" i="0" dirty="0" err="1">
                <a:solidFill>
                  <a:schemeClr val="tx1"/>
                </a:solidFill>
                <a:effectLst/>
                <a:latin typeface="Fira Sans"/>
              </a:rPr>
              <a:t>Biopharm</a:t>
            </a:r>
            <a:r>
              <a:rPr lang="en-GB" sz="7200" b="0" i="0" dirty="0">
                <a:solidFill>
                  <a:schemeClr val="tx1"/>
                </a:solidFill>
                <a:effectLst/>
                <a:latin typeface="Fira Sans"/>
              </a:rPr>
              <a:t>. Established originally in 1812, it moved to its current base in 1984.  </a:t>
            </a:r>
            <a:r>
              <a:rPr lang="en-GB" sz="7200" b="0" i="0" dirty="0" err="1">
                <a:solidFill>
                  <a:schemeClr val="tx1"/>
                </a:solidFill>
                <a:effectLst/>
                <a:latin typeface="Fira Sans"/>
              </a:rPr>
              <a:t>Biopharm</a:t>
            </a:r>
            <a:r>
              <a:rPr lang="en-GB" sz="7200" b="0" i="0" dirty="0">
                <a:solidFill>
                  <a:schemeClr val="tx1"/>
                </a:solidFill>
                <a:effectLst/>
                <a:latin typeface="Fira Sans"/>
              </a:rPr>
              <a:t> specialises in the cultivation of the medicinal leech, currently producing the majority of leeches used in modern medicine worldwide.</a:t>
            </a:r>
            <a:br>
              <a:rPr lang="en-GB" sz="7200" dirty="0">
                <a:solidFill>
                  <a:schemeClr val="tx1"/>
                </a:solidFill>
                <a:latin typeface="Fira Sans"/>
              </a:rPr>
            </a:br>
            <a:r>
              <a:rPr lang="en-GB" sz="7200" b="0" i="0" dirty="0">
                <a:solidFill>
                  <a:schemeClr val="tx1"/>
                </a:solidFill>
                <a:effectLst/>
                <a:latin typeface="Fira Sans"/>
              </a:rPr>
              <a:t>​</a:t>
            </a:r>
          </a:p>
          <a:p>
            <a:pPr marL="0" indent="0">
              <a:buNone/>
            </a:pPr>
            <a:r>
              <a:rPr lang="en-GB" sz="7200" dirty="0">
                <a:solidFill>
                  <a:schemeClr val="tx1"/>
                </a:solidFill>
                <a:latin typeface="Fira Sans"/>
              </a:rPr>
              <a:t>Sources:</a:t>
            </a:r>
          </a:p>
          <a:p>
            <a:pPr>
              <a:buFont typeface="Arial" panose="020B0604020202020204" pitchFamily="34" charset="0"/>
              <a:buChar char="•"/>
            </a:pPr>
            <a:r>
              <a:rPr lang="en-GB" sz="7200" b="0" i="0" dirty="0" err="1">
                <a:solidFill>
                  <a:schemeClr val="tx1"/>
                </a:solidFill>
                <a:effectLst/>
                <a:latin typeface="Fira Sans"/>
              </a:rPr>
              <a:t>Derganc</a:t>
            </a:r>
            <a:r>
              <a:rPr lang="en-GB" sz="7200" b="0" i="0" dirty="0">
                <a:solidFill>
                  <a:schemeClr val="tx1"/>
                </a:solidFill>
                <a:effectLst/>
                <a:latin typeface="Fira Sans"/>
              </a:rPr>
              <a:t> M., </a:t>
            </a:r>
            <a:r>
              <a:rPr lang="en-GB" sz="7200" b="0" i="0" dirty="0" err="1">
                <a:solidFill>
                  <a:schemeClr val="tx1"/>
                </a:solidFill>
                <a:effectLst/>
                <a:latin typeface="Fira Sans"/>
              </a:rPr>
              <a:t>Zdravic</a:t>
            </a:r>
            <a:r>
              <a:rPr lang="en-GB" sz="7200" b="0" i="0" dirty="0">
                <a:solidFill>
                  <a:schemeClr val="tx1"/>
                </a:solidFill>
                <a:effectLst/>
                <a:latin typeface="Fira Sans"/>
              </a:rPr>
              <a:t> F. ‘Venous congestion of flaps treated by application of leeches’, </a:t>
            </a:r>
            <a:r>
              <a:rPr lang="en-GB" sz="7200" b="0" i="1" dirty="0">
                <a:solidFill>
                  <a:schemeClr val="tx1"/>
                </a:solidFill>
                <a:effectLst/>
                <a:latin typeface="Fira Sans"/>
              </a:rPr>
              <a:t>British Journal of Plastic Surgery</a:t>
            </a:r>
            <a:r>
              <a:rPr lang="en-GB" sz="7200" b="0" i="0" dirty="0">
                <a:solidFill>
                  <a:schemeClr val="tx1"/>
                </a:solidFill>
                <a:effectLst/>
                <a:latin typeface="Fira Sans"/>
              </a:rPr>
              <a:t>, 13 (1960), 187-192.</a:t>
            </a:r>
          </a:p>
          <a:p>
            <a:pPr>
              <a:buFont typeface="Arial" panose="020B0604020202020204" pitchFamily="34" charset="0"/>
              <a:buChar char="•"/>
            </a:pPr>
            <a:r>
              <a:rPr lang="en-GB" sz="7200" b="0" i="0" dirty="0">
                <a:solidFill>
                  <a:schemeClr val="tx1"/>
                </a:solidFill>
                <a:effectLst/>
                <a:latin typeface="Fira Sans"/>
              </a:rPr>
              <a:t>Oliver, J. and E. </a:t>
            </a:r>
            <a:r>
              <a:rPr lang="en-GB" sz="7200" b="0" i="0" dirty="0" err="1">
                <a:solidFill>
                  <a:schemeClr val="tx1"/>
                </a:solidFill>
                <a:effectLst/>
                <a:latin typeface="Fira Sans"/>
              </a:rPr>
              <a:t>DeLoughery</a:t>
            </a:r>
            <a:r>
              <a:rPr lang="en-GB" sz="7200" b="0" i="0" dirty="0">
                <a:solidFill>
                  <a:schemeClr val="tx1"/>
                </a:solidFill>
                <a:effectLst/>
                <a:latin typeface="Fira Sans"/>
              </a:rPr>
              <a:t>, ‘Leeches and Plastic Surgery in the Modern Era</a:t>
            </a:r>
            <a:r>
              <a:rPr lang="en-GB" sz="7200" b="0" i="1" dirty="0">
                <a:solidFill>
                  <a:schemeClr val="tx1"/>
                </a:solidFill>
                <a:effectLst/>
                <a:latin typeface="Fira Sans"/>
              </a:rPr>
              <a:t>’, Plastic Surgical Nursing 3</a:t>
            </a:r>
            <a:r>
              <a:rPr lang="en-GB" sz="7200" b="0" i="0" dirty="0">
                <a:solidFill>
                  <a:schemeClr val="tx1"/>
                </a:solidFill>
                <a:effectLst/>
                <a:latin typeface="Fira Sans"/>
              </a:rPr>
              <a:t>8 (3) (2018), 88 – 89.</a:t>
            </a:r>
          </a:p>
          <a:p>
            <a:pPr>
              <a:buFont typeface="Arial" panose="020B0604020202020204" pitchFamily="34" charset="0"/>
              <a:buChar char="•"/>
            </a:pPr>
            <a:r>
              <a:rPr lang="en-GB" sz="7200" b="0" i="0" dirty="0">
                <a:solidFill>
                  <a:schemeClr val="tx1"/>
                </a:solidFill>
                <a:effectLst/>
                <a:latin typeface="Fira Sans"/>
              </a:rPr>
              <a:t>Spear M., ‘Medicinal leech therapy: Friend or foe. Plastic Surgical Nursing’, 36(3) (2016), 121-125.</a:t>
            </a:r>
          </a:p>
          <a:p>
            <a:endParaRPr lang="en-GB" dirty="0"/>
          </a:p>
        </p:txBody>
      </p:sp>
    </p:spTree>
    <p:extLst>
      <p:ext uri="{BB962C8B-B14F-4D97-AF65-F5344CB8AC3E}">
        <p14:creationId xmlns:p14="http://schemas.microsoft.com/office/powerpoint/2010/main" val="15119531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D770B4-D60E-4496-9517-2949BF1526BB}"/>
              </a:ext>
            </a:extLst>
          </p:cNvPr>
          <p:cNvSpPr>
            <a:spLocks noGrp="1"/>
          </p:cNvSpPr>
          <p:nvPr>
            <p:ph type="title"/>
          </p:nvPr>
        </p:nvSpPr>
        <p:spPr/>
        <p:txBody>
          <a:bodyPr/>
          <a:lstStyle/>
          <a:p>
            <a:r>
              <a:rPr lang="en-GB" dirty="0"/>
              <a:t>Astrology</a:t>
            </a:r>
          </a:p>
        </p:txBody>
      </p:sp>
      <p:sp>
        <p:nvSpPr>
          <p:cNvPr id="3" name="Content Placeholder 2">
            <a:extLst>
              <a:ext uri="{FF2B5EF4-FFF2-40B4-BE49-F238E27FC236}">
                <a16:creationId xmlns:a16="http://schemas.microsoft.com/office/drawing/2014/main" id="{E4A2CF4A-CB71-4901-B3E4-DC875C210311}"/>
              </a:ext>
            </a:extLst>
          </p:cNvPr>
          <p:cNvSpPr>
            <a:spLocks noGrp="1"/>
          </p:cNvSpPr>
          <p:nvPr>
            <p:ph sz="half" idx="1"/>
          </p:nvPr>
        </p:nvSpPr>
        <p:spPr>
          <a:xfrm>
            <a:off x="838200" y="1504950"/>
            <a:ext cx="5181600" cy="4987925"/>
          </a:xfrm>
        </p:spPr>
        <p:txBody>
          <a:bodyPr>
            <a:normAutofit fontScale="62500" lnSpcReduction="20000"/>
          </a:bodyPr>
          <a:lstStyle/>
          <a:p>
            <a:pPr>
              <a:buFont typeface="Arial" panose="020B0604020202020204" pitchFamily="34" charset="0"/>
              <a:buChar char="•"/>
            </a:pPr>
            <a:r>
              <a:rPr lang="en-GB" dirty="0"/>
              <a:t>Medieval astrologers believed that the movements of the stars influenced the weather, growth and success of crops, babies’ personalities and illness.</a:t>
            </a:r>
          </a:p>
          <a:p>
            <a:pPr>
              <a:buFont typeface="Arial" panose="020B0604020202020204" pitchFamily="34" charset="0"/>
              <a:buChar char="•"/>
            </a:pPr>
            <a:r>
              <a:rPr lang="en-GB" dirty="0"/>
              <a:t>Parts of the body were associated with particular star signs and this also determined when a patient should be treated for a particular illness or when bloodletting should be performed etc.</a:t>
            </a:r>
          </a:p>
          <a:p>
            <a:pPr>
              <a:buFont typeface="Arial" panose="020B0604020202020204" pitchFamily="34" charset="0"/>
              <a:buChar char="•"/>
            </a:pPr>
            <a:r>
              <a:rPr lang="en-GB" dirty="0"/>
              <a:t>Physicians would often carry almanacs that would include illustrated star charts or figures of Zodiac Man and they would sometimes check the position of the stars before diagnosing what was wrong with the patient.</a:t>
            </a:r>
          </a:p>
          <a:p>
            <a:pPr>
              <a:buFont typeface="Arial" panose="020B0604020202020204" pitchFamily="34" charset="0"/>
              <a:buChar char="•"/>
            </a:pPr>
            <a:r>
              <a:rPr lang="en-GB" b="0" i="0" dirty="0">
                <a:solidFill>
                  <a:srgbClr val="202122"/>
                </a:solidFill>
                <a:effectLst/>
                <a:latin typeface="Arial" panose="020B0604020202020204" pitchFamily="34" charset="0"/>
              </a:rPr>
              <a:t>There was close link between the time of year, the moon's seasons and other astrological factors and health and medical treatment, as they would affect the body’s humours.</a:t>
            </a:r>
            <a:endParaRPr lang="en-GB" dirty="0"/>
          </a:p>
        </p:txBody>
      </p:sp>
      <p:sp>
        <p:nvSpPr>
          <p:cNvPr id="5" name="Content Placeholder 4">
            <a:extLst>
              <a:ext uri="{FF2B5EF4-FFF2-40B4-BE49-F238E27FC236}">
                <a16:creationId xmlns:a16="http://schemas.microsoft.com/office/drawing/2014/main" id="{DD6CFF35-D69B-4CF5-80CC-2D6CBDC17032}"/>
              </a:ext>
            </a:extLst>
          </p:cNvPr>
          <p:cNvSpPr>
            <a:spLocks noGrp="1"/>
          </p:cNvSpPr>
          <p:nvPr>
            <p:ph sz="half" idx="2"/>
          </p:nvPr>
        </p:nvSpPr>
        <p:spPr>
          <a:xfrm>
            <a:off x="6172200" y="504826"/>
            <a:ext cx="5181600" cy="5672138"/>
          </a:xfrm>
        </p:spPr>
        <p:txBody>
          <a:bodyPr>
            <a:normAutofit fontScale="62500" lnSpcReduction="20000"/>
          </a:bodyPr>
          <a:lstStyle/>
          <a:p>
            <a:pPr marL="0" indent="0">
              <a:buNone/>
            </a:pPr>
            <a:r>
              <a:rPr lang="en-GB" sz="1500" dirty="0"/>
              <a:t>Image: National Library of Wales, CC0, via Wikimedia Commons</a:t>
            </a:r>
          </a:p>
          <a:p>
            <a:pPr marL="0" indent="0">
              <a:buNone/>
            </a:pPr>
            <a:r>
              <a:rPr lang="en-GB" dirty="0"/>
              <a:t>Zodiac Man, </a:t>
            </a:r>
            <a:r>
              <a:rPr lang="en-GB" dirty="0" err="1"/>
              <a:t>Abersytwyth</a:t>
            </a:r>
            <a:r>
              <a:rPr lang="en-GB" dirty="0"/>
              <a:t>, NLW Mostyn 88, p. 26 by </a:t>
            </a:r>
            <a:r>
              <a:rPr lang="en-GB" dirty="0" err="1"/>
              <a:t>Gutun</a:t>
            </a:r>
            <a:r>
              <a:rPr lang="en-GB" dirty="0"/>
              <a:t> Owain (who was also a Welsh poet) c. 1400 </a:t>
            </a:r>
          </a:p>
        </p:txBody>
      </p:sp>
      <p:pic>
        <p:nvPicPr>
          <p:cNvPr id="6148" name="Picture 4">
            <a:extLst>
              <a:ext uri="{FF2B5EF4-FFF2-40B4-BE49-F238E27FC236}">
                <a16:creationId xmlns:a16="http://schemas.microsoft.com/office/drawing/2014/main" id="{5485D692-9FDA-4E5A-9175-35A75FBDACF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39788" y="1568912"/>
            <a:ext cx="3446423" cy="486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634173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249B8-3419-4A72-A65F-839CFC098AA6}"/>
              </a:ext>
            </a:extLst>
          </p:cNvPr>
          <p:cNvSpPr>
            <a:spLocks noGrp="1"/>
          </p:cNvSpPr>
          <p:nvPr>
            <p:ph type="title"/>
          </p:nvPr>
        </p:nvSpPr>
        <p:spPr/>
        <p:txBody>
          <a:bodyPr/>
          <a:lstStyle/>
          <a:p>
            <a:r>
              <a:rPr lang="en-GB"/>
              <a:t>Uroscopy – examining urine</a:t>
            </a:r>
            <a:endParaRPr lang="en-GB" dirty="0"/>
          </a:p>
        </p:txBody>
      </p:sp>
      <p:sp>
        <p:nvSpPr>
          <p:cNvPr id="3" name="Content Placeholder 2">
            <a:extLst>
              <a:ext uri="{FF2B5EF4-FFF2-40B4-BE49-F238E27FC236}">
                <a16:creationId xmlns:a16="http://schemas.microsoft.com/office/drawing/2014/main" id="{C3B19591-F354-458E-9824-ECF34E01AA91}"/>
              </a:ext>
            </a:extLst>
          </p:cNvPr>
          <p:cNvSpPr>
            <a:spLocks noGrp="1"/>
          </p:cNvSpPr>
          <p:nvPr>
            <p:ph sz="half" idx="1"/>
          </p:nvPr>
        </p:nvSpPr>
        <p:spPr>
          <a:xfrm>
            <a:off x="838200" y="1625442"/>
            <a:ext cx="5979160" cy="5019198"/>
          </a:xfrm>
        </p:spPr>
        <p:txBody>
          <a:bodyPr>
            <a:normAutofit fontScale="55000" lnSpcReduction="20000"/>
          </a:bodyPr>
          <a:lstStyle/>
          <a:p>
            <a:pPr algn="l">
              <a:buFont typeface="Arial" panose="020B0604020202020204" pitchFamily="34" charset="0"/>
              <a:buChar char="•"/>
            </a:pPr>
            <a:r>
              <a:rPr lang="en-GB" sz="3300" b="0" i="0" dirty="0">
                <a:solidFill>
                  <a:schemeClr val="tx1"/>
                </a:solidFill>
                <a:effectLst/>
                <a:latin typeface="arial" panose="020B0604020202020204" pitchFamily="34" charset="0"/>
              </a:rPr>
              <a:t>Medieval doctors often made their diagnoses by examining stools, blood and especially urine. Numerous manuscripts from this period include images of doctors holding flasks of urine up to the light. Some medical treatises, such as this one, contain illustrations showing urine in different colours. This would have acted as a kind of chart, helping doctors to make decisions about their patients.</a:t>
            </a:r>
          </a:p>
          <a:p>
            <a:pPr algn="l">
              <a:buFont typeface="Arial" panose="020B0604020202020204" pitchFamily="34" charset="0"/>
              <a:buChar char="•"/>
            </a:pPr>
            <a:endParaRPr lang="en-GB" sz="3300" b="0" i="0" dirty="0">
              <a:solidFill>
                <a:schemeClr val="tx1"/>
              </a:solidFill>
              <a:effectLst/>
              <a:latin typeface="arial" panose="020B0604020202020204" pitchFamily="34" charset="0"/>
            </a:endParaRPr>
          </a:p>
          <a:p>
            <a:pPr algn="l">
              <a:buFont typeface="Arial" panose="020B0604020202020204" pitchFamily="34" charset="0"/>
              <a:buChar char="•"/>
            </a:pPr>
            <a:r>
              <a:rPr lang="en-GB" sz="3300" b="0" i="0" dirty="0">
                <a:solidFill>
                  <a:schemeClr val="tx1"/>
                </a:solidFill>
                <a:effectLst/>
                <a:latin typeface="arial" panose="020B0604020202020204" pitchFamily="34" charset="0"/>
              </a:rPr>
              <a:t>Support from properly trained doctors would only have been available to a minority - the wealthy and those in monasteries, for instance. Most ordinary people, particularly those outside towns, would have found it difficult to access professional care. Those in need of medical assistance might instead turn to local people who had medical knowledge derived from folk traditions and practical experience.</a:t>
            </a:r>
          </a:p>
          <a:p>
            <a:pPr marL="0" indent="0" algn="l">
              <a:buNone/>
            </a:pPr>
            <a:r>
              <a:rPr lang="en-GB" sz="3300" dirty="0">
                <a:solidFill>
                  <a:schemeClr val="tx1"/>
                </a:solidFill>
                <a:latin typeface="arial" panose="020B0604020202020204" pitchFamily="34" charset="0"/>
              </a:rPr>
              <a:t>Source and Image: British Library, </a:t>
            </a:r>
            <a:r>
              <a:rPr lang="en-GB" sz="3300" b="0" i="0" dirty="0">
                <a:solidFill>
                  <a:schemeClr val="tx1"/>
                </a:solidFill>
                <a:effectLst/>
                <a:latin typeface="arial" panose="020B0604020202020204" pitchFamily="34" charset="0"/>
              </a:rPr>
              <a:t>Harley 3140 f. 32v</a:t>
            </a:r>
          </a:p>
          <a:p>
            <a:endParaRPr lang="en-GB" dirty="0"/>
          </a:p>
        </p:txBody>
      </p:sp>
      <p:pic>
        <p:nvPicPr>
          <p:cNvPr id="4098" name="Picture 2">
            <a:extLst>
              <a:ext uri="{FF2B5EF4-FFF2-40B4-BE49-F238E27FC236}">
                <a16:creationId xmlns:a16="http://schemas.microsoft.com/office/drawing/2014/main" id="{387918BF-6F1E-4B39-AF68-391419E6FE9A}"/>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7886394" y="1625442"/>
            <a:ext cx="2992732"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9996949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66" name="Rectangle 70">
            <a:extLst>
              <a:ext uri="{FF2B5EF4-FFF2-40B4-BE49-F238E27FC236}">
                <a16:creationId xmlns:a16="http://schemas.microsoft.com/office/drawing/2014/main" id="{247A131F-D5DE-41A5-B4CF-4F345319B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5167" name="Freeform: Shape 72">
            <a:extLst>
              <a:ext uri="{FF2B5EF4-FFF2-40B4-BE49-F238E27FC236}">
                <a16:creationId xmlns:a16="http://schemas.microsoft.com/office/drawing/2014/main" id="{3AF4666D-BD98-40A5-A75F-478B98201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5168" name="Freeform: Shape 74">
            <a:extLst>
              <a:ext uri="{FF2B5EF4-FFF2-40B4-BE49-F238E27FC236}">
                <a16:creationId xmlns:a16="http://schemas.microsoft.com/office/drawing/2014/main" id="{68680585-71F9-4721-A998-4974171D2E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5169" name="Freeform: Shape 76">
            <a:extLst>
              <a:ext uri="{FF2B5EF4-FFF2-40B4-BE49-F238E27FC236}">
                <a16:creationId xmlns:a16="http://schemas.microsoft.com/office/drawing/2014/main" id="{12BC95C2-2EEC-4F59-ABA8-660B0D059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5170" name="Graphic 141">
            <a:extLst>
              <a:ext uri="{FF2B5EF4-FFF2-40B4-BE49-F238E27FC236}">
                <a16:creationId xmlns:a16="http://schemas.microsoft.com/office/drawing/2014/main" id="{03E9870D-4BBA-43AF-8D44-BBADF020CF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80" name="Freeform: Shape 79">
              <a:extLst>
                <a:ext uri="{FF2B5EF4-FFF2-40B4-BE49-F238E27FC236}">
                  <a16:creationId xmlns:a16="http://schemas.microsoft.com/office/drawing/2014/main" id="{34BC5055-C77D-43CD-BB1D-A77B6779CD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81" name="Freeform: Shape 80">
              <a:extLst>
                <a:ext uri="{FF2B5EF4-FFF2-40B4-BE49-F238E27FC236}">
                  <a16:creationId xmlns:a16="http://schemas.microsoft.com/office/drawing/2014/main" id="{DB12D0B8-9385-489A-85AE-3D14AD0BA2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82" name="Freeform: Shape 81">
              <a:extLst>
                <a:ext uri="{FF2B5EF4-FFF2-40B4-BE49-F238E27FC236}">
                  <a16:creationId xmlns:a16="http://schemas.microsoft.com/office/drawing/2014/main" id="{D158A14A-147E-4130-A5E2-38FD84B181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83" name="Freeform: Shape 82">
              <a:extLst>
                <a:ext uri="{FF2B5EF4-FFF2-40B4-BE49-F238E27FC236}">
                  <a16:creationId xmlns:a16="http://schemas.microsoft.com/office/drawing/2014/main" id="{75B8B1EB-5E2B-472C-AE60-2EC5961F16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84" name="Freeform: Shape 83">
              <a:extLst>
                <a:ext uri="{FF2B5EF4-FFF2-40B4-BE49-F238E27FC236}">
                  <a16:creationId xmlns:a16="http://schemas.microsoft.com/office/drawing/2014/main" id="{B4F5BD77-58D7-4B61-A666-1B4139A63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85" name="Freeform: Shape 84">
              <a:extLst>
                <a:ext uri="{FF2B5EF4-FFF2-40B4-BE49-F238E27FC236}">
                  <a16:creationId xmlns:a16="http://schemas.microsoft.com/office/drawing/2014/main" id="{F5CBEC6B-EDB6-40B8-8771-E5AF41B8D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86" name="Freeform: Shape 85">
              <a:extLst>
                <a:ext uri="{FF2B5EF4-FFF2-40B4-BE49-F238E27FC236}">
                  <a16:creationId xmlns:a16="http://schemas.microsoft.com/office/drawing/2014/main" id="{91BD0EE8-AA47-4044-9251-9F5A4B820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5171" name="Graphic 157">
            <a:extLst>
              <a:ext uri="{FF2B5EF4-FFF2-40B4-BE49-F238E27FC236}">
                <a16:creationId xmlns:a16="http://schemas.microsoft.com/office/drawing/2014/main" id="{C3279E8D-2BAA-4CB1-834B-09FADD54DE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610600" y="3276600"/>
            <a:ext cx="3529260" cy="3581398"/>
            <a:chOff x="4114800" y="1423987"/>
            <a:chExt cx="3961542" cy="4007547"/>
          </a:xfrm>
          <a:noFill/>
        </p:grpSpPr>
        <p:sp>
          <p:nvSpPr>
            <p:cNvPr id="89" name="Freeform: Shape 88">
              <a:extLst>
                <a:ext uri="{FF2B5EF4-FFF2-40B4-BE49-F238E27FC236}">
                  <a16:creationId xmlns:a16="http://schemas.microsoft.com/office/drawing/2014/main" id="{3456F18E-4F61-486D-9CD6-65B30372C5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90" name="Freeform: Shape 89">
              <a:extLst>
                <a:ext uri="{FF2B5EF4-FFF2-40B4-BE49-F238E27FC236}">
                  <a16:creationId xmlns:a16="http://schemas.microsoft.com/office/drawing/2014/main" id="{318DDF45-08F0-46B6-A0B7-133735C94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91" name="Freeform: Shape 90">
              <a:extLst>
                <a:ext uri="{FF2B5EF4-FFF2-40B4-BE49-F238E27FC236}">
                  <a16:creationId xmlns:a16="http://schemas.microsoft.com/office/drawing/2014/main" id="{B9D0CC0F-710D-43F4-BC86-763767420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92" name="Freeform: Shape 91">
              <a:extLst>
                <a:ext uri="{FF2B5EF4-FFF2-40B4-BE49-F238E27FC236}">
                  <a16:creationId xmlns:a16="http://schemas.microsoft.com/office/drawing/2014/main" id="{6FB36AB6-CB81-495A-8A33-C0BCE67D6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93" name="Freeform: Shape 92">
              <a:extLst>
                <a:ext uri="{FF2B5EF4-FFF2-40B4-BE49-F238E27FC236}">
                  <a16:creationId xmlns:a16="http://schemas.microsoft.com/office/drawing/2014/main" id="{1993F7E6-ABF6-482D-BEA5-B4E607DDB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94" name="Freeform: Shape 93">
              <a:extLst>
                <a:ext uri="{FF2B5EF4-FFF2-40B4-BE49-F238E27FC236}">
                  <a16:creationId xmlns:a16="http://schemas.microsoft.com/office/drawing/2014/main" id="{DCA0B097-C21A-40B4-95E4-2FFA9697F8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95" name="Freeform: Shape 94">
              <a:extLst>
                <a:ext uri="{FF2B5EF4-FFF2-40B4-BE49-F238E27FC236}">
                  <a16:creationId xmlns:a16="http://schemas.microsoft.com/office/drawing/2014/main" id="{AB2AF0F5-7EAA-4BAB-8DE2-D84E12417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useBgFill="1">
        <p:nvSpPr>
          <p:cNvPr id="5172" name="Rectangle 96">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5173" name="Rectangle 98">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5174" name="Top Left">
            <a:extLst>
              <a:ext uri="{FF2B5EF4-FFF2-40B4-BE49-F238E27FC236}">
                <a16:creationId xmlns:a16="http://schemas.microsoft.com/office/drawing/2014/main" id="{30E2593C-D80A-46DA-80DF-172357084A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02" name="Freeform: Shape 101">
              <a:extLst>
                <a:ext uri="{FF2B5EF4-FFF2-40B4-BE49-F238E27FC236}">
                  <a16:creationId xmlns:a16="http://schemas.microsoft.com/office/drawing/2014/main" id="{01A9D4F6-4E29-4BDA-A516-7F3F736DB7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 name="Freeform: Shape 102">
              <a:extLst>
                <a:ext uri="{FF2B5EF4-FFF2-40B4-BE49-F238E27FC236}">
                  <a16:creationId xmlns:a16="http://schemas.microsoft.com/office/drawing/2014/main" id="{F21C7B06-772C-4D26-AF38-02786B9F8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4" name="Freeform: Shape 103">
              <a:extLst>
                <a:ext uri="{FF2B5EF4-FFF2-40B4-BE49-F238E27FC236}">
                  <a16:creationId xmlns:a16="http://schemas.microsoft.com/office/drawing/2014/main" id="{98F1E44D-5255-4ED6-8D25-0616BC2807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5" name="Freeform: Shape 104">
              <a:extLst>
                <a:ext uri="{FF2B5EF4-FFF2-40B4-BE49-F238E27FC236}">
                  <a16:creationId xmlns:a16="http://schemas.microsoft.com/office/drawing/2014/main" id="{D4D73AC6-0076-449C-8676-7D0AD28D6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06" name="Freeform: Shape 105">
              <a:extLst>
                <a:ext uri="{FF2B5EF4-FFF2-40B4-BE49-F238E27FC236}">
                  <a16:creationId xmlns:a16="http://schemas.microsoft.com/office/drawing/2014/main" id="{6592273B-D4FB-437C-A81B-0CEEEB089A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7" name="Freeform: Shape 106">
              <a:extLst>
                <a:ext uri="{FF2B5EF4-FFF2-40B4-BE49-F238E27FC236}">
                  <a16:creationId xmlns:a16="http://schemas.microsoft.com/office/drawing/2014/main" id="{25058A91-09D6-41A3-B732-BD9820CAF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108" name="Freeform: Shape 107">
              <a:extLst>
                <a:ext uri="{FF2B5EF4-FFF2-40B4-BE49-F238E27FC236}">
                  <a16:creationId xmlns:a16="http://schemas.microsoft.com/office/drawing/2014/main" id="{EB46C089-E160-4CFA-9B80-559D7A2218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109" name="Freeform: Shape 108">
              <a:extLst>
                <a:ext uri="{FF2B5EF4-FFF2-40B4-BE49-F238E27FC236}">
                  <a16:creationId xmlns:a16="http://schemas.microsoft.com/office/drawing/2014/main" id="{3A4BDAFA-2631-4743-B907-D9504D8E54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4BCB23A8-0FAB-4C9E-9285-5B6101177C3D}"/>
              </a:ext>
            </a:extLst>
          </p:cNvPr>
          <p:cNvSpPr>
            <a:spLocks noGrp="1"/>
          </p:cNvSpPr>
          <p:nvPr>
            <p:ph type="title"/>
          </p:nvPr>
        </p:nvSpPr>
        <p:spPr>
          <a:xfrm>
            <a:off x="1198182" y="-3087"/>
            <a:ext cx="4814412" cy="1373329"/>
          </a:xfrm>
        </p:spPr>
        <p:txBody>
          <a:bodyPr vert="horz" lIns="91440" tIns="45720" rIns="91440" bIns="45720" rtlCol="0" anchor="ctr">
            <a:normAutofit/>
          </a:bodyPr>
          <a:lstStyle/>
          <a:p>
            <a:r>
              <a:rPr lang="en-US" sz="4400" kern="1200" dirty="0">
                <a:solidFill>
                  <a:schemeClr val="tx2"/>
                </a:solidFill>
                <a:latin typeface="+mj-lt"/>
                <a:ea typeface="+mj-ea"/>
                <a:cs typeface="+mj-cs"/>
              </a:rPr>
              <a:t>Surgery</a:t>
            </a:r>
          </a:p>
        </p:txBody>
      </p:sp>
      <p:sp>
        <p:nvSpPr>
          <p:cNvPr id="5175" name="Content Placeholder 2">
            <a:extLst>
              <a:ext uri="{FF2B5EF4-FFF2-40B4-BE49-F238E27FC236}">
                <a16:creationId xmlns:a16="http://schemas.microsoft.com/office/drawing/2014/main" id="{F78B3BB9-8362-4BA3-9971-18197A7EEBCF}"/>
              </a:ext>
            </a:extLst>
          </p:cNvPr>
          <p:cNvSpPr>
            <a:spLocks noGrp="1"/>
          </p:cNvSpPr>
          <p:nvPr>
            <p:ph sz="half" idx="1"/>
          </p:nvPr>
        </p:nvSpPr>
        <p:spPr>
          <a:xfrm>
            <a:off x="407779" y="1123055"/>
            <a:ext cx="6484132" cy="5554571"/>
          </a:xfrm>
        </p:spPr>
        <p:txBody>
          <a:bodyPr vert="horz" lIns="91440" tIns="45720" rIns="91440" bIns="45720" rtlCol="0">
            <a:normAutofit fontScale="77500" lnSpcReduction="20000"/>
          </a:bodyPr>
          <a:lstStyle/>
          <a:p>
            <a:pPr>
              <a:buFont typeface="Arial" panose="020B0604020202020204" pitchFamily="34" charset="0"/>
              <a:buChar char="•"/>
            </a:pPr>
            <a:r>
              <a:rPr lang="fr-FR" sz="2000" b="0" i="0" dirty="0">
                <a:solidFill>
                  <a:srgbClr val="202122"/>
                </a:solidFill>
                <a:effectLst/>
                <a:latin typeface="Arial" panose="020B0604020202020204" pitchFamily="34" charset="0"/>
              </a:rPr>
              <a:t>In the </a:t>
            </a:r>
            <a:r>
              <a:rPr lang="fr-FR" sz="2000" b="0" i="0" dirty="0" err="1">
                <a:solidFill>
                  <a:srgbClr val="202122"/>
                </a:solidFill>
                <a:effectLst/>
                <a:latin typeface="Arial" panose="020B0604020202020204" pitchFamily="34" charset="0"/>
              </a:rPr>
              <a:t>medieval</a:t>
            </a:r>
            <a:r>
              <a:rPr lang="fr-FR" sz="2000" b="0" i="0" dirty="0">
                <a:solidFill>
                  <a:srgbClr val="202122"/>
                </a:solidFill>
                <a:effectLst/>
                <a:latin typeface="Arial" panose="020B0604020202020204" pitchFamily="34" charset="0"/>
              </a:rPr>
              <a:t> </a:t>
            </a:r>
            <a:r>
              <a:rPr lang="fr-FR" sz="2000" b="0" i="0" dirty="0" err="1">
                <a:solidFill>
                  <a:srgbClr val="202122"/>
                </a:solidFill>
                <a:effectLst/>
                <a:latin typeface="Arial" panose="020B0604020202020204" pitchFamily="34" charset="0"/>
              </a:rPr>
              <a:t>period</a:t>
            </a:r>
            <a:r>
              <a:rPr lang="fr-FR" sz="2000" b="0" i="0" dirty="0">
                <a:solidFill>
                  <a:srgbClr val="202122"/>
                </a:solidFill>
                <a:effectLst/>
                <a:latin typeface="Arial" panose="020B0604020202020204" pitchFamily="34" charset="0"/>
              </a:rPr>
              <a:t> </a:t>
            </a:r>
            <a:r>
              <a:rPr lang="fr-FR" sz="2000" b="0" i="0" dirty="0" err="1">
                <a:solidFill>
                  <a:srgbClr val="202122"/>
                </a:solidFill>
                <a:effectLst/>
                <a:latin typeface="Arial" panose="020B0604020202020204" pitchFamily="34" charset="0"/>
              </a:rPr>
              <a:t>there</a:t>
            </a:r>
            <a:r>
              <a:rPr lang="fr-FR" sz="2000" b="0" i="0" dirty="0">
                <a:solidFill>
                  <a:srgbClr val="202122"/>
                </a:solidFill>
                <a:effectLst/>
                <a:latin typeface="Arial" panose="020B0604020202020204" pitchFamily="34" charset="0"/>
              </a:rPr>
              <a:t> </a:t>
            </a:r>
            <a:r>
              <a:rPr lang="fr-FR" sz="2000" b="0" i="0" dirty="0" err="1">
                <a:solidFill>
                  <a:srgbClr val="202122"/>
                </a:solidFill>
                <a:effectLst/>
                <a:latin typeface="Arial" panose="020B0604020202020204" pitchFamily="34" charset="0"/>
              </a:rPr>
              <a:t>were</a:t>
            </a:r>
            <a:r>
              <a:rPr lang="fr-FR" sz="2000" b="0" i="0" dirty="0">
                <a:solidFill>
                  <a:srgbClr val="202122"/>
                </a:solidFill>
                <a:effectLst/>
                <a:latin typeface="Arial" panose="020B0604020202020204" pitchFamily="34" charset="0"/>
              </a:rPr>
              <a:t> </a:t>
            </a:r>
            <a:r>
              <a:rPr lang="fr-FR" sz="2000" b="0" i="0" dirty="0" err="1">
                <a:solidFill>
                  <a:srgbClr val="202122"/>
                </a:solidFill>
                <a:effectLst/>
                <a:latin typeface="Arial" panose="020B0604020202020204" pitchFamily="34" charset="0"/>
              </a:rPr>
              <a:t>skilled</a:t>
            </a:r>
            <a:r>
              <a:rPr lang="fr-FR" sz="2000" b="0" i="0" dirty="0">
                <a:solidFill>
                  <a:srgbClr val="202122"/>
                </a:solidFill>
                <a:effectLst/>
                <a:latin typeface="Arial" panose="020B0604020202020204" pitchFamily="34" charset="0"/>
              </a:rPr>
              <a:t> </a:t>
            </a:r>
            <a:r>
              <a:rPr lang="fr-FR" sz="2000" b="0" i="0" dirty="0" err="1">
                <a:solidFill>
                  <a:srgbClr val="202122"/>
                </a:solidFill>
                <a:effectLst/>
                <a:latin typeface="Arial" panose="020B0604020202020204" pitchFamily="34" charset="0"/>
              </a:rPr>
              <a:t>literate</a:t>
            </a:r>
            <a:r>
              <a:rPr lang="fr-FR" sz="2000" b="0" i="0" dirty="0">
                <a:solidFill>
                  <a:srgbClr val="202122"/>
                </a:solidFill>
                <a:effectLst/>
                <a:latin typeface="Arial" panose="020B0604020202020204" pitchFamily="34" charset="0"/>
              </a:rPr>
              <a:t> surgeons at the </a:t>
            </a:r>
            <a:r>
              <a:rPr lang="fr-FR" sz="2000" b="0" i="0" dirty="0" err="1">
                <a:solidFill>
                  <a:srgbClr val="202122"/>
                </a:solidFill>
                <a:effectLst/>
                <a:latin typeface="Arial" panose="020B0604020202020204" pitchFamily="34" charset="0"/>
              </a:rPr>
              <a:t>head</a:t>
            </a:r>
            <a:r>
              <a:rPr lang="fr-FR" sz="2000" b="0" i="0" dirty="0">
                <a:solidFill>
                  <a:srgbClr val="202122"/>
                </a:solidFill>
                <a:effectLst/>
                <a:latin typeface="Arial" panose="020B0604020202020204" pitchFamily="34" charset="0"/>
              </a:rPr>
              <a:t> of the profession, but </a:t>
            </a:r>
            <a:r>
              <a:rPr lang="fr-FR" sz="2000" b="0" i="0" dirty="0" err="1">
                <a:solidFill>
                  <a:srgbClr val="202122"/>
                </a:solidFill>
                <a:effectLst/>
                <a:latin typeface="Arial" panose="020B0604020202020204" pitchFamily="34" charset="0"/>
              </a:rPr>
              <a:t>surgical</a:t>
            </a:r>
            <a:r>
              <a:rPr lang="fr-FR" sz="2000" b="0" i="0" dirty="0">
                <a:solidFill>
                  <a:srgbClr val="202122"/>
                </a:solidFill>
                <a:effectLst/>
                <a:latin typeface="Arial" panose="020B0604020202020204" pitchFamily="34" charset="0"/>
              </a:rPr>
              <a:t> </a:t>
            </a:r>
            <a:r>
              <a:rPr lang="fr-FR" sz="2000" b="0" i="0" dirty="0" err="1">
                <a:solidFill>
                  <a:srgbClr val="202122"/>
                </a:solidFill>
                <a:effectLst/>
                <a:latin typeface="Arial" panose="020B0604020202020204" pitchFamily="34" charset="0"/>
              </a:rPr>
              <a:t>procedures</a:t>
            </a:r>
            <a:r>
              <a:rPr lang="fr-FR" sz="2000" b="0" i="0" dirty="0">
                <a:solidFill>
                  <a:srgbClr val="202122"/>
                </a:solidFill>
                <a:effectLst/>
                <a:latin typeface="Arial" panose="020B0604020202020204" pitchFamily="34" charset="0"/>
              </a:rPr>
              <a:t> </a:t>
            </a:r>
            <a:r>
              <a:rPr lang="fr-FR" sz="2000" b="0" i="0" dirty="0" err="1">
                <a:solidFill>
                  <a:srgbClr val="202122"/>
                </a:solidFill>
                <a:effectLst/>
                <a:latin typeface="Arial" panose="020B0604020202020204" pitchFamily="34" charset="0"/>
              </a:rPr>
              <a:t>were</a:t>
            </a:r>
            <a:r>
              <a:rPr lang="fr-FR" sz="2000" b="0" i="0" dirty="0">
                <a:solidFill>
                  <a:srgbClr val="202122"/>
                </a:solidFill>
                <a:effectLst/>
                <a:latin typeface="Arial" panose="020B0604020202020204" pitchFamily="34" charset="0"/>
              </a:rPr>
              <a:t> </a:t>
            </a:r>
            <a:r>
              <a:rPr lang="fr-FR" sz="2000" b="0" i="0" dirty="0" err="1">
                <a:solidFill>
                  <a:srgbClr val="202122"/>
                </a:solidFill>
                <a:effectLst/>
                <a:latin typeface="Arial" panose="020B0604020202020204" pitchFamily="34" charset="0"/>
              </a:rPr>
              <a:t>also</a:t>
            </a:r>
            <a:r>
              <a:rPr lang="fr-FR" sz="2000" b="0" i="0" dirty="0">
                <a:solidFill>
                  <a:srgbClr val="202122"/>
                </a:solidFill>
                <a:effectLst/>
                <a:latin typeface="Arial" panose="020B0604020202020204" pitchFamily="34" charset="0"/>
              </a:rPr>
              <a:t> </a:t>
            </a:r>
            <a:r>
              <a:rPr lang="fr-FR" sz="2000" b="0" i="0" dirty="0" err="1">
                <a:solidFill>
                  <a:srgbClr val="202122"/>
                </a:solidFill>
                <a:effectLst/>
                <a:latin typeface="Arial" panose="020B0604020202020204" pitchFamily="34" charset="0"/>
              </a:rPr>
              <a:t>carried</a:t>
            </a:r>
            <a:r>
              <a:rPr lang="fr-FR" sz="2000" b="0" i="0" dirty="0">
                <a:solidFill>
                  <a:srgbClr val="202122"/>
                </a:solidFill>
                <a:effectLst/>
                <a:latin typeface="Arial" panose="020B0604020202020204" pitchFamily="34" charset="0"/>
              </a:rPr>
              <a:t> out by </a:t>
            </a:r>
            <a:r>
              <a:rPr lang="fr-FR" sz="2000" b="0" i="0" dirty="0" err="1">
                <a:solidFill>
                  <a:srgbClr val="202122"/>
                </a:solidFill>
                <a:effectLst/>
                <a:latin typeface="Arial" panose="020B0604020202020204" pitchFamily="34" charset="0"/>
              </a:rPr>
              <a:t>craftsmen</a:t>
            </a:r>
            <a:r>
              <a:rPr lang="fr-FR" sz="2000" b="0" i="0" dirty="0">
                <a:solidFill>
                  <a:srgbClr val="202122"/>
                </a:solidFill>
                <a:effectLst/>
                <a:latin typeface="Arial" panose="020B0604020202020204" pitchFamily="34" charset="0"/>
              </a:rPr>
              <a:t> </a:t>
            </a:r>
            <a:r>
              <a:rPr lang="fr-FR" sz="2000" b="0" i="0" dirty="0" err="1">
                <a:solidFill>
                  <a:srgbClr val="202122"/>
                </a:solidFill>
                <a:effectLst/>
                <a:latin typeface="Arial" panose="020B0604020202020204" pitchFamily="34" charset="0"/>
              </a:rPr>
              <a:t>who</a:t>
            </a:r>
            <a:r>
              <a:rPr lang="fr-FR" sz="2000" b="0" i="0" dirty="0">
                <a:solidFill>
                  <a:srgbClr val="202122"/>
                </a:solidFill>
                <a:effectLst/>
                <a:latin typeface="Arial" panose="020B0604020202020204" pitchFamily="34" charset="0"/>
              </a:rPr>
              <a:t> </a:t>
            </a:r>
            <a:r>
              <a:rPr lang="fr-FR" sz="2000" b="0" i="0" dirty="0" err="1">
                <a:solidFill>
                  <a:srgbClr val="202122"/>
                </a:solidFill>
                <a:effectLst/>
                <a:latin typeface="Arial" panose="020B0604020202020204" pitchFamily="34" charset="0"/>
              </a:rPr>
              <a:t>often</a:t>
            </a:r>
            <a:r>
              <a:rPr lang="fr-FR" sz="2000" b="0" i="0" dirty="0">
                <a:solidFill>
                  <a:srgbClr val="202122"/>
                </a:solidFill>
                <a:effectLst/>
                <a:latin typeface="Arial" panose="020B0604020202020204" pitchFamily="34" charset="0"/>
              </a:rPr>
              <a:t> </a:t>
            </a:r>
            <a:r>
              <a:rPr lang="fr-FR" sz="2000" b="0" i="0" dirty="0" err="1">
                <a:solidFill>
                  <a:srgbClr val="202122"/>
                </a:solidFill>
                <a:effectLst/>
                <a:latin typeface="Arial" panose="020B0604020202020204" pitchFamily="34" charset="0"/>
              </a:rPr>
              <a:t>specialized</a:t>
            </a:r>
            <a:r>
              <a:rPr lang="fr-FR" sz="2000" b="0" i="0" dirty="0">
                <a:solidFill>
                  <a:srgbClr val="202122"/>
                </a:solidFill>
                <a:effectLst/>
                <a:latin typeface="Arial" panose="020B0604020202020204" pitchFamily="34" charset="0"/>
              </a:rPr>
              <a:t> in a </a:t>
            </a:r>
            <a:r>
              <a:rPr lang="fr-FR" sz="2000" b="0" i="0" dirty="0" err="1">
                <a:solidFill>
                  <a:srgbClr val="202122"/>
                </a:solidFill>
                <a:effectLst/>
                <a:latin typeface="Arial" panose="020B0604020202020204" pitchFamily="34" charset="0"/>
              </a:rPr>
              <a:t>particular</a:t>
            </a:r>
            <a:r>
              <a:rPr lang="fr-FR" sz="2000" b="0" i="0" dirty="0">
                <a:solidFill>
                  <a:srgbClr val="202122"/>
                </a:solidFill>
                <a:effectLst/>
                <a:latin typeface="Arial" panose="020B0604020202020204" pitchFamily="34" charset="0"/>
              </a:rPr>
              <a:t> </a:t>
            </a:r>
            <a:r>
              <a:rPr lang="fr-FR" sz="2000" b="0" i="0" dirty="0" err="1">
                <a:solidFill>
                  <a:srgbClr val="202122"/>
                </a:solidFill>
                <a:effectLst/>
                <a:latin typeface="Arial" panose="020B0604020202020204" pitchFamily="34" charset="0"/>
              </a:rPr>
              <a:t>form</a:t>
            </a:r>
            <a:r>
              <a:rPr lang="fr-FR" sz="2000" b="0" i="0" dirty="0">
                <a:solidFill>
                  <a:srgbClr val="202122"/>
                </a:solidFill>
                <a:effectLst/>
                <a:latin typeface="Arial" panose="020B0604020202020204" pitchFamily="34" charset="0"/>
              </a:rPr>
              <a:t> of </a:t>
            </a:r>
            <a:r>
              <a:rPr lang="fr-FR" sz="2000" b="0" i="0" dirty="0" err="1">
                <a:solidFill>
                  <a:srgbClr val="202122"/>
                </a:solidFill>
                <a:effectLst/>
                <a:latin typeface="Arial" panose="020B0604020202020204" pitchFamily="34" charset="0"/>
              </a:rPr>
              <a:t>surgery</a:t>
            </a:r>
            <a:r>
              <a:rPr lang="fr-FR" sz="2000" dirty="0">
                <a:solidFill>
                  <a:srgbClr val="202122"/>
                </a:solidFill>
                <a:latin typeface="Arial" panose="020B0604020202020204" pitchFamily="34" charset="0"/>
              </a:rPr>
              <a:t>, e.g. </a:t>
            </a:r>
            <a:r>
              <a:rPr lang="fr-FR" sz="2000" dirty="0" err="1">
                <a:solidFill>
                  <a:srgbClr val="202122"/>
                </a:solidFill>
                <a:latin typeface="Arial" panose="020B0604020202020204" pitchFamily="34" charset="0"/>
              </a:rPr>
              <a:t>cataracts</a:t>
            </a:r>
            <a:r>
              <a:rPr lang="fr-FR" sz="2000" dirty="0">
                <a:solidFill>
                  <a:srgbClr val="202122"/>
                </a:solidFill>
                <a:latin typeface="Arial" panose="020B0604020202020204" pitchFamily="34" charset="0"/>
              </a:rPr>
              <a:t>.</a:t>
            </a:r>
          </a:p>
          <a:p>
            <a:pPr>
              <a:buFont typeface="Arial" panose="020B0604020202020204" pitchFamily="34" charset="0"/>
              <a:buChar char="•"/>
            </a:pPr>
            <a:r>
              <a:rPr lang="fr-FR" sz="2000" dirty="0" err="1">
                <a:solidFill>
                  <a:srgbClr val="202122"/>
                </a:solidFill>
                <a:latin typeface="Arial" panose="020B0604020202020204" pitchFamily="34" charset="0"/>
              </a:rPr>
              <a:t>Some</a:t>
            </a:r>
            <a:r>
              <a:rPr lang="fr-FR" sz="2000" dirty="0">
                <a:solidFill>
                  <a:srgbClr val="202122"/>
                </a:solidFill>
                <a:latin typeface="Arial" panose="020B0604020202020204" pitchFamily="34" charset="0"/>
              </a:rPr>
              <a:t> surgeons </a:t>
            </a:r>
            <a:r>
              <a:rPr lang="fr-FR" sz="2000" dirty="0" err="1">
                <a:solidFill>
                  <a:srgbClr val="202122"/>
                </a:solidFill>
                <a:latin typeface="Arial" panose="020B0604020202020204" pitchFamily="34" charset="0"/>
              </a:rPr>
              <a:t>were</a:t>
            </a:r>
            <a:r>
              <a:rPr lang="fr-FR" sz="2000" dirty="0">
                <a:solidFill>
                  <a:srgbClr val="202122"/>
                </a:solidFill>
                <a:latin typeface="Arial" panose="020B0604020202020204" pitchFamily="34" charset="0"/>
              </a:rPr>
              <a:t> </a:t>
            </a:r>
            <a:r>
              <a:rPr lang="fr-FR" sz="2000" dirty="0" err="1">
                <a:solidFill>
                  <a:srgbClr val="202122"/>
                </a:solidFill>
                <a:latin typeface="Arial" panose="020B0604020202020204" pitchFamily="34" charset="0"/>
              </a:rPr>
              <a:t>often</a:t>
            </a:r>
            <a:r>
              <a:rPr lang="fr-FR" sz="2000" dirty="0">
                <a:solidFill>
                  <a:srgbClr val="202122"/>
                </a:solidFill>
                <a:latin typeface="Arial" panose="020B0604020202020204" pitchFamily="34" charset="0"/>
              </a:rPr>
              <a:t> </a:t>
            </a:r>
            <a:r>
              <a:rPr lang="fr-FR" sz="2000" dirty="0" err="1">
                <a:solidFill>
                  <a:srgbClr val="202122"/>
                </a:solidFill>
                <a:latin typeface="Arial" panose="020B0604020202020204" pitchFamily="34" charset="0"/>
              </a:rPr>
              <a:t>keen</a:t>
            </a:r>
            <a:r>
              <a:rPr lang="fr-FR" sz="2000" dirty="0">
                <a:solidFill>
                  <a:srgbClr val="202122"/>
                </a:solidFill>
                <a:latin typeface="Arial" panose="020B0604020202020204" pitchFamily="34" charset="0"/>
              </a:rPr>
              <a:t> to </a:t>
            </a:r>
            <a:r>
              <a:rPr lang="fr-FR" sz="2000" dirty="0" err="1">
                <a:solidFill>
                  <a:srgbClr val="202122"/>
                </a:solidFill>
                <a:latin typeface="Arial" panose="020B0604020202020204" pitchFamily="34" charset="0"/>
              </a:rPr>
              <a:t>distinguish</a:t>
            </a:r>
            <a:r>
              <a:rPr lang="fr-FR" sz="2000" dirty="0">
                <a:solidFill>
                  <a:srgbClr val="202122"/>
                </a:solidFill>
                <a:latin typeface="Arial" panose="020B0604020202020204" pitchFamily="34" charset="0"/>
              </a:rPr>
              <a:t> </a:t>
            </a:r>
            <a:r>
              <a:rPr lang="fr-FR" sz="2000" dirty="0" err="1">
                <a:solidFill>
                  <a:srgbClr val="202122"/>
                </a:solidFill>
                <a:latin typeface="Arial" panose="020B0604020202020204" pitchFamily="34" charset="0"/>
              </a:rPr>
              <a:t>themselves</a:t>
            </a:r>
            <a:r>
              <a:rPr lang="fr-FR" sz="2000" dirty="0">
                <a:solidFill>
                  <a:srgbClr val="202122"/>
                </a:solidFill>
                <a:latin typeface="Arial" panose="020B0604020202020204" pitchFamily="34" charset="0"/>
              </a:rPr>
              <a:t> </a:t>
            </a:r>
            <a:r>
              <a:rPr lang="fr-FR" sz="2000" dirty="0" err="1">
                <a:solidFill>
                  <a:srgbClr val="202122"/>
                </a:solidFill>
                <a:latin typeface="Arial" panose="020B0604020202020204" pitchFamily="34" charset="0"/>
              </a:rPr>
              <a:t>from</a:t>
            </a:r>
            <a:r>
              <a:rPr lang="fr-FR" sz="2000" dirty="0">
                <a:solidFill>
                  <a:srgbClr val="202122"/>
                </a:solidFill>
                <a:latin typeface="Arial" panose="020B0604020202020204" pitchFamily="34" charset="0"/>
              </a:rPr>
              <a:t> </a:t>
            </a:r>
            <a:r>
              <a:rPr lang="fr-FR" sz="2000" dirty="0" err="1">
                <a:solidFill>
                  <a:srgbClr val="202122"/>
                </a:solidFill>
                <a:latin typeface="Arial" panose="020B0604020202020204" pitchFamily="34" charset="0"/>
              </a:rPr>
              <a:t>these</a:t>
            </a:r>
            <a:r>
              <a:rPr lang="fr-FR" sz="2000" dirty="0">
                <a:solidFill>
                  <a:srgbClr val="202122"/>
                </a:solidFill>
                <a:latin typeface="Arial" panose="020B0604020202020204" pitchFamily="34" charset="0"/>
              </a:rPr>
              <a:t>. </a:t>
            </a:r>
            <a:r>
              <a:rPr lang="fr-FR" sz="2000" dirty="0" err="1">
                <a:solidFill>
                  <a:srgbClr val="202122"/>
                </a:solidFill>
                <a:latin typeface="Arial" panose="020B0604020202020204" pitchFamily="34" charset="0"/>
              </a:rPr>
              <a:t>According</a:t>
            </a:r>
            <a:r>
              <a:rPr lang="fr-FR" sz="2000" dirty="0">
                <a:solidFill>
                  <a:srgbClr val="202122"/>
                </a:solidFill>
                <a:latin typeface="Arial" panose="020B0604020202020204" pitchFamily="34" charset="0"/>
              </a:rPr>
              <a:t> to Bruno </a:t>
            </a:r>
            <a:r>
              <a:rPr lang="fr-FR" sz="2000" dirty="0" err="1">
                <a:solidFill>
                  <a:srgbClr val="202122"/>
                </a:solidFill>
                <a:latin typeface="Arial" panose="020B0604020202020204" pitchFamily="34" charset="0"/>
              </a:rPr>
              <a:t>Longoburgo</a:t>
            </a:r>
            <a:r>
              <a:rPr lang="fr-FR" sz="2000" dirty="0">
                <a:solidFill>
                  <a:srgbClr val="202122"/>
                </a:solidFill>
                <a:latin typeface="Arial" panose="020B0604020202020204" pitchFamily="34" charset="0"/>
              </a:rPr>
              <a:t>:</a:t>
            </a:r>
          </a:p>
          <a:p>
            <a:pPr>
              <a:buFont typeface="Arial" panose="020B0604020202020204" pitchFamily="34" charset="0"/>
              <a:buChar char="•"/>
            </a:pPr>
            <a:r>
              <a:rPr lang="fr-FR" sz="2000" dirty="0">
                <a:solidFill>
                  <a:srgbClr val="202122"/>
                </a:solidFill>
                <a:latin typeface="Arial" panose="020B0604020202020204" pitchFamily="34" charset="0"/>
              </a:rPr>
              <a:t> ‘I </a:t>
            </a:r>
            <a:r>
              <a:rPr lang="fr-FR" sz="2000" dirty="0" err="1">
                <a:solidFill>
                  <a:srgbClr val="202122"/>
                </a:solidFill>
                <a:latin typeface="Arial" panose="020B0604020202020204" pitchFamily="34" charset="0"/>
              </a:rPr>
              <a:t>think</a:t>
            </a:r>
            <a:r>
              <a:rPr lang="fr-FR" sz="2000" dirty="0">
                <a:solidFill>
                  <a:srgbClr val="202122"/>
                </a:solidFill>
                <a:latin typeface="Arial" panose="020B0604020202020204" pitchFamily="34" charset="0"/>
              </a:rPr>
              <a:t> </a:t>
            </a:r>
            <a:r>
              <a:rPr lang="fr-FR" sz="2000" dirty="0" err="1">
                <a:solidFill>
                  <a:srgbClr val="202122"/>
                </a:solidFill>
                <a:latin typeface="Arial" panose="020B0604020202020204" pitchFamily="34" charset="0"/>
              </a:rPr>
              <a:t>scarcely</a:t>
            </a:r>
            <a:r>
              <a:rPr lang="fr-FR" sz="2000" dirty="0">
                <a:solidFill>
                  <a:srgbClr val="202122"/>
                </a:solidFill>
                <a:latin typeface="Arial" panose="020B0604020202020204" pitchFamily="34" charset="0"/>
              </a:rPr>
              <a:t> </a:t>
            </a:r>
            <a:r>
              <a:rPr lang="fr-FR" sz="2000" dirty="0" err="1">
                <a:solidFill>
                  <a:srgbClr val="202122"/>
                </a:solidFill>
                <a:latin typeface="Arial" panose="020B0604020202020204" pitchFamily="34" charset="0"/>
              </a:rPr>
              <a:t>anyone</a:t>
            </a:r>
            <a:r>
              <a:rPr lang="fr-FR" sz="2000" dirty="0">
                <a:solidFill>
                  <a:srgbClr val="202122"/>
                </a:solidFill>
                <a:latin typeface="Arial" panose="020B0604020202020204" pitchFamily="34" charset="0"/>
              </a:rPr>
              <a:t> </a:t>
            </a:r>
            <a:r>
              <a:rPr lang="fr-FR" sz="2000" dirty="0" err="1">
                <a:solidFill>
                  <a:srgbClr val="202122"/>
                </a:solidFill>
                <a:latin typeface="Arial" panose="020B0604020202020204" pitchFamily="34" charset="0"/>
              </a:rPr>
              <a:t>who</a:t>
            </a:r>
            <a:r>
              <a:rPr lang="fr-FR" sz="2000" dirty="0">
                <a:solidFill>
                  <a:srgbClr val="202122"/>
                </a:solidFill>
                <a:latin typeface="Arial" panose="020B0604020202020204" pitchFamily="34" charset="0"/>
              </a:rPr>
              <a:t> </a:t>
            </a:r>
            <a:r>
              <a:rPr lang="fr-FR" sz="2000" dirty="0" err="1">
                <a:solidFill>
                  <a:srgbClr val="202122"/>
                </a:solidFill>
                <a:latin typeface="Arial" panose="020B0604020202020204" pitchFamily="34" charset="0"/>
              </a:rPr>
              <a:t>is</a:t>
            </a:r>
            <a:r>
              <a:rPr lang="fr-FR" sz="2000" dirty="0">
                <a:solidFill>
                  <a:srgbClr val="202122"/>
                </a:solidFill>
                <a:latin typeface="Arial" panose="020B0604020202020204" pitchFamily="34" charset="0"/>
              </a:rPr>
              <a:t> </a:t>
            </a:r>
            <a:r>
              <a:rPr lang="fr-FR" sz="2000" dirty="0" err="1">
                <a:solidFill>
                  <a:srgbClr val="202122"/>
                </a:solidFill>
                <a:latin typeface="Arial" panose="020B0604020202020204" pitchFamily="34" charset="0"/>
              </a:rPr>
              <a:t>illiterate</a:t>
            </a:r>
            <a:r>
              <a:rPr lang="fr-FR" sz="2000" dirty="0">
                <a:solidFill>
                  <a:srgbClr val="202122"/>
                </a:solidFill>
                <a:latin typeface="Arial" panose="020B0604020202020204" pitchFamily="34" charset="0"/>
              </a:rPr>
              <a:t> can </a:t>
            </a:r>
            <a:r>
              <a:rPr lang="fr-FR" sz="2000" dirty="0" err="1">
                <a:solidFill>
                  <a:srgbClr val="202122"/>
                </a:solidFill>
                <a:latin typeface="Arial" panose="020B0604020202020204" pitchFamily="34" charset="0"/>
              </a:rPr>
              <a:t>understand</a:t>
            </a:r>
            <a:r>
              <a:rPr lang="fr-FR" sz="2000" dirty="0">
                <a:solidFill>
                  <a:srgbClr val="202122"/>
                </a:solidFill>
                <a:latin typeface="Arial" panose="020B0604020202020204" pitchFamily="34" charset="0"/>
              </a:rPr>
              <a:t> </a:t>
            </a:r>
            <a:r>
              <a:rPr lang="fr-FR" sz="2000" dirty="0" err="1">
                <a:solidFill>
                  <a:srgbClr val="202122"/>
                </a:solidFill>
                <a:latin typeface="Arial" panose="020B0604020202020204" pitchFamily="34" charset="0"/>
              </a:rPr>
              <a:t>this</a:t>
            </a:r>
            <a:r>
              <a:rPr lang="fr-FR" sz="2000" dirty="0">
                <a:solidFill>
                  <a:srgbClr val="202122"/>
                </a:solidFill>
                <a:latin typeface="Arial" panose="020B0604020202020204" pitchFamily="34" charset="0"/>
              </a:rPr>
              <a:t> at, but at the </a:t>
            </a:r>
            <a:r>
              <a:rPr lang="fr-FR" sz="2000" dirty="0" err="1">
                <a:solidFill>
                  <a:srgbClr val="202122"/>
                </a:solidFill>
                <a:latin typeface="Arial" panose="020B0604020202020204" pitchFamily="34" charset="0"/>
              </a:rPr>
              <a:t>present</a:t>
            </a:r>
            <a:r>
              <a:rPr lang="fr-FR" sz="2000" dirty="0">
                <a:solidFill>
                  <a:srgbClr val="202122"/>
                </a:solidFill>
                <a:latin typeface="Arial" panose="020B0604020202020204" pitchFamily="34" charset="0"/>
              </a:rPr>
              <a:t> time…</a:t>
            </a:r>
            <a:r>
              <a:rPr lang="fr-FR" sz="2000" dirty="0" err="1">
                <a:solidFill>
                  <a:srgbClr val="202122"/>
                </a:solidFill>
                <a:latin typeface="Arial" panose="020B0604020202020204" pitchFamily="34" charset="0"/>
              </a:rPr>
              <a:t>those</a:t>
            </a:r>
            <a:r>
              <a:rPr lang="fr-FR" sz="2000" dirty="0">
                <a:solidFill>
                  <a:srgbClr val="202122"/>
                </a:solidFill>
                <a:latin typeface="Arial" panose="020B0604020202020204" pitchFamily="34" charset="0"/>
              </a:rPr>
              <a:t> </a:t>
            </a:r>
            <a:r>
              <a:rPr lang="fr-FR" sz="2000" dirty="0" err="1">
                <a:solidFill>
                  <a:srgbClr val="202122"/>
                </a:solidFill>
                <a:latin typeface="Arial" panose="020B0604020202020204" pitchFamily="34" charset="0"/>
              </a:rPr>
              <a:t>who</a:t>
            </a:r>
            <a:r>
              <a:rPr lang="fr-FR" sz="2000" dirty="0">
                <a:solidFill>
                  <a:srgbClr val="202122"/>
                </a:solidFill>
                <a:latin typeface="Arial" panose="020B0604020202020204" pitchFamily="34" charset="0"/>
              </a:rPr>
              <a:t> </a:t>
            </a:r>
            <a:r>
              <a:rPr lang="fr-FR" sz="2000" dirty="0" err="1">
                <a:solidFill>
                  <a:srgbClr val="202122"/>
                </a:solidFill>
                <a:latin typeface="Arial" panose="020B0604020202020204" pitchFamily="34" charset="0"/>
              </a:rPr>
              <a:t>exercise</a:t>
            </a:r>
            <a:r>
              <a:rPr lang="fr-FR" sz="2000" dirty="0">
                <a:solidFill>
                  <a:srgbClr val="202122"/>
                </a:solidFill>
                <a:latin typeface="Arial" panose="020B0604020202020204" pitchFamily="34" charset="0"/>
              </a:rPr>
              <a:t> </a:t>
            </a:r>
            <a:r>
              <a:rPr lang="fr-FR" sz="2000" dirty="0" err="1">
                <a:solidFill>
                  <a:srgbClr val="202122"/>
                </a:solidFill>
                <a:latin typeface="Arial" panose="020B0604020202020204" pitchFamily="34" charset="0"/>
              </a:rPr>
              <a:t>this</a:t>
            </a:r>
            <a:r>
              <a:rPr lang="fr-FR" sz="2000" dirty="0">
                <a:solidFill>
                  <a:srgbClr val="202122"/>
                </a:solidFill>
                <a:latin typeface="Arial" panose="020B0604020202020204" pitchFamily="34" charset="0"/>
              </a:rPr>
              <a:t> art are for the </a:t>
            </a:r>
            <a:r>
              <a:rPr lang="fr-FR" sz="2000" dirty="0" err="1">
                <a:solidFill>
                  <a:srgbClr val="202122"/>
                </a:solidFill>
                <a:latin typeface="Arial" panose="020B0604020202020204" pitchFamily="34" charset="0"/>
              </a:rPr>
              <a:t>most</a:t>
            </a:r>
            <a:r>
              <a:rPr lang="fr-FR" sz="2000" dirty="0">
                <a:solidFill>
                  <a:srgbClr val="202122"/>
                </a:solidFill>
                <a:latin typeface="Arial" panose="020B0604020202020204" pitchFamily="34" charset="0"/>
              </a:rPr>
              <a:t> part ignorant and </a:t>
            </a:r>
            <a:r>
              <a:rPr lang="fr-FR" sz="2000" dirty="0" err="1">
                <a:solidFill>
                  <a:srgbClr val="202122"/>
                </a:solidFill>
                <a:latin typeface="Arial" panose="020B0604020202020204" pitchFamily="34" charset="0"/>
              </a:rPr>
              <a:t>stupid</a:t>
            </a:r>
            <a:r>
              <a:rPr lang="fr-FR" sz="2000" dirty="0">
                <a:solidFill>
                  <a:srgbClr val="202122"/>
                </a:solidFill>
                <a:latin typeface="Arial" panose="020B0604020202020204" pitchFamily="34" charset="0"/>
              </a:rPr>
              <a:t> </a:t>
            </a:r>
            <a:r>
              <a:rPr lang="fr-FR" sz="2000" dirty="0" err="1">
                <a:solidFill>
                  <a:srgbClr val="202122"/>
                </a:solidFill>
                <a:latin typeface="Arial" panose="020B0604020202020204" pitchFamily="34" charset="0"/>
              </a:rPr>
              <a:t>peasants</a:t>
            </a:r>
            <a:r>
              <a:rPr lang="fr-FR" sz="2000" dirty="0">
                <a:solidFill>
                  <a:srgbClr val="202122"/>
                </a:solidFill>
                <a:latin typeface="Arial" panose="020B0604020202020204" pitchFamily="34" charset="0"/>
              </a:rPr>
              <a:t>; and on </a:t>
            </a:r>
            <a:r>
              <a:rPr lang="fr-FR" sz="2000" dirty="0" err="1">
                <a:solidFill>
                  <a:srgbClr val="202122"/>
                </a:solidFill>
                <a:latin typeface="Arial" panose="020B0604020202020204" pitchFamily="34" charset="0"/>
              </a:rPr>
              <a:t>account</a:t>
            </a:r>
            <a:r>
              <a:rPr lang="fr-FR" sz="2000" dirty="0">
                <a:solidFill>
                  <a:srgbClr val="202122"/>
                </a:solidFill>
                <a:latin typeface="Arial" panose="020B0604020202020204" pitchFamily="34" charset="0"/>
              </a:rPr>
              <a:t> of </a:t>
            </a:r>
            <a:r>
              <a:rPr lang="fr-FR" sz="2000" dirty="0" err="1">
                <a:solidFill>
                  <a:srgbClr val="202122"/>
                </a:solidFill>
                <a:latin typeface="Arial" panose="020B0604020202020204" pitchFamily="34" charset="0"/>
              </a:rPr>
              <a:t>their</a:t>
            </a:r>
            <a:r>
              <a:rPr lang="fr-FR" sz="2000" dirty="0">
                <a:solidFill>
                  <a:srgbClr val="202122"/>
                </a:solidFill>
                <a:latin typeface="Arial" panose="020B0604020202020204" pitchFamily="34" charset="0"/>
              </a:rPr>
              <a:t> </a:t>
            </a:r>
            <a:r>
              <a:rPr lang="fr-FR" sz="2000" dirty="0" err="1">
                <a:solidFill>
                  <a:srgbClr val="202122"/>
                </a:solidFill>
                <a:latin typeface="Arial" panose="020B0604020202020204" pitchFamily="34" charset="0"/>
              </a:rPr>
              <a:t>stupidity</a:t>
            </a:r>
            <a:r>
              <a:rPr lang="fr-FR" sz="2000" dirty="0">
                <a:solidFill>
                  <a:srgbClr val="202122"/>
                </a:solidFill>
                <a:latin typeface="Arial" panose="020B0604020202020204" pitchFamily="34" charset="0"/>
              </a:rPr>
              <a:t> the </a:t>
            </a:r>
            <a:r>
              <a:rPr lang="fr-FR" sz="2000" dirty="0" err="1">
                <a:solidFill>
                  <a:srgbClr val="202122"/>
                </a:solidFill>
                <a:latin typeface="Arial" panose="020B0604020202020204" pitchFamily="34" charset="0"/>
              </a:rPr>
              <a:t>worst</a:t>
            </a:r>
            <a:r>
              <a:rPr lang="fr-FR" sz="2000" dirty="0">
                <a:solidFill>
                  <a:srgbClr val="202122"/>
                </a:solidFill>
                <a:latin typeface="Arial" panose="020B0604020202020204" pitchFamily="34" charset="0"/>
              </a:rPr>
              <a:t> possible </a:t>
            </a:r>
            <a:r>
              <a:rPr lang="fr-FR" sz="2000" dirty="0" err="1">
                <a:solidFill>
                  <a:srgbClr val="202122"/>
                </a:solidFill>
                <a:latin typeface="Arial" panose="020B0604020202020204" pitchFamily="34" charset="0"/>
              </a:rPr>
              <a:t>diseases</a:t>
            </a:r>
            <a:r>
              <a:rPr lang="fr-FR" sz="2000" dirty="0">
                <a:solidFill>
                  <a:srgbClr val="202122"/>
                </a:solidFill>
                <a:latin typeface="Arial" panose="020B0604020202020204" pitchFamily="34" charset="0"/>
              </a:rPr>
              <a:t> are </a:t>
            </a:r>
            <a:r>
              <a:rPr lang="fr-FR" sz="2000" dirty="0" err="1">
                <a:solidFill>
                  <a:srgbClr val="202122"/>
                </a:solidFill>
                <a:latin typeface="Arial" panose="020B0604020202020204" pitchFamily="34" charset="0"/>
              </a:rPr>
              <a:t>generated</a:t>
            </a:r>
            <a:r>
              <a:rPr lang="fr-FR" sz="2000" dirty="0">
                <a:solidFill>
                  <a:srgbClr val="202122"/>
                </a:solidFill>
                <a:latin typeface="Arial" panose="020B0604020202020204" pitchFamily="34" charset="0"/>
              </a:rPr>
              <a:t> in people, by </a:t>
            </a:r>
            <a:r>
              <a:rPr lang="fr-FR" sz="2000" dirty="0" err="1">
                <a:solidFill>
                  <a:srgbClr val="202122"/>
                </a:solidFill>
                <a:latin typeface="Arial" panose="020B0604020202020204" pitchFamily="34" charset="0"/>
              </a:rPr>
              <a:t>which</a:t>
            </a:r>
            <a:r>
              <a:rPr lang="fr-FR" sz="2000" dirty="0">
                <a:solidFill>
                  <a:srgbClr val="202122"/>
                </a:solidFill>
                <a:latin typeface="Arial" panose="020B0604020202020204" pitchFamily="34" charset="0"/>
              </a:rPr>
              <a:t> </a:t>
            </a:r>
            <a:r>
              <a:rPr lang="fr-FR" sz="2000" dirty="0" err="1">
                <a:solidFill>
                  <a:srgbClr val="202122"/>
                </a:solidFill>
                <a:latin typeface="Arial" panose="020B0604020202020204" pitchFamily="34" charset="0"/>
              </a:rPr>
              <a:t>indeed</a:t>
            </a:r>
            <a:r>
              <a:rPr lang="fr-FR" sz="2000" dirty="0">
                <a:solidFill>
                  <a:srgbClr val="202122"/>
                </a:solidFill>
                <a:latin typeface="Arial" panose="020B0604020202020204" pitchFamily="34" charset="0"/>
              </a:rPr>
              <a:t> the patients are </a:t>
            </a:r>
            <a:r>
              <a:rPr lang="fr-FR" sz="2000" dirty="0" err="1">
                <a:solidFill>
                  <a:srgbClr val="202122"/>
                </a:solidFill>
                <a:latin typeface="Arial" panose="020B0604020202020204" pitchFamily="34" charset="0"/>
              </a:rPr>
              <a:t>killed</a:t>
            </a:r>
            <a:r>
              <a:rPr lang="fr-FR" sz="2000" dirty="0">
                <a:solidFill>
                  <a:srgbClr val="202122"/>
                </a:solidFill>
                <a:latin typeface="Arial" panose="020B0604020202020204" pitchFamily="34" charset="0"/>
              </a:rPr>
              <a:t> </a:t>
            </a:r>
            <a:r>
              <a:rPr lang="fr-FR" sz="2000" dirty="0" err="1">
                <a:solidFill>
                  <a:srgbClr val="202122"/>
                </a:solidFill>
                <a:latin typeface="Arial" panose="020B0604020202020204" pitchFamily="34" charset="0"/>
              </a:rPr>
              <a:t>since</a:t>
            </a:r>
            <a:r>
              <a:rPr lang="fr-FR" sz="2000" dirty="0">
                <a:solidFill>
                  <a:srgbClr val="202122"/>
                </a:solidFill>
                <a:latin typeface="Arial" panose="020B0604020202020204" pitchFamily="34" charset="0"/>
              </a:rPr>
              <a:t> surgeons </a:t>
            </a:r>
            <a:r>
              <a:rPr lang="fr-FR" sz="2000" dirty="0" err="1">
                <a:solidFill>
                  <a:srgbClr val="202122"/>
                </a:solidFill>
                <a:latin typeface="Arial" panose="020B0604020202020204" pitchFamily="34" charset="0"/>
              </a:rPr>
              <a:t>opeerate</a:t>
            </a:r>
            <a:r>
              <a:rPr lang="fr-FR" sz="2000" dirty="0">
                <a:solidFill>
                  <a:srgbClr val="202122"/>
                </a:solidFill>
                <a:latin typeface="Arial" panose="020B0604020202020204" pitchFamily="34" charset="0"/>
              </a:rPr>
              <a:t> </a:t>
            </a:r>
            <a:r>
              <a:rPr lang="fr-FR" sz="2000" dirty="0" err="1">
                <a:solidFill>
                  <a:srgbClr val="202122"/>
                </a:solidFill>
                <a:latin typeface="Arial" panose="020B0604020202020204" pitchFamily="34" charset="0"/>
              </a:rPr>
              <a:t>neither</a:t>
            </a:r>
            <a:r>
              <a:rPr lang="fr-FR" sz="2000" dirty="0">
                <a:solidFill>
                  <a:srgbClr val="202122"/>
                </a:solidFill>
                <a:latin typeface="Arial" panose="020B0604020202020204" pitchFamily="34" charset="0"/>
              </a:rPr>
              <a:t> </a:t>
            </a:r>
            <a:r>
              <a:rPr lang="fr-FR" sz="2000" dirty="0" err="1">
                <a:solidFill>
                  <a:srgbClr val="202122"/>
                </a:solidFill>
                <a:latin typeface="Arial" panose="020B0604020202020204" pitchFamily="34" charset="0"/>
              </a:rPr>
              <a:t>wisely</a:t>
            </a:r>
            <a:r>
              <a:rPr lang="fr-FR" sz="2000" dirty="0">
                <a:solidFill>
                  <a:srgbClr val="202122"/>
                </a:solidFill>
                <a:latin typeface="Arial" panose="020B0604020202020204" pitchFamily="34" charset="0"/>
              </a:rPr>
              <a:t> </a:t>
            </a:r>
            <a:r>
              <a:rPr lang="fr-FR" sz="2000" dirty="0" err="1">
                <a:solidFill>
                  <a:srgbClr val="202122"/>
                </a:solidFill>
                <a:latin typeface="Arial" panose="020B0604020202020204" pitchFamily="34" charset="0"/>
              </a:rPr>
              <a:t>nor</a:t>
            </a:r>
            <a:r>
              <a:rPr lang="fr-FR" sz="2000" dirty="0">
                <a:solidFill>
                  <a:srgbClr val="202122"/>
                </a:solidFill>
                <a:latin typeface="Arial" panose="020B0604020202020204" pitchFamily="34" charset="0"/>
              </a:rPr>
              <a:t> </a:t>
            </a:r>
            <a:r>
              <a:rPr lang="fr-FR" sz="2000" dirty="0" err="1">
                <a:solidFill>
                  <a:srgbClr val="202122"/>
                </a:solidFill>
                <a:latin typeface="Arial" panose="020B0604020202020204" pitchFamily="34" charset="0"/>
              </a:rPr>
              <a:t>according</a:t>
            </a:r>
            <a:r>
              <a:rPr lang="fr-FR" sz="2000" dirty="0">
                <a:solidFill>
                  <a:srgbClr val="202122"/>
                </a:solidFill>
                <a:latin typeface="Arial" panose="020B0604020202020204" pitchFamily="34" charset="0"/>
              </a:rPr>
              <a:t> to certain </a:t>
            </a:r>
            <a:r>
              <a:rPr lang="fr-FR" sz="2000" dirty="0" err="1">
                <a:solidFill>
                  <a:srgbClr val="202122"/>
                </a:solidFill>
                <a:latin typeface="Arial" panose="020B0604020202020204" pitchFamily="34" charset="0"/>
              </a:rPr>
              <a:t>reasoning</a:t>
            </a:r>
            <a:r>
              <a:rPr lang="fr-FR" sz="2000" dirty="0">
                <a:solidFill>
                  <a:srgbClr val="202122"/>
                </a:solidFill>
                <a:latin typeface="Arial" panose="020B0604020202020204" pitchFamily="34" charset="0"/>
              </a:rPr>
              <a:t>, but </a:t>
            </a:r>
            <a:r>
              <a:rPr lang="fr-FR" sz="2000" dirty="0" err="1">
                <a:solidFill>
                  <a:srgbClr val="202122"/>
                </a:solidFill>
                <a:latin typeface="Arial" panose="020B0604020202020204" pitchFamily="34" charset="0"/>
              </a:rPr>
              <a:t>haphazardly</a:t>
            </a:r>
            <a:r>
              <a:rPr lang="fr-FR" sz="2000" dirty="0">
                <a:solidFill>
                  <a:srgbClr val="202122"/>
                </a:solidFill>
                <a:latin typeface="Arial" panose="020B0604020202020204" pitchFamily="34" charset="0"/>
              </a:rPr>
              <a:t>.’ (</a:t>
            </a:r>
            <a:r>
              <a:rPr lang="fr-FR" sz="2000" dirty="0" err="1">
                <a:solidFill>
                  <a:srgbClr val="202122"/>
                </a:solidFill>
                <a:latin typeface="Arial" panose="020B0604020202020204" pitchFamily="34" charset="0"/>
              </a:rPr>
              <a:t>quoted</a:t>
            </a:r>
            <a:r>
              <a:rPr lang="fr-FR" sz="2000" dirty="0">
                <a:solidFill>
                  <a:srgbClr val="202122"/>
                </a:solidFill>
                <a:latin typeface="Arial" panose="020B0604020202020204" pitchFamily="34" charset="0"/>
              </a:rPr>
              <a:t> in </a:t>
            </a:r>
            <a:r>
              <a:rPr lang="fr-FR" sz="2000" dirty="0" err="1">
                <a:solidFill>
                  <a:srgbClr val="202122"/>
                </a:solidFill>
                <a:latin typeface="Arial" panose="020B0604020202020204" pitchFamily="34" charset="0"/>
              </a:rPr>
              <a:t>Siraisi</a:t>
            </a:r>
            <a:r>
              <a:rPr lang="fr-FR" sz="2000" dirty="0">
                <a:solidFill>
                  <a:srgbClr val="202122"/>
                </a:solidFill>
                <a:latin typeface="Arial" panose="020B0604020202020204" pitchFamily="34" charset="0"/>
              </a:rPr>
              <a:t>, 177)</a:t>
            </a:r>
          </a:p>
          <a:p>
            <a:pPr>
              <a:buFont typeface="Arial" panose="020B0604020202020204" pitchFamily="34" charset="0"/>
              <a:buChar char="•"/>
            </a:pPr>
            <a:r>
              <a:rPr lang="fr-FR" sz="2000" dirty="0" err="1">
                <a:solidFill>
                  <a:srgbClr val="202122"/>
                </a:solidFill>
                <a:latin typeface="Arial" panose="020B0604020202020204" pitchFamily="34" charset="0"/>
              </a:rPr>
              <a:t>Physicians</a:t>
            </a:r>
            <a:r>
              <a:rPr lang="fr-FR" sz="2000" dirty="0">
                <a:solidFill>
                  <a:srgbClr val="202122"/>
                </a:solidFill>
                <a:latin typeface="Arial" panose="020B0604020202020204" pitchFamily="34" charset="0"/>
              </a:rPr>
              <a:t> and surgeons </a:t>
            </a:r>
            <a:r>
              <a:rPr lang="fr-FR" sz="2000" dirty="0" err="1">
                <a:solidFill>
                  <a:srgbClr val="202122"/>
                </a:solidFill>
                <a:latin typeface="Arial" panose="020B0604020202020204" pitchFamily="34" charset="0"/>
              </a:rPr>
              <a:t>often</a:t>
            </a:r>
            <a:r>
              <a:rPr lang="fr-FR" sz="2000" dirty="0">
                <a:solidFill>
                  <a:srgbClr val="202122"/>
                </a:solidFill>
                <a:latin typeface="Arial" panose="020B0604020202020204" pitchFamily="34" charset="0"/>
              </a:rPr>
              <a:t> </a:t>
            </a:r>
            <a:r>
              <a:rPr lang="fr-FR" sz="2000" dirty="0" err="1">
                <a:solidFill>
                  <a:srgbClr val="202122"/>
                </a:solidFill>
                <a:latin typeface="Arial" panose="020B0604020202020204" pitchFamily="34" charset="0"/>
              </a:rPr>
              <a:t>belonged</a:t>
            </a:r>
            <a:r>
              <a:rPr lang="fr-FR" sz="2000" dirty="0">
                <a:solidFill>
                  <a:srgbClr val="202122"/>
                </a:solidFill>
                <a:latin typeface="Arial" panose="020B0604020202020204" pitchFamily="34" charset="0"/>
              </a:rPr>
              <a:t> to </a:t>
            </a:r>
            <a:r>
              <a:rPr lang="fr-FR" sz="2000" dirty="0" err="1">
                <a:solidFill>
                  <a:srgbClr val="202122"/>
                </a:solidFill>
                <a:latin typeface="Arial" panose="020B0604020202020204" pitchFamily="34" charset="0"/>
              </a:rPr>
              <a:t>separate</a:t>
            </a:r>
            <a:r>
              <a:rPr lang="fr-FR" sz="2000" dirty="0">
                <a:solidFill>
                  <a:srgbClr val="202122"/>
                </a:solidFill>
                <a:latin typeface="Arial" panose="020B0604020202020204" pitchFamily="34" charset="0"/>
              </a:rPr>
              <a:t> </a:t>
            </a:r>
            <a:r>
              <a:rPr lang="fr-FR" sz="2000" dirty="0" err="1">
                <a:solidFill>
                  <a:srgbClr val="202122"/>
                </a:solidFill>
                <a:latin typeface="Arial" panose="020B0604020202020204" pitchFamily="34" charset="0"/>
              </a:rPr>
              <a:t>guilds</a:t>
            </a:r>
            <a:r>
              <a:rPr lang="fr-FR" sz="2000" dirty="0">
                <a:solidFill>
                  <a:srgbClr val="202122"/>
                </a:solidFill>
                <a:latin typeface="Arial" panose="020B0604020202020204" pitchFamily="34" charset="0"/>
              </a:rPr>
              <a:t>. </a:t>
            </a:r>
            <a:r>
              <a:rPr lang="fr-FR" sz="2000" dirty="0" err="1">
                <a:solidFill>
                  <a:srgbClr val="202122"/>
                </a:solidFill>
                <a:latin typeface="Arial" panose="020B0604020202020204" pitchFamily="34" charset="0"/>
              </a:rPr>
              <a:t>From</a:t>
            </a:r>
            <a:r>
              <a:rPr lang="fr-FR" sz="2000" dirty="0">
                <a:solidFill>
                  <a:srgbClr val="202122"/>
                </a:solidFill>
                <a:latin typeface="Arial" panose="020B0604020202020204" pitchFamily="34" charset="0"/>
              </a:rPr>
              <a:t> the C12th to the C15th </a:t>
            </a:r>
            <a:r>
              <a:rPr lang="fr-FR" sz="2000" dirty="0" err="1">
                <a:solidFill>
                  <a:srgbClr val="202122"/>
                </a:solidFill>
                <a:latin typeface="Arial" panose="020B0604020202020204" pitchFamily="34" charset="0"/>
              </a:rPr>
              <a:t>some</a:t>
            </a:r>
            <a:r>
              <a:rPr lang="fr-FR" sz="2000" dirty="0">
                <a:solidFill>
                  <a:srgbClr val="202122"/>
                </a:solidFill>
                <a:latin typeface="Arial" panose="020B0604020202020204" pitchFamily="34" charset="0"/>
              </a:rPr>
              <a:t> surgeons </a:t>
            </a:r>
            <a:r>
              <a:rPr lang="fr-FR" sz="2000" dirty="0" err="1">
                <a:solidFill>
                  <a:srgbClr val="202122"/>
                </a:solidFill>
                <a:latin typeface="Arial" panose="020B0604020202020204" pitchFamily="34" charset="0"/>
              </a:rPr>
              <a:t>followed</a:t>
            </a:r>
            <a:r>
              <a:rPr lang="fr-FR" sz="2000" dirty="0">
                <a:solidFill>
                  <a:srgbClr val="202122"/>
                </a:solidFill>
                <a:latin typeface="Arial" panose="020B0604020202020204" pitchFamily="34" charset="0"/>
              </a:rPr>
              <a:t> </a:t>
            </a:r>
            <a:r>
              <a:rPr lang="fr-FR" sz="2000" dirty="0" err="1">
                <a:solidFill>
                  <a:srgbClr val="202122"/>
                </a:solidFill>
                <a:latin typeface="Arial" panose="020B0604020202020204" pitchFamily="34" charset="0"/>
              </a:rPr>
              <a:t>armies</a:t>
            </a:r>
            <a:r>
              <a:rPr lang="fr-FR" sz="2000" dirty="0">
                <a:solidFill>
                  <a:srgbClr val="202122"/>
                </a:solidFill>
                <a:latin typeface="Arial" panose="020B0604020202020204" pitchFamily="34" charset="0"/>
              </a:rPr>
              <a:t> in Europe. </a:t>
            </a:r>
            <a:r>
              <a:rPr lang="fr-FR" sz="2000" dirty="0" err="1">
                <a:solidFill>
                  <a:srgbClr val="202122"/>
                </a:solidFill>
                <a:latin typeface="Arial" panose="020B0604020202020204" pitchFamily="34" charset="0"/>
              </a:rPr>
              <a:t>War</a:t>
            </a:r>
            <a:r>
              <a:rPr lang="fr-FR" sz="2000" dirty="0">
                <a:solidFill>
                  <a:srgbClr val="202122"/>
                </a:solidFill>
                <a:latin typeface="Arial" panose="020B0604020202020204" pitchFamily="34" charset="0"/>
              </a:rPr>
              <a:t> </a:t>
            </a:r>
            <a:r>
              <a:rPr lang="fr-FR" sz="2000" dirty="0" err="1">
                <a:solidFill>
                  <a:srgbClr val="202122"/>
                </a:solidFill>
                <a:latin typeface="Arial" panose="020B0604020202020204" pitchFamily="34" charset="0"/>
              </a:rPr>
              <a:t>often</a:t>
            </a:r>
            <a:r>
              <a:rPr lang="fr-FR" sz="2000" dirty="0">
                <a:solidFill>
                  <a:srgbClr val="202122"/>
                </a:solidFill>
                <a:latin typeface="Arial" panose="020B0604020202020204" pitchFamily="34" charset="0"/>
              </a:rPr>
              <a:t> </a:t>
            </a:r>
            <a:r>
              <a:rPr lang="fr-FR" sz="2000" dirty="0" err="1">
                <a:solidFill>
                  <a:srgbClr val="202122"/>
                </a:solidFill>
                <a:latin typeface="Arial" panose="020B0604020202020204" pitchFamily="34" charset="0"/>
              </a:rPr>
              <a:t>considered</a:t>
            </a:r>
            <a:r>
              <a:rPr lang="fr-FR" sz="2000" dirty="0">
                <a:solidFill>
                  <a:srgbClr val="202122"/>
                </a:solidFill>
                <a:latin typeface="Arial" panose="020B0604020202020204" pitchFamily="34" charset="0"/>
              </a:rPr>
              <a:t> a ‘</a:t>
            </a:r>
            <a:r>
              <a:rPr lang="fr-FR" sz="2000" dirty="0" err="1">
                <a:solidFill>
                  <a:srgbClr val="202122"/>
                </a:solidFill>
                <a:latin typeface="Arial" panose="020B0604020202020204" pitchFamily="34" charset="0"/>
              </a:rPr>
              <a:t>school</a:t>
            </a:r>
            <a:r>
              <a:rPr lang="fr-FR" sz="2000" dirty="0">
                <a:solidFill>
                  <a:srgbClr val="202122"/>
                </a:solidFill>
                <a:latin typeface="Arial" panose="020B0604020202020204" pitchFamily="34" charset="0"/>
              </a:rPr>
              <a:t> for surgeons’.</a:t>
            </a:r>
          </a:p>
          <a:p>
            <a:pPr>
              <a:buFont typeface="Arial" panose="020B0604020202020204" pitchFamily="34" charset="0"/>
              <a:buChar char="•"/>
            </a:pPr>
            <a:r>
              <a:rPr lang="fr-FR" sz="2000" dirty="0">
                <a:solidFill>
                  <a:srgbClr val="202122"/>
                </a:solidFill>
                <a:latin typeface="Arial" panose="020B0604020202020204" pitchFamily="34" charset="0"/>
              </a:rPr>
              <a:t>Galen </a:t>
            </a:r>
            <a:r>
              <a:rPr lang="fr-FR" sz="2000" dirty="0" err="1">
                <a:solidFill>
                  <a:srgbClr val="202122"/>
                </a:solidFill>
                <a:latin typeface="Arial" panose="020B0604020202020204" pitchFamily="34" charset="0"/>
              </a:rPr>
              <a:t>dissected</a:t>
            </a:r>
            <a:r>
              <a:rPr lang="fr-FR" sz="2000" dirty="0">
                <a:solidFill>
                  <a:srgbClr val="202122"/>
                </a:solidFill>
                <a:latin typeface="Arial" panose="020B0604020202020204" pitchFamily="34" charset="0"/>
              </a:rPr>
              <a:t> </a:t>
            </a:r>
            <a:r>
              <a:rPr lang="fr-FR" sz="2000" dirty="0" err="1">
                <a:solidFill>
                  <a:srgbClr val="202122"/>
                </a:solidFill>
                <a:latin typeface="Arial" panose="020B0604020202020204" pitchFamily="34" charset="0"/>
              </a:rPr>
              <a:t>animals</a:t>
            </a:r>
            <a:r>
              <a:rPr lang="fr-FR" sz="2000" dirty="0">
                <a:solidFill>
                  <a:srgbClr val="202122"/>
                </a:solidFill>
                <a:latin typeface="Arial" panose="020B0604020202020204" pitchFamily="34" charset="0"/>
              </a:rPr>
              <a:t> and surgeons </a:t>
            </a:r>
            <a:r>
              <a:rPr lang="fr-FR" sz="2000" dirty="0" err="1">
                <a:solidFill>
                  <a:srgbClr val="202122"/>
                </a:solidFill>
                <a:latin typeface="Arial" panose="020B0604020202020204" pitchFamily="34" charset="0"/>
              </a:rPr>
              <a:t>often</a:t>
            </a:r>
            <a:r>
              <a:rPr lang="fr-FR" sz="2000" dirty="0">
                <a:solidFill>
                  <a:srgbClr val="202122"/>
                </a:solidFill>
                <a:latin typeface="Arial" panose="020B0604020202020204" pitchFamily="34" charset="0"/>
              </a:rPr>
              <a:t> </a:t>
            </a:r>
            <a:r>
              <a:rPr lang="fr-FR" sz="2000" dirty="0" err="1">
                <a:solidFill>
                  <a:srgbClr val="202122"/>
                </a:solidFill>
                <a:latin typeface="Arial" panose="020B0604020202020204" pitchFamily="34" charset="0"/>
              </a:rPr>
              <a:t>loathe</a:t>
            </a:r>
            <a:r>
              <a:rPr lang="fr-FR" sz="2000" dirty="0">
                <a:solidFill>
                  <a:srgbClr val="202122"/>
                </a:solidFill>
                <a:latin typeface="Arial" panose="020B0604020202020204" pitchFamily="34" charset="0"/>
              </a:rPr>
              <a:t> to </a:t>
            </a:r>
            <a:r>
              <a:rPr lang="fr-FR" sz="2000" dirty="0" err="1">
                <a:solidFill>
                  <a:srgbClr val="202122"/>
                </a:solidFill>
                <a:latin typeface="Arial" panose="020B0604020202020204" pitchFamily="34" charset="0"/>
              </a:rPr>
              <a:t>disagree</a:t>
            </a:r>
            <a:r>
              <a:rPr lang="fr-FR" sz="2000" dirty="0">
                <a:solidFill>
                  <a:srgbClr val="202122"/>
                </a:solidFill>
                <a:latin typeface="Arial" panose="020B0604020202020204" pitchFamily="34" charset="0"/>
              </a:rPr>
              <a:t> </a:t>
            </a:r>
            <a:r>
              <a:rPr lang="fr-FR" sz="2000" dirty="0" err="1">
                <a:solidFill>
                  <a:srgbClr val="202122"/>
                </a:solidFill>
                <a:latin typeface="Arial" panose="020B0604020202020204" pitchFamily="34" charset="0"/>
              </a:rPr>
              <a:t>with</a:t>
            </a:r>
            <a:r>
              <a:rPr lang="fr-FR" sz="2000" dirty="0">
                <a:solidFill>
                  <a:srgbClr val="202122"/>
                </a:solidFill>
                <a:latin typeface="Arial" panose="020B0604020202020204" pitchFamily="34" charset="0"/>
              </a:rPr>
              <a:t> </a:t>
            </a:r>
            <a:r>
              <a:rPr lang="fr-FR" sz="2000" dirty="0" err="1">
                <a:solidFill>
                  <a:srgbClr val="202122"/>
                </a:solidFill>
                <a:latin typeface="Arial" panose="020B0604020202020204" pitchFamily="34" charset="0"/>
              </a:rPr>
              <a:t>Galenic</a:t>
            </a:r>
            <a:r>
              <a:rPr lang="fr-FR" sz="2000" dirty="0">
                <a:solidFill>
                  <a:srgbClr val="202122"/>
                </a:solidFill>
                <a:latin typeface="Arial" panose="020B0604020202020204" pitchFamily="34" charset="0"/>
              </a:rPr>
              <a:t> </a:t>
            </a:r>
            <a:r>
              <a:rPr lang="fr-FR" sz="2000" dirty="0" err="1">
                <a:solidFill>
                  <a:srgbClr val="202122"/>
                </a:solidFill>
                <a:latin typeface="Arial" panose="020B0604020202020204" pitchFamily="34" charset="0"/>
              </a:rPr>
              <a:t>theory</a:t>
            </a:r>
            <a:r>
              <a:rPr lang="fr-FR" sz="2000" dirty="0">
                <a:solidFill>
                  <a:srgbClr val="202122"/>
                </a:solidFill>
                <a:latin typeface="Arial" panose="020B0604020202020204" pitchFamily="34" charset="0"/>
              </a:rPr>
              <a:t>. </a:t>
            </a:r>
          </a:p>
          <a:p>
            <a:pPr>
              <a:buFont typeface="Arial" panose="020B0604020202020204" pitchFamily="34" charset="0"/>
              <a:buChar char="•"/>
            </a:pPr>
            <a:r>
              <a:rPr lang="fr-FR" sz="2000" dirty="0">
                <a:solidFill>
                  <a:srgbClr val="202122"/>
                </a:solidFill>
                <a:latin typeface="Arial" panose="020B0604020202020204" pitchFamily="34" charset="0"/>
              </a:rPr>
              <a:t>Dissection for </a:t>
            </a:r>
            <a:r>
              <a:rPr lang="fr-FR" sz="2000" dirty="0" err="1">
                <a:solidFill>
                  <a:srgbClr val="202122"/>
                </a:solidFill>
                <a:latin typeface="Arial" panose="020B0604020202020204" pitchFamily="34" charset="0"/>
              </a:rPr>
              <a:t>medical</a:t>
            </a:r>
            <a:r>
              <a:rPr lang="fr-FR" sz="2000" dirty="0">
                <a:solidFill>
                  <a:srgbClr val="202122"/>
                </a:solidFill>
                <a:latin typeface="Arial" panose="020B0604020202020204" pitchFamily="34" charset="0"/>
              </a:rPr>
              <a:t> </a:t>
            </a:r>
            <a:r>
              <a:rPr lang="fr-FR" sz="2000" dirty="0" err="1">
                <a:solidFill>
                  <a:srgbClr val="202122"/>
                </a:solidFill>
                <a:latin typeface="Arial" panose="020B0604020202020204" pitchFamily="34" charset="0"/>
              </a:rPr>
              <a:t>purposes</a:t>
            </a:r>
            <a:r>
              <a:rPr lang="fr-FR" sz="2000" dirty="0">
                <a:solidFill>
                  <a:srgbClr val="202122"/>
                </a:solidFill>
                <a:latin typeface="Arial" panose="020B0604020202020204" pitchFamily="34" charset="0"/>
              </a:rPr>
              <a:t> first </a:t>
            </a:r>
            <a:r>
              <a:rPr lang="fr-FR" sz="2000" dirty="0" err="1">
                <a:solidFill>
                  <a:srgbClr val="202122"/>
                </a:solidFill>
                <a:latin typeface="Arial" panose="020B0604020202020204" pitchFamily="34" charset="0"/>
              </a:rPr>
              <a:t>introduced</a:t>
            </a:r>
            <a:r>
              <a:rPr lang="fr-FR" sz="2000" dirty="0">
                <a:solidFill>
                  <a:srgbClr val="202122"/>
                </a:solidFill>
                <a:latin typeface="Arial" panose="020B0604020202020204" pitchFamily="34" charset="0"/>
              </a:rPr>
              <a:t> in </a:t>
            </a:r>
            <a:r>
              <a:rPr lang="fr-FR" sz="2000" dirty="0" err="1">
                <a:solidFill>
                  <a:srgbClr val="202122"/>
                </a:solidFill>
                <a:latin typeface="Arial" panose="020B0604020202020204" pitchFamily="34" charset="0"/>
              </a:rPr>
              <a:t>University</a:t>
            </a:r>
            <a:r>
              <a:rPr lang="fr-FR" sz="2000" dirty="0">
                <a:solidFill>
                  <a:srgbClr val="202122"/>
                </a:solidFill>
                <a:latin typeface="Arial" panose="020B0604020202020204" pitchFamily="34" charset="0"/>
              </a:rPr>
              <a:t> of </a:t>
            </a:r>
            <a:r>
              <a:rPr lang="fr-FR" sz="2000" dirty="0" err="1">
                <a:solidFill>
                  <a:srgbClr val="202122"/>
                </a:solidFill>
                <a:latin typeface="Arial" panose="020B0604020202020204" pitchFamily="34" charset="0"/>
              </a:rPr>
              <a:t>Bologna</a:t>
            </a:r>
            <a:r>
              <a:rPr lang="fr-FR" sz="2000" dirty="0">
                <a:solidFill>
                  <a:srgbClr val="202122"/>
                </a:solidFill>
                <a:latin typeface="Arial" panose="020B0604020202020204" pitchFamily="34" charset="0"/>
              </a:rPr>
              <a:t> </a:t>
            </a:r>
            <a:r>
              <a:rPr lang="fr-FR" sz="2000" dirty="0" err="1">
                <a:solidFill>
                  <a:srgbClr val="202122"/>
                </a:solidFill>
                <a:latin typeface="Arial" panose="020B0604020202020204" pitchFamily="34" charset="0"/>
              </a:rPr>
              <a:t>became</a:t>
            </a:r>
            <a:r>
              <a:rPr lang="fr-FR" sz="2000" dirty="0">
                <a:solidFill>
                  <a:srgbClr val="202122"/>
                </a:solidFill>
                <a:latin typeface="Arial" panose="020B0604020202020204" pitchFamily="34" charset="0"/>
              </a:rPr>
              <a:t> more </a:t>
            </a:r>
            <a:r>
              <a:rPr lang="fr-FR" sz="2000" dirty="0" err="1">
                <a:solidFill>
                  <a:srgbClr val="202122"/>
                </a:solidFill>
                <a:latin typeface="Arial" panose="020B0604020202020204" pitchFamily="34" charset="0"/>
              </a:rPr>
              <a:t>prominent</a:t>
            </a:r>
            <a:r>
              <a:rPr lang="fr-FR" sz="2000" dirty="0">
                <a:solidFill>
                  <a:srgbClr val="202122"/>
                </a:solidFill>
                <a:latin typeface="Arial" panose="020B0604020202020204" pitchFamily="34" charset="0"/>
              </a:rPr>
              <a:t> </a:t>
            </a:r>
            <a:r>
              <a:rPr lang="fr-FR" sz="2000" dirty="0" err="1">
                <a:solidFill>
                  <a:srgbClr val="202122"/>
                </a:solidFill>
                <a:latin typeface="Arial" panose="020B0604020202020204" pitchFamily="34" charset="0"/>
              </a:rPr>
              <a:t>from</a:t>
            </a:r>
            <a:r>
              <a:rPr lang="fr-FR" sz="2000" dirty="0">
                <a:solidFill>
                  <a:srgbClr val="202122"/>
                </a:solidFill>
                <a:latin typeface="Arial" panose="020B0604020202020204" pitchFamily="34" charset="0"/>
              </a:rPr>
              <a:t> 1299.</a:t>
            </a:r>
          </a:p>
          <a:p>
            <a:pPr>
              <a:buFont typeface="Arial" panose="020B0604020202020204" pitchFamily="34" charset="0"/>
              <a:buChar char="•"/>
            </a:pPr>
            <a:r>
              <a:rPr lang="fr-FR" sz="1000" b="0" i="0" dirty="0">
                <a:solidFill>
                  <a:srgbClr val="202122"/>
                </a:solidFill>
                <a:effectLst/>
                <a:latin typeface="Arial" panose="020B0604020202020204" pitchFamily="34" charset="0"/>
              </a:rPr>
              <a:t>Dissection </a:t>
            </a:r>
            <a:r>
              <a:rPr lang="fr-FR" sz="1000" b="0" i="0" dirty="0" err="1">
                <a:solidFill>
                  <a:srgbClr val="202122"/>
                </a:solidFill>
                <a:effectLst/>
                <a:latin typeface="Arial" panose="020B0604020202020204" pitchFamily="34" charset="0"/>
              </a:rPr>
              <a:t>scene</a:t>
            </a:r>
            <a:r>
              <a:rPr lang="fr-FR" sz="1000" b="0" i="0" dirty="0">
                <a:solidFill>
                  <a:srgbClr val="202122"/>
                </a:solidFill>
                <a:effectLst/>
                <a:latin typeface="Arial" panose="020B0604020202020204" pitchFamily="34" charset="0"/>
              </a:rPr>
              <a:t>, </a:t>
            </a:r>
            <a:r>
              <a:rPr lang="fr-FR" sz="1000" b="0" i="0" dirty="0" err="1">
                <a:solidFill>
                  <a:srgbClr val="202122"/>
                </a:solidFill>
                <a:effectLst/>
                <a:latin typeface="Arial" panose="020B0604020202020204" pitchFamily="34" charset="0"/>
              </a:rPr>
              <a:t>from</a:t>
            </a:r>
            <a:r>
              <a:rPr lang="fr-FR" sz="1000" b="0" i="0" dirty="0">
                <a:solidFill>
                  <a:srgbClr val="202122"/>
                </a:solidFill>
                <a:effectLst/>
                <a:latin typeface="Arial" panose="020B0604020202020204" pitchFamily="34" charset="0"/>
              </a:rPr>
              <a:t> 'Le Livre des </a:t>
            </a:r>
            <a:r>
              <a:rPr lang="fr-FR" sz="1000" b="0" i="0" dirty="0" err="1">
                <a:solidFill>
                  <a:srgbClr val="202122"/>
                </a:solidFill>
                <a:effectLst/>
                <a:latin typeface="Arial" panose="020B0604020202020204" pitchFamily="34" charset="0"/>
              </a:rPr>
              <a:t>Proprietes</a:t>
            </a:r>
            <a:r>
              <a:rPr lang="fr-FR" sz="1000" b="0" i="0" dirty="0">
                <a:solidFill>
                  <a:srgbClr val="202122"/>
                </a:solidFill>
                <a:effectLst/>
                <a:latin typeface="Arial" panose="020B0604020202020204" pitchFamily="34" charset="0"/>
              </a:rPr>
              <a:t> des Choses' by Barthelemy l'Anglais  </a:t>
            </a:r>
            <a:r>
              <a:rPr lang="en-GB" sz="1000" dirty="0"/>
              <a:t>Unknown </a:t>
            </a:r>
            <a:r>
              <a:rPr lang="en-GB" sz="1000" dirty="0" err="1"/>
              <a:t>authorUnknown</a:t>
            </a:r>
            <a:r>
              <a:rPr lang="en-GB" sz="1000" dirty="0"/>
              <a:t> author, Public domain, via Wikimedia Commons</a:t>
            </a:r>
          </a:p>
          <a:p>
            <a:endParaRPr lang="en-US" sz="1800" dirty="0"/>
          </a:p>
        </p:txBody>
      </p:sp>
      <p:pic>
        <p:nvPicPr>
          <p:cNvPr id="5122" name="Picture 2" descr="A painting of a group of people&#10;&#10;Description automatically generated with low confidence">
            <a:extLst>
              <a:ext uri="{FF2B5EF4-FFF2-40B4-BE49-F238E27FC236}">
                <a16:creationId xmlns:a16="http://schemas.microsoft.com/office/drawing/2014/main" id="{3F071EE4-FC9F-4E41-A15F-ACA117B66011}"/>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l="6405" r="22617"/>
          <a:stretch/>
        </p:blipFill>
        <p:spPr bwMode="auto">
          <a:xfrm>
            <a:off x="7085975" y="1086848"/>
            <a:ext cx="4817466" cy="4818888"/>
          </a:xfrm>
          <a:prstGeom prst="rect">
            <a:avLst/>
          </a:prstGeom>
          <a:noFill/>
          <a:extLst>
            <a:ext uri="{909E8E84-426E-40DD-AFC4-6F175D3DCCD1}">
              <a14:hiddenFill xmlns:a14="http://schemas.microsoft.com/office/drawing/2010/main">
                <a:solidFill>
                  <a:srgbClr val="FFFFFF"/>
                </a:solidFill>
              </a14:hiddenFill>
            </a:ext>
          </a:extLst>
        </p:spPr>
      </p:pic>
      <p:grpSp>
        <p:nvGrpSpPr>
          <p:cNvPr id="5176" name="Bottom Right">
            <a:extLst>
              <a:ext uri="{FF2B5EF4-FFF2-40B4-BE49-F238E27FC236}">
                <a16:creationId xmlns:a16="http://schemas.microsoft.com/office/drawing/2014/main" id="{521AD032-2A8E-46DA-9ADE-ABE5E787FE3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112" name="Freeform: Shape 111">
              <a:extLst>
                <a:ext uri="{FF2B5EF4-FFF2-40B4-BE49-F238E27FC236}">
                  <a16:creationId xmlns:a16="http://schemas.microsoft.com/office/drawing/2014/main" id="{4C99AC15-8ABA-4F63-9321-20BC70B7C5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13" name="Graphic 157">
              <a:extLst>
                <a:ext uri="{FF2B5EF4-FFF2-40B4-BE49-F238E27FC236}">
                  <a16:creationId xmlns:a16="http://schemas.microsoft.com/office/drawing/2014/main" id="{4A4D9C63-9AE2-409A-AD6F-D6B96CC608F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115" name="Freeform: Shape 114">
                <a:extLst>
                  <a:ext uri="{FF2B5EF4-FFF2-40B4-BE49-F238E27FC236}">
                    <a16:creationId xmlns:a16="http://schemas.microsoft.com/office/drawing/2014/main" id="{1C414FAE-71E1-463A-AE68-63329132E4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6" name="Freeform: Shape 115">
                <a:extLst>
                  <a:ext uri="{FF2B5EF4-FFF2-40B4-BE49-F238E27FC236}">
                    <a16:creationId xmlns:a16="http://schemas.microsoft.com/office/drawing/2014/main" id="{2AA2E51D-8749-4E45-B4DD-111ED901B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7" name="Freeform: Shape 116">
                <a:extLst>
                  <a:ext uri="{FF2B5EF4-FFF2-40B4-BE49-F238E27FC236}">
                    <a16:creationId xmlns:a16="http://schemas.microsoft.com/office/drawing/2014/main" id="{FF8F5908-4C35-43FC-A898-D3C8C3A09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8" name="Freeform: Shape 117">
                <a:extLst>
                  <a:ext uri="{FF2B5EF4-FFF2-40B4-BE49-F238E27FC236}">
                    <a16:creationId xmlns:a16="http://schemas.microsoft.com/office/drawing/2014/main" id="{B573C509-A7F3-4312-B67F-C55BB88DDF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9" name="Freeform: Shape 118">
                <a:extLst>
                  <a:ext uri="{FF2B5EF4-FFF2-40B4-BE49-F238E27FC236}">
                    <a16:creationId xmlns:a16="http://schemas.microsoft.com/office/drawing/2014/main" id="{79AB9BF4-2BB4-4BE7-98EB-B320312ED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120" name="Freeform: Shape 119">
                <a:extLst>
                  <a:ext uri="{FF2B5EF4-FFF2-40B4-BE49-F238E27FC236}">
                    <a16:creationId xmlns:a16="http://schemas.microsoft.com/office/drawing/2014/main" id="{971E7EF4-D2C5-4968-AC34-A0674E1F82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21" name="Freeform: Shape 120">
                <a:extLst>
                  <a:ext uri="{FF2B5EF4-FFF2-40B4-BE49-F238E27FC236}">
                    <a16:creationId xmlns:a16="http://schemas.microsoft.com/office/drawing/2014/main" id="{235D9000-8CED-4925-95A2-3F12C80234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114" name="Freeform: Shape 113">
              <a:extLst>
                <a:ext uri="{FF2B5EF4-FFF2-40B4-BE49-F238E27FC236}">
                  <a16:creationId xmlns:a16="http://schemas.microsoft.com/office/drawing/2014/main" id="{9F857165-8DF4-4025-B0D6-1079CDA8F8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402918047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247A131F-D5DE-41A5-B4CF-4F345319B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73" name="Freeform: Shape 72">
            <a:extLst>
              <a:ext uri="{FF2B5EF4-FFF2-40B4-BE49-F238E27FC236}">
                <a16:creationId xmlns:a16="http://schemas.microsoft.com/office/drawing/2014/main" id="{3AF4666D-BD98-40A5-A75F-478B98201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75" name="Freeform: Shape 74">
            <a:extLst>
              <a:ext uri="{FF2B5EF4-FFF2-40B4-BE49-F238E27FC236}">
                <a16:creationId xmlns:a16="http://schemas.microsoft.com/office/drawing/2014/main" id="{68680585-71F9-4721-A998-4974171D2E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77" name="Freeform: Shape 76">
            <a:extLst>
              <a:ext uri="{FF2B5EF4-FFF2-40B4-BE49-F238E27FC236}">
                <a16:creationId xmlns:a16="http://schemas.microsoft.com/office/drawing/2014/main" id="{12BC95C2-2EEC-4F59-ABA8-660B0D059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79" name="Graphic 141">
            <a:extLst>
              <a:ext uri="{FF2B5EF4-FFF2-40B4-BE49-F238E27FC236}">
                <a16:creationId xmlns:a16="http://schemas.microsoft.com/office/drawing/2014/main" id="{03E9870D-4BBA-43AF-8D44-BBADF020CF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80" name="Freeform: Shape 79">
              <a:extLst>
                <a:ext uri="{FF2B5EF4-FFF2-40B4-BE49-F238E27FC236}">
                  <a16:creationId xmlns:a16="http://schemas.microsoft.com/office/drawing/2014/main" id="{34BC5055-C77D-43CD-BB1D-A77B6779CD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81" name="Freeform: Shape 80">
              <a:extLst>
                <a:ext uri="{FF2B5EF4-FFF2-40B4-BE49-F238E27FC236}">
                  <a16:creationId xmlns:a16="http://schemas.microsoft.com/office/drawing/2014/main" id="{DB12D0B8-9385-489A-85AE-3D14AD0BA2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82" name="Freeform: Shape 81">
              <a:extLst>
                <a:ext uri="{FF2B5EF4-FFF2-40B4-BE49-F238E27FC236}">
                  <a16:creationId xmlns:a16="http://schemas.microsoft.com/office/drawing/2014/main" id="{D158A14A-147E-4130-A5E2-38FD84B181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83" name="Freeform: Shape 82">
              <a:extLst>
                <a:ext uri="{FF2B5EF4-FFF2-40B4-BE49-F238E27FC236}">
                  <a16:creationId xmlns:a16="http://schemas.microsoft.com/office/drawing/2014/main" id="{75B8B1EB-5E2B-472C-AE60-2EC5961F16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84" name="Freeform: Shape 83">
              <a:extLst>
                <a:ext uri="{FF2B5EF4-FFF2-40B4-BE49-F238E27FC236}">
                  <a16:creationId xmlns:a16="http://schemas.microsoft.com/office/drawing/2014/main" id="{B4F5BD77-58D7-4B61-A666-1B4139A63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85" name="Freeform: Shape 84">
              <a:extLst>
                <a:ext uri="{FF2B5EF4-FFF2-40B4-BE49-F238E27FC236}">
                  <a16:creationId xmlns:a16="http://schemas.microsoft.com/office/drawing/2014/main" id="{F5CBEC6B-EDB6-40B8-8771-E5AF41B8D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86" name="Freeform: Shape 85">
              <a:extLst>
                <a:ext uri="{FF2B5EF4-FFF2-40B4-BE49-F238E27FC236}">
                  <a16:creationId xmlns:a16="http://schemas.microsoft.com/office/drawing/2014/main" id="{91BD0EE8-AA47-4044-9251-9F5A4B820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88" name="Graphic 157">
            <a:extLst>
              <a:ext uri="{FF2B5EF4-FFF2-40B4-BE49-F238E27FC236}">
                <a16:creationId xmlns:a16="http://schemas.microsoft.com/office/drawing/2014/main" id="{C3279E8D-2BAA-4CB1-834B-09FADD54DE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610600" y="3276600"/>
            <a:ext cx="3529260" cy="3581398"/>
            <a:chOff x="4114800" y="1423987"/>
            <a:chExt cx="3961542" cy="4007547"/>
          </a:xfrm>
          <a:noFill/>
        </p:grpSpPr>
        <p:sp>
          <p:nvSpPr>
            <p:cNvPr id="89" name="Freeform: Shape 88">
              <a:extLst>
                <a:ext uri="{FF2B5EF4-FFF2-40B4-BE49-F238E27FC236}">
                  <a16:creationId xmlns:a16="http://schemas.microsoft.com/office/drawing/2014/main" id="{3456F18E-4F61-486D-9CD6-65B30372C5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90" name="Freeform: Shape 89">
              <a:extLst>
                <a:ext uri="{FF2B5EF4-FFF2-40B4-BE49-F238E27FC236}">
                  <a16:creationId xmlns:a16="http://schemas.microsoft.com/office/drawing/2014/main" id="{318DDF45-08F0-46B6-A0B7-133735C94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91" name="Freeform: Shape 90">
              <a:extLst>
                <a:ext uri="{FF2B5EF4-FFF2-40B4-BE49-F238E27FC236}">
                  <a16:creationId xmlns:a16="http://schemas.microsoft.com/office/drawing/2014/main" id="{B9D0CC0F-710D-43F4-BC86-763767420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92" name="Freeform: Shape 91">
              <a:extLst>
                <a:ext uri="{FF2B5EF4-FFF2-40B4-BE49-F238E27FC236}">
                  <a16:creationId xmlns:a16="http://schemas.microsoft.com/office/drawing/2014/main" id="{6FB36AB6-CB81-495A-8A33-C0BCE67D6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93" name="Freeform: Shape 92">
              <a:extLst>
                <a:ext uri="{FF2B5EF4-FFF2-40B4-BE49-F238E27FC236}">
                  <a16:creationId xmlns:a16="http://schemas.microsoft.com/office/drawing/2014/main" id="{1993F7E6-ABF6-482D-BEA5-B4E607DDB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94" name="Freeform: Shape 93">
              <a:extLst>
                <a:ext uri="{FF2B5EF4-FFF2-40B4-BE49-F238E27FC236}">
                  <a16:creationId xmlns:a16="http://schemas.microsoft.com/office/drawing/2014/main" id="{DCA0B097-C21A-40B4-95E4-2FFA9697F8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95" name="Freeform: Shape 94">
              <a:extLst>
                <a:ext uri="{FF2B5EF4-FFF2-40B4-BE49-F238E27FC236}">
                  <a16:creationId xmlns:a16="http://schemas.microsoft.com/office/drawing/2014/main" id="{AB2AF0F5-7EAA-4BAB-8DE2-D84E12417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useBgFill="1">
        <p:nvSpPr>
          <p:cNvPr id="97" name="Rectangle 96">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99" name="Rectangle 98">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01" name="Top Left">
            <a:extLst>
              <a:ext uri="{FF2B5EF4-FFF2-40B4-BE49-F238E27FC236}">
                <a16:creationId xmlns:a16="http://schemas.microsoft.com/office/drawing/2014/main" id="{9C6A6A21-4C17-4D70-902F-42976393490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02" name="Freeform: Shape 101">
              <a:extLst>
                <a:ext uri="{FF2B5EF4-FFF2-40B4-BE49-F238E27FC236}">
                  <a16:creationId xmlns:a16="http://schemas.microsoft.com/office/drawing/2014/main" id="{9680322C-01BD-4DDE-8667-A1C82E3414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 name="Freeform: Shape 102">
              <a:extLst>
                <a:ext uri="{FF2B5EF4-FFF2-40B4-BE49-F238E27FC236}">
                  <a16:creationId xmlns:a16="http://schemas.microsoft.com/office/drawing/2014/main" id="{00CD4D67-14DF-4C2D-B42C-0532C55AC9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4" name="Freeform: Shape 103">
              <a:extLst>
                <a:ext uri="{FF2B5EF4-FFF2-40B4-BE49-F238E27FC236}">
                  <a16:creationId xmlns:a16="http://schemas.microsoft.com/office/drawing/2014/main" id="{4A40E032-134E-4905-9B38-5C5D53B86A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5" name="Freeform: Shape 104">
              <a:extLst>
                <a:ext uri="{FF2B5EF4-FFF2-40B4-BE49-F238E27FC236}">
                  <a16:creationId xmlns:a16="http://schemas.microsoft.com/office/drawing/2014/main" id="{25DAE0B8-3872-45CE-8EF9-412CDEC3C4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06" name="Freeform: Shape 105">
              <a:extLst>
                <a:ext uri="{FF2B5EF4-FFF2-40B4-BE49-F238E27FC236}">
                  <a16:creationId xmlns:a16="http://schemas.microsoft.com/office/drawing/2014/main" id="{33FDCF74-E06B-4837-A10F-033EE637D6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7" name="Freeform: Shape 106">
              <a:extLst>
                <a:ext uri="{FF2B5EF4-FFF2-40B4-BE49-F238E27FC236}">
                  <a16:creationId xmlns:a16="http://schemas.microsoft.com/office/drawing/2014/main" id="{74BADACF-06C7-4B5D-A714-089786B51E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108" name="Freeform: Shape 107">
              <a:extLst>
                <a:ext uri="{FF2B5EF4-FFF2-40B4-BE49-F238E27FC236}">
                  <a16:creationId xmlns:a16="http://schemas.microsoft.com/office/drawing/2014/main" id="{52BFF042-59B9-4F74-8514-96C43FB8B5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109" name="Freeform: Shape 108">
              <a:extLst>
                <a:ext uri="{FF2B5EF4-FFF2-40B4-BE49-F238E27FC236}">
                  <a16:creationId xmlns:a16="http://schemas.microsoft.com/office/drawing/2014/main" id="{370FECA2-981E-4045-81E5-F5F6C72DE6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7628EE50-2601-4AB6-8BB1-C252C351E450}"/>
              </a:ext>
            </a:extLst>
          </p:cNvPr>
          <p:cNvSpPr>
            <a:spLocks noGrp="1"/>
          </p:cNvSpPr>
          <p:nvPr>
            <p:ph type="title"/>
          </p:nvPr>
        </p:nvSpPr>
        <p:spPr>
          <a:xfrm>
            <a:off x="1198182" y="559813"/>
            <a:ext cx="5605358" cy="1664573"/>
          </a:xfrm>
        </p:spPr>
        <p:txBody>
          <a:bodyPr vert="horz" lIns="91440" tIns="45720" rIns="91440" bIns="45720" rtlCol="0" anchor="ctr">
            <a:normAutofit/>
          </a:bodyPr>
          <a:lstStyle/>
          <a:p>
            <a:endParaRPr lang="en-US" sz="4400" kern="1200">
              <a:solidFill>
                <a:schemeClr val="tx2"/>
              </a:solidFill>
              <a:latin typeface="+mj-lt"/>
              <a:ea typeface="+mj-ea"/>
              <a:cs typeface="+mj-cs"/>
            </a:endParaRPr>
          </a:p>
        </p:txBody>
      </p:sp>
      <p:sp>
        <p:nvSpPr>
          <p:cNvPr id="3" name="Content Placeholder 2">
            <a:extLst>
              <a:ext uri="{FF2B5EF4-FFF2-40B4-BE49-F238E27FC236}">
                <a16:creationId xmlns:a16="http://schemas.microsoft.com/office/drawing/2014/main" id="{3EF9896C-E339-46F9-822C-59E160284C87}"/>
              </a:ext>
            </a:extLst>
          </p:cNvPr>
          <p:cNvSpPr>
            <a:spLocks noGrp="1"/>
          </p:cNvSpPr>
          <p:nvPr>
            <p:ph sz="half" idx="1"/>
          </p:nvPr>
        </p:nvSpPr>
        <p:spPr>
          <a:xfrm>
            <a:off x="200025" y="672286"/>
            <a:ext cx="6590727" cy="6005340"/>
          </a:xfrm>
        </p:spPr>
        <p:txBody>
          <a:bodyPr vert="horz" lIns="91440" tIns="45720" rIns="91440" bIns="45720" rtlCol="0">
            <a:normAutofit fontScale="92500"/>
          </a:bodyPr>
          <a:lstStyle/>
          <a:p>
            <a:pPr>
              <a:buFont typeface="Arial" panose="020B0604020202020204" pitchFamily="34" charset="0"/>
              <a:buChar char="•"/>
            </a:pPr>
            <a:r>
              <a:rPr lang="en-US" sz="1800" dirty="0"/>
              <a:t>The image on the right is from an illustrated medical compendium – a fourteenth-century copy of a French translation of </a:t>
            </a:r>
            <a:r>
              <a:rPr lang="en-US" sz="1800" i="1" dirty="0" err="1"/>
              <a:t>Chirurgia</a:t>
            </a:r>
            <a:r>
              <a:rPr lang="en-US" sz="1800" dirty="0"/>
              <a:t> (Surgery) originally written by the Lombard surgeon Roger </a:t>
            </a:r>
            <a:r>
              <a:rPr lang="en-US" sz="1800" dirty="0" err="1"/>
              <a:t>Frugardi</a:t>
            </a:r>
            <a:r>
              <a:rPr lang="en-US" sz="1800" dirty="0"/>
              <a:t> (d. before 1195)</a:t>
            </a:r>
          </a:p>
          <a:p>
            <a:pPr>
              <a:buFont typeface="Arial" panose="020B0604020202020204" pitchFamily="34" charset="0"/>
              <a:buChar char="•"/>
            </a:pPr>
            <a:r>
              <a:rPr lang="en-US" sz="1800" dirty="0"/>
              <a:t>Skull fractures were common in battle and it would appear that people must have been treated successfully sometimes for these since medieval skulls with bones that have knitted together are testimony to the fact that people did survive quite traumatic head injuries.</a:t>
            </a:r>
          </a:p>
          <a:p>
            <a:pPr>
              <a:buFont typeface="Arial" panose="020B0604020202020204" pitchFamily="34" charset="0"/>
              <a:buChar char="•"/>
            </a:pPr>
            <a:r>
              <a:rPr lang="en-US" sz="1800" dirty="0"/>
              <a:t>This MS on the BL website juxtaposes scenes from eth Life of Christ with scenes showing surgeons treating head injuries. This might seem a strange mix to us, but Christianity was so prevalent in the Middle Ages that associating faith with healing was perfectly normal. The sick person, as well as the surgeon, might well pray for assistance and the monastic houses were closely associated with medical lore as well as the foundation of hospitals, e.g. St Bartholomew’s in London (founded 1123).</a:t>
            </a:r>
          </a:p>
          <a:p>
            <a:endParaRPr lang="en-US" sz="1800" dirty="0"/>
          </a:p>
          <a:p>
            <a:r>
              <a:rPr lang="en-US" sz="1400" dirty="0"/>
              <a:t>London, British Library,  Sloane MS 1977</a:t>
            </a:r>
          </a:p>
        </p:txBody>
      </p:sp>
      <p:pic>
        <p:nvPicPr>
          <p:cNvPr id="5122" name="Picture 2">
            <a:extLst>
              <a:ext uri="{FF2B5EF4-FFF2-40B4-BE49-F238E27FC236}">
                <a16:creationId xmlns:a16="http://schemas.microsoft.com/office/drawing/2014/main" id="{A7B9AD41-1235-472C-A84B-AA59C4DA39FB}"/>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r="-3" b="1652"/>
          <a:stretch/>
        </p:blipFill>
        <p:spPr bwMode="auto">
          <a:xfrm>
            <a:off x="7188594" y="10"/>
            <a:ext cx="5003406" cy="6857990"/>
          </a:xfrm>
          <a:prstGeom prst="rect">
            <a:avLst/>
          </a:prstGeom>
          <a:noFill/>
          <a:extLst>
            <a:ext uri="{909E8E84-426E-40DD-AFC4-6F175D3DCCD1}">
              <a14:hiddenFill xmlns:a14="http://schemas.microsoft.com/office/drawing/2010/main">
                <a:solidFill>
                  <a:srgbClr val="FFFFFF"/>
                </a:solidFill>
              </a14:hiddenFill>
            </a:ext>
          </a:extLst>
        </p:spPr>
      </p:pic>
      <p:grpSp>
        <p:nvGrpSpPr>
          <p:cNvPr id="111" name="Bottom Right">
            <a:extLst>
              <a:ext uri="{FF2B5EF4-FFF2-40B4-BE49-F238E27FC236}">
                <a16:creationId xmlns:a16="http://schemas.microsoft.com/office/drawing/2014/main" id="{741948F9-C525-410D-9F0C-63EA1E0F393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112" name="Graphic 157">
              <a:extLst>
                <a:ext uri="{FF2B5EF4-FFF2-40B4-BE49-F238E27FC236}">
                  <a16:creationId xmlns:a16="http://schemas.microsoft.com/office/drawing/2014/main" id="{59C11362-4204-47B3-85DC-7A22A1E3038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114" name="Freeform: Shape 113">
                <a:extLst>
                  <a:ext uri="{FF2B5EF4-FFF2-40B4-BE49-F238E27FC236}">
                    <a16:creationId xmlns:a16="http://schemas.microsoft.com/office/drawing/2014/main" id="{DFD42FE5-B58A-4613-8A3B-D0120D21B6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5" name="Freeform: Shape 114">
                <a:extLst>
                  <a:ext uri="{FF2B5EF4-FFF2-40B4-BE49-F238E27FC236}">
                    <a16:creationId xmlns:a16="http://schemas.microsoft.com/office/drawing/2014/main" id="{5A861743-3DF1-47A2-8CFF-99A470A9DC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6" name="Freeform: Shape 115">
                <a:extLst>
                  <a:ext uri="{FF2B5EF4-FFF2-40B4-BE49-F238E27FC236}">
                    <a16:creationId xmlns:a16="http://schemas.microsoft.com/office/drawing/2014/main" id="{9F3A9B8B-EB41-4F45-8831-A7B5D41E05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7" name="Freeform: Shape 116">
                <a:extLst>
                  <a:ext uri="{FF2B5EF4-FFF2-40B4-BE49-F238E27FC236}">
                    <a16:creationId xmlns:a16="http://schemas.microsoft.com/office/drawing/2014/main" id="{D659F99D-ACED-471C-8BAC-73C596DDAB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8" name="Freeform: Shape 117">
                <a:extLst>
                  <a:ext uri="{FF2B5EF4-FFF2-40B4-BE49-F238E27FC236}">
                    <a16:creationId xmlns:a16="http://schemas.microsoft.com/office/drawing/2014/main" id="{AC603F71-A3F3-49F0-A292-573F37EB67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9" name="Freeform: Shape 118">
                <a:extLst>
                  <a:ext uri="{FF2B5EF4-FFF2-40B4-BE49-F238E27FC236}">
                    <a16:creationId xmlns:a16="http://schemas.microsoft.com/office/drawing/2014/main" id="{FB6F9021-2B6B-4252-AC9D-30C1A2C98D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20" name="Freeform: Shape 119">
                <a:extLst>
                  <a:ext uri="{FF2B5EF4-FFF2-40B4-BE49-F238E27FC236}">
                    <a16:creationId xmlns:a16="http://schemas.microsoft.com/office/drawing/2014/main" id="{7875012E-B86B-411F-B93B-A69ED6D20B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113" name="Freeform: Shape 112">
              <a:extLst>
                <a:ext uri="{FF2B5EF4-FFF2-40B4-BE49-F238E27FC236}">
                  <a16:creationId xmlns:a16="http://schemas.microsoft.com/office/drawing/2014/main" id="{FFB9C5D7-2BF3-4748-9582-FF22361FA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256918356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B4A49-7FB9-466D-B43D-B855CC905404}"/>
              </a:ext>
            </a:extLst>
          </p:cNvPr>
          <p:cNvSpPr>
            <a:spLocks noGrp="1"/>
          </p:cNvSpPr>
          <p:nvPr>
            <p:ph type="title"/>
          </p:nvPr>
        </p:nvSpPr>
        <p:spPr/>
        <p:txBody>
          <a:bodyPr/>
          <a:lstStyle/>
          <a:p>
            <a:r>
              <a:rPr lang="en-GB" dirty="0"/>
              <a:t>Herbal Medicine</a:t>
            </a:r>
          </a:p>
        </p:txBody>
      </p:sp>
      <p:sp>
        <p:nvSpPr>
          <p:cNvPr id="3" name="Content Placeholder 2">
            <a:extLst>
              <a:ext uri="{FF2B5EF4-FFF2-40B4-BE49-F238E27FC236}">
                <a16:creationId xmlns:a16="http://schemas.microsoft.com/office/drawing/2014/main" id="{621F7432-CD37-442D-8C2E-39189DD93126}"/>
              </a:ext>
            </a:extLst>
          </p:cNvPr>
          <p:cNvSpPr>
            <a:spLocks noGrp="1"/>
          </p:cNvSpPr>
          <p:nvPr>
            <p:ph sz="half" idx="1"/>
          </p:nvPr>
        </p:nvSpPr>
        <p:spPr>
          <a:xfrm>
            <a:off x="428625" y="1438275"/>
            <a:ext cx="5591175" cy="5054600"/>
          </a:xfrm>
        </p:spPr>
        <p:txBody>
          <a:bodyPr>
            <a:normAutofit/>
          </a:bodyPr>
          <a:lstStyle/>
          <a:p>
            <a:pPr>
              <a:buFont typeface="Arial" panose="020B0604020202020204" pitchFamily="34" charset="0"/>
              <a:buChar char="•"/>
            </a:pPr>
            <a:r>
              <a:rPr lang="en-GB" sz="1500" b="0" i="0" dirty="0">
                <a:solidFill>
                  <a:srgbClr val="202122"/>
                </a:solidFill>
                <a:effectLst/>
                <a:latin typeface="Arial" panose="020B0604020202020204" pitchFamily="34" charset="0"/>
              </a:rPr>
              <a:t>Medical recipes often included herbs and plants (sometimes also minerals)</a:t>
            </a:r>
          </a:p>
          <a:p>
            <a:pPr>
              <a:buFont typeface="Arial" panose="020B0604020202020204" pitchFamily="34" charset="0"/>
              <a:buChar char="•"/>
            </a:pPr>
            <a:r>
              <a:rPr lang="en-GB" sz="1500" dirty="0">
                <a:solidFill>
                  <a:srgbClr val="202122"/>
                </a:solidFill>
                <a:latin typeface="Arial" panose="020B0604020202020204" pitchFamily="34" charset="0"/>
              </a:rPr>
              <a:t>Monks and nuns would cultivate herbs with medicinal quantities and dedicated much time to treating the sick (charitable work); also often associated with early hospitals and infirmaries.</a:t>
            </a:r>
          </a:p>
          <a:p>
            <a:pPr>
              <a:buFont typeface="Arial" panose="020B0604020202020204" pitchFamily="34" charset="0"/>
              <a:buChar char="•"/>
            </a:pPr>
            <a:r>
              <a:rPr lang="en-GB" sz="1500" b="0" i="0" dirty="0">
                <a:solidFill>
                  <a:srgbClr val="202122"/>
                </a:solidFill>
                <a:effectLst/>
                <a:latin typeface="Arial" panose="020B0604020202020204" pitchFamily="34" charset="0"/>
              </a:rPr>
              <a:t>Treatment might include combination of herbal remedies and prayer </a:t>
            </a:r>
          </a:p>
          <a:p>
            <a:pPr>
              <a:buFont typeface="Arial" panose="020B0604020202020204" pitchFamily="34" charset="0"/>
              <a:buChar char="•"/>
            </a:pPr>
            <a:r>
              <a:rPr lang="en-GB" sz="1500" dirty="0"/>
              <a:t>physic gardens – types of herbs grown might depend on local area</a:t>
            </a:r>
            <a:r>
              <a:rPr lang="en-GB" sz="1500" dirty="0">
                <a:solidFill>
                  <a:srgbClr val="202122"/>
                </a:solidFill>
                <a:latin typeface="Arial" panose="020B0604020202020204" pitchFamily="34" charset="0"/>
              </a:rPr>
              <a:t> </a:t>
            </a:r>
          </a:p>
          <a:p>
            <a:pPr>
              <a:buFont typeface="Arial" panose="020B0604020202020204" pitchFamily="34" charset="0"/>
              <a:buChar char="•"/>
            </a:pPr>
            <a:r>
              <a:rPr lang="en-GB" sz="1500" dirty="0">
                <a:solidFill>
                  <a:srgbClr val="202122"/>
                </a:solidFill>
                <a:latin typeface="Arial" panose="020B0604020202020204" pitchFamily="34" charset="0"/>
              </a:rPr>
              <a:t>also secular physicians e.g. in Wales Physicians of </a:t>
            </a:r>
            <a:r>
              <a:rPr lang="en-GB" sz="1500" dirty="0" err="1">
                <a:solidFill>
                  <a:srgbClr val="202122"/>
                </a:solidFill>
                <a:latin typeface="Arial" panose="020B0604020202020204" pitchFamily="34" charset="0"/>
              </a:rPr>
              <a:t>Myddfai</a:t>
            </a:r>
            <a:r>
              <a:rPr lang="en-GB" sz="1500" dirty="0">
                <a:solidFill>
                  <a:srgbClr val="202122"/>
                </a:solidFill>
                <a:latin typeface="Arial" panose="020B0604020202020204" pitchFamily="34" charset="0"/>
              </a:rPr>
              <a:t> employed by Lord Rhys </a:t>
            </a:r>
            <a:r>
              <a:rPr lang="en-GB" sz="1500" dirty="0" err="1">
                <a:solidFill>
                  <a:srgbClr val="202122"/>
                </a:solidFill>
                <a:latin typeface="Arial" panose="020B0604020202020204" pitchFamily="34" charset="0"/>
              </a:rPr>
              <a:t>Gryg</a:t>
            </a:r>
            <a:endParaRPr lang="en-GB" sz="1500" dirty="0">
              <a:solidFill>
                <a:srgbClr val="202122"/>
              </a:solidFill>
              <a:latin typeface="Arial" panose="020B0604020202020204" pitchFamily="34" charset="0"/>
            </a:endParaRPr>
          </a:p>
          <a:p>
            <a:pPr>
              <a:buFont typeface="Arial" panose="020B0604020202020204" pitchFamily="34" charset="0"/>
              <a:buChar char="•"/>
            </a:pPr>
            <a:r>
              <a:rPr lang="en-GB" sz="1500" b="0" i="0" dirty="0">
                <a:solidFill>
                  <a:srgbClr val="202122"/>
                </a:solidFill>
                <a:effectLst/>
                <a:latin typeface="Arial" panose="020B0604020202020204" pitchFamily="34" charset="0"/>
              </a:rPr>
              <a:t>Folk medicine used herbal remedies passed from one generation to another.</a:t>
            </a:r>
          </a:p>
          <a:p>
            <a:pPr marL="0" indent="0">
              <a:buNone/>
            </a:pPr>
            <a:r>
              <a:rPr lang="en-GB" sz="900" b="0" i="0" dirty="0">
                <a:solidFill>
                  <a:srgbClr val="202122"/>
                </a:solidFill>
                <a:effectLst/>
                <a:latin typeface="Arial" panose="020B0604020202020204" pitchFamily="34" charset="0"/>
              </a:rPr>
              <a:t>Source: http://en.wikipedia.org/wiki/Image:Arabic_herbal_medicine_guidebook.jpeg </a:t>
            </a:r>
            <a:r>
              <a:rPr lang="en-GB" sz="900" b="0" i="0" dirty="0" err="1">
                <a:solidFill>
                  <a:srgbClr val="202122"/>
                </a:solidFill>
                <a:effectLst/>
                <a:latin typeface="Arial" panose="020B0604020202020204" pitchFamily="34" charset="0"/>
              </a:rPr>
              <a:t>Dioscorides</a:t>
            </a:r>
            <a:r>
              <a:rPr lang="en-GB" sz="900" b="0" i="0" dirty="0">
                <a:solidFill>
                  <a:srgbClr val="202122"/>
                </a:solidFill>
                <a:effectLst/>
                <a:latin typeface="Arial" panose="020B0604020202020204" pitchFamily="34" charset="0"/>
              </a:rPr>
              <a:t>: Materia Medica</a:t>
            </a:r>
            <a:r>
              <a:rPr lang="en-GB" sz="1400" b="0" i="0" dirty="0">
                <a:solidFill>
                  <a:srgbClr val="202122"/>
                </a:solidFill>
                <a:effectLst/>
                <a:latin typeface="Arial" panose="020B0604020202020204" pitchFamily="34" charset="0"/>
              </a:rPr>
              <a:t>.</a:t>
            </a:r>
            <a:endParaRPr lang="en-GB" sz="1400" dirty="0"/>
          </a:p>
        </p:txBody>
      </p:sp>
      <p:pic>
        <p:nvPicPr>
          <p:cNvPr id="6146" name="Picture 2">
            <a:extLst>
              <a:ext uri="{FF2B5EF4-FFF2-40B4-BE49-F238E27FC236}">
                <a16:creationId xmlns:a16="http://schemas.microsoft.com/office/drawing/2014/main" id="{DC1D5675-222E-4124-B807-EB840C422DFD}"/>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6019800" y="1690688"/>
            <a:ext cx="5181600" cy="42146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201800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B4A49-7FB9-466D-B43D-B855CC905404}"/>
              </a:ext>
            </a:extLst>
          </p:cNvPr>
          <p:cNvSpPr>
            <a:spLocks noGrp="1"/>
          </p:cNvSpPr>
          <p:nvPr>
            <p:ph type="title"/>
          </p:nvPr>
        </p:nvSpPr>
        <p:spPr/>
        <p:txBody>
          <a:bodyPr>
            <a:normAutofit/>
          </a:bodyPr>
          <a:lstStyle/>
          <a:p>
            <a:pPr marL="342900" indent="-342900">
              <a:buFont typeface="Arial" panose="020B0604020202020204" pitchFamily="34" charset="0"/>
              <a:buChar char="•"/>
            </a:pPr>
            <a:r>
              <a:rPr lang="en-GB" sz="2400" dirty="0"/>
              <a:t>For </a:t>
            </a:r>
            <a:r>
              <a:rPr lang="en-GB" sz="2400" b="1" dirty="0"/>
              <a:t>nose bleed </a:t>
            </a:r>
            <a:r>
              <a:rPr lang="en-GB" sz="2400" dirty="0"/>
              <a:t>: boil garlic in watered milk and drink it; that is proven.</a:t>
            </a:r>
          </a:p>
        </p:txBody>
      </p:sp>
      <p:sp>
        <p:nvSpPr>
          <p:cNvPr id="3" name="Content Placeholder 2">
            <a:extLst>
              <a:ext uri="{FF2B5EF4-FFF2-40B4-BE49-F238E27FC236}">
                <a16:creationId xmlns:a16="http://schemas.microsoft.com/office/drawing/2014/main" id="{621F7432-CD37-442D-8C2E-39189DD93126}"/>
              </a:ext>
            </a:extLst>
          </p:cNvPr>
          <p:cNvSpPr>
            <a:spLocks noGrp="1"/>
          </p:cNvSpPr>
          <p:nvPr>
            <p:ph sz="half" idx="1"/>
          </p:nvPr>
        </p:nvSpPr>
        <p:spPr>
          <a:xfrm>
            <a:off x="428625" y="1438275"/>
            <a:ext cx="5591175" cy="5054600"/>
          </a:xfrm>
        </p:spPr>
        <p:txBody>
          <a:bodyPr>
            <a:normAutofit lnSpcReduction="10000"/>
          </a:bodyPr>
          <a:lstStyle/>
          <a:p>
            <a:pPr marL="0" indent="0">
              <a:buNone/>
            </a:pPr>
            <a:r>
              <a:rPr lang="en-GB" sz="900" b="0" i="0" dirty="0">
                <a:solidFill>
                  <a:srgbClr val="202122"/>
                </a:solidFill>
                <a:effectLst/>
                <a:latin typeface="Arial" panose="020B0604020202020204" pitchFamily="34" charset="0"/>
              </a:rPr>
              <a:t>Source: http://en.wikipedia.org/wiki/Image:Arabic_herbal_medicine_guidebook.jpeg </a:t>
            </a:r>
            <a:r>
              <a:rPr lang="en-GB" sz="900" b="0" i="0" dirty="0" err="1">
                <a:solidFill>
                  <a:srgbClr val="202122"/>
                </a:solidFill>
                <a:effectLst/>
                <a:latin typeface="Arial" panose="020B0604020202020204" pitchFamily="34" charset="0"/>
              </a:rPr>
              <a:t>Dioscorides</a:t>
            </a:r>
            <a:r>
              <a:rPr lang="en-GB" sz="900" b="0" i="0" dirty="0">
                <a:solidFill>
                  <a:srgbClr val="202122"/>
                </a:solidFill>
                <a:effectLst/>
                <a:latin typeface="Arial" panose="020B0604020202020204" pitchFamily="34" charset="0"/>
              </a:rPr>
              <a:t>: Materia Medica</a:t>
            </a:r>
            <a:r>
              <a:rPr lang="en-GB" sz="1400" b="0" i="0" dirty="0">
                <a:solidFill>
                  <a:srgbClr val="202122"/>
                </a:solidFill>
                <a:effectLst/>
                <a:latin typeface="Arial" panose="020B0604020202020204" pitchFamily="34" charset="0"/>
              </a:rPr>
              <a:t>.</a:t>
            </a:r>
          </a:p>
          <a:p>
            <a:pPr marL="0" indent="0">
              <a:buNone/>
            </a:pPr>
            <a:r>
              <a:rPr lang="en-GB" sz="2000" dirty="0"/>
              <a:t>'There are three places </a:t>
            </a:r>
            <a:r>
              <a:rPr lang="en-GB" sz="2000" b="1" dirty="0"/>
              <a:t>where diseases develop</a:t>
            </a:r>
            <a:r>
              <a:rPr lang="en-GB" sz="2000" dirty="0"/>
              <a:t>, one is the scalp, the second is the cranium, the third is the dura mater. 'The scalp is saved by cautery and bleeding. The cranium is saved by opening the head as far as the cranium, the dura mater is saved by opening the head as far as the dura mater’</a:t>
            </a:r>
          </a:p>
          <a:p>
            <a:pPr marL="0" indent="0">
              <a:buNone/>
            </a:pPr>
            <a:r>
              <a:rPr lang="en-GB" sz="2000" dirty="0"/>
              <a:t>‘To improve a man's </a:t>
            </a:r>
            <a:r>
              <a:rPr lang="en-GB" sz="2000" b="1" dirty="0"/>
              <a:t>hearing:</a:t>
            </a:r>
            <a:r>
              <a:rPr lang="en-GB" sz="2000" dirty="0"/>
              <a:t> take boar's urine and clarified honey and mix it together well and let it drop into the ear, having been cooled to the warmth of new milk. Take two pounds of burnt lime and mix it with a pound of all spice and put all that  in a pot to boil with water, and then take it from the fire and put it to dry.’</a:t>
            </a:r>
          </a:p>
        </p:txBody>
      </p:sp>
      <p:pic>
        <p:nvPicPr>
          <p:cNvPr id="6146" name="Picture 2">
            <a:extLst>
              <a:ext uri="{FF2B5EF4-FFF2-40B4-BE49-F238E27FC236}">
                <a16:creationId xmlns:a16="http://schemas.microsoft.com/office/drawing/2014/main" id="{DC1D5675-222E-4124-B807-EB840C422DFD}"/>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6019800" y="1690688"/>
            <a:ext cx="5181600" cy="42146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4443561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81830D-6444-4B95-83AD-7468F13BDA21}"/>
              </a:ext>
            </a:extLst>
          </p:cNvPr>
          <p:cNvSpPr>
            <a:spLocks noGrp="1"/>
          </p:cNvSpPr>
          <p:nvPr>
            <p:ph type="title"/>
          </p:nvPr>
        </p:nvSpPr>
        <p:spPr/>
        <p:txBody>
          <a:bodyPr>
            <a:normAutofit fontScale="90000"/>
          </a:bodyPr>
          <a:lstStyle/>
          <a:p>
            <a:r>
              <a:rPr lang="en-GB" dirty="0"/>
              <a:t>What do the Welsh medical manuscripts contain?</a:t>
            </a:r>
          </a:p>
        </p:txBody>
      </p:sp>
      <p:sp>
        <p:nvSpPr>
          <p:cNvPr id="3" name="Content Placeholder 2">
            <a:extLst>
              <a:ext uri="{FF2B5EF4-FFF2-40B4-BE49-F238E27FC236}">
                <a16:creationId xmlns:a16="http://schemas.microsoft.com/office/drawing/2014/main" id="{C7D9CF83-743E-4BF7-BFCF-C8979AFEDF19}"/>
              </a:ext>
            </a:extLst>
          </p:cNvPr>
          <p:cNvSpPr>
            <a:spLocks noGrp="1"/>
          </p:cNvSpPr>
          <p:nvPr>
            <p:ph idx="1"/>
          </p:nvPr>
        </p:nvSpPr>
        <p:spPr/>
        <p:txBody>
          <a:bodyPr>
            <a:normAutofit fontScale="92500" lnSpcReduction="20000"/>
          </a:bodyPr>
          <a:lstStyle/>
          <a:p>
            <a:pPr>
              <a:buFont typeface="Arial" panose="020B0604020202020204" pitchFamily="34" charset="0"/>
              <a:buChar char="•"/>
            </a:pPr>
            <a:r>
              <a:rPr lang="en-GB" dirty="0"/>
              <a:t>Much of the medical theories are based on Galenic anatomy and Aristotelian humoral theory.</a:t>
            </a:r>
          </a:p>
          <a:p>
            <a:pPr>
              <a:buFont typeface="Arial" panose="020B0604020202020204" pitchFamily="34" charset="0"/>
              <a:buChar char="•"/>
            </a:pPr>
            <a:r>
              <a:rPr lang="en-GB" dirty="0"/>
              <a:t>Relatively little on anatomy; most consists of long lists of plant and animal recipes aimed at treatment of disease</a:t>
            </a:r>
          </a:p>
          <a:p>
            <a:pPr>
              <a:buFont typeface="Arial" panose="020B0604020202020204" pitchFamily="34" charset="0"/>
              <a:buChar char="•"/>
            </a:pPr>
            <a:r>
              <a:rPr lang="en-GB" dirty="0"/>
              <a:t>Sometimes these are arranged in head to foot order</a:t>
            </a:r>
          </a:p>
          <a:p>
            <a:pPr>
              <a:buFont typeface="Arial" panose="020B0604020202020204" pitchFamily="34" charset="0"/>
              <a:buChar char="•"/>
            </a:pPr>
            <a:r>
              <a:rPr lang="en-GB" dirty="0"/>
              <a:t>The doctor often made a diagnosis based on uroscopy (often without seeing the patient);</a:t>
            </a:r>
          </a:p>
          <a:p>
            <a:pPr>
              <a:buFont typeface="Arial" panose="020B0604020202020204" pitchFamily="34" charset="0"/>
              <a:buChar char="•"/>
            </a:pPr>
            <a:r>
              <a:rPr lang="en-GB" dirty="0"/>
              <a:t>For Welsh recipes see Diana Luft (</a:t>
            </a:r>
            <a:r>
              <a:rPr lang="en-GB" dirty="0" err="1"/>
              <a:t>ed.and</a:t>
            </a:r>
            <a:r>
              <a:rPr lang="en-GB" dirty="0"/>
              <a:t> trans.), </a:t>
            </a:r>
            <a:r>
              <a:rPr lang="en-GB" i="1" dirty="0"/>
              <a:t>Medieval Welsh Medical Texts: vol. one the recipes </a:t>
            </a:r>
            <a:r>
              <a:rPr lang="en-GB" dirty="0"/>
              <a:t>(Cardiff: University of Wales Press, 2020)</a:t>
            </a:r>
          </a:p>
        </p:txBody>
      </p:sp>
    </p:spTree>
    <p:extLst>
      <p:ext uri="{BB962C8B-B14F-4D97-AF65-F5344CB8AC3E}">
        <p14:creationId xmlns:p14="http://schemas.microsoft.com/office/powerpoint/2010/main" val="261760805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247A131F-D5DE-41A5-B4CF-4F345319B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73" name="Freeform: Shape 72">
            <a:extLst>
              <a:ext uri="{FF2B5EF4-FFF2-40B4-BE49-F238E27FC236}">
                <a16:creationId xmlns:a16="http://schemas.microsoft.com/office/drawing/2014/main" id="{3AF4666D-BD98-40A5-A75F-478B98201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75" name="Freeform: Shape 74">
            <a:extLst>
              <a:ext uri="{FF2B5EF4-FFF2-40B4-BE49-F238E27FC236}">
                <a16:creationId xmlns:a16="http://schemas.microsoft.com/office/drawing/2014/main" id="{68680585-71F9-4721-A998-4974171D2E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77" name="Freeform: Shape 76">
            <a:extLst>
              <a:ext uri="{FF2B5EF4-FFF2-40B4-BE49-F238E27FC236}">
                <a16:creationId xmlns:a16="http://schemas.microsoft.com/office/drawing/2014/main" id="{12BC95C2-2EEC-4F59-ABA8-660B0D059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79" name="Graphic 141">
            <a:extLst>
              <a:ext uri="{FF2B5EF4-FFF2-40B4-BE49-F238E27FC236}">
                <a16:creationId xmlns:a16="http://schemas.microsoft.com/office/drawing/2014/main" id="{03E9870D-4BBA-43AF-8D44-BBADF020CF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80" name="Freeform: Shape 79">
              <a:extLst>
                <a:ext uri="{FF2B5EF4-FFF2-40B4-BE49-F238E27FC236}">
                  <a16:creationId xmlns:a16="http://schemas.microsoft.com/office/drawing/2014/main" id="{34BC5055-C77D-43CD-BB1D-A77B6779CD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81" name="Freeform: Shape 80">
              <a:extLst>
                <a:ext uri="{FF2B5EF4-FFF2-40B4-BE49-F238E27FC236}">
                  <a16:creationId xmlns:a16="http://schemas.microsoft.com/office/drawing/2014/main" id="{DB12D0B8-9385-489A-85AE-3D14AD0BA2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82" name="Freeform: Shape 81">
              <a:extLst>
                <a:ext uri="{FF2B5EF4-FFF2-40B4-BE49-F238E27FC236}">
                  <a16:creationId xmlns:a16="http://schemas.microsoft.com/office/drawing/2014/main" id="{D158A14A-147E-4130-A5E2-38FD84B181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83" name="Freeform: Shape 82">
              <a:extLst>
                <a:ext uri="{FF2B5EF4-FFF2-40B4-BE49-F238E27FC236}">
                  <a16:creationId xmlns:a16="http://schemas.microsoft.com/office/drawing/2014/main" id="{75B8B1EB-5E2B-472C-AE60-2EC5961F16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84" name="Freeform: Shape 83">
              <a:extLst>
                <a:ext uri="{FF2B5EF4-FFF2-40B4-BE49-F238E27FC236}">
                  <a16:creationId xmlns:a16="http://schemas.microsoft.com/office/drawing/2014/main" id="{B4F5BD77-58D7-4B61-A666-1B4139A63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85" name="Freeform: Shape 84">
              <a:extLst>
                <a:ext uri="{FF2B5EF4-FFF2-40B4-BE49-F238E27FC236}">
                  <a16:creationId xmlns:a16="http://schemas.microsoft.com/office/drawing/2014/main" id="{F5CBEC6B-EDB6-40B8-8771-E5AF41B8D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86" name="Freeform: Shape 85">
              <a:extLst>
                <a:ext uri="{FF2B5EF4-FFF2-40B4-BE49-F238E27FC236}">
                  <a16:creationId xmlns:a16="http://schemas.microsoft.com/office/drawing/2014/main" id="{91BD0EE8-AA47-4044-9251-9F5A4B820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88" name="Graphic 157">
            <a:extLst>
              <a:ext uri="{FF2B5EF4-FFF2-40B4-BE49-F238E27FC236}">
                <a16:creationId xmlns:a16="http://schemas.microsoft.com/office/drawing/2014/main" id="{C3279E8D-2BAA-4CB1-834B-09FADD54DE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610600" y="3276600"/>
            <a:ext cx="3529260" cy="3581398"/>
            <a:chOff x="4114800" y="1423987"/>
            <a:chExt cx="3961542" cy="4007547"/>
          </a:xfrm>
          <a:noFill/>
        </p:grpSpPr>
        <p:sp>
          <p:nvSpPr>
            <p:cNvPr id="89" name="Freeform: Shape 88">
              <a:extLst>
                <a:ext uri="{FF2B5EF4-FFF2-40B4-BE49-F238E27FC236}">
                  <a16:creationId xmlns:a16="http://schemas.microsoft.com/office/drawing/2014/main" id="{3456F18E-4F61-486D-9CD6-65B30372C5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90" name="Freeform: Shape 89">
              <a:extLst>
                <a:ext uri="{FF2B5EF4-FFF2-40B4-BE49-F238E27FC236}">
                  <a16:creationId xmlns:a16="http://schemas.microsoft.com/office/drawing/2014/main" id="{318DDF45-08F0-46B6-A0B7-133735C94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91" name="Freeform: Shape 90">
              <a:extLst>
                <a:ext uri="{FF2B5EF4-FFF2-40B4-BE49-F238E27FC236}">
                  <a16:creationId xmlns:a16="http://schemas.microsoft.com/office/drawing/2014/main" id="{B9D0CC0F-710D-43F4-BC86-763767420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92" name="Freeform: Shape 91">
              <a:extLst>
                <a:ext uri="{FF2B5EF4-FFF2-40B4-BE49-F238E27FC236}">
                  <a16:creationId xmlns:a16="http://schemas.microsoft.com/office/drawing/2014/main" id="{6FB36AB6-CB81-495A-8A33-C0BCE67D6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93" name="Freeform: Shape 92">
              <a:extLst>
                <a:ext uri="{FF2B5EF4-FFF2-40B4-BE49-F238E27FC236}">
                  <a16:creationId xmlns:a16="http://schemas.microsoft.com/office/drawing/2014/main" id="{1993F7E6-ABF6-482D-BEA5-B4E607DDB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94" name="Freeform: Shape 93">
              <a:extLst>
                <a:ext uri="{FF2B5EF4-FFF2-40B4-BE49-F238E27FC236}">
                  <a16:creationId xmlns:a16="http://schemas.microsoft.com/office/drawing/2014/main" id="{DCA0B097-C21A-40B4-95E4-2FFA9697F8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95" name="Freeform: Shape 94">
              <a:extLst>
                <a:ext uri="{FF2B5EF4-FFF2-40B4-BE49-F238E27FC236}">
                  <a16:creationId xmlns:a16="http://schemas.microsoft.com/office/drawing/2014/main" id="{AB2AF0F5-7EAA-4BAB-8DE2-D84E12417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useBgFill="1">
        <p:nvSpPr>
          <p:cNvPr id="97" name="Rectangle 96">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99" name="Rectangle 98">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01" name="Top Left">
            <a:extLst>
              <a:ext uri="{FF2B5EF4-FFF2-40B4-BE49-F238E27FC236}">
                <a16:creationId xmlns:a16="http://schemas.microsoft.com/office/drawing/2014/main" id="{30E2593C-D80A-46DA-80DF-172357084A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02" name="Freeform: Shape 101">
              <a:extLst>
                <a:ext uri="{FF2B5EF4-FFF2-40B4-BE49-F238E27FC236}">
                  <a16:creationId xmlns:a16="http://schemas.microsoft.com/office/drawing/2014/main" id="{01A9D4F6-4E29-4BDA-A516-7F3F736DB7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 name="Freeform: Shape 102">
              <a:extLst>
                <a:ext uri="{FF2B5EF4-FFF2-40B4-BE49-F238E27FC236}">
                  <a16:creationId xmlns:a16="http://schemas.microsoft.com/office/drawing/2014/main" id="{F21C7B06-772C-4D26-AF38-02786B9F8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4" name="Freeform: Shape 103">
              <a:extLst>
                <a:ext uri="{FF2B5EF4-FFF2-40B4-BE49-F238E27FC236}">
                  <a16:creationId xmlns:a16="http://schemas.microsoft.com/office/drawing/2014/main" id="{98F1E44D-5255-4ED6-8D25-0616BC2807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5" name="Freeform: Shape 104">
              <a:extLst>
                <a:ext uri="{FF2B5EF4-FFF2-40B4-BE49-F238E27FC236}">
                  <a16:creationId xmlns:a16="http://schemas.microsoft.com/office/drawing/2014/main" id="{D4D73AC6-0076-449C-8676-7D0AD28D6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06" name="Freeform: Shape 105">
              <a:extLst>
                <a:ext uri="{FF2B5EF4-FFF2-40B4-BE49-F238E27FC236}">
                  <a16:creationId xmlns:a16="http://schemas.microsoft.com/office/drawing/2014/main" id="{6592273B-D4FB-437C-A81B-0CEEEB089A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7" name="Freeform: Shape 106">
              <a:extLst>
                <a:ext uri="{FF2B5EF4-FFF2-40B4-BE49-F238E27FC236}">
                  <a16:creationId xmlns:a16="http://schemas.microsoft.com/office/drawing/2014/main" id="{25058A91-09D6-41A3-B732-BD9820CAF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108" name="Freeform: Shape 107">
              <a:extLst>
                <a:ext uri="{FF2B5EF4-FFF2-40B4-BE49-F238E27FC236}">
                  <a16:creationId xmlns:a16="http://schemas.microsoft.com/office/drawing/2014/main" id="{EB46C089-E160-4CFA-9B80-559D7A2218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109" name="Freeform: Shape 108">
              <a:extLst>
                <a:ext uri="{FF2B5EF4-FFF2-40B4-BE49-F238E27FC236}">
                  <a16:creationId xmlns:a16="http://schemas.microsoft.com/office/drawing/2014/main" id="{3A4BDAFA-2631-4743-B907-D9504D8E54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E528278E-DA5D-4BDE-A93C-EDA649DA3D36}"/>
              </a:ext>
            </a:extLst>
          </p:cNvPr>
          <p:cNvSpPr>
            <a:spLocks noGrp="1"/>
          </p:cNvSpPr>
          <p:nvPr>
            <p:ph type="title"/>
          </p:nvPr>
        </p:nvSpPr>
        <p:spPr>
          <a:xfrm>
            <a:off x="1198182" y="559813"/>
            <a:ext cx="4814412" cy="1664573"/>
          </a:xfrm>
        </p:spPr>
        <p:txBody>
          <a:bodyPr vert="horz" lIns="91440" tIns="45720" rIns="91440" bIns="45720" rtlCol="0" anchor="ctr">
            <a:normAutofit/>
          </a:bodyPr>
          <a:lstStyle/>
          <a:p>
            <a:r>
              <a:rPr lang="en-US" sz="4400" kern="1200" dirty="0">
                <a:solidFill>
                  <a:schemeClr val="tx2"/>
                </a:solidFill>
                <a:latin typeface="+mj-lt"/>
                <a:ea typeface="+mj-ea"/>
                <a:cs typeface="+mj-cs"/>
              </a:rPr>
              <a:t>Bloodletting</a:t>
            </a:r>
          </a:p>
        </p:txBody>
      </p:sp>
      <p:sp>
        <p:nvSpPr>
          <p:cNvPr id="3" name="Content Placeholder 2">
            <a:extLst>
              <a:ext uri="{FF2B5EF4-FFF2-40B4-BE49-F238E27FC236}">
                <a16:creationId xmlns:a16="http://schemas.microsoft.com/office/drawing/2014/main" id="{9966B3D0-D42A-4B54-AA14-F42C316D1BDB}"/>
              </a:ext>
            </a:extLst>
          </p:cNvPr>
          <p:cNvSpPr>
            <a:spLocks noGrp="1"/>
          </p:cNvSpPr>
          <p:nvPr>
            <p:ph sz="half" idx="1"/>
          </p:nvPr>
        </p:nvSpPr>
        <p:spPr>
          <a:xfrm>
            <a:off x="407779" y="1847850"/>
            <a:ext cx="5951433" cy="4818888"/>
          </a:xfrm>
        </p:spPr>
        <p:txBody>
          <a:bodyPr vert="horz" lIns="91440" tIns="45720" rIns="91440" bIns="45720" rtlCol="0">
            <a:normAutofit fontScale="92500" lnSpcReduction="20000"/>
          </a:bodyPr>
          <a:lstStyle/>
          <a:p>
            <a:pPr>
              <a:buFont typeface="Arial" panose="020B0604020202020204" pitchFamily="34" charset="0"/>
              <a:buChar char="•"/>
            </a:pPr>
            <a:r>
              <a:rPr lang="en-GB" sz="2600" dirty="0"/>
              <a:t>The Welsh texts refer to bloodletting on particular days and provide calendars for this purpose.</a:t>
            </a:r>
          </a:p>
          <a:p>
            <a:pPr>
              <a:buFont typeface="Arial" panose="020B0604020202020204" pitchFamily="34" charset="0"/>
              <a:buChar char="•"/>
            </a:pPr>
            <a:r>
              <a:rPr lang="en-GB" sz="2600" dirty="0"/>
              <a:t>They mention leeches and provide brief instructions:</a:t>
            </a:r>
          </a:p>
          <a:p>
            <a:pPr>
              <a:buFont typeface="Arial" panose="020B0604020202020204" pitchFamily="34" charset="0"/>
              <a:buChar char="•"/>
            </a:pPr>
            <a:r>
              <a:rPr lang="en-GB" sz="2600" dirty="0"/>
              <a:t>‘Blood should be let until it changes its colour. If it flows black, allow it to come out until it becomes red. If it is thick, let it flow until it becomes thin. If it is watery, let it flow until it is thick.’ (obviously this relied to a great extent on the physician’s judgment!)</a:t>
            </a:r>
          </a:p>
          <a:p>
            <a:r>
              <a:rPr lang="en-GB" sz="900" dirty="0"/>
              <a:t>Unknown </a:t>
            </a:r>
            <a:r>
              <a:rPr lang="en-GB" sz="900" dirty="0" err="1"/>
              <a:t>authorUnknown</a:t>
            </a:r>
            <a:r>
              <a:rPr lang="en-GB" sz="900" dirty="0"/>
              <a:t> author, CC0, via Wikimedia Commons</a:t>
            </a:r>
            <a:endParaRPr lang="en-US" sz="900" dirty="0"/>
          </a:p>
        </p:txBody>
      </p:sp>
      <p:pic>
        <p:nvPicPr>
          <p:cNvPr id="4098" name="Picture 2">
            <a:extLst>
              <a:ext uri="{FF2B5EF4-FFF2-40B4-BE49-F238E27FC236}">
                <a16:creationId xmlns:a16="http://schemas.microsoft.com/office/drawing/2014/main" id="{2F4ACC20-858C-4F80-9B40-1E46CC035DF1}"/>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t="637"/>
          <a:stretch/>
        </p:blipFill>
        <p:spPr bwMode="auto">
          <a:xfrm>
            <a:off x="6626806" y="1019556"/>
            <a:ext cx="4817466" cy="4818888"/>
          </a:xfrm>
          <a:prstGeom prst="rect">
            <a:avLst/>
          </a:prstGeom>
          <a:noFill/>
          <a:extLst>
            <a:ext uri="{909E8E84-426E-40DD-AFC4-6F175D3DCCD1}">
              <a14:hiddenFill xmlns:a14="http://schemas.microsoft.com/office/drawing/2010/main">
                <a:solidFill>
                  <a:srgbClr val="FFFFFF"/>
                </a:solidFill>
              </a14:hiddenFill>
            </a:ext>
          </a:extLst>
        </p:spPr>
      </p:pic>
      <p:grpSp>
        <p:nvGrpSpPr>
          <p:cNvPr id="111" name="Bottom Right">
            <a:extLst>
              <a:ext uri="{FF2B5EF4-FFF2-40B4-BE49-F238E27FC236}">
                <a16:creationId xmlns:a16="http://schemas.microsoft.com/office/drawing/2014/main" id="{521AD032-2A8E-46DA-9ADE-ABE5E787FE3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112" name="Freeform: Shape 111">
              <a:extLst>
                <a:ext uri="{FF2B5EF4-FFF2-40B4-BE49-F238E27FC236}">
                  <a16:creationId xmlns:a16="http://schemas.microsoft.com/office/drawing/2014/main" id="{4C99AC15-8ABA-4F63-9321-20BC70B7C5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13" name="Graphic 157">
              <a:extLst>
                <a:ext uri="{FF2B5EF4-FFF2-40B4-BE49-F238E27FC236}">
                  <a16:creationId xmlns:a16="http://schemas.microsoft.com/office/drawing/2014/main" id="{4A4D9C63-9AE2-409A-AD6F-D6B96CC608F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115" name="Freeform: Shape 114">
                <a:extLst>
                  <a:ext uri="{FF2B5EF4-FFF2-40B4-BE49-F238E27FC236}">
                    <a16:creationId xmlns:a16="http://schemas.microsoft.com/office/drawing/2014/main" id="{1C414FAE-71E1-463A-AE68-63329132E4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6" name="Freeform: Shape 115">
                <a:extLst>
                  <a:ext uri="{FF2B5EF4-FFF2-40B4-BE49-F238E27FC236}">
                    <a16:creationId xmlns:a16="http://schemas.microsoft.com/office/drawing/2014/main" id="{2AA2E51D-8749-4E45-B4DD-111ED901B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7" name="Freeform: Shape 116">
                <a:extLst>
                  <a:ext uri="{FF2B5EF4-FFF2-40B4-BE49-F238E27FC236}">
                    <a16:creationId xmlns:a16="http://schemas.microsoft.com/office/drawing/2014/main" id="{FF8F5908-4C35-43FC-A898-D3C8C3A09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8" name="Freeform: Shape 117">
                <a:extLst>
                  <a:ext uri="{FF2B5EF4-FFF2-40B4-BE49-F238E27FC236}">
                    <a16:creationId xmlns:a16="http://schemas.microsoft.com/office/drawing/2014/main" id="{B573C509-A7F3-4312-B67F-C55BB88DDF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9" name="Freeform: Shape 118">
                <a:extLst>
                  <a:ext uri="{FF2B5EF4-FFF2-40B4-BE49-F238E27FC236}">
                    <a16:creationId xmlns:a16="http://schemas.microsoft.com/office/drawing/2014/main" id="{79AB9BF4-2BB4-4BE7-98EB-B320312ED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120" name="Freeform: Shape 119">
                <a:extLst>
                  <a:ext uri="{FF2B5EF4-FFF2-40B4-BE49-F238E27FC236}">
                    <a16:creationId xmlns:a16="http://schemas.microsoft.com/office/drawing/2014/main" id="{971E7EF4-D2C5-4968-AC34-A0674E1F82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21" name="Freeform: Shape 120">
                <a:extLst>
                  <a:ext uri="{FF2B5EF4-FFF2-40B4-BE49-F238E27FC236}">
                    <a16:creationId xmlns:a16="http://schemas.microsoft.com/office/drawing/2014/main" id="{235D9000-8CED-4925-95A2-3F12C80234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114" name="Freeform: Shape 113">
              <a:extLst>
                <a:ext uri="{FF2B5EF4-FFF2-40B4-BE49-F238E27FC236}">
                  <a16:creationId xmlns:a16="http://schemas.microsoft.com/office/drawing/2014/main" id="{9F857165-8DF4-4025-B0D6-1079CDA8F8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281752055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B4A49-7FB9-466D-B43D-B855CC905404}"/>
              </a:ext>
            </a:extLst>
          </p:cNvPr>
          <p:cNvSpPr>
            <a:spLocks noGrp="1"/>
          </p:cNvSpPr>
          <p:nvPr>
            <p:ph type="title"/>
          </p:nvPr>
        </p:nvSpPr>
        <p:spPr/>
        <p:txBody>
          <a:bodyPr>
            <a:normAutofit/>
          </a:bodyPr>
          <a:lstStyle/>
          <a:p>
            <a:pPr marL="342900" indent="-342900">
              <a:buFont typeface="Arial" panose="020B0604020202020204" pitchFamily="34" charset="0"/>
              <a:buChar char="•"/>
            </a:pPr>
            <a:endParaRPr lang="en-GB" sz="2400" dirty="0"/>
          </a:p>
        </p:txBody>
      </p:sp>
      <p:sp>
        <p:nvSpPr>
          <p:cNvPr id="3" name="Content Placeholder 2">
            <a:extLst>
              <a:ext uri="{FF2B5EF4-FFF2-40B4-BE49-F238E27FC236}">
                <a16:creationId xmlns:a16="http://schemas.microsoft.com/office/drawing/2014/main" id="{621F7432-CD37-442D-8C2E-39189DD93126}"/>
              </a:ext>
            </a:extLst>
          </p:cNvPr>
          <p:cNvSpPr>
            <a:spLocks noGrp="1"/>
          </p:cNvSpPr>
          <p:nvPr>
            <p:ph sz="half" idx="1"/>
          </p:nvPr>
        </p:nvSpPr>
        <p:spPr>
          <a:xfrm>
            <a:off x="428625" y="1438275"/>
            <a:ext cx="5591175" cy="5054600"/>
          </a:xfrm>
        </p:spPr>
        <p:txBody>
          <a:bodyPr>
            <a:normAutofit fontScale="85000" lnSpcReduction="10000"/>
          </a:bodyPr>
          <a:lstStyle/>
          <a:p>
            <a:pPr marL="0" indent="0">
              <a:buNone/>
            </a:pPr>
            <a:r>
              <a:rPr lang="en-GB" sz="900" b="0" i="0" dirty="0">
                <a:solidFill>
                  <a:srgbClr val="202122"/>
                </a:solidFill>
                <a:effectLst/>
                <a:latin typeface="Arial" panose="020B0604020202020204" pitchFamily="34" charset="0"/>
              </a:rPr>
              <a:t>Source: http://en.wikipedia.org/wiki/Image:Arabic_herbal_medicine_guidebook.jpeg </a:t>
            </a:r>
            <a:r>
              <a:rPr lang="en-GB" sz="900" b="0" i="0" dirty="0" err="1">
                <a:solidFill>
                  <a:srgbClr val="202122"/>
                </a:solidFill>
                <a:effectLst/>
                <a:latin typeface="Arial" panose="020B0604020202020204" pitchFamily="34" charset="0"/>
              </a:rPr>
              <a:t>Dioscorides</a:t>
            </a:r>
            <a:r>
              <a:rPr lang="en-GB" sz="900" b="0" i="0" dirty="0">
                <a:solidFill>
                  <a:srgbClr val="202122"/>
                </a:solidFill>
                <a:effectLst/>
                <a:latin typeface="Arial" panose="020B0604020202020204" pitchFamily="34" charset="0"/>
              </a:rPr>
              <a:t>: Materia Medica</a:t>
            </a:r>
            <a:r>
              <a:rPr lang="en-GB" sz="1400" b="0" i="0" dirty="0">
                <a:solidFill>
                  <a:srgbClr val="202122"/>
                </a:solidFill>
                <a:effectLst/>
                <a:latin typeface="Arial" panose="020B0604020202020204" pitchFamily="34" charset="0"/>
              </a:rPr>
              <a:t>.</a:t>
            </a:r>
          </a:p>
          <a:p>
            <a:pPr marL="0" indent="0">
              <a:buNone/>
            </a:pPr>
            <a:r>
              <a:rPr lang="en-GB" sz="2400" dirty="0"/>
              <a:t>M. E. Owen records a form of anaesthesia:</a:t>
            </a:r>
          </a:p>
          <a:p>
            <a:pPr marL="0" indent="0">
              <a:buNone/>
            </a:pPr>
            <a:r>
              <a:rPr lang="en-GB" sz="2400" dirty="0"/>
              <a:t>‘This is a potion which, when taken, causes man to Sleep when he be opened; wherever the wound may be the potion eases the pain. The the juice of </a:t>
            </a:r>
            <a:r>
              <a:rPr lang="en-GB" sz="2400" dirty="0" err="1"/>
              <a:t>opu-tebagia</a:t>
            </a:r>
            <a:r>
              <a:rPr lang="en-GB" sz="2400" dirty="0"/>
              <a:t>, the sea holly, the </a:t>
            </a:r>
            <a:r>
              <a:rPr lang="en-GB" sz="2400" dirty="0" err="1"/>
              <a:t>papaver</a:t>
            </a:r>
            <a:r>
              <a:rPr lang="en-GB" sz="2400" dirty="0"/>
              <a:t>, namely the poppy, mandrake, rood ivy, blackberries, hemlock, lettuce, each one in equal amount. Let them be mixed in a clean earthenware dish and left in it and let this potion be made during the Dog-day and when preparations are being </a:t>
            </a:r>
            <a:r>
              <a:rPr lang="en-GB" sz="2400"/>
              <a:t>made </a:t>
            </a:r>
            <a:r>
              <a:rPr lang="en-GB" sz="2400" dirty="0"/>
              <a:t>t</a:t>
            </a:r>
            <a:r>
              <a:rPr lang="en-GB" sz="2400"/>
              <a:t>o </a:t>
            </a:r>
            <a:r>
              <a:rPr lang="en-GB" sz="2400" dirty="0"/>
              <a:t>open the patient, cause him to watch as long as possible and after that, let some of the mixture be put in his nostrils and he shall sleep without pain</a:t>
            </a:r>
            <a:r>
              <a:rPr lang="en-GB" sz="1600" dirty="0"/>
              <a:t>’</a:t>
            </a:r>
            <a:endParaRPr lang="en-GB" sz="2400" dirty="0"/>
          </a:p>
        </p:txBody>
      </p:sp>
      <p:pic>
        <p:nvPicPr>
          <p:cNvPr id="6146" name="Picture 2">
            <a:extLst>
              <a:ext uri="{FF2B5EF4-FFF2-40B4-BE49-F238E27FC236}">
                <a16:creationId xmlns:a16="http://schemas.microsoft.com/office/drawing/2014/main" id="{DC1D5675-222E-4124-B807-EB840C422DFD}"/>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6019800" y="1690688"/>
            <a:ext cx="5181600" cy="42146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91456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B4A49-7FB9-466D-B43D-B855CC905404}"/>
              </a:ext>
            </a:extLst>
          </p:cNvPr>
          <p:cNvSpPr>
            <a:spLocks noGrp="1"/>
          </p:cNvSpPr>
          <p:nvPr>
            <p:ph type="title"/>
          </p:nvPr>
        </p:nvSpPr>
        <p:spPr/>
        <p:txBody>
          <a:bodyPr>
            <a:normAutofit/>
          </a:bodyPr>
          <a:lstStyle/>
          <a:p>
            <a:pPr marL="342900" indent="-342900">
              <a:buFont typeface="Arial" panose="020B0604020202020204" pitchFamily="34" charset="0"/>
              <a:buChar char="•"/>
            </a:pPr>
            <a:endParaRPr lang="en-GB" sz="2400" dirty="0"/>
          </a:p>
        </p:txBody>
      </p:sp>
      <p:sp>
        <p:nvSpPr>
          <p:cNvPr id="3" name="Content Placeholder 2">
            <a:extLst>
              <a:ext uri="{FF2B5EF4-FFF2-40B4-BE49-F238E27FC236}">
                <a16:creationId xmlns:a16="http://schemas.microsoft.com/office/drawing/2014/main" id="{621F7432-CD37-442D-8C2E-39189DD93126}"/>
              </a:ext>
            </a:extLst>
          </p:cNvPr>
          <p:cNvSpPr>
            <a:spLocks noGrp="1"/>
          </p:cNvSpPr>
          <p:nvPr>
            <p:ph sz="half" idx="1"/>
          </p:nvPr>
        </p:nvSpPr>
        <p:spPr>
          <a:xfrm>
            <a:off x="428625" y="513347"/>
            <a:ext cx="5591175" cy="5979528"/>
          </a:xfrm>
        </p:spPr>
        <p:txBody>
          <a:bodyPr>
            <a:normAutofit/>
          </a:bodyPr>
          <a:lstStyle/>
          <a:p>
            <a:pPr marL="0" indent="0">
              <a:buNone/>
            </a:pPr>
            <a:r>
              <a:rPr lang="en-GB" sz="900" b="0" i="0" dirty="0">
                <a:solidFill>
                  <a:srgbClr val="202122"/>
                </a:solidFill>
                <a:effectLst/>
                <a:latin typeface="Arial" panose="020B0604020202020204" pitchFamily="34" charset="0"/>
              </a:rPr>
              <a:t>Source: http://en.wikipedia.org/wiki/Image:Arabic_herbal_medicine_guidebook.jpeg </a:t>
            </a:r>
            <a:r>
              <a:rPr lang="en-GB" sz="900" b="0" i="0" dirty="0" err="1">
                <a:solidFill>
                  <a:srgbClr val="202122"/>
                </a:solidFill>
                <a:effectLst/>
                <a:latin typeface="Arial" panose="020B0604020202020204" pitchFamily="34" charset="0"/>
              </a:rPr>
              <a:t>Dioscorides</a:t>
            </a:r>
            <a:r>
              <a:rPr lang="en-GB" sz="900" b="0" i="0" dirty="0">
                <a:solidFill>
                  <a:srgbClr val="202122"/>
                </a:solidFill>
                <a:effectLst/>
                <a:latin typeface="Arial" panose="020B0604020202020204" pitchFamily="34" charset="0"/>
              </a:rPr>
              <a:t>: Materia Medica</a:t>
            </a:r>
            <a:r>
              <a:rPr lang="en-GB" sz="1400" b="0" i="0" dirty="0">
                <a:solidFill>
                  <a:srgbClr val="202122"/>
                </a:solidFill>
                <a:effectLst/>
                <a:latin typeface="Arial" panose="020B0604020202020204" pitchFamily="34" charset="0"/>
              </a:rPr>
              <a:t>.</a:t>
            </a:r>
          </a:p>
          <a:p>
            <a:pPr marL="0" indent="0">
              <a:buNone/>
            </a:pPr>
            <a:r>
              <a:rPr lang="en-GB" sz="2400" dirty="0"/>
              <a:t>.</a:t>
            </a:r>
            <a:r>
              <a:rPr lang="en-GB" sz="2400" b="1" dirty="0"/>
              <a:t>For diseased eyelids:</a:t>
            </a:r>
          </a:p>
          <a:p>
            <a:pPr marL="0" indent="0">
              <a:buNone/>
            </a:pPr>
            <a:r>
              <a:rPr lang="en-GB" sz="2400" dirty="0"/>
              <a:t>For a dry scurfy condition of the eye. Take the juice of the strawberry, a hen’s fat and May butter. Pound them well together, and keep in a horn (container). When going to bed, anoint about the eye and eyelids well , and they will be cured.’</a:t>
            </a:r>
          </a:p>
          <a:p>
            <a:pPr marL="0" indent="0">
              <a:buNone/>
            </a:pPr>
            <a:r>
              <a:rPr lang="en-GB" sz="2400" b="1" dirty="0"/>
              <a:t>Cooling drinks:</a:t>
            </a:r>
          </a:p>
          <a:p>
            <a:pPr marL="0" indent="0">
              <a:buNone/>
            </a:pPr>
            <a:r>
              <a:rPr lang="en-GB" sz="2400" dirty="0"/>
              <a:t>The three best cooling drinks are apple juice, goat’s whey and spring water.</a:t>
            </a:r>
          </a:p>
        </p:txBody>
      </p:sp>
      <p:pic>
        <p:nvPicPr>
          <p:cNvPr id="6146" name="Picture 2">
            <a:extLst>
              <a:ext uri="{FF2B5EF4-FFF2-40B4-BE49-F238E27FC236}">
                <a16:creationId xmlns:a16="http://schemas.microsoft.com/office/drawing/2014/main" id="{DC1D5675-222E-4124-B807-EB840C422DFD}"/>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6019800" y="1690688"/>
            <a:ext cx="5181600" cy="42146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8215583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B4A49-7FB9-466D-B43D-B855CC905404}"/>
              </a:ext>
            </a:extLst>
          </p:cNvPr>
          <p:cNvSpPr>
            <a:spLocks noGrp="1"/>
          </p:cNvSpPr>
          <p:nvPr>
            <p:ph type="title"/>
          </p:nvPr>
        </p:nvSpPr>
        <p:spPr/>
        <p:txBody>
          <a:bodyPr>
            <a:normAutofit/>
          </a:bodyPr>
          <a:lstStyle/>
          <a:p>
            <a:pPr marL="342900" indent="-342900">
              <a:buFont typeface="Arial" panose="020B0604020202020204" pitchFamily="34" charset="0"/>
              <a:buChar char="•"/>
            </a:pPr>
            <a:endParaRPr lang="en-GB" sz="2400" dirty="0"/>
          </a:p>
        </p:txBody>
      </p:sp>
      <p:sp>
        <p:nvSpPr>
          <p:cNvPr id="3" name="Content Placeholder 2">
            <a:extLst>
              <a:ext uri="{FF2B5EF4-FFF2-40B4-BE49-F238E27FC236}">
                <a16:creationId xmlns:a16="http://schemas.microsoft.com/office/drawing/2014/main" id="{621F7432-CD37-442D-8C2E-39189DD93126}"/>
              </a:ext>
            </a:extLst>
          </p:cNvPr>
          <p:cNvSpPr>
            <a:spLocks noGrp="1"/>
          </p:cNvSpPr>
          <p:nvPr>
            <p:ph sz="half" idx="1"/>
          </p:nvPr>
        </p:nvSpPr>
        <p:spPr>
          <a:xfrm>
            <a:off x="428625" y="144379"/>
            <a:ext cx="6629901" cy="6713621"/>
          </a:xfrm>
        </p:spPr>
        <p:txBody>
          <a:bodyPr>
            <a:normAutofit fontScale="85000" lnSpcReduction="10000"/>
          </a:bodyPr>
          <a:lstStyle/>
          <a:p>
            <a:pPr marL="0" indent="0">
              <a:buNone/>
            </a:pPr>
            <a:r>
              <a:rPr lang="en-GB" sz="900" b="0" i="0" dirty="0">
                <a:solidFill>
                  <a:srgbClr val="202122"/>
                </a:solidFill>
                <a:effectLst/>
                <a:latin typeface="Arial" panose="020B0604020202020204" pitchFamily="34" charset="0"/>
              </a:rPr>
              <a:t>Source: http://en.wikipedia.org/wiki/Image:Arabic_herbal_medicine_guidebook.jpeg </a:t>
            </a:r>
            <a:r>
              <a:rPr lang="en-GB" sz="900" b="0" i="0" dirty="0" err="1">
                <a:solidFill>
                  <a:srgbClr val="202122"/>
                </a:solidFill>
                <a:effectLst/>
                <a:latin typeface="Arial" panose="020B0604020202020204" pitchFamily="34" charset="0"/>
              </a:rPr>
              <a:t>Dioscorides</a:t>
            </a:r>
            <a:r>
              <a:rPr lang="en-GB" sz="900" b="0" i="0" dirty="0">
                <a:solidFill>
                  <a:srgbClr val="202122"/>
                </a:solidFill>
                <a:effectLst/>
                <a:latin typeface="Arial" panose="020B0604020202020204" pitchFamily="34" charset="0"/>
              </a:rPr>
              <a:t>: Materia Medica</a:t>
            </a:r>
            <a:r>
              <a:rPr lang="en-GB" sz="1400" b="0" i="0" dirty="0">
                <a:solidFill>
                  <a:srgbClr val="202122"/>
                </a:solidFill>
                <a:effectLst/>
                <a:latin typeface="Arial" panose="020B0604020202020204" pitchFamily="34" charset="0"/>
              </a:rPr>
              <a:t>.</a:t>
            </a:r>
          </a:p>
          <a:p>
            <a:pPr marL="0" indent="0">
              <a:buNone/>
            </a:pPr>
            <a:endParaRPr lang="en-GB" sz="1400" dirty="0">
              <a:solidFill>
                <a:srgbClr val="202122"/>
              </a:solidFill>
              <a:latin typeface="Arial" panose="020B0604020202020204" pitchFamily="34" charset="0"/>
            </a:endParaRPr>
          </a:p>
          <a:p>
            <a:pPr marL="0" indent="0">
              <a:buNone/>
            </a:pPr>
            <a:r>
              <a:rPr lang="en-GB" sz="2400" b="1" i="0" dirty="0">
                <a:solidFill>
                  <a:srgbClr val="202122"/>
                </a:solidFill>
                <a:effectLst/>
                <a:latin typeface="Arial" panose="020B0604020202020204" pitchFamily="34" charset="0"/>
              </a:rPr>
              <a:t>For pneumonia</a:t>
            </a:r>
            <a:r>
              <a:rPr lang="en-GB" sz="2400" b="0" i="0" dirty="0">
                <a:solidFill>
                  <a:srgbClr val="202122"/>
                </a:solidFill>
                <a:effectLst/>
                <a:latin typeface="Arial" panose="020B0604020202020204" pitchFamily="34" charset="0"/>
              </a:rPr>
              <a:t>:</a:t>
            </a:r>
          </a:p>
          <a:p>
            <a:pPr marL="0" indent="0">
              <a:buNone/>
            </a:pPr>
            <a:r>
              <a:rPr lang="en-GB" sz="2400" dirty="0">
                <a:solidFill>
                  <a:srgbClr val="202122"/>
                </a:solidFill>
                <a:latin typeface="Arial" panose="020B0604020202020204" pitchFamily="34" charset="0"/>
              </a:rPr>
              <a:t>There are three kinds of lung disease: simple pneumonia; white pneumonia [bronchitis]; and black pneumonia [phthisis]. Black pneumonia is marked by pain below the breasts, under the armpits, and in the top of the shoulders, with acute redness of the cheeks. These diseases are treated as follows. Let the patient take, for three successive days, the following herbs: hemlock, agrimony, herb Robert and </a:t>
            </a:r>
            <a:r>
              <a:rPr lang="en-GB" sz="2400" dirty="0" err="1">
                <a:solidFill>
                  <a:srgbClr val="202122"/>
                </a:solidFill>
                <a:latin typeface="Arial" panose="020B0604020202020204" pitchFamily="34" charset="0"/>
              </a:rPr>
              <a:t>asarabacca</a:t>
            </a:r>
            <a:r>
              <a:rPr lang="en-GB" sz="2400" dirty="0">
                <a:solidFill>
                  <a:srgbClr val="202122"/>
                </a:solidFill>
                <a:latin typeface="Arial" panose="020B0604020202020204" pitchFamily="34" charset="0"/>
              </a:rPr>
              <a:t>. Then let him undergo a three day’s course of laxatives. When the disease is thus removed from the bronchial tubes, an emetic should be given to the patient daily until the end of 9 days. Afterwards let a medicine be prepared, by infusing the following herbs in wheat, ale or red wine: madder, sharp dock, anise, agrimony, daisy, round birthwort, meadow sweet, yellow goat’s beard, heath, water avens, woodruff, crake berry, the corn cockle, caraway, and such other herbs as will seem beneficial by the physician.</a:t>
            </a:r>
            <a:endParaRPr lang="en-GB" sz="2400" b="0" i="0" dirty="0">
              <a:solidFill>
                <a:srgbClr val="202122"/>
              </a:solidFill>
              <a:effectLst/>
              <a:latin typeface="Arial" panose="020B0604020202020204" pitchFamily="34" charset="0"/>
            </a:endParaRPr>
          </a:p>
        </p:txBody>
      </p:sp>
      <p:pic>
        <p:nvPicPr>
          <p:cNvPr id="6146" name="Picture 2">
            <a:extLst>
              <a:ext uri="{FF2B5EF4-FFF2-40B4-BE49-F238E27FC236}">
                <a16:creationId xmlns:a16="http://schemas.microsoft.com/office/drawing/2014/main" id="{DC1D5675-222E-4124-B807-EB840C422DFD}"/>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7367353" y="666037"/>
            <a:ext cx="3850513" cy="3132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1380267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B4A49-7FB9-466D-B43D-B855CC905404}"/>
              </a:ext>
            </a:extLst>
          </p:cNvPr>
          <p:cNvSpPr>
            <a:spLocks noGrp="1"/>
          </p:cNvSpPr>
          <p:nvPr>
            <p:ph type="title"/>
          </p:nvPr>
        </p:nvSpPr>
        <p:spPr/>
        <p:txBody>
          <a:bodyPr>
            <a:normAutofit/>
          </a:bodyPr>
          <a:lstStyle/>
          <a:p>
            <a:pPr marL="342900" indent="-342900">
              <a:buFont typeface="Arial" panose="020B0604020202020204" pitchFamily="34" charset="0"/>
              <a:buChar char="•"/>
            </a:pPr>
            <a:endParaRPr lang="en-GB" sz="2400" dirty="0"/>
          </a:p>
        </p:txBody>
      </p:sp>
      <p:sp>
        <p:nvSpPr>
          <p:cNvPr id="3" name="Content Placeholder 2">
            <a:extLst>
              <a:ext uri="{FF2B5EF4-FFF2-40B4-BE49-F238E27FC236}">
                <a16:creationId xmlns:a16="http://schemas.microsoft.com/office/drawing/2014/main" id="{621F7432-CD37-442D-8C2E-39189DD93126}"/>
              </a:ext>
            </a:extLst>
          </p:cNvPr>
          <p:cNvSpPr>
            <a:spLocks noGrp="1"/>
          </p:cNvSpPr>
          <p:nvPr>
            <p:ph sz="half" idx="1"/>
          </p:nvPr>
        </p:nvSpPr>
        <p:spPr>
          <a:xfrm>
            <a:off x="428625" y="144379"/>
            <a:ext cx="6629901" cy="6713621"/>
          </a:xfrm>
        </p:spPr>
        <p:txBody>
          <a:bodyPr>
            <a:normAutofit/>
          </a:bodyPr>
          <a:lstStyle/>
          <a:p>
            <a:pPr marL="0" indent="0">
              <a:buNone/>
            </a:pPr>
            <a:r>
              <a:rPr lang="en-GB" sz="900" b="0" i="0" dirty="0">
                <a:solidFill>
                  <a:srgbClr val="202122"/>
                </a:solidFill>
                <a:effectLst/>
                <a:latin typeface="Arial" panose="020B0604020202020204" pitchFamily="34" charset="0"/>
              </a:rPr>
              <a:t>Source: http://en.wikipedia.org/wiki/Image:Arabic_herbal_medicine_guidebook.jpeg </a:t>
            </a:r>
            <a:r>
              <a:rPr lang="en-GB" sz="900" b="0" i="0" dirty="0" err="1">
                <a:solidFill>
                  <a:srgbClr val="202122"/>
                </a:solidFill>
                <a:effectLst/>
                <a:latin typeface="Arial" panose="020B0604020202020204" pitchFamily="34" charset="0"/>
              </a:rPr>
              <a:t>Dioscorides</a:t>
            </a:r>
            <a:r>
              <a:rPr lang="en-GB" sz="900" b="0" i="0" dirty="0">
                <a:solidFill>
                  <a:srgbClr val="202122"/>
                </a:solidFill>
                <a:effectLst/>
                <a:latin typeface="Arial" panose="020B0604020202020204" pitchFamily="34" charset="0"/>
              </a:rPr>
              <a:t>: Materia Medica</a:t>
            </a:r>
            <a:r>
              <a:rPr lang="en-GB" sz="1400" b="0" i="0" dirty="0">
                <a:solidFill>
                  <a:srgbClr val="202122"/>
                </a:solidFill>
                <a:effectLst/>
                <a:latin typeface="Arial" panose="020B0604020202020204" pitchFamily="34" charset="0"/>
              </a:rPr>
              <a:t>.</a:t>
            </a:r>
          </a:p>
          <a:p>
            <a:pPr marL="0" indent="0">
              <a:buNone/>
            </a:pPr>
            <a:r>
              <a:rPr lang="en-GB" sz="2400" b="1" dirty="0">
                <a:solidFill>
                  <a:srgbClr val="202122"/>
                </a:solidFill>
                <a:latin typeface="Arial" panose="020B0604020202020204" pitchFamily="34" charset="0"/>
              </a:rPr>
              <a:t>Treatment for sterility:</a:t>
            </a:r>
          </a:p>
          <a:p>
            <a:pPr marL="0" indent="0">
              <a:buNone/>
            </a:pPr>
            <a:r>
              <a:rPr lang="en-GB" sz="2400" dirty="0">
                <a:solidFill>
                  <a:srgbClr val="202122"/>
                </a:solidFill>
                <a:latin typeface="Arial" panose="020B0604020202020204" pitchFamily="34" charset="0"/>
              </a:rPr>
              <a:t>A sterile woman may have a potion prepared for her by means of the following herbs, namely, St John’s wort, yew, agrimony, amphibious </a:t>
            </a:r>
            <a:r>
              <a:rPr lang="en-GB" sz="2400" dirty="0" err="1">
                <a:solidFill>
                  <a:srgbClr val="202122"/>
                </a:solidFill>
                <a:latin typeface="Arial" panose="020B0604020202020204" pitchFamily="34" charset="0"/>
              </a:rPr>
              <a:t>persicaria</a:t>
            </a:r>
            <a:r>
              <a:rPr lang="en-GB" sz="2400" dirty="0">
                <a:solidFill>
                  <a:srgbClr val="202122"/>
                </a:solidFill>
                <a:latin typeface="Arial" panose="020B0604020202020204" pitchFamily="34" charset="0"/>
              </a:rPr>
              <a:t>, creeping cinque foil, mountain club moss, orpine, pimpernel, taking an emetic in addition.</a:t>
            </a:r>
          </a:p>
          <a:p>
            <a:pPr marL="0" indent="0">
              <a:buNone/>
            </a:pPr>
            <a:endParaRPr lang="en-GB" sz="2400" dirty="0">
              <a:solidFill>
                <a:srgbClr val="202122"/>
              </a:solidFill>
              <a:latin typeface="Arial" panose="020B0604020202020204" pitchFamily="34" charset="0"/>
            </a:endParaRPr>
          </a:p>
          <a:p>
            <a:pPr marL="0" indent="0">
              <a:buNone/>
            </a:pPr>
            <a:r>
              <a:rPr lang="en-GB" sz="2400" b="1" dirty="0">
                <a:solidFill>
                  <a:srgbClr val="202122"/>
                </a:solidFill>
                <a:latin typeface="Arial" panose="020B0604020202020204" pitchFamily="34" charset="0"/>
              </a:rPr>
              <a:t>Exfoliation of the skull:</a:t>
            </a:r>
          </a:p>
          <a:p>
            <a:pPr marL="0" indent="0">
              <a:buNone/>
            </a:pPr>
            <a:r>
              <a:rPr lang="en-GB" sz="2400" dirty="0">
                <a:solidFill>
                  <a:srgbClr val="202122"/>
                </a:solidFill>
                <a:latin typeface="Arial" panose="020B0604020202020204" pitchFamily="34" charset="0"/>
              </a:rPr>
              <a:t>Dandelion digested in cold water and drunk, will promote the exfoliation of the skull of aged men.</a:t>
            </a:r>
          </a:p>
        </p:txBody>
      </p:sp>
      <p:pic>
        <p:nvPicPr>
          <p:cNvPr id="6146" name="Picture 2">
            <a:extLst>
              <a:ext uri="{FF2B5EF4-FFF2-40B4-BE49-F238E27FC236}">
                <a16:creationId xmlns:a16="http://schemas.microsoft.com/office/drawing/2014/main" id="{DC1D5675-222E-4124-B807-EB840C422DFD}"/>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7367353" y="666037"/>
            <a:ext cx="3850513" cy="3132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0902135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EC45CC-16AC-4EB4-A207-4FDC34192EFD}"/>
              </a:ext>
            </a:extLst>
          </p:cNvPr>
          <p:cNvSpPr>
            <a:spLocks noGrp="1"/>
          </p:cNvSpPr>
          <p:nvPr>
            <p:ph type="title"/>
          </p:nvPr>
        </p:nvSpPr>
        <p:spPr/>
        <p:txBody>
          <a:bodyPr/>
          <a:lstStyle/>
          <a:p>
            <a:r>
              <a:rPr lang="en-GB" dirty="0"/>
              <a:t>Treatment of piles:</a:t>
            </a:r>
          </a:p>
        </p:txBody>
      </p:sp>
      <p:sp>
        <p:nvSpPr>
          <p:cNvPr id="3" name="Content Placeholder 2">
            <a:extLst>
              <a:ext uri="{FF2B5EF4-FFF2-40B4-BE49-F238E27FC236}">
                <a16:creationId xmlns:a16="http://schemas.microsoft.com/office/drawing/2014/main" id="{D4CC7541-8E04-474A-B651-0CFDF1C9FE1A}"/>
              </a:ext>
            </a:extLst>
          </p:cNvPr>
          <p:cNvSpPr>
            <a:spLocks noGrp="1"/>
          </p:cNvSpPr>
          <p:nvPr>
            <p:ph idx="1"/>
          </p:nvPr>
        </p:nvSpPr>
        <p:spPr/>
        <p:txBody>
          <a:bodyPr>
            <a:normAutofit fontScale="85000" lnSpcReduction="10000"/>
          </a:bodyPr>
          <a:lstStyle/>
          <a:p>
            <a:pPr marL="0" indent="0">
              <a:buNone/>
            </a:pPr>
            <a:r>
              <a:rPr lang="en-GB" dirty="0"/>
              <a:t>There are two types of piles, wet piles and hot piles, and they originate in the summer. Hot piles issue from the heat of the summer. Wet piles issue from the wetness of the summer, should the blood dry up in it. There are four veins from the liver which go to the posterior, and this is how it is done: bind three of them, and leave the fourth one free, and cauterise on the small of his legs and around his knees and his kidneys, and let blood from the ankles to the thighs.* 1/16. And after the </a:t>
            </a:r>
            <a:r>
              <a:rPr lang="en-GB" dirty="0" err="1"/>
              <a:t>cauteries</a:t>
            </a:r>
            <a:r>
              <a:rPr lang="en-GB" dirty="0"/>
              <a:t> have run fully, this is the second medicine: let him take common mallow and boil it in beer made from wheat, or in spring water. And then let him take the bark that is underground from the elder, and crush it well in a mortar and add it to that decoction raw and give it to the patient. And that is good to relieve pain and to free the sight</a:t>
            </a:r>
          </a:p>
        </p:txBody>
      </p:sp>
    </p:spTree>
    <p:extLst>
      <p:ext uri="{BB962C8B-B14F-4D97-AF65-F5344CB8AC3E}">
        <p14:creationId xmlns:p14="http://schemas.microsoft.com/office/powerpoint/2010/main" val="164866743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B1A09A-7A71-4080-BD7C-3A4E323D6333}"/>
              </a:ext>
            </a:extLst>
          </p:cNvPr>
          <p:cNvSpPr>
            <a:spLocks noGrp="1"/>
          </p:cNvSpPr>
          <p:nvPr>
            <p:ph type="title"/>
          </p:nvPr>
        </p:nvSpPr>
        <p:spPr/>
        <p:txBody>
          <a:bodyPr>
            <a:noAutofit/>
          </a:bodyPr>
          <a:lstStyle/>
          <a:p>
            <a:r>
              <a:rPr lang="en-GB" sz="2400" b="1" dirty="0"/>
              <a:t>Bites and charms</a:t>
            </a:r>
            <a:br>
              <a:rPr lang="en-GB" sz="2400" dirty="0"/>
            </a:br>
            <a:r>
              <a:rPr lang="en-GB" sz="2400" dirty="0" err="1"/>
              <a:t>Hafod</a:t>
            </a:r>
            <a:r>
              <a:rPr lang="en-GB" sz="2400" dirty="0"/>
              <a:t> 16 discusses serious conditions such as cancer, St Anthony’s Fire and less serious ones such as toothache. Also how to treat dog and snake bites and bee stings.</a:t>
            </a:r>
            <a:br>
              <a:rPr lang="en-GB" sz="2400" dirty="0"/>
            </a:br>
            <a:endParaRPr lang="en-GB" sz="2400" dirty="0"/>
          </a:p>
        </p:txBody>
      </p:sp>
      <p:sp>
        <p:nvSpPr>
          <p:cNvPr id="3" name="Content Placeholder 2">
            <a:extLst>
              <a:ext uri="{FF2B5EF4-FFF2-40B4-BE49-F238E27FC236}">
                <a16:creationId xmlns:a16="http://schemas.microsoft.com/office/drawing/2014/main" id="{2127C82A-2BB1-4D57-A9C0-BD0127B4E4CE}"/>
              </a:ext>
            </a:extLst>
          </p:cNvPr>
          <p:cNvSpPr>
            <a:spLocks noGrp="1"/>
          </p:cNvSpPr>
          <p:nvPr>
            <p:ph idx="1"/>
          </p:nvPr>
        </p:nvSpPr>
        <p:spPr/>
        <p:txBody>
          <a:bodyPr/>
          <a:lstStyle/>
          <a:p>
            <a:r>
              <a:rPr lang="en-GB" dirty="0"/>
              <a:t>It contains 11 charms – some in Latin and others in Welsh</a:t>
            </a:r>
          </a:p>
          <a:p>
            <a:endParaRPr lang="en-GB" dirty="0"/>
          </a:p>
          <a:p>
            <a:pPr marL="0" indent="0">
              <a:buNone/>
            </a:pPr>
            <a:r>
              <a:rPr lang="en-GB" dirty="0"/>
              <a:t>‘For the bile of a serpent or a sick dog write these words around the bottom of a vessel made of sycamore, and take clean water and delete that writing, and give [the water] to the bitten person to drink before he </a:t>
            </a:r>
            <a:r>
              <a:rPr lang="en-GB" dirty="0" err="1"/>
              <a:t>goeth</a:t>
            </a:r>
            <a:r>
              <a:rPr lang="en-GB" dirty="0"/>
              <a:t> to sleep + </a:t>
            </a:r>
            <a:r>
              <a:rPr lang="en-GB" dirty="0" err="1"/>
              <a:t>Zable</a:t>
            </a:r>
            <a:r>
              <a:rPr lang="en-GB" dirty="0"/>
              <a:t> + </a:t>
            </a:r>
            <a:r>
              <a:rPr lang="en-GB" dirty="0" err="1"/>
              <a:t>leo</a:t>
            </a:r>
            <a:r>
              <a:rPr lang="en-GB" dirty="0"/>
              <a:t> + fortis + </a:t>
            </a:r>
            <a:r>
              <a:rPr lang="en-GB" dirty="0" err="1"/>
              <a:t>decim</a:t>
            </a:r>
            <a:r>
              <a:rPr lang="en-GB" dirty="0"/>
              <a:t> + </a:t>
            </a:r>
            <a:r>
              <a:rPr lang="en-GB" dirty="0" err="1"/>
              <a:t>cephans</a:t>
            </a:r>
            <a:r>
              <a:rPr lang="en-GB" dirty="0"/>
              <a:t> + ‘</a:t>
            </a:r>
          </a:p>
        </p:txBody>
      </p:sp>
    </p:spTree>
    <p:extLst>
      <p:ext uri="{BB962C8B-B14F-4D97-AF65-F5344CB8AC3E}">
        <p14:creationId xmlns:p14="http://schemas.microsoft.com/office/powerpoint/2010/main" val="207846358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C1DF84-385F-4F78-921D-51579A325D64}"/>
              </a:ext>
            </a:extLst>
          </p:cNvPr>
          <p:cNvSpPr>
            <a:spLocks noGrp="1"/>
          </p:cNvSpPr>
          <p:nvPr>
            <p:ph type="title"/>
          </p:nvPr>
        </p:nvSpPr>
        <p:spPr/>
        <p:txBody>
          <a:bodyPr/>
          <a:lstStyle/>
          <a:p>
            <a:r>
              <a:rPr lang="en-GB" dirty="0"/>
              <a:t>Cancerous tumours</a:t>
            </a:r>
          </a:p>
        </p:txBody>
      </p:sp>
      <p:sp>
        <p:nvSpPr>
          <p:cNvPr id="3" name="Content Placeholder 2">
            <a:extLst>
              <a:ext uri="{FF2B5EF4-FFF2-40B4-BE49-F238E27FC236}">
                <a16:creationId xmlns:a16="http://schemas.microsoft.com/office/drawing/2014/main" id="{3D6EEF1A-F03D-4579-B30A-288A38FC6E3F}"/>
              </a:ext>
            </a:extLst>
          </p:cNvPr>
          <p:cNvSpPr>
            <a:spLocks noGrp="1"/>
          </p:cNvSpPr>
          <p:nvPr>
            <p:ph idx="1"/>
          </p:nvPr>
        </p:nvSpPr>
        <p:spPr/>
        <p:txBody>
          <a:bodyPr/>
          <a:lstStyle/>
          <a:p>
            <a:pPr marL="0" indent="0">
              <a:buNone/>
            </a:pPr>
            <a:r>
              <a:rPr lang="en-GB" dirty="0"/>
              <a:t>For a cancerous tumour, take goat dung and barley flour and red wine and boil them into a porridge and put it on it, and that is the best medicine where it may not be removed.</a:t>
            </a:r>
          </a:p>
          <a:p>
            <a:pPr marL="0" indent="0">
              <a:buNone/>
            </a:pPr>
            <a:r>
              <a:rPr lang="en-GB" b="1" dirty="0"/>
              <a:t>To remain chaste!</a:t>
            </a:r>
          </a:p>
          <a:p>
            <a:pPr marL="0" indent="0">
              <a:buNone/>
            </a:pPr>
            <a:r>
              <a:rPr lang="en-GB" dirty="0"/>
              <a:t>If you want to be chaste, eat some of the herbs that are called rue every day, and you will never consent to the passion of fornication.</a:t>
            </a:r>
          </a:p>
        </p:txBody>
      </p:sp>
    </p:spTree>
    <p:extLst>
      <p:ext uri="{BB962C8B-B14F-4D97-AF65-F5344CB8AC3E}">
        <p14:creationId xmlns:p14="http://schemas.microsoft.com/office/powerpoint/2010/main" val="130995059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D38076-0969-4EFD-A646-E0980F9C7984}"/>
              </a:ext>
            </a:extLst>
          </p:cNvPr>
          <p:cNvSpPr>
            <a:spLocks noGrp="1"/>
          </p:cNvSpPr>
          <p:nvPr>
            <p:ph type="title"/>
          </p:nvPr>
        </p:nvSpPr>
        <p:spPr/>
        <p:txBody>
          <a:bodyPr/>
          <a:lstStyle/>
          <a:p>
            <a:r>
              <a:rPr lang="en-GB" dirty="0"/>
              <a:t>Some recipes are rather strange…</a:t>
            </a:r>
          </a:p>
        </p:txBody>
      </p:sp>
      <p:sp>
        <p:nvSpPr>
          <p:cNvPr id="3" name="Content Placeholder 2">
            <a:extLst>
              <a:ext uri="{FF2B5EF4-FFF2-40B4-BE49-F238E27FC236}">
                <a16:creationId xmlns:a16="http://schemas.microsoft.com/office/drawing/2014/main" id="{19C4C36D-4342-47B7-93BA-DD0250CD9A1C}"/>
              </a:ext>
            </a:extLst>
          </p:cNvPr>
          <p:cNvSpPr>
            <a:spLocks noGrp="1"/>
          </p:cNvSpPr>
          <p:nvPr>
            <p:ph idx="1"/>
          </p:nvPr>
        </p:nvSpPr>
        <p:spPr/>
        <p:txBody>
          <a:bodyPr/>
          <a:lstStyle/>
          <a:p>
            <a:r>
              <a:rPr lang="en-GB" dirty="0"/>
              <a:t>Take a black toad which is only able to crawl, and beat it with a stick until it becomes furious and so that it swells until it dies, and take it and put it into an earthenware cooking pot and close the lid on it so that the smoke may not escape nor the air get into it, and burn it in the pot until it is ashes, and cast these ashes on it-Another is take a raven by the same process and throw the ashes on it. (Quoted in Owen SC, 231)</a:t>
            </a:r>
          </a:p>
        </p:txBody>
      </p:sp>
    </p:spTree>
    <p:extLst>
      <p:ext uri="{BB962C8B-B14F-4D97-AF65-F5344CB8AC3E}">
        <p14:creationId xmlns:p14="http://schemas.microsoft.com/office/powerpoint/2010/main" val="404180309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7DFE34-DAF0-430F-96F1-8432915A603C}"/>
              </a:ext>
            </a:extLst>
          </p:cNvPr>
          <p:cNvSpPr>
            <a:spLocks noGrp="1"/>
          </p:cNvSpPr>
          <p:nvPr>
            <p:ph type="title"/>
          </p:nvPr>
        </p:nvSpPr>
        <p:spPr/>
        <p:txBody>
          <a:bodyPr/>
          <a:lstStyle/>
          <a:p>
            <a:r>
              <a:rPr lang="en-GB" dirty="0"/>
              <a:t>The Plague</a:t>
            </a:r>
          </a:p>
        </p:txBody>
      </p:sp>
      <p:sp>
        <p:nvSpPr>
          <p:cNvPr id="3" name="Content Placeholder 2">
            <a:extLst>
              <a:ext uri="{FF2B5EF4-FFF2-40B4-BE49-F238E27FC236}">
                <a16:creationId xmlns:a16="http://schemas.microsoft.com/office/drawing/2014/main" id="{A7BE1D70-1957-4B64-A262-3767ACACD262}"/>
              </a:ext>
            </a:extLst>
          </p:cNvPr>
          <p:cNvSpPr>
            <a:spLocks noGrp="1"/>
          </p:cNvSpPr>
          <p:nvPr>
            <p:ph idx="1"/>
          </p:nvPr>
        </p:nvSpPr>
        <p:spPr/>
        <p:txBody>
          <a:bodyPr>
            <a:normAutofit fontScale="92500" lnSpcReduction="20000"/>
          </a:bodyPr>
          <a:lstStyle/>
          <a:p>
            <a:r>
              <a:rPr lang="en-GB" dirty="0">
                <a:hlinkClick r:id="rId2"/>
              </a:rPr>
              <a:t>In Our Time - The Black Death - BBC Sounds</a:t>
            </a:r>
            <a:endParaRPr lang="en-GB" dirty="0"/>
          </a:p>
          <a:p>
            <a:r>
              <a:rPr lang="en-GB" dirty="0"/>
              <a:t>(You will need to download the BBC sounds app)</a:t>
            </a:r>
          </a:p>
          <a:p>
            <a:r>
              <a:rPr lang="en-GB" dirty="0"/>
              <a:t>The black death killed around 50 million people in Europe (i.e. approximately 50% of the population of Europe in the C14th) </a:t>
            </a:r>
          </a:p>
          <a:p>
            <a:r>
              <a:rPr lang="en-GB" dirty="0"/>
              <a:t>1346-1353 = fatal pandemic; there were further outbreaks;</a:t>
            </a:r>
          </a:p>
          <a:p>
            <a:r>
              <a:rPr lang="en-GB" dirty="0"/>
              <a:t>In Wales, approximately 100,000 people are thought to have died (although accurate numbers are difficult to obtain) – </a:t>
            </a:r>
            <a:r>
              <a:rPr lang="en-GB" dirty="0" err="1"/>
              <a:t>i</a:t>
            </a:r>
            <a:r>
              <a:rPr lang="en-GB" dirty="0"/>
              <a:t>/e/ 25%-30%. </a:t>
            </a:r>
            <a:r>
              <a:rPr lang="en-GB" i="1" dirty="0"/>
              <a:t>Galar y </a:t>
            </a:r>
            <a:r>
              <a:rPr lang="en-GB" i="1" dirty="0" err="1"/>
              <a:t>Bardd</a:t>
            </a:r>
            <a:r>
              <a:rPr lang="en-GB" i="1" dirty="0"/>
              <a:t>/Poet’s Grief</a:t>
            </a:r>
            <a:r>
              <a:rPr lang="en-GB" dirty="0"/>
              <a:t>, ed. and trans. Dafydd Johnston (</a:t>
            </a:r>
            <a:r>
              <a:rPr lang="en-GB" dirty="0" err="1"/>
              <a:t>Cardiff:Tafol</a:t>
            </a:r>
            <a:r>
              <a:rPr lang="en-GB" dirty="0"/>
              <a:t>, 1993) records poems composed to children some of whom had dies from the plague </a:t>
            </a:r>
            <a:r>
              <a:rPr lang="en-GB"/>
              <a:t>in Wales.</a:t>
            </a:r>
            <a:endParaRPr lang="en-GB" dirty="0"/>
          </a:p>
          <a:p>
            <a:endParaRPr lang="en-GB" dirty="0"/>
          </a:p>
        </p:txBody>
      </p:sp>
    </p:spTree>
    <p:extLst>
      <p:ext uri="{BB962C8B-B14F-4D97-AF65-F5344CB8AC3E}">
        <p14:creationId xmlns:p14="http://schemas.microsoft.com/office/powerpoint/2010/main" val="268438178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06C50-5AC0-4F9F-BE71-5981BDBD42E0}"/>
              </a:ext>
            </a:extLst>
          </p:cNvPr>
          <p:cNvSpPr>
            <a:spLocks noGrp="1"/>
          </p:cNvSpPr>
          <p:nvPr>
            <p:ph type="title"/>
          </p:nvPr>
        </p:nvSpPr>
        <p:spPr/>
        <p:txBody>
          <a:bodyPr>
            <a:normAutofit fontScale="90000"/>
          </a:bodyPr>
          <a:lstStyle/>
          <a:p>
            <a:r>
              <a:rPr lang="en-GB" dirty="0"/>
              <a:t>What did medieval medicine have in common with medicine today?</a:t>
            </a:r>
          </a:p>
        </p:txBody>
      </p:sp>
      <p:sp>
        <p:nvSpPr>
          <p:cNvPr id="3" name="Content Placeholder 2">
            <a:extLst>
              <a:ext uri="{FF2B5EF4-FFF2-40B4-BE49-F238E27FC236}">
                <a16:creationId xmlns:a16="http://schemas.microsoft.com/office/drawing/2014/main" id="{E4CBBE0A-C061-4803-AB6D-826A1D3C9E39}"/>
              </a:ext>
            </a:extLst>
          </p:cNvPr>
          <p:cNvSpPr>
            <a:spLocks noGrp="1"/>
          </p:cNvSpPr>
          <p:nvPr>
            <p:ph idx="1"/>
          </p:nvPr>
        </p:nvSpPr>
        <p:spPr/>
        <p:txBody>
          <a:bodyPr>
            <a:normAutofit/>
          </a:bodyPr>
          <a:lstStyle/>
          <a:p>
            <a:pPr marL="0" indent="0">
              <a:buNone/>
            </a:pPr>
            <a:r>
              <a:rPr lang="en-GB" sz="2400" dirty="0"/>
              <a:t>Balanced and varied diet important;</a:t>
            </a:r>
          </a:p>
          <a:p>
            <a:pPr marL="0" indent="0">
              <a:buNone/>
            </a:pPr>
            <a:r>
              <a:rPr lang="en-GB" sz="2400" dirty="0"/>
              <a:t>Certain lifestyles may make you prone to illness;</a:t>
            </a:r>
          </a:p>
          <a:p>
            <a:pPr marL="0" indent="0">
              <a:buNone/>
            </a:pPr>
            <a:r>
              <a:rPr lang="en-GB" sz="2400" dirty="0"/>
              <a:t>Exercise and sleep important to wellbeing;</a:t>
            </a:r>
          </a:p>
          <a:p>
            <a:pPr marL="0" indent="0">
              <a:buNone/>
            </a:pPr>
            <a:r>
              <a:rPr lang="en-GB" sz="2400" dirty="0"/>
              <a:t>Herbs and plants used in medicine;</a:t>
            </a:r>
          </a:p>
          <a:p>
            <a:pPr marL="0" indent="0">
              <a:buNone/>
            </a:pPr>
            <a:r>
              <a:rPr lang="en-GB" sz="2400" dirty="0"/>
              <a:t>Illnesses believed to spread from person to person;</a:t>
            </a:r>
          </a:p>
          <a:p>
            <a:pPr marL="0" indent="0">
              <a:buNone/>
            </a:pPr>
            <a:r>
              <a:rPr lang="en-GB" sz="2400" dirty="0"/>
              <a:t>Diagnosis by testing urine and stools;</a:t>
            </a:r>
          </a:p>
          <a:p>
            <a:pPr marL="0" indent="0">
              <a:buNone/>
            </a:pPr>
            <a:r>
              <a:rPr lang="en-GB" sz="2400" dirty="0"/>
              <a:t>Leeches still used in medicine (but for different reasons).</a:t>
            </a:r>
          </a:p>
          <a:p>
            <a:pPr marL="0" indent="0">
              <a:buNone/>
            </a:pPr>
            <a:endParaRPr lang="en-GB" sz="2400" dirty="0"/>
          </a:p>
          <a:p>
            <a:pPr marL="0" indent="0">
              <a:buNone/>
            </a:pPr>
            <a:endParaRPr lang="en-GB" sz="2400" dirty="0"/>
          </a:p>
        </p:txBody>
      </p:sp>
    </p:spTree>
    <p:extLst>
      <p:ext uri="{BB962C8B-B14F-4D97-AF65-F5344CB8AC3E}">
        <p14:creationId xmlns:p14="http://schemas.microsoft.com/office/powerpoint/2010/main" val="41759256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E9982-FDFF-4CD4-8CA0-E97B7BC4B304}"/>
              </a:ext>
            </a:extLst>
          </p:cNvPr>
          <p:cNvSpPr>
            <a:spLocks noGrp="1"/>
          </p:cNvSpPr>
          <p:nvPr>
            <p:ph type="title"/>
          </p:nvPr>
        </p:nvSpPr>
        <p:spPr>
          <a:xfrm>
            <a:off x="838200" y="1"/>
            <a:ext cx="10515600" cy="1690688"/>
          </a:xfrm>
        </p:spPr>
        <p:txBody>
          <a:bodyPr/>
          <a:lstStyle/>
          <a:p>
            <a:r>
              <a:rPr lang="en-GB" dirty="0"/>
              <a:t>Bibliography</a:t>
            </a:r>
          </a:p>
        </p:txBody>
      </p:sp>
      <p:sp>
        <p:nvSpPr>
          <p:cNvPr id="3" name="Content Placeholder 2">
            <a:extLst>
              <a:ext uri="{FF2B5EF4-FFF2-40B4-BE49-F238E27FC236}">
                <a16:creationId xmlns:a16="http://schemas.microsoft.com/office/drawing/2014/main" id="{A53FEDAE-3C24-4CC8-AC77-1D0233768C88}"/>
              </a:ext>
            </a:extLst>
          </p:cNvPr>
          <p:cNvSpPr>
            <a:spLocks noGrp="1"/>
          </p:cNvSpPr>
          <p:nvPr>
            <p:ph idx="1"/>
          </p:nvPr>
        </p:nvSpPr>
        <p:spPr>
          <a:xfrm>
            <a:off x="838200" y="1379621"/>
            <a:ext cx="10515600" cy="5229726"/>
          </a:xfrm>
        </p:spPr>
        <p:txBody>
          <a:bodyPr>
            <a:normAutofit fontScale="85000" lnSpcReduction="20000"/>
          </a:bodyPr>
          <a:lstStyle/>
          <a:p>
            <a:r>
              <a:rPr lang="en-GB" dirty="0" err="1"/>
              <a:t>Breverton</a:t>
            </a:r>
            <a:r>
              <a:rPr lang="en-GB" dirty="0"/>
              <a:t>, T. ,</a:t>
            </a:r>
            <a:r>
              <a:rPr lang="en-GB" i="1" dirty="0"/>
              <a:t>The Physicians of </a:t>
            </a:r>
            <a:r>
              <a:rPr lang="en-GB" i="1" dirty="0" err="1"/>
              <a:t>Myddfai</a:t>
            </a:r>
            <a:r>
              <a:rPr lang="en-GB" i="1" dirty="0"/>
              <a:t> </a:t>
            </a:r>
            <a:r>
              <a:rPr lang="en-GB" dirty="0"/>
              <a:t>(Carmarthen: Cambria, 1988).</a:t>
            </a:r>
          </a:p>
          <a:p>
            <a:r>
              <a:rPr lang="en-GB" dirty="0" err="1"/>
              <a:t>Gwyndaf</a:t>
            </a:r>
            <a:r>
              <a:rPr lang="en-GB" dirty="0"/>
              <a:t>, Robin, ‘Llyn y Fan </a:t>
            </a:r>
            <a:r>
              <a:rPr lang="en-GB" dirty="0" err="1"/>
              <a:t>Fach</a:t>
            </a:r>
            <a:r>
              <a:rPr lang="en-GB" dirty="0"/>
              <a:t>’, </a:t>
            </a:r>
            <a:r>
              <a:rPr lang="en-GB" b="0" i="1" dirty="0">
                <a:solidFill>
                  <a:srgbClr val="373A3C"/>
                </a:solidFill>
                <a:effectLst/>
                <a:latin typeface="-apple-system"/>
              </a:rPr>
              <a:t>Welsh Folk Tales</a:t>
            </a:r>
            <a:r>
              <a:rPr lang="en-GB" b="0" i="0" dirty="0">
                <a:solidFill>
                  <a:srgbClr val="373A3C"/>
                </a:solidFill>
                <a:effectLst/>
                <a:latin typeface="-apple-system"/>
              </a:rPr>
              <a:t> (Cardiff: National Museum of Wales, 1989)</a:t>
            </a:r>
          </a:p>
          <a:p>
            <a:r>
              <a:rPr lang="en-GB" dirty="0"/>
              <a:t>Luft. Diana, </a:t>
            </a:r>
            <a:r>
              <a:rPr lang="en-GB" b="0" i="1" dirty="0">
                <a:solidFill>
                  <a:srgbClr val="373A3C"/>
                </a:solidFill>
                <a:effectLst/>
                <a:latin typeface="-apple-system"/>
              </a:rPr>
              <a:t>Medieval Welsh Medical Texts: Volume One The Recipes </a:t>
            </a:r>
            <a:r>
              <a:rPr lang="en-GB" b="0" i="0" dirty="0">
                <a:solidFill>
                  <a:srgbClr val="373A3C"/>
                </a:solidFill>
                <a:effectLst/>
                <a:latin typeface="-apple-system"/>
              </a:rPr>
              <a:t>(Cardiff: University of Wales Press, 2019). This book is available via free online access</a:t>
            </a:r>
          </a:p>
          <a:p>
            <a:pPr marL="0" indent="0">
              <a:buNone/>
            </a:pPr>
            <a:r>
              <a:rPr lang="en-GB" dirty="0">
                <a:hlinkClick r:id="rId2"/>
              </a:rPr>
              <a:t>Medieval Welsh Medical Texts | UWP</a:t>
            </a:r>
            <a:endParaRPr lang="en-GB" b="0" i="0" dirty="0">
              <a:solidFill>
                <a:srgbClr val="373A3C"/>
              </a:solidFill>
              <a:effectLst/>
              <a:latin typeface="-apple-system"/>
            </a:endParaRPr>
          </a:p>
          <a:p>
            <a:r>
              <a:rPr lang="en-GB" dirty="0">
                <a:solidFill>
                  <a:srgbClr val="373A3C"/>
                </a:solidFill>
                <a:latin typeface="-apple-system"/>
              </a:rPr>
              <a:t>Owen, M. E., </a:t>
            </a:r>
            <a:r>
              <a:rPr lang="en-GB" b="0" i="0" dirty="0">
                <a:solidFill>
                  <a:srgbClr val="373A3C"/>
                </a:solidFill>
                <a:effectLst/>
                <a:latin typeface="-apple-system"/>
              </a:rPr>
              <a:t>'</a:t>
            </a:r>
            <a:r>
              <a:rPr lang="en-GB" b="0" i="0" dirty="0" err="1">
                <a:solidFill>
                  <a:srgbClr val="373A3C"/>
                </a:solidFill>
                <a:effectLst/>
                <a:latin typeface="-apple-system"/>
              </a:rPr>
              <a:t>Meddygon</a:t>
            </a:r>
            <a:r>
              <a:rPr lang="en-GB" b="0" i="0" dirty="0">
                <a:solidFill>
                  <a:srgbClr val="373A3C"/>
                </a:solidFill>
                <a:effectLst/>
                <a:latin typeface="-apple-system"/>
              </a:rPr>
              <a:t> </a:t>
            </a:r>
            <a:r>
              <a:rPr lang="en-GB" b="0" i="0" dirty="0" err="1">
                <a:solidFill>
                  <a:srgbClr val="373A3C"/>
                </a:solidFill>
                <a:effectLst/>
                <a:latin typeface="-apple-system"/>
              </a:rPr>
              <a:t>Myddfai</a:t>
            </a:r>
            <a:r>
              <a:rPr lang="en-GB" b="0" i="0" dirty="0">
                <a:solidFill>
                  <a:srgbClr val="373A3C"/>
                </a:solidFill>
                <a:effectLst/>
                <a:latin typeface="-apple-system"/>
              </a:rPr>
              <a:t>: A Preliminary Survey of Some Medical Writings in Wales' </a:t>
            </a:r>
            <a:r>
              <a:rPr lang="en-GB" b="0" i="1" dirty="0">
                <a:solidFill>
                  <a:srgbClr val="373A3C"/>
                </a:solidFill>
                <a:effectLst/>
                <a:latin typeface="-apple-system"/>
              </a:rPr>
              <a:t>Studia </a:t>
            </a:r>
            <a:r>
              <a:rPr lang="en-GB" b="0" i="1" dirty="0" err="1">
                <a:solidFill>
                  <a:srgbClr val="373A3C"/>
                </a:solidFill>
                <a:effectLst/>
                <a:latin typeface="-apple-system"/>
              </a:rPr>
              <a:t>Celtica</a:t>
            </a:r>
            <a:r>
              <a:rPr lang="en-GB" b="0" i="0" dirty="0">
                <a:solidFill>
                  <a:srgbClr val="373A3C"/>
                </a:solidFill>
                <a:effectLst/>
                <a:latin typeface="-apple-system"/>
              </a:rPr>
              <a:t> 9/10 (1975), 210-233</a:t>
            </a:r>
          </a:p>
          <a:p>
            <a:r>
              <a:rPr lang="en-GB" dirty="0">
                <a:solidFill>
                  <a:srgbClr val="373A3C"/>
                </a:solidFill>
                <a:latin typeface="-apple-system"/>
              </a:rPr>
              <a:t>Owen, M. E., </a:t>
            </a:r>
            <a:r>
              <a:rPr lang="en-GB" b="0" i="0" dirty="0">
                <a:solidFill>
                  <a:srgbClr val="373A3C"/>
                </a:solidFill>
                <a:effectLst/>
                <a:latin typeface="-apple-system"/>
              </a:rPr>
              <a:t>'Medics and Medicine,' in </a:t>
            </a:r>
            <a:r>
              <a:rPr lang="en-GB" b="0" i="1" dirty="0">
                <a:solidFill>
                  <a:srgbClr val="373A3C"/>
                </a:solidFill>
                <a:effectLst/>
                <a:latin typeface="-apple-system"/>
              </a:rPr>
              <a:t>The Welsh King and his Court</a:t>
            </a:r>
            <a:r>
              <a:rPr lang="en-GB" b="0" i="0" dirty="0">
                <a:solidFill>
                  <a:srgbClr val="373A3C"/>
                </a:solidFill>
                <a:effectLst/>
                <a:latin typeface="-apple-system"/>
              </a:rPr>
              <a:t> (Cardiff: University of Wales Press, 2000), pp. 116-141.</a:t>
            </a:r>
          </a:p>
          <a:p>
            <a:r>
              <a:rPr lang="en-GB" dirty="0">
                <a:solidFill>
                  <a:srgbClr val="373A3C"/>
                </a:solidFill>
                <a:latin typeface="-apple-system"/>
              </a:rPr>
              <a:t>Owen, M.E. ‘Medical Books of Wales and the Physicians of </a:t>
            </a:r>
            <a:r>
              <a:rPr lang="en-GB" dirty="0" err="1">
                <a:solidFill>
                  <a:srgbClr val="373A3C"/>
                </a:solidFill>
                <a:latin typeface="-apple-system"/>
              </a:rPr>
              <a:t>Myddfai</a:t>
            </a:r>
            <a:r>
              <a:rPr lang="en-GB" dirty="0">
                <a:solidFill>
                  <a:srgbClr val="373A3C"/>
                </a:solidFill>
                <a:latin typeface="-apple-system"/>
              </a:rPr>
              <a:t>’, </a:t>
            </a:r>
            <a:r>
              <a:rPr lang="en-GB" i="1" dirty="0">
                <a:solidFill>
                  <a:srgbClr val="373A3C"/>
                </a:solidFill>
                <a:latin typeface="-apple-system"/>
              </a:rPr>
              <a:t>T</a:t>
            </a:r>
            <a:r>
              <a:rPr lang="en-GB" b="0" i="1" dirty="0">
                <a:solidFill>
                  <a:srgbClr val="373A3C"/>
                </a:solidFill>
                <a:effectLst/>
                <a:latin typeface="-apple-system"/>
              </a:rPr>
              <a:t>he Carmarthenshire Antiquary</a:t>
            </a:r>
            <a:r>
              <a:rPr lang="en-GB" b="0" i="0" dirty="0">
                <a:solidFill>
                  <a:srgbClr val="373A3C"/>
                </a:solidFill>
                <a:effectLst/>
                <a:latin typeface="-apple-system"/>
              </a:rPr>
              <a:t> 31 (no year specified), 34-44</a:t>
            </a:r>
            <a:endParaRPr lang="en-GB" dirty="0"/>
          </a:p>
        </p:txBody>
      </p:sp>
    </p:spTree>
    <p:extLst>
      <p:ext uri="{BB962C8B-B14F-4D97-AF65-F5344CB8AC3E}">
        <p14:creationId xmlns:p14="http://schemas.microsoft.com/office/powerpoint/2010/main" val="2364485675"/>
      </p:ext>
    </p:extLst>
  </p:cSld>
  <p:clrMapOvr>
    <a:masterClrMapping/>
  </p:clrMapOvr>
</p:sld>
</file>

<file path=ppt/theme/theme1.xml><?xml version="1.0" encoding="utf-8"?>
<a:theme xmlns:a="http://schemas.openxmlformats.org/drawingml/2006/main" name="ExploreVTI">
  <a:themeElements>
    <a:clrScheme name="Custom 33">
      <a:dk1>
        <a:sysClr val="windowText" lastClr="000000"/>
      </a:dk1>
      <a:lt1>
        <a:sysClr val="window" lastClr="FFFFFF"/>
      </a:lt1>
      <a:dk2>
        <a:srgbClr val="201449"/>
      </a:dk2>
      <a:lt2>
        <a:srgbClr val="F3F0E9"/>
      </a:lt2>
      <a:accent1>
        <a:srgbClr val="E45221"/>
      </a:accent1>
      <a:accent2>
        <a:srgbClr val="4D4EE6"/>
      </a:accent2>
      <a:accent3>
        <a:srgbClr val="454B78"/>
      </a:accent3>
      <a:accent4>
        <a:srgbClr val="A3A3C1"/>
      </a:accent4>
      <a:accent5>
        <a:srgbClr val="7162FE"/>
      </a:accent5>
      <a:accent6>
        <a:srgbClr val="1EBE9B"/>
      </a:accent6>
      <a:hlink>
        <a:srgbClr val="F900A0"/>
      </a:hlink>
      <a:folHlink>
        <a:srgbClr val="954F72"/>
      </a:folHlink>
    </a:clrScheme>
    <a:fontScheme name="Custom 23">
      <a:majorFont>
        <a:latin typeface="Sagona Book"/>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xploreVTI" id="{157DDAE2-BFCD-43FD-9602-E5EFEAD66DC3}" vid="{04B6EBF8-4645-4305-9753-050B4204785C}"/>
    </a:ext>
  </a:extLst>
</a:theme>
</file>

<file path=docProps/app.xml><?xml version="1.0" encoding="utf-8"?>
<Properties xmlns="http://schemas.openxmlformats.org/officeDocument/2006/extended-properties" xmlns:vt="http://schemas.openxmlformats.org/officeDocument/2006/docPropsVTypes">
  <TotalTime>0</TotalTime>
  <Words>5197</Words>
  <Application>Microsoft Office PowerPoint</Application>
  <PresentationFormat>Widescreen</PresentationFormat>
  <Paragraphs>239</Paragraphs>
  <Slides>39</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39</vt:i4>
      </vt:variant>
    </vt:vector>
  </HeadingPairs>
  <TitlesOfParts>
    <vt:vector size="48" baseType="lpstr">
      <vt:lpstr>-apple-system</vt:lpstr>
      <vt:lpstr>AvenirNext LT Pro Medium</vt:lpstr>
      <vt:lpstr>arial</vt:lpstr>
      <vt:lpstr>arial</vt:lpstr>
      <vt:lpstr>Avenir Next LT Pro</vt:lpstr>
      <vt:lpstr>Fira Sans</vt:lpstr>
      <vt:lpstr>Open Sans</vt:lpstr>
      <vt:lpstr>Sagona Book</vt:lpstr>
      <vt:lpstr>ExploreVTI</vt:lpstr>
      <vt:lpstr> The Physicians of Myddfai and medieval medical texts  Prof. Jane Cartwright Détail d'une enluminure du Canon medicinae d’Avicenne (Besançon - BM - ms. 0457 - f. 051).  File:Medieval wikisource.png|Medieval_wikisource]</vt:lpstr>
      <vt:lpstr>The Legend of the Lady of the Lake</vt:lpstr>
      <vt:lpstr>Llyn y Fan Fach</vt:lpstr>
      <vt:lpstr>Llyn y Fan Fach</vt:lpstr>
      <vt:lpstr>The Legend of the Lady of the Lake https://www.youtube.com/watch?v=0Sub71snnUE  See Robin Gwyndaf, Welsh Folktales (National Museum of Wales)</vt:lpstr>
      <vt:lpstr>Did the Physicians exist?</vt:lpstr>
      <vt:lpstr>Did the Physicians exist?</vt:lpstr>
      <vt:lpstr>Rhys Gryg (Rhys the hoarse) died 1233</vt:lpstr>
      <vt:lpstr>Rhys Gryg (Rhys the hoarse) died 1233</vt:lpstr>
      <vt:lpstr>According to M. E. Owen:</vt:lpstr>
      <vt:lpstr>PowerPoint Presentation</vt:lpstr>
      <vt:lpstr>The Four Humours</vt:lpstr>
      <vt:lpstr>The Four Humours</vt:lpstr>
      <vt:lpstr>Melancholic – black bile;  associated with autumn and element earth; melancholic temperament – introverted, serious, sad and depressed; dietary or digestive problems; doctors might force patients to purge or throw up. </vt:lpstr>
      <vt:lpstr>PowerPoint Presentation</vt:lpstr>
      <vt:lpstr>Bloodletting</vt:lpstr>
      <vt:lpstr>Bloodletting 2</vt:lpstr>
      <vt:lpstr>Bloodletting 3</vt:lpstr>
      <vt:lpstr>Using Leeches</vt:lpstr>
      <vt:lpstr>Using Leeches</vt:lpstr>
      <vt:lpstr>Astrology</vt:lpstr>
      <vt:lpstr>Uroscopy – examining urine</vt:lpstr>
      <vt:lpstr>Surgery</vt:lpstr>
      <vt:lpstr>PowerPoint Presentation</vt:lpstr>
      <vt:lpstr>Herbal Medicine</vt:lpstr>
      <vt:lpstr>For nose bleed : boil garlic in watered milk and drink it; that is proven.</vt:lpstr>
      <vt:lpstr>What do the Welsh medical manuscripts contain?</vt:lpstr>
      <vt:lpstr>Bloodletting</vt:lpstr>
      <vt:lpstr>PowerPoint Presentation</vt:lpstr>
      <vt:lpstr>PowerPoint Presentation</vt:lpstr>
      <vt:lpstr>PowerPoint Presentation</vt:lpstr>
      <vt:lpstr>PowerPoint Presentation</vt:lpstr>
      <vt:lpstr>Treatment of piles:</vt:lpstr>
      <vt:lpstr>Bites and charms Hafod 16 discusses serious conditions such as cancer, St Anthony’s Fire and less serious ones such as toothache. Also how to treat dog and snake bites and bee stings. </vt:lpstr>
      <vt:lpstr>Cancerous tumours</vt:lpstr>
      <vt:lpstr>Some recipes are rather strange…</vt:lpstr>
      <vt:lpstr>The Plague</vt:lpstr>
      <vt:lpstr>What did medieval medicine have in common with medicine today?</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Medieval Medicine and the Physicians of Myddfai</dc:title>
  <dc:creator>Jane Cartwright</dc:creator>
  <cp:lastModifiedBy>Jane Cartwright</cp:lastModifiedBy>
  <cp:revision>38</cp:revision>
  <dcterms:created xsi:type="dcterms:W3CDTF">2021-05-14T17:14:59Z</dcterms:created>
  <dcterms:modified xsi:type="dcterms:W3CDTF">2025-11-11T14:35:50Z</dcterms:modified>
</cp:coreProperties>
</file>