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18"/>
  </p:notesMasterIdLst>
  <p:sldIdLst>
    <p:sldId id="262" r:id="rId2"/>
    <p:sldId id="270" r:id="rId3"/>
    <p:sldId id="265" r:id="rId4"/>
    <p:sldId id="272" r:id="rId5"/>
    <p:sldId id="267" r:id="rId6"/>
    <p:sldId id="268" r:id="rId7"/>
    <p:sldId id="260" r:id="rId8"/>
    <p:sldId id="261" r:id="rId9"/>
    <p:sldId id="256" r:id="rId10"/>
    <p:sldId id="274" r:id="rId11"/>
    <p:sldId id="273" r:id="rId12"/>
    <p:sldId id="269" r:id="rId13"/>
    <p:sldId id="264" r:id="rId14"/>
    <p:sldId id="263" r:id="rId15"/>
    <p:sldId id="258"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35" autoAdjust="0"/>
    <p:restoredTop sz="94660"/>
  </p:normalViewPr>
  <p:slideViewPr>
    <p:cSldViewPr snapToGrid="0">
      <p:cViewPr varScale="1">
        <p:scale>
          <a:sx n="80" d="100"/>
          <a:sy n="80" d="100"/>
        </p:scale>
        <p:origin x="3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Questionnaire of MEND event</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5D35-4F03-A1D4-4F18320C2865}"/>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5D35-4F03-A1D4-4F18320C2865}"/>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5D35-4F03-A1D4-4F18320C2865}"/>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5D35-4F03-A1D4-4F18320C2865}"/>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5D35-4F03-A1D4-4F18320C2865}"/>
              </c:ext>
            </c:extLst>
          </c:dPt>
          <c:dPt>
            <c:idx val="5"/>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5D35-4F03-A1D4-4F18320C2865}"/>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Sheet1!$A$2:$A$7</c:f>
              <c:strCache>
                <c:ptCount val="6"/>
                <c:pt idx="0">
                  <c:v>Understood meaning of islamophobia</c:v>
                </c:pt>
                <c:pt idx="1">
                  <c:v>Would reach out to MEND if involved in incident</c:v>
                </c:pt>
                <c:pt idx="2">
                  <c:v>Would not reach out to MEND </c:v>
                </c:pt>
                <c:pt idx="3">
                  <c:v>Interested in becoming a member</c:v>
                </c:pt>
                <c:pt idx="4">
                  <c:v>Not interested in becoming a member </c:v>
                </c:pt>
                <c:pt idx="5">
                  <c:v>Event organised well?</c:v>
                </c:pt>
              </c:strCache>
            </c:strRef>
          </c:cat>
          <c:val>
            <c:numRef>
              <c:f>Sheet1!$B$2:$B$7</c:f>
              <c:numCache>
                <c:formatCode>0%</c:formatCode>
                <c:ptCount val="6"/>
                <c:pt idx="0">
                  <c:v>0.08</c:v>
                </c:pt>
                <c:pt idx="1">
                  <c:v>7.0000000000000007E-2</c:v>
                </c:pt>
                <c:pt idx="2">
                  <c:v>0.01</c:v>
                </c:pt>
                <c:pt idx="3">
                  <c:v>0.03</c:v>
                </c:pt>
                <c:pt idx="4">
                  <c:v>0.05</c:v>
                </c:pt>
                <c:pt idx="5">
                  <c:v>0.08</c:v>
                </c:pt>
              </c:numCache>
            </c:numRef>
          </c:val>
          <c:extLst>
            <c:ext xmlns:c16="http://schemas.microsoft.com/office/drawing/2014/chart" uri="{C3380CC4-5D6E-409C-BE32-E72D297353CC}">
              <c16:uniqueId val="{0000000C-5D35-4F03-A1D4-4F18320C2865}"/>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E5F5C4-4623-406F-82A8-8EE79C064841}" type="datetimeFigureOut">
              <a:rPr lang="en-GB" smtClean="0"/>
              <a:t>29/11/2019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DA71D0-67B2-439D-9299-C3E7D375D401}" type="slidenum">
              <a:rPr lang="en-GB" smtClean="0"/>
              <a:t>‹#›</a:t>
            </a:fld>
            <a:endParaRPr lang="en-GB"/>
          </a:p>
        </p:txBody>
      </p:sp>
    </p:spTree>
    <p:extLst>
      <p:ext uri="{BB962C8B-B14F-4D97-AF65-F5344CB8AC3E}">
        <p14:creationId xmlns:p14="http://schemas.microsoft.com/office/powerpoint/2010/main" val="243499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mi.org/learning/library/beyond-iron-triangle-year-zero-638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 evaluation is a process of what could have been better and what the outcome of the project was, although the event was a great achievement there were a few points that we evaluated, here are some: A bigger venue as this would have been ideal in the fundraising as it would of attracted more people which therefore the awareness would of spread wider. Also, more communication would have been ideal as it would keep the project running smoothly. However, the event was successful, and the fundraising went really well as we were not expecting to receive as much as we did therefore overall we really enjoyed making this project a success.</a:t>
            </a:r>
          </a:p>
          <a:p>
            <a:r>
              <a:rPr lang="en-GB" sz="1200" kern="1200" dirty="0">
                <a:solidFill>
                  <a:schemeClr val="tx1"/>
                </a:solidFill>
                <a:effectLst/>
                <a:latin typeface="+mn-lt"/>
                <a:ea typeface="+mn-ea"/>
                <a:cs typeface="+mn-cs"/>
              </a:rPr>
              <a:t>In the overall project there were both soft outcomes and hard outcomes which were applied. A soft outcome is of the second questionnaire was the impact of the workshop, this included in Sahar telling us what a great event we had organised and our class members telling us that they really enjoyed the workshop.</a:t>
            </a:r>
          </a:p>
          <a:p>
            <a:r>
              <a:rPr lang="en-GB" sz="1200" kern="1200" dirty="0">
                <a:solidFill>
                  <a:schemeClr val="tx1"/>
                </a:solidFill>
                <a:effectLst/>
                <a:latin typeface="+mn-lt"/>
                <a:ea typeface="+mn-ea"/>
                <a:cs typeface="+mn-cs"/>
              </a:rPr>
              <a:t>The hard outcome was the evidence of the results, there were put together in a pie chart. by putting the results of the second questionnaire into a pie chart it resulted in 25% of our class understood the meaning of islamophobia and 25% also said that the event was organised well. The soft outcome was the feedback by class members and from Sahar from MEND who was really happy with the way we managed this project and told us what a great event we put on.</a:t>
            </a:r>
          </a:p>
          <a:p>
            <a:endParaRPr lang="en-GB" dirty="0"/>
          </a:p>
        </p:txBody>
      </p:sp>
      <p:sp>
        <p:nvSpPr>
          <p:cNvPr id="4" name="Slide Number Placeholder 3"/>
          <p:cNvSpPr>
            <a:spLocks noGrp="1"/>
          </p:cNvSpPr>
          <p:nvPr>
            <p:ph type="sldNum" sz="quarter" idx="5"/>
          </p:nvPr>
        </p:nvSpPr>
        <p:spPr/>
        <p:txBody>
          <a:bodyPr/>
          <a:lstStyle/>
          <a:p>
            <a:fld id="{20DA71D0-67B2-439D-9299-C3E7D375D401}" type="slidenum">
              <a:rPr lang="en-GB" smtClean="0"/>
              <a:t>12</a:t>
            </a:fld>
            <a:endParaRPr lang="en-GB"/>
          </a:p>
        </p:txBody>
      </p:sp>
    </p:spTree>
    <p:extLst>
      <p:ext uri="{BB962C8B-B14F-4D97-AF65-F5344CB8AC3E}">
        <p14:creationId xmlns:p14="http://schemas.microsoft.com/office/powerpoint/2010/main" val="233214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u="none" strike="noStrike" kern="1200" dirty="0">
                <a:solidFill>
                  <a:schemeClr val="tx1"/>
                </a:solidFill>
                <a:effectLst/>
                <a:latin typeface="+mn-lt"/>
                <a:ea typeface="+mn-ea"/>
                <a:cs typeface="+mn-cs"/>
                <a:hlinkClick r:id="rId3"/>
              </a:rPr>
              <a:t>iron triangle model</a:t>
            </a:r>
            <a:r>
              <a:rPr lang="en-GB" sz="1200" kern="1200" dirty="0">
                <a:solidFill>
                  <a:schemeClr val="tx1"/>
                </a:solidFill>
                <a:effectLst/>
                <a:latin typeface="+mn-lt"/>
                <a:ea typeface="+mn-ea"/>
                <a:cs typeface="+mn-cs"/>
              </a:rPr>
              <a:t> was introduced by </a:t>
            </a:r>
            <a:r>
              <a:rPr lang="en-GB" sz="1200" kern="1200" dirty="0" err="1">
                <a:solidFill>
                  <a:schemeClr val="tx1"/>
                </a:solidFill>
                <a:effectLst/>
                <a:latin typeface="+mn-lt"/>
                <a:ea typeface="+mn-ea"/>
                <a:cs typeface="+mn-cs"/>
              </a:rPr>
              <a:t>Dr.</a:t>
            </a:r>
            <a:r>
              <a:rPr lang="en-GB" sz="1200" kern="1200" dirty="0">
                <a:solidFill>
                  <a:schemeClr val="tx1"/>
                </a:solidFill>
                <a:effectLst/>
                <a:latin typeface="+mn-lt"/>
                <a:ea typeface="+mn-ea"/>
                <a:cs typeface="+mn-cs"/>
              </a:rPr>
              <a:t> Martin Barnes in 1969. According to DR Martin Barnes The Project Triangle expresses the triple constraint of time, cost and quality that must be managed in project delivery. Each constraint is associated and moving one point of the triangle will impact the other two points. By using the iron triangle to analyse our risks in the project, we created the iron triangle these are the 3 main key factors. By using the iron triangle that we created, we analysed our risks in the project, these were the 3 main key factors</a:t>
            </a:r>
          </a:p>
          <a:p>
            <a:r>
              <a:rPr lang="en-GB" sz="1200" kern="1200" dirty="0">
                <a:solidFill>
                  <a:schemeClr val="tx1"/>
                </a:solidFill>
                <a:effectLst/>
                <a:latin typeface="+mn-lt"/>
                <a:ea typeface="+mn-ea"/>
                <a:cs typeface="+mn-cs"/>
              </a:rPr>
              <a:t> Cost - No funds; Limited costs as only the team members contributed. This is because not enough materials were supplied by the organisation.</a:t>
            </a:r>
          </a:p>
          <a:p>
            <a:r>
              <a:rPr lang="en-GB" sz="1200" kern="1200" dirty="0">
                <a:solidFill>
                  <a:schemeClr val="tx1"/>
                </a:solidFill>
                <a:effectLst/>
                <a:latin typeface="+mn-lt"/>
                <a:ea typeface="+mn-ea"/>
                <a:cs typeface="+mn-cs"/>
              </a:rPr>
              <a:t>Time - Limited time; this is due to lack of communication from the organisation.</a:t>
            </a:r>
          </a:p>
          <a:p>
            <a:r>
              <a:rPr lang="en-GB" sz="1200" kern="1200" dirty="0">
                <a:solidFill>
                  <a:schemeClr val="tx1"/>
                </a:solidFill>
                <a:effectLst/>
                <a:latin typeface="+mn-lt"/>
                <a:ea typeface="+mn-ea"/>
                <a:cs typeface="+mn-cs"/>
              </a:rPr>
              <a:t>Product - Organising the event for MEND to help raise awareness for their organisation. This included donations and a presentation as well as arranging a food sale for students.</a:t>
            </a:r>
          </a:p>
          <a:p>
            <a:endParaRPr lang="en-GB" dirty="0"/>
          </a:p>
        </p:txBody>
      </p:sp>
      <p:sp>
        <p:nvSpPr>
          <p:cNvPr id="4" name="Slide Number Placeholder 3"/>
          <p:cNvSpPr>
            <a:spLocks noGrp="1"/>
          </p:cNvSpPr>
          <p:nvPr>
            <p:ph type="sldNum" sz="quarter" idx="5"/>
          </p:nvPr>
        </p:nvSpPr>
        <p:spPr/>
        <p:txBody>
          <a:bodyPr/>
          <a:lstStyle/>
          <a:p>
            <a:fld id="{20DA71D0-67B2-439D-9299-C3E7D375D401}" type="slidenum">
              <a:rPr lang="en-GB" smtClean="0"/>
              <a:t>13</a:t>
            </a:fld>
            <a:endParaRPr lang="en-GB"/>
          </a:p>
        </p:txBody>
      </p:sp>
    </p:spTree>
    <p:extLst>
      <p:ext uri="{BB962C8B-B14F-4D97-AF65-F5344CB8AC3E}">
        <p14:creationId xmlns:p14="http://schemas.microsoft.com/office/powerpoint/2010/main" val="910226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Risk management is identifying the possible risks that may occur and assessing their potential impact they could have on the project. Risk management is developing plans for reducing the negative effects and reviewing them throughout the whole project. </a:t>
            </a:r>
          </a:p>
          <a:p>
            <a:r>
              <a:rPr lang="en-GB" sz="1200" kern="1200" dirty="0">
                <a:solidFill>
                  <a:schemeClr val="tx1"/>
                </a:solidFill>
                <a:effectLst/>
                <a:latin typeface="+mn-lt"/>
                <a:ea typeface="+mn-ea"/>
                <a:cs typeface="+mn-cs"/>
              </a:rPr>
              <a:t>There are two types of risks, external and internal. External risks are things outside of the projects control such as weather issues and internal which can occur during the project but can usually be resolved. There is also 3 types of constraint risks which are product risk – this is a risk which prevents you from achieving the project. Schedule risk – this is a risk which prevents the project element from meeting its deadline and the resource risk – this is a risk which prevents having enough or the correct resources to completing the project.</a:t>
            </a:r>
          </a:p>
          <a:p>
            <a:r>
              <a:rPr lang="en-GB" sz="1200" kern="1200" dirty="0">
                <a:solidFill>
                  <a:schemeClr val="tx1"/>
                </a:solidFill>
                <a:effectLst/>
                <a:latin typeface="+mn-lt"/>
                <a:ea typeface="+mn-ea"/>
                <a:cs typeface="+mn-cs"/>
              </a:rPr>
              <a:t>By doing a risk analysis it shows the understanding of the tool and shows that the impact and likelihood are the main priorities, if the risk analysis tool is not used this is a risk within the project and things may not go to plan. </a:t>
            </a:r>
          </a:p>
          <a:p>
            <a:r>
              <a:rPr lang="en-GB" sz="1200" kern="1200" dirty="0">
                <a:solidFill>
                  <a:schemeClr val="tx1"/>
                </a:solidFill>
                <a:effectLst/>
                <a:latin typeface="+mn-lt"/>
                <a:ea typeface="+mn-ea"/>
                <a:cs typeface="+mn-cs"/>
              </a:rPr>
              <a:t>To minimise risks and prevent things from going wrong we created a risk analysis, in the risk analysis as a group we listed the potential risks and the impacts they would have on the project such as a high impact risk would be MEND not turning up, If this was the case then our work shop would not be as successful but however we would mitigate the action and deliver the presentation ourselves with what knowledge we had on the organisation. Another high impact risk would be a team member being absent, this would have resulted in more pressure for our group, however, to mitigate the action on this risk we would of split tasks amongst our team members and helped one another. once this was done, we assessed the likelihood of these risks happening. </a:t>
            </a:r>
            <a:r>
              <a:rPr lang="en-GB" sz="1200" kern="1200">
                <a:solidFill>
                  <a:schemeClr val="tx1"/>
                </a:solidFill>
                <a:effectLst/>
                <a:latin typeface="+mn-lt"/>
                <a:ea typeface="+mn-ea"/>
                <a:cs typeface="+mn-cs"/>
              </a:rPr>
              <a:t>Once these were assessed we came up with mitigating action that would be taken if these risks were to happen.</a:t>
            </a:r>
          </a:p>
          <a:p>
            <a:endParaRPr lang="en-GB"/>
          </a:p>
        </p:txBody>
      </p:sp>
      <p:sp>
        <p:nvSpPr>
          <p:cNvPr id="4" name="Slide Number Placeholder 3"/>
          <p:cNvSpPr>
            <a:spLocks noGrp="1"/>
          </p:cNvSpPr>
          <p:nvPr>
            <p:ph type="sldNum" sz="quarter" idx="5"/>
          </p:nvPr>
        </p:nvSpPr>
        <p:spPr/>
        <p:txBody>
          <a:bodyPr/>
          <a:lstStyle/>
          <a:p>
            <a:fld id="{20DA71D0-67B2-439D-9299-C3E7D375D401}" type="slidenum">
              <a:rPr lang="en-GB" smtClean="0"/>
              <a:t>14</a:t>
            </a:fld>
            <a:endParaRPr lang="en-GB"/>
          </a:p>
        </p:txBody>
      </p:sp>
    </p:spTree>
    <p:extLst>
      <p:ext uri="{BB962C8B-B14F-4D97-AF65-F5344CB8AC3E}">
        <p14:creationId xmlns:p14="http://schemas.microsoft.com/office/powerpoint/2010/main" val="1066894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04336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139B6-1D5A-44CA-A7A5-54EC11B7CB4C}" type="datetimeFigureOut">
              <a:rPr lang="en-GB" smtClean="0"/>
              <a:t>29/11/2019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49642-148B-417D-918A-3A3A8D02136E}" type="slidenum">
              <a:rPr lang="en-GB" smtClean="0"/>
              <a:t>‹#›</a:t>
            </a:fld>
            <a:endParaRPr lang="en-GB"/>
          </a:p>
        </p:txBody>
      </p:sp>
    </p:spTree>
    <p:extLst>
      <p:ext uri="{BB962C8B-B14F-4D97-AF65-F5344CB8AC3E}">
        <p14:creationId xmlns:p14="http://schemas.microsoft.com/office/powerpoint/2010/main" val="220469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851940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056661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11/29/2019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735508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D6E202-B606-4609-B914-27C9371A1F6D}" type="datetime1">
              <a:rPr lang="en-US" smtClean="0"/>
              <a:t>11/29/2019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95277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D6E202-B606-4609-B914-27C9371A1F6D}" type="datetime1">
              <a:rPr lang="en-US" smtClean="0"/>
              <a:t>11/29/2019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7515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734625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213123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625318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782061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14019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581238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901511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091367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865182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11/29/2019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880050787"/>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8" Type="http://schemas.openxmlformats.org/officeDocument/2006/relationships/hyperlink" Target="https://www.stakeholdermap.com/" TargetMode="External"/><Relationship Id="rId3" Type="http://schemas.openxmlformats.org/officeDocument/2006/relationships/hyperlink" Target="http://www.chegg.com/" TargetMode="External"/><Relationship Id="rId7" Type="http://schemas.openxmlformats.org/officeDocument/2006/relationships/hyperlink" Target="http://www.productplan.com/"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1.xml"/><Relationship Id="rId6" Type="http://schemas.openxmlformats.org/officeDocument/2006/relationships/hyperlink" Target="https://www.mend.org.uk/" TargetMode="External"/><Relationship Id="rId5" Type="http://schemas.openxmlformats.org/officeDocument/2006/relationships/hyperlink" Target="https://www.pmi.org,/" TargetMode="External"/><Relationship Id="rId4" Type="http://schemas.openxmlformats.org/officeDocument/2006/relationships/hyperlink" Target="https://www.copperproject.com/" TargetMode="External"/><Relationship Id="rId9" Type="http://schemas.openxmlformats.org/officeDocument/2006/relationships/hyperlink" Target="https://www.workbreakdownstructur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2">
            <a:extLst>
              <a:ext uri="{FF2B5EF4-FFF2-40B4-BE49-F238E27FC236}">
                <a16:creationId xmlns:a16="http://schemas.microsoft.com/office/drawing/2014/main" id="{29FD90D9-0777-4927-90C9-E837E6773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able, sitting, cup, indoor&#10;&#10;Description automatically generated">
            <a:extLst>
              <a:ext uri="{FF2B5EF4-FFF2-40B4-BE49-F238E27FC236}">
                <a16:creationId xmlns:a16="http://schemas.microsoft.com/office/drawing/2014/main" id="{5F2270A4-373A-4F26-9D38-3A1AA9ECFC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050" y="498757"/>
            <a:ext cx="2631075" cy="3430458"/>
          </a:xfrm>
          <a:prstGeom prst="rect">
            <a:avLst/>
          </a:prstGeom>
        </p:spPr>
      </p:pic>
      <p:pic>
        <p:nvPicPr>
          <p:cNvPr id="5" name="Content Placeholder 4" descr="A group of people sitting at a table&#10;&#10;Description automatically generated">
            <a:extLst>
              <a:ext uri="{FF2B5EF4-FFF2-40B4-BE49-F238E27FC236}">
                <a16:creationId xmlns:a16="http://schemas.microsoft.com/office/drawing/2014/main" id="{D60558F3-5C45-42A5-8172-5BBE3794C4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7696" y="395801"/>
            <a:ext cx="4528572" cy="3430458"/>
          </a:xfrm>
          <a:prstGeom prst="rect">
            <a:avLst/>
          </a:prstGeom>
        </p:spPr>
      </p:pic>
      <p:pic>
        <p:nvPicPr>
          <p:cNvPr id="7" name="Picture 6" descr="A group of people standing in a room&#10;&#10;Description automatically generated">
            <a:extLst>
              <a:ext uri="{FF2B5EF4-FFF2-40B4-BE49-F238E27FC236}">
                <a16:creationId xmlns:a16="http://schemas.microsoft.com/office/drawing/2014/main" id="{F55163C1-A390-4082-A7A6-04DA16A2CF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43839" y="395801"/>
            <a:ext cx="3710590" cy="3389763"/>
          </a:xfrm>
          <a:prstGeom prst="rect">
            <a:avLst/>
          </a:prstGeom>
        </p:spPr>
      </p:pic>
      <p:sp>
        <p:nvSpPr>
          <p:cNvPr id="69" name="Parallelogram 54">
            <a:extLst>
              <a:ext uri="{FF2B5EF4-FFF2-40B4-BE49-F238E27FC236}">
                <a16:creationId xmlns:a16="http://schemas.microsoft.com/office/drawing/2014/main" id="{F92D073F-0FE7-41B7-ADCD-5CE16DEEE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062" y="4181364"/>
            <a:ext cx="11519876" cy="2177879"/>
          </a:xfrm>
          <a:prstGeom prst="parallelogram">
            <a:avLst>
              <a:gd name="adj" fmla="val 29000"/>
            </a:avLst>
          </a:prstGeom>
          <a:solidFill>
            <a:schemeClr val="tx1">
              <a:alpha val="98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148A8E-0C07-49AA-852F-DB6EAE939AC2}"/>
              </a:ext>
            </a:extLst>
          </p:cNvPr>
          <p:cNvSpPr>
            <a:spLocks noGrp="1"/>
          </p:cNvSpPr>
          <p:nvPr>
            <p:ph type="title"/>
          </p:nvPr>
        </p:nvSpPr>
        <p:spPr>
          <a:xfrm>
            <a:off x="1086338" y="4441621"/>
            <a:ext cx="4626707" cy="1562517"/>
          </a:xfrm>
        </p:spPr>
        <p:txBody>
          <a:bodyPr anchor="ctr">
            <a:normAutofit/>
          </a:bodyPr>
          <a:lstStyle/>
          <a:p>
            <a:r>
              <a:rPr lang="en-GB" sz="3200"/>
              <a:t>PROJECT MANAGEMENT </a:t>
            </a:r>
          </a:p>
        </p:txBody>
      </p:sp>
      <p:sp>
        <p:nvSpPr>
          <p:cNvPr id="13" name="Content Placeholder 12">
            <a:extLst>
              <a:ext uri="{FF2B5EF4-FFF2-40B4-BE49-F238E27FC236}">
                <a16:creationId xmlns:a16="http://schemas.microsoft.com/office/drawing/2014/main" id="{DDB0C493-D88F-4BB0-991A-0BDFD71997C1}"/>
              </a:ext>
            </a:extLst>
          </p:cNvPr>
          <p:cNvSpPr>
            <a:spLocks noGrp="1"/>
          </p:cNvSpPr>
          <p:nvPr>
            <p:ph idx="1"/>
          </p:nvPr>
        </p:nvSpPr>
        <p:spPr>
          <a:xfrm>
            <a:off x="5945402" y="4441621"/>
            <a:ext cx="5082106" cy="1599741"/>
          </a:xfrm>
        </p:spPr>
        <p:txBody>
          <a:bodyPr anchor="ctr">
            <a:normAutofit/>
          </a:bodyPr>
          <a:lstStyle/>
          <a:p>
            <a:pPr>
              <a:lnSpc>
                <a:spcPct val="90000"/>
              </a:lnSpc>
            </a:pPr>
            <a:r>
              <a:rPr lang="en-US" sz="1400">
                <a:solidFill>
                  <a:schemeClr val="bg1"/>
                </a:solidFill>
              </a:rPr>
              <a:t>FRIHA NAWAZ</a:t>
            </a:r>
          </a:p>
          <a:p>
            <a:pPr>
              <a:lnSpc>
                <a:spcPct val="90000"/>
              </a:lnSpc>
            </a:pPr>
            <a:r>
              <a:rPr lang="en-US" sz="1400">
                <a:solidFill>
                  <a:schemeClr val="bg1"/>
                </a:solidFill>
              </a:rPr>
              <a:t>RUNA BEGUM</a:t>
            </a:r>
          </a:p>
          <a:p>
            <a:pPr>
              <a:lnSpc>
                <a:spcPct val="90000"/>
              </a:lnSpc>
            </a:pPr>
            <a:r>
              <a:rPr lang="en-US" sz="1400">
                <a:solidFill>
                  <a:schemeClr val="bg1"/>
                </a:solidFill>
              </a:rPr>
              <a:t>SULTANA BEGUM</a:t>
            </a:r>
          </a:p>
          <a:p>
            <a:pPr>
              <a:lnSpc>
                <a:spcPct val="90000"/>
              </a:lnSpc>
            </a:pPr>
            <a:r>
              <a:rPr lang="en-US" sz="1400">
                <a:solidFill>
                  <a:schemeClr val="bg1"/>
                </a:solidFill>
              </a:rPr>
              <a:t>RIPARA BEGUM</a:t>
            </a:r>
          </a:p>
          <a:p>
            <a:pPr>
              <a:lnSpc>
                <a:spcPct val="90000"/>
              </a:lnSpc>
            </a:pPr>
            <a:r>
              <a:rPr lang="en-US" sz="1400">
                <a:solidFill>
                  <a:schemeClr val="bg1"/>
                </a:solidFill>
              </a:rPr>
              <a:t>FOIZUL ISLAM</a:t>
            </a:r>
          </a:p>
        </p:txBody>
      </p:sp>
    </p:spTree>
    <p:extLst>
      <p:ext uri="{BB962C8B-B14F-4D97-AF65-F5344CB8AC3E}">
        <p14:creationId xmlns:p14="http://schemas.microsoft.com/office/powerpoint/2010/main" val="4083619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1154-232D-487F-91F4-2138B14D084A}"/>
              </a:ext>
            </a:extLst>
          </p:cNvPr>
          <p:cNvSpPr>
            <a:spLocks noGrp="1"/>
          </p:cNvSpPr>
          <p:nvPr>
            <p:ph type="title"/>
          </p:nvPr>
        </p:nvSpPr>
        <p:spPr>
          <a:xfrm>
            <a:off x="677334" y="609600"/>
            <a:ext cx="2529004" cy="815439"/>
          </a:xfrm>
        </p:spPr>
        <p:txBody>
          <a:bodyPr>
            <a:normAutofit fontScale="90000"/>
          </a:bodyPr>
          <a:lstStyle/>
          <a:p>
            <a:r>
              <a:rPr lang="en-GB" dirty="0"/>
              <a:t>Introduction</a:t>
            </a:r>
          </a:p>
        </p:txBody>
      </p:sp>
      <p:pic>
        <p:nvPicPr>
          <p:cNvPr id="4" name="Picture 2" descr="Image result for mend">
            <a:extLst>
              <a:ext uri="{FF2B5EF4-FFF2-40B4-BE49-F238E27FC236}">
                <a16:creationId xmlns:a16="http://schemas.microsoft.com/office/drawing/2014/main" id="{454399D4-88B0-44AC-9F0B-9884AE03DD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04785" y="1607441"/>
            <a:ext cx="4292846" cy="21451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mage result for belbin and team roles">
            <a:extLst>
              <a:ext uri="{FF2B5EF4-FFF2-40B4-BE49-F238E27FC236}">
                <a16:creationId xmlns:a16="http://schemas.microsoft.com/office/drawing/2014/main" id="{F8C625A3-FC2A-4D5F-BD9E-9629138FD4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9705" y="4074321"/>
            <a:ext cx="6132723" cy="23524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C06547-D4B9-4427-BAAE-6D505EC9365D}"/>
              </a:ext>
            </a:extLst>
          </p:cNvPr>
          <p:cNvSpPr txBox="1"/>
          <p:nvPr/>
        </p:nvSpPr>
        <p:spPr>
          <a:xfrm>
            <a:off x="9725893" y="6550223"/>
            <a:ext cx="3218212" cy="307777"/>
          </a:xfrm>
          <a:prstGeom prst="rect">
            <a:avLst/>
          </a:prstGeom>
          <a:noFill/>
        </p:spPr>
        <p:txBody>
          <a:bodyPr wrap="square" rtlCol="0">
            <a:spAutoFit/>
          </a:bodyPr>
          <a:lstStyle/>
          <a:p>
            <a:r>
              <a:rPr lang="en-GB" sz="1400" dirty="0"/>
              <a:t>Belbin (2019),   MEND (2019).</a:t>
            </a:r>
          </a:p>
        </p:txBody>
      </p:sp>
      <p:sp>
        <p:nvSpPr>
          <p:cNvPr id="7" name="TextBox 6">
            <a:extLst>
              <a:ext uri="{FF2B5EF4-FFF2-40B4-BE49-F238E27FC236}">
                <a16:creationId xmlns:a16="http://schemas.microsoft.com/office/drawing/2014/main" id="{9ECAF48E-B7C4-4D6D-B270-36CAC98A52B9}"/>
              </a:ext>
            </a:extLst>
          </p:cNvPr>
          <p:cNvSpPr txBox="1"/>
          <p:nvPr/>
        </p:nvSpPr>
        <p:spPr>
          <a:xfrm>
            <a:off x="0" y="6488668"/>
            <a:ext cx="1584960" cy="307777"/>
          </a:xfrm>
          <a:prstGeom prst="rect">
            <a:avLst/>
          </a:prstGeom>
          <a:noFill/>
        </p:spPr>
        <p:txBody>
          <a:bodyPr wrap="square" rtlCol="0">
            <a:spAutoFit/>
          </a:bodyPr>
          <a:lstStyle/>
          <a:p>
            <a:r>
              <a:rPr lang="en-GB" sz="1400" dirty="0"/>
              <a:t>Runa Begum</a:t>
            </a:r>
          </a:p>
        </p:txBody>
      </p:sp>
    </p:spTree>
    <p:extLst>
      <p:ext uri="{BB962C8B-B14F-4D97-AF65-F5344CB8AC3E}">
        <p14:creationId xmlns:p14="http://schemas.microsoft.com/office/powerpoint/2010/main" val="1643928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34">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D6E7BC4-ED3A-4EA8-8409-05CE8F17FD54}"/>
              </a:ext>
            </a:extLst>
          </p:cNvPr>
          <p:cNvSpPr>
            <a:spLocks noGrp="1"/>
          </p:cNvSpPr>
          <p:nvPr>
            <p:ph type="title"/>
          </p:nvPr>
        </p:nvSpPr>
        <p:spPr>
          <a:xfrm>
            <a:off x="2864867" y="495451"/>
            <a:ext cx="4299666" cy="808141"/>
          </a:xfrm>
        </p:spPr>
        <p:txBody>
          <a:bodyPr vert="horz" lIns="91440" tIns="45720" rIns="91440" bIns="45720" rtlCol="0" anchor="b">
            <a:normAutofit/>
          </a:bodyPr>
          <a:lstStyle/>
          <a:p>
            <a:r>
              <a:rPr lang="en-US" sz="3200" kern="1200" dirty="0">
                <a:solidFill>
                  <a:schemeClr val="accent1"/>
                </a:solidFill>
                <a:latin typeface="+mj-lt"/>
                <a:ea typeface="+mj-ea"/>
                <a:cs typeface="+mj-cs"/>
              </a:rPr>
              <a:t>PROJECT LIFECYCLE </a:t>
            </a:r>
          </a:p>
        </p:txBody>
      </p:sp>
      <p:sp>
        <p:nvSpPr>
          <p:cNvPr id="47" name="Isosceles Triangle 46">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screenshot of text&#10;&#10;Description automatically generated">
            <a:extLst>
              <a:ext uri="{FF2B5EF4-FFF2-40B4-BE49-F238E27FC236}">
                <a16:creationId xmlns:a16="http://schemas.microsoft.com/office/drawing/2014/main" id="{EE046C78-12C8-46B8-8DE7-3FFBDF49D30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5621" y="2088042"/>
            <a:ext cx="4431402" cy="2955582"/>
          </a:xfrm>
          <a:prstGeom prst="rect">
            <a:avLst/>
          </a:prstGeom>
        </p:spPr>
      </p:pic>
      <p:sp>
        <p:nvSpPr>
          <p:cNvPr id="4" name="TextBox 3">
            <a:extLst>
              <a:ext uri="{FF2B5EF4-FFF2-40B4-BE49-F238E27FC236}">
                <a16:creationId xmlns:a16="http://schemas.microsoft.com/office/drawing/2014/main" id="{F741464C-3DCC-446C-B820-70037FD06D9E}"/>
              </a:ext>
            </a:extLst>
          </p:cNvPr>
          <p:cNvSpPr txBox="1"/>
          <p:nvPr/>
        </p:nvSpPr>
        <p:spPr>
          <a:xfrm>
            <a:off x="5845297" y="2619978"/>
            <a:ext cx="3259667" cy="2031325"/>
          </a:xfrm>
          <a:prstGeom prst="rect">
            <a:avLst/>
          </a:prstGeom>
          <a:noFill/>
        </p:spPr>
        <p:txBody>
          <a:bodyPr wrap="square" rtlCol="0">
            <a:spAutoFit/>
          </a:bodyPr>
          <a:lstStyle/>
          <a:p>
            <a:pPr marL="285750" indent="-285750">
              <a:buFont typeface="Arial" panose="020B0604020202020204" pitchFamily="34" charset="0"/>
              <a:buChar char="•"/>
            </a:pPr>
            <a:r>
              <a:rPr lang="en-GB" dirty="0"/>
              <a:t>4 phases of the project lifecycle</a:t>
            </a:r>
          </a:p>
          <a:p>
            <a:endParaRPr lang="en-GB" dirty="0"/>
          </a:p>
          <a:p>
            <a:pPr marL="285750" indent="-285750">
              <a:buFont typeface="Arial" panose="020B0604020202020204" pitchFamily="34" charset="0"/>
              <a:buChar char="•"/>
            </a:pPr>
            <a:r>
              <a:rPr lang="en-GB" dirty="0"/>
              <a:t>How we implemented the project lifecycle to our project</a:t>
            </a:r>
          </a:p>
          <a:p>
            <a:endParaRPr lang="en-GB" dirty="0"/>
          </a:p>
        </p:txBody>
      </p:sp>
      <p:sp>
        <p:nvSpPr>
          <p:cNvPr id="7" name="TextBox 6">
            <a:extLst>
              <a:ext uri="{FF2B5EF4-FFF2-40B4-BE49-F238E27FC236}">
                <a16:creationId xmlns:a16="http://schemas.microsoft.com/office/drawing/2014/main" id="{94B95D34-0598-4C2D-BB93-389EE16D148F}"/>
              </a:ext>
            </a:extLst>
          </p:cNvPr>
          <p:cNvSpPr txBox="1"/>
          <p:nvPr/>
        </p:nvSpPr>
        <p:spPr>
          <a:xfrm>
            <a:off x="9682026" y="6408814"/>
            <a:ext cx="2088676" cy="377799"/>
          </a:xfrm>
          <a:prstGeom prst="rect">
            <a:avLst/>
          </a:prstGeom>
          <a:noFill/>
        </p:spPr>
        <p:txBody>
          <a:bodyPr wrap="square" rtlCol="0">
            <a:spAutoFit/>
          </a:bodyPr>
          <a:lstStyle/>
          <a:p>
            <a:r>
              <a:rPr lang="en-GB" dirty="0" err="1"/>
              <a:t>LucidChart</a:t>
            </a:r>
            <a:r>
              <a:rPr lang="en-GB" dirty="0"/>
              <a:t> (2017)</a:t>
            </a:r>
          </a:p>
        </p:txBody>
      </p:sp>
      <p:sp>
        <p:nvSpPr>
          <p:cNvPr id="8" name="TextBox 7">
            <a:extLst>
              <a:ext uri="{FF2B5EF4-FFF2-40B4-BE49-F238E27FC236}">
                <a16:creationId xmlns:a16="http://schemas.microsoft.com/office/drawing/2014/main" id="{53C1B9E8-1441-4CC1-8994-4724CBD9506E}"/>
              </a:ext>
            </a:extLst>
          </p:cNvPr>
          <p:cNvSpPr txBox="1"/>
          <p:nvPr/>
        </p:nvSpPr>
        <p:spPr>
          <a:xfrm>
            <a:off x="421298" y="6450604"/>
            <a:ext cx="1518661" cy="369332"/>
          </a:xfrm>
          <a:prstGeom prst="rect">
            <a:avLst/>
          </a:prstGeom>
          <a:noFill/>
        </p:spPr>
        <p:txBody>
          <a:bodyPr wrap="square" rtlCol="0">
            <a:spAutoFit/>
          </a:bodyPr>
          <a:lstStyle/>
          <a:p>
            <a:r>
              <a:rPr lang="en-GB" dirty="0" err="1"/>
              <a:t>Friha</a:t>
            </a:r>
            <a:r>
              <a:rPr lang="en-GB" dirty="0"/>
              <a:t> Nawaz</a:t>
            </a:r>
          </a:p>
        </p:txBody>
      </p:sp>
    </p:spTree>
    <p:extLst>
      <p:ext uri="{BB962C8B-B14F-4D97-AF65-F5344CB8AC3E}">
        <p14:creationId xmlns:p14="http://schemas.microsoft.com/office/powerpoint/2010/main" val="71461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4C48E-4285-4759-B8DD-865BFB8392F1}"/>
              </a:ext>
            </a:extLst>
          </p:cNvPr>
          <p:cNvSpPr>
            <a:spLocks noGrp="1"/>
          </p:cNvSpPr>
          <p:nvPr>
            <p:ph type="title"/>
          </p:nvPr>
        </p:nvSpPr>
        <p:spPr>
          <a:xfrm>
            <a:off x="677334" y="609600"/>
            <a:ext cx="8596668" cy="1320800"/>
          </a:xfrm>
        </p:spPr>
        <p:txBody>
          <a:bodyPr/>
          <a:lstStyle/>
          <a:p>
            <a:r>
              <a:rPr lang="en-GB" dirty="0"/>
              <a:t>Quad chart – </a:t>
            </a:r>
            <a:r>
              <a:rPr lang="en-GB" sz="2800" dirty="0"/>
              <a:t>Initiation phase</a:t>
            </a:r>
            <a:endParaRPr lang="en-GB" dirty="0"/>
          </a:p>
        </p:txBody>
      </p:sp>
      <p:pic>
        <p:nvPicPr>
          <p:cNvPr id="7" name="Content Placeholder 6" descr="A screenshot of a cell phone&#10;&#10;Description automatically generated">
            <a:extLst>
              <a:ext uri="{FF2B5EF4-FFF2-40B4-BE49-F238E27FC236}">
                <a16:creationId xmlns:a16="http://schemas.microsoft.com/office/drawing/2014/main" id="{C93436E6-436C-41A1-969F-39D9D165F9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334" y="2081617"/>
            <a:ext cx="6887248" cy="4499292"/>
          </a:xfrm>
        </p:spPr>
      </p:pic>
      <p:sp>
        <p:nvSpPr>
          <p:cNvPr id="3" name="TextBox 2">
            <a:extLst>
              <a:ext uri="{FF2B5EF4-FFF2-40B4-BE49-F238E27FC236}">
                <a16:creationId xmlns:a16="http://schemas.microsoft.com/office/drawing/2014/main" id="{1197F4A4-C89D-437D-AFE8-4742D82C749A}"/>
              </a:ext>
            </a:extLst>
          </p:cNvPr>
          <p:cNvSpPr txBox="1"/>
          <p:nvPr/>
        </p:nvSpPr>
        <p:spPr>
          <a:xfrm>
            <a:off x="9773392" y="6396243"/>
            <a:ext cx="2232561" cy="369332"/>
          </a:xfrm>
          <a:prstGeom prst="rect">
            <a:avLst/>
          </a:prstGeom>
          <a:noFill/>
        </p:spPr>
        <p:txBody>
          <a:bodyPr wrap="square" rtlCol="0">
            <a:spAutoFit/>
          </a:bodyPr>
          <a:lstStyle/>
          <a:p>
            <a:r>
              <a:rPr lang="en-GB" dirty="0"/>
              <a:t>Chegg (2019)</a:t>
            </a:r>
          </a:p>
        </p:txBody>
      </p:sp>
      <p:sp>
        <p:nvSpPr>
          <p:cNvPr id="4" name="TextBox 3">
            <a:extLst>
              <a:ext uri="{FF2B5EF4-FFF2-40B4-BE49-F238E27FC236}">
                <a16:creationId xmlns:a16="http://schemas.microsoft.com/office/drawing/2014/main" id="{861EA2BC-3D56-495B-A241-08444D859318}"/>
              </a:ext>
            </a:extLst>
          </p:cNvPr>
          <p:cNvSpPr txBox="1"/>
          <p:nvPr/>
        </p:nvSpPr>
        <p:spPr>
          <a:xfrm>
            <a:off x="83127" y="6594763"/>
            <a:ext cx="1662546" cy="369332"/>
          </a:xfrm>
          <a:prstGeom prst="rect">
            <a:avLst/>
          </a:prstGeom>
          <a:noFill/>
        </p:spPr>
        <p:txBody>
          <a:bodyPr wrap="square" rtlCol="0">
            <a:spAutoFit/>
          </a:bodyPr>
          <a:lstStyle/>
          <a:p>
            <a:r>
              <a:rPr lang="en-GB" dirty="0" err="1"/>
              <a:t>Friha</a:t>
            </a:r>
            <a:r>
              <a:rPr lang="en-GB" dirty="0"/>
              <a:t> Nawaz</a:t>
            </a:r>
          </a:p>
        </p:txBody>
      </p:sp>
    </p:spTree>
    <p:extLst>
      <p:ext uri="{BB962C8B-B14F-4D97-AF65-F5344CB8AC3E}">
        <p14:creationId xmlns:p14="http://schemas.microsoft.com/office/powerpoint/2010/main" val="253804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drawing&#10;&#10;Description automatically generated">
            <a:extLst>
              <a:ext uri="{FF2B5EF4-FFF2-40B4-BE49-F238E27FC236}">
                <a16:creationId xmlns:a16="http://schemas.microsoft.com/office/drawing/2014/main" id="{224F7AF8-E1BD-4212-ACDC-2454027A6E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40516" y="831273"/>
            <a:ext cx="4023360" cy="4713529"/>
          </a:xfrm>
          <a:prstGeom prst="rect">
            <a:avLst/>
          </a:prstGeom>
        </p:spPr>
      </p:pic>
      <p:sp>
        <p:nvSpPr>
          <p:cNvPr id="6" name="TextBox 5">
            <a:extLst>
              <a:ext uri="{FF2B5EF4-FFF2-40B4-BE49-F238E27FC236}">
                <a16:creationId xmlns:a16="http://schemas.microsoft.com/office/drawing/2014/main" id="{CE080749-487A-4E0C-85D9-17419237ED33}"/>
              </a:ext>
            </a:extLst>
          </p:cNvPr>
          <p:cNvSpPr txBox="1"/>
          <p:nvPr/>
        </p:nvSpPr>
        <p:spPr>
          <a:xfrm>
            <a:off x="395448" y="592974"/>
            <a:ext cx="4023360" cy="4524315"/>
          </a:xfrm>
          <a:prstGeom prst="rect">
            <a:avLst/>
          </a:prstGeom>
          <a:noFill/>
        </p:spPr>
        <p:txBody>
          <a:bodyPr wrap="square" rtlCol="0">
            <a:spAutoFit/>
          </a:bodyPr>
          <a:lstStyle/>
          <a:p>
            <a:br>
              <a:rPr lang="en-GB" dirty="0"/>
            </a:br>
            <a:br>
              <a:rPr lang="en-GB" dirty="0"/>
            </a:br>
            <a:r>
              <a:rPr lang="en-GB" b="1" dirty="0"/>
              <a:t>Work breakdown Structure (WBS).</a:t>
            </a:r>
            <a:br>
              <a:rPr lang="en-GB" dirty="0"/>
            </a:br>
            <a:br>
              <a:rPr lang="en-GB" dirty="0"/>
            </a:br>
            <a:r>
              <a:rPr lang="en-GB" dirty="0"/>
              <a:t> what is a work breakdown structure ?</a:t>
            </a:r>
            <a:br>
              <a:rPr lang="en-GB" dirty="0"/>
            </a:br>
            <a:br>
              <a:rPr lang="en-GB" dirty="0"/>
            </a:br>
            <a:br>
              <a:rPr lang="en-GB" dirty="0"/>
            </a:br>
            <a:r>
              <a:rPr lang="en-GB" dirty="0"/>
              <a:t>The purpose of WBS</a:t>
            </a:r>
            <a:br>
              <a:rPr lang="en-GB" dirty="0"/>
            </a:br>
            <a:br>
              <a:rPr lang="en-GB" dirty="0"/>
            </a:br>
            <a:br>
              <a:rPr lang="en-GB" dirty="0"/>
            </a:br>
            <a:r>
              <a:rPr lang="en-GB" dirty="0"/>
              <a:t>How was WBS implemented and why?</a:t>
            </a:r>
            <a:br>
              <a:rPr lang="en-GB" dirty="0"/>
            </a:br>
            <a:br>
              <a:rPr lang="en-GB" dirty="0"/>
            </a:br>
            <a:br>
              <a:rPr lang="en-GB" dirty="0"/>
            </a:br>
            <a:r>
              <a:rPr lang="en-GB" dirty="0"/>
              <a:t>Which approach did we choose and why?</a:t>
            </a:r>
          </a:p>
        </p:txBody>
      </p:sp>
      <p:sp>
        <p:nvSpPr>
          <p:cNvPr id="7" name="TextBox 6">
            <a:extLst>
              <a:ext uri="{FF2B5EF4-FFF2-40B4-BE49-F238E27FC236}">
                <a16:creationId xmlns:a16="http://schemas.microsoft.com/office/drawing/2014/main" id="{D675592A-1573-4C37-9971-B845D066AFAA}"/>
              </a:ext>
            </a:extLst>
          </p:cNvPr>
          <p:cNvSpPr txBox="1"/>
          <p:nvPr/>
        </p:nvSpPr>
        <p:spPr>
          <a:xfrm>
            <a:off x="0" y="6457890"/>
            <a:ext cx="2885704" cy="307777"/>
          </a:xfrm>
          <a:prstGeom prst="rect">
            <a:avLst/>
          </a:prstGeom>
          <a:noFill/>
        </p:spPr>
        <p:txBody>
          <a:bodyPr wrap="square" rtlCol="0">
            <a:spAutoFit/>
          </a:bodyPr>
          <a:lstStyle/>
          <a:p>
            <a:r>
              <a:rPr lang="en-GB" sz="1400" dirty="0"/>
              <a:t>Runa Begum</a:t>
            </a:r>
          </a:p>
        </p:txBody>
      </p:sp>
      <p:sp>
        <p:nvSpPr>
          <p:cNvPr id="9" name="TextBox 8">
            <a:extLst>
              <a:ext uri="{FF2B5EF4-FFF2-40B4-BE49-F238E27FC236}">
                <a16:creationId xmlns:a16="http://schemas.microsoft.com/office/drawing/2014/main" id="{30D18F4F-19B1-47E0-8AD8-CB724EFA362D}"/>
              </a:ext>
            </a:extLst>
          </p:cNvPr>
          <p:cNvSpPr txBox="1"/>
          <p:nvPr/>
        </p:nvSpPr>
        <p:spPr>
          <a:xfrm>
            <a:off x="9449875" y="6519445"/>
            <a:ext cx="2979632" cy="307777"/>
          </a:xfrm>
          <a:prstGeom prst="rect">
            <a:avLst/>
          </a:prstGeom>
          <a:noFill/>
        </p:spPr>
        <p:txBody>
          <a:bodyPr wrap="square" rtlCol="0">
            <a:spAutoFit/>
          </a:bodyPr>
          <a:lstStyle/>
          <a:p>
            <a:r>
              <a:rPr lang="en-GB" sz="1400" dirty="0"/>
              <a:t>Markgraf (2019),   WBS (2019).</a:t>
            </a:r>
          </a:p>
        </p:txBody>
      </p:sp>
      <p:sp>
        <p:nvSpPr>
          <p:cNvPr id="3" name="Rectangle 2">
            <a:extLst>
              <a:ext uri="{FF2B5EF4-FFF2-40B4-BE49-F238E27FC236}">
                <a16:creationId xmlns:a16="http://schemas.microsoft.com/office/drawing/2014/main" id="{5118D18A-CDC7-4E7C-8F1A-23FE88698610}"/>
              </a:ext>
            </a:extLst>
          </p:cNvPr>
          <p:cNvSpPr/>
          <p:nvPr/>
        </p:nvSpPr>
        <p:spPr>
          <a:xfrm flipH="1">
            <a:off x="1010132" y="223591"/>
            <a:ext cx="1931386" cy="954107"/>
          </a:xfrm>
          <a:prstGeom prst="rect">
            <a:avLst/>
          </a:prstGeom>
          <a:noFill/>
        </p:spPr>
        <p:txBody>
          <a:bodyPr wrap="square" lIns="91440" tIns="45720" rIns="91440" bIns="45720">
            <a:spAutoFit/>
          </a:bodyPr>
          <a:lstStyle/>
          <a:p>
            <a:pPr algn="ctr"/>
            <a:r>
              <a:rPr lang="en-US" sz="2800" b="0" cap="none" spc="0" dirty="0">
                <a:ln w="0"/>
                <a:solidFill>
                  <a:schemeClr val="accent1"/>
                </a:solidFill>
                <a:effectLst>
                  <a:outerShdw blurRad="38100" dist="25400" dir="5400000" algn="ctr" rotWithShape="0">
                    <a:srgbClr val="6E747A">
                      <a:alpha val="43000"/>
                    </a:srgbClr>
                  </a:outerShdw>
                </a:effectLst>
              </a:rPr>
              <a:t>Planning phase</a:t>
            </a:r>
          </a:p>
        </p:txBody>
      </p:sp>
    </p:spTree>
    <p:extLst>
      <p:ext uri="{BB962C8B-B14F-4D97-AF65-F5344CB8AC3E}">
        <p14:creationId xmlns:p14="http://schemas.microsoft.com/office/powerpoint/2010/main" val="2037771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2926D97-7CFB-4B46-916B-B38CBA681226}"/>
              </a:ext>
            </a:extLst>
          </p:cNvPr>
          <p:cNvPicPr>
            <a:picLocks noGrp="1" noChangeAspect="1"/>
          </p:cNvPicPr>
          <p:nvPr>
            <p:ph idx="1"/>
          </p:nvPr>
        </p:nvPicPr>
        <p:blipFill>
          <a:blip r:embed="rId2"/>
          <a:stretch>
            <a:fillRect/>
          </a:stretch>
        </p:blipFill>
        <p:spPr>
          <a:xfrm>
            <a:off x="261256" y="771236"/>
            <a:ext cx="9939647" cy="4688238"/>
          </a:xfrm>
          <a:prstGeom prst="rect">
            <a:avLst/>
          </a:prstGeom>
        </p:spPr>
      </p:pic>
      <p:sp>
        <p:nvSpPr>
          <p:cNvPr id="6" name="TextBox 5">
            <a:extLst>
              <a:ext uri="{FF2B5EF4-FFF2-40B4-BE49-F238E27FC236}">
                <a16:creationId xmlns:a16="http://schemas.microsoft.com/office/drawing/2014/main" id="{CB280381-AF26-4992-BADC-BF407BF73659}"/>
              </a:ext>
            </a:extLst>
          </p:cNvPr>
          <p:cNvSpPr txBox="1"/>
          <p:nvPr/>
        </p:nvSpPr>
        <p:spPr>
          <a:xfrm>
            <a:off x="0" y="6488668"/>
            <a:ext cx="1496290" cy="307777"/>
          </a:xfrm>
          <a:prstGeom prst="rect">
            <a:avLst/>
          </a:prstGeom>
          <a:noFill/>
        </p:spPr>
        <p:txBody>
          <a:bodyPr wrap="square" rtlCol="0">
            <a:spAutoFit/>
          </a:bodyPr>
          <a:lstStyle/>
          <a:p>
            <a:r>
              <a:rPr lang="en-GB" sz="1400" dirty="0"/>
              <a:t>Runa Begum</a:t>
            </a:r>
          </a:p>
        </p:txBody>
      </p:sp>
      <p:sp>
        <p:nvSpPr>
          <p:cNvPr id="7" name="TextBox 6">
            <a:extLst>
              <a:ext uri="{FF2B5EF4-FFF2-40B4-BE49-F238E27FC236}">
                <a16:creationId xmlns:a16="http://schemas.microsoft.com/office/drawing/2014/main" id="{AB3318BE-AE98-4EBA-A2D8-378A267662AD}"/>
              </a:ext>
            </a:extLst>
          </p:cNvPr>
          <p:cNvSpPr txBox="1"/>
          <p:nvPr/>
        </p:nvSpPr>
        <p:spPr>
          <a:xfrm>
            <a:off x="9452759" y="6550223"/>
            <a:ext cx="3487387" cy="307777"/>
          </a:xfrm>
          <a:prstGeom prst="rect">
            <a:avLst/>
          </a:prstGeom>
          <a:noFill/>
        </p:spPr>
        <p:txBody>
          <a:bodyPr wrap="square" rtlCol="0">
            <a:spAutoFit/>
          </a:bodyPr>
          <a:lstStyle/>
          <a:p>
            <a:r>
              <a:rPr lang="en-GB" sz="1400" dirty="0"/>
              <a:t>Markgraf (2019),   WBS (2019).</a:t>
            </a:r>
          </a:p>
        </p:txBody>
      </p:sp>
    </p:spTree>
    <p:extLst>
      <p:ext uri="{BB962C8B-B14F-4D97-AF65-F5344CB8AC3E}">
        <p14:creationId xmlns:p14="http://schemas.microsoft.com/office/powerpoint/2010/main" val="2253608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31">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3" name="Straight Connector 32">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472036" y="340959"/>
            <a:ext cx="5217540" cy="1320800"/>
          </a:xfrm>
        </p:spPr>
        <p:txBody>
          <a:bodyPr vert="horz" lIns="91440" tIns="45720" rIns="91440" bIns="45720" rtlCol="0" anchor="t">
            <a:normAutofit/>
          </a:bodyPr>
          <a:lstStyle/>
          <a:p>
            <a:pPr algn="l"/>
            <a:r>
              <a:rPr lang="en-US" sz="2800" b="1" u="sng" dirty="0"/>
              <a:t>STAKEHOLDERS ANALYSIS – </a:t>
            </a:r>
            <a:r>
              <a:rPr lang="en-US" sz="2400" b="1" u="sng" dirty="0"/>
              <a:t>Execution Phase</a:t>
            </a:r>
          </a:p>
        </p:txBody>
      </p:sp>
      <p:pic>
        <p:nvPicPr>
          <p:cNvPr id="5" name="Picture 4"/>
          <p:cNvPicPr>
            <a:picLocks noChangeAspect="1"/>
          </p:cNvPicPr>
          <p:nvPr/>
        </p:nvPicPr>
        <p:blipFill rotWithShape="1">
          <a:blip r:embed="rId2"/>
          <a:srcRect t="8076" r="1" b="15393"/>
          <a:stretch/>
        </p:blipFill>
        <p:spPr>
          <a:xfrm>
            <a:off x="5124524" y="3467266"/>
            <a:ext cx="3144597" cy="2601747"/>
          </a:xfrm>
          <a:prstGeom prst="rect">
            <a:avLst/>
          </a:prstGeom>
        </p:spPr>
      </p:pic>
      <p:sp>
        <p:nvSpPr>
          <p:cNvPr id="44" name="Isosceles Triangle 8">
            <a:extLst>
              <a:ext uri="{FF2B5EF4-FFF2-40B4-BE49-F238E27FC236}">
                <a16:creationId xmlns:a16="http://schemas.microsoft.com/office/drawing/2014/main" id="{B5B9F7B6-0E4A-4A5F-BBBA-73496FAE5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1689700" y="1554827"/>
            <a:ext cx="5211607" cy="3880773"/>
          </a:xfrm>
        </p:spPr>
        <p:txBody>
          <a:bodyPr vert="horz" lIns="91440" tIns="45720" rIns="91440" bIns="45720" rtlCol="0">
            <a:normAutofit/>
          </a:bodyPr>
          <a:lstStyle/>
          <a:p>
            <a:pPr marL="342900" indent="-342900" algn="l">
              <a:buFont typeface="Wingdings 3" charset="2"/>
              <a:buChar char=""/>
            </a:pPr>
            <a:r>
              <a:rPr lang="en-US" dirty="0">
                <a:solidFill>
                  <a:schemeClr val="tx1">
                    <a:lumMod val="75000"/>
                    <a:lumOff val="25000"/>
                  </a:schemeClr>
                </a:solidFill>
              </a:rPr>
              <a:t>PRIORITY</a:t>
            </a:r>
          </a:p>
          <a:p>
            <a:pPr marL="342900" indent="-342900" algn="l">
              <a:buFont typeface="Wingdings 3" charset="2"/>
              <a:buChar char=""/>
            </a:pPr>
            <a:r>
              <a:rPr lang="en-US" dirty="0">
                <a:solidFill>
                  <a:schemeClr val="tx1">
                    <a:lumMod val="75000"/>
                    <a:lumOff val="25000"/>
                  </a:schemeClr>
                </a:solidFill>
              </a:rPr>
              <a:t>STAKEHOLDERS PERSPECTIVE/ACTION</a:t>
            </a:r>
          </a:p>
          <a:p>
            <a:pPr marL="342900" indent="-342900" algn="l">
              <a:buFont typeface="Wingdings 3" charset="2"/>
              <a:buChar char=""/>
            </a:pPr>
            <a:r>
              <a:rPr lang="en-US" dirty="0">
                <a:solidFill>
                  <a:schemeClr val="tx1">
                    <a:lumMod val="75000"/>
                    <a:lumOff val="25000"/>
                  </a:schemeClr>
                </a:solidFill>
              </a:rPr>
              <a:t>SWOT</a:t>
            </a:r>
          </a:p>
          <a:p>
            <a:pPr marL="342900" indent="-342900" algn="l">
              <a:buFont typeface="Wingdings 3" charset="2"/>
              <a:buChar char=""/>
            </a:pPr>
            <a:endParaRPr lang="en-US" dirty="0">
              <a:solidFill>
                <a:schemeClr val="tx1">
                  <a:lumMod val="75000"/>
                  <a:lumOff val="25000"/>
                </a:schemeClr>
              </a:solidFill>
            </a:endParaRPr>
          </a:p>
          <a:p>
            <a:pPr marL="342900" indent="-342900" algn="l">
              <a:buFont typeface="Wingdings 3" charset="2"/>
              <a:buChar char=""/>
            </a:pPr>
            <a:endParaRPr lang="en-US" dirty="0">
              <a:solidFill>
                <a:schemeClr val="tx1">
                  <a:lumMod val="75000"/>
                  <a:lumOff val="25000"/>
                </a:schemeClr>
              </a:solidFill>
            </a:endParaRPr>
          </a:p>
        </p:txBody>
      </p:sp>
      <p:sp>
        <p:nvSpPr>
          <p:cNvPr id="46" name="Rectangle 45">
            <a:extLst>
              <a:ext uri="{FF2B5EF4-FFF2-40B4-BE49-F238E27FC236}">
                <a16:creationId xmlns:a16="http://schemas.microsoft.com/office/drawing/2014/main" id="{B51D13AF-6D7E-42A4-BF57-BFDF66E1F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26230" y="5618029"/>
            <a:ext cx="618066" cy="228600"/>
          </a:xfrm>
          <a:prstGeom prst="rect">
            <a:avLst/>
          </a:prstGeom>
          <a:solidFill>
            <a:srgbClr val="EA2D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6417" r="9250" b="-2"/>
          <a:stretch/>
        </p:blipFill>
        <p:spPr>
          <a:xfrm>
            <a:off x="1165740" y="3424766"/>
            <a:ext cx="3386775" cy="2601746"/>
          </a:xfrm>
          <a:prstGeom prst="rect">
            <a:avLst/>
          </a:prstGeom>
        </p:spPr>
      </p:pic>
      <p:sp>
        <p:nvSpPr>
          <p:cNvPr id="6" name="TextBox 5">
            <a:extLst>
              <a:ext uri="{FF2B5EF4-FFF2-40B4-BE49-F238E27FC236}">
                <a16:creationId xmlns:a16="http://schemas.microsoft.com/office/drawing/2014/main" id="{C6F93E85-C31F-4FD8-B970-307A0978A2EA}"/>
              </a:ext>
            </a:extLst>
          </p:cNvPr>
          <p:cNvSpPr txBox="1"/>
          <p:nvPr/>
        </p:nvSpPr>
        <p:spPr>
          <a:xfrm>
            <a:off x="10619070" y="6550223"/>
            <a:ext cx="1550557" cy="307777"/>
          </a:xfrm>
          <a:prstGeom prst="rect">
            <a:avLst/>
          </a:prstGeom>
          <a:noFill/>
        </p:spPr>
        <p:txBody>
          <a:bodyPr wrap="square" rtlCol="0">
            <a:spAutoFit/>
          </a:bodyPr>
          <a:lstStyle/>
          <a:p>
            <a:r>
              <a:rPr lang="en-GB" sz="1400" dirty="0"/>
              <a:t>Mend (2019)</a:t>
            </a:r>
          </a:p>
        </p:txBody>
      </p:sp>
      <p:sp>
        <p:nvSpPr>
          <p:cNvPr id="7" name="TextBox 6">
            <a:extLst>
              <a:ext uri="{FF2B5EF4-FFF2-40B4-BE49-F238E27FC236}">
                <a16:creationId xmlns:a16="http://schemas.microsoft.com/office/drawing/2014/main" id="{11774A88-CC76-4020-92EC-2DE2909DE076}"/>
              </a:ext>
            </a:extLst>
          </p:cNvPr>
          <p:cNvSpPr txBox="1"/>
          <p:nvPr/>
        </p:nvSpPr>
        <p:spPr>
          <a:xfrm>
            <a:off x="0" y="6488669"/>
            <a:ext cx="1550557" cy="307777"/>
          </a:xfrm>
          <a:prstGeom prst="rect">
            <a:avLst/>
          </a:prstGeom>
          <a:noFill/>
        </p:spPr>
        <p:txBody>
          <a:bodyPr wrap="square" rtlCol="0">
            <a:spAutoFit/>
          </a:bodyPr>
          <a:lstStyle/>
          <a:p>
            <a:r>
              <a:rPr lang="en-GB" sz="1400" dirty="0"/>
              <a:t>Sultana Islam</a:t>
            </a:r>
          </a:p>
        </p:txBody>
      </p:sp>
    </p:spTree>
    <p:extLst>
      <p:ext uri="{BB962C8B-B14F-4D97-AF65-F5344CB8AC3E}">
        <p14:creationId xmlns:p14="http://schemas.microsoft.com/office/powerpoint/2010/main" val="3010107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890270" y="44898"/>
            <a:ext cx="8288032" cy="1096316"/>
          </a:xfrm>
        </p:spPr>
        <p:txBody>
          <a:bodyPr vert="horz" lIns="91440" tIns="45720" rIns="91440" bIns="45720" rtlCol="0" anchor="b">
            <a:normAutofit/>
          </a:bodyPr>
          <a:lstStyle/>
          <a:p>
            <a:pPr algn="ctr"/>
            <a:r>
              <a:rPr lang="en-US" sz="4800" u="sng" kern="1200" dirty="0">
                <a:solidFill>
                  <a:schemeClr val="accent1"/>
                </a:solidFill>
                <a:latin typeface="+mj-lt"/>
                <a:ea typeface="+mj-ea"/>
                <a:cs typeface="+mj-cs"/>
              </a:rPr>
              <a:t>STAKEHOLDERS ANALYSIS</a:t>
            </a:r>
          </a:p>
        </p:txBody>
      </p:sp>
      <p:graphicFrame>
        <p:nvGraphicFramePr>
          <p:cNvPr id="4" name="Table 3"/>
          <p:cNvGraphicFramePr>
            <a:graphicFrameLocks noGrp="1"/>
          </p:cNvGraphicFramePr>
          <p:nvPr>
            <p:extLst>
              <p:ext uri="{D42A27DB-BD31-4B8C-83A1-F6EECF244321}">
                <p14:modId xmlns:p14="http://schemas.microsoft.com/office/powerpoint/2010/main" val="638223221"/>
              </p:ext>
            </p:extLst>
          </p:nvPr>
        </p:nvGraphicFramePr>
        <p:xfrm>
          <a:off x="1195619" y="1442170"/>
          <a:ext cx="7830363" cy="3468834"/>
        </p:xfrm>
        <a:graphic>
          <a:graphicData uri="http://schemas.openxmlformats.org/drawingml/2006/table">
            <a:tbl>
              <a:tblPr firstRow="1" firstCol="1" bandRow="1"/>
              <a:tblGrid>
                <a:gridCol w="1018984">
                  <a:extLst>
                    <a:ext uri="{9D8B030D-6E8A-4147-A177-3AD203B41FA5}">
                      <a16:colId xmlns:a16="http://schemas.microsoft.com/office/drawing/2014/main" val="2683433973"/>
                    </a:ext>
                  </a:extLst>
                </a:gridCol>
                <a:gridCol w="1376858">
                  <a:extLst>
                    <a:ext uri="{9D8B030D-6E8A-4147-A177-3AD203B41FA5}">
                      <a16:colId xmlns:a16="http://schemas.microsoft.com/office/drawing/2014/main" val="2273306984"/>
                    </a:ext>
                  </a:extLst>
                </a:gridCol>
                <a:gridCol w="2510876">
                  <a:extLst>
                    <a:ext uri="{9D8B030D-6E8A-4147-A177-3AD203B41FA5}">
                      <a16:colId xmlns:a16="http://schemas.microsoft.com/office/drawing/2014/main" val="1972980299"/>
                    </a:ext>
                  </a:extLst>
                </a:gridCol>
                <a:gridCol w="2923645">
                  <a:extLst>
                    <a:ext uri="{9D8B030D-6E8A-4147-A177-3AD203B41FA5}">
                      <a16:colId xmlns:a16="http://schemas.microsoft.com/office/drawing/2014/main" val="2529962281"/>
                    </a:ext>
                  </a:extLst>
                </a:gridCol>
              </a:tblGrid>
              <a:tr h="375868">
                <a:tc>
                  <a:txBody>
                    <a:bodyPr/>
                    <a:lstStyle/>
                    <a:p>
                      <a:pPr algn="ctr">
                        <a:lnSpc>
                          <a:spcPct val="107000"/>
                        </a:lnSpc>
                        <a:spcAft>
                          <a:spcPts val="0"/>
                        </a:spcAft>
                      </a:pPr>
                      <a:r>
                        <a:rPr lang="en-GB" sz="1100">
                          <a:effectLst/>
                        </a:rPr>
                        <a:t>PRIORITY H/M/L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STAKEHOLDERS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STAKEHOLDERS PERSPECTIVE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ACTION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3000678"/>
                  </a:ext>
                </a:extLst>
              </a:tr>
              <a:tr h="723950">
                <a:tc>
                  <a:txBody>
                    <a:bodyPr/>
                    <a:lstStyle/>
                    <a:p>
                      <a:pPr algn="ctr">
                        <a:lnSpc>
                          <a:spcPct val="107000"/>
                        </a:lnSpc>
                        <a:spcAft>
                          <a:spcPts val="0"/>
                        </a:spcAft>
                      </a:pPr>
                      <a:r>
                        <a:rPr lang="en-GB" sz="1100">
                          <a:effectLst/>
                        </a:rPr>
                        <a:t>H</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MEND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Organisation has given the opportunity to do a project, which will help to gain experience for future project.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Making awareness for MEND, by collecting information from the organisation to do the project and engage with each other through communication.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1135504"/>
                  </a:ext>
                </a:extLst>
              </a:tr>
              <a:tr h="549908">
                <a:tc>
                  <a:txBody>
                    <a:bodyPr/>
                    <a:lstStyle/>
                    <a:p>
                      <a:pPr algn="ctr">
                        <a:lnSpc>
                          <a:spcPct val="107000"/>
                        </a:lnSpc>
                        <a:spcAft>
                          <a:spcPts val="0"/>
                        </a:spcAft>
                      </a:pPr>
                      <a:r>
                        <a:rPr lang="en-GB" sz="1100">
                          <a:effectLst/>
                        </a:rPr>
                        <a:t>H</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UWTSD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dirty="0">
                          <a:effectLst/>
                        </a:rPr>
                        <a:t>Project Organiser, given opportunity for the team member to work together.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UWTSD will be providing feedback and monitoring the work, also giving marks according to performance.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3129277"/>
                  </a:ext>
                </a:extLst>
              </a:tr>
              <a:tr h="897990">
                <a:tc>
                  <a:txBody>
                    <a:bodyPr/>
                    <a:lstStyle/>
                    <a:p>
                      <a:pPr algn="ctr">
                        <a:lnSpc>
                          <a:spcPct val="107000"/>
                        </a:lnSpc>
                        <a:spcAft>
                          <a:spcPts val="0"/>
                        </a:spcAft>
                      </a:pPr>
                      <a:r>
                        <a:rPr lang="en-GB" sz="1100">
                          <a:effectLst/>
                        </a:rPr>
                        <a:t>H</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TEAM MEMBERS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Teamwork and team members are important to accomplish the project. If one member is absent then the project can be delayed, and the pressure might be on another member.</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Everyone in the team needs to make sure they are doing their tasks within the time scale which has given by the project manager. If anyone have any concern, then reporting to project manager soon as possible.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81537827"/>
                  </a:ext>
                </a:extLst>
              </a:tr>
              <a:tr h="375868">
                <a:tc>
                  <a:txBody>
                    <a:bodyPr/>
                    <a:lstStyle/>
                    <a:p>
                      <a:pPr algn="ctr">
                        <a:lnSpc>
                          <a:spcPct val="107000"/>
                        </a:lnSpc>
                        <a:spcAft>
                          <a:spcPts val="0"/>
                        </a:spcAft>
                      </a:pPr>
                      <a:r>
                        <a:rPr lang="en-GB" sz="1100">
                          <a:effectLst/>
                        </a:rPr>
                        <a:t>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COMMUNITY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Awareness is Beneficial to the community.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Providing support to MEND by alerting the community of what MEND does.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17765536"/>
                  </a:ext>
                </a:extLst>
              </a:tr>
              <a:tr h="375868">
                <a:tc>
                  <a:txBody>
                    <a:bodyPr/>
                    <a:lstStyle/>
                    <a:p>
                      <a:pPr algn="ctr">
                        <a:lnSpc>
                          <a:spcPct val="107000"/>
                        </a:lnSpc>
                        <a:spcAft>
                          <a:spcPts val="0"/>
                        </a:spcAft>
                      </a:pPr>
                      <a:r>
                        <a:rPr lang="en-GB" sz="1100">
                          <a:effectLst/>
                        </a:rPr>
                        <a:t>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VOLUNTEER</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a:effectLst/>
                        </a:rPr>
                        <a:t>Help the community by giving their time.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1100" dirty="0">
                          <a:effectLst/>
                        </a:rPr>
                        <a:t>Doing workshops event and stall for MEND, to spread awareness of Islamophobia.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639" marR="616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02033886"/>
                  </a:ext>
                </a:extLst>
              </a:tr>
            </a:tbl>
          </a:graphicData>
        </a:graphic>
      </p:graphicFrame>
      <p:sp>
        <p:nvSpPr>
          <p:cNvPr id="3" name="TextBox 2">
            <a:extLst>
              <a:ext uri="{FF2B5EF4-FFF2-40B4-BE49-F238E27FC236}">
                <a16:creationId xmlns:a16="http://schemas.microsoft.com/office/drawing/2014/main" id="{CDA9E01F-180D-479B-B19C-BBF864E6B7B4}"/>
              </a:ext>
            </a:extLst>
          </p:cNvPr>
          <p:cNvSpPr txBox="1"/>
          <p:nvPr/>
        </p:nvSpPr>
        <p:spPr>
          <a:xfrm>
            <a:off x="9792984" y="6539742"/>
            <a:ext cx="2432353" cy="307777"/>
          </a:xfrm>
          <a:prstGeom prst="rect">
            <a:avLst/>
          </a:prstGeom>
          <a:noFill/>
        </p:spPr>
        <p:txBody>
          <a:bodyPr wrap="square" rtlCol="0">
            <a:spAutoFit/>
          </a:bodyPr>
          <a:lstStyle/>
          <a:p>
            <a:r>
              <a:rPr lang="en-GB" sz="1400" dirty="0"/>
              <a:t>Productplan, (2019)</a:t>
            </a:r>
          </a:p>
        </p:txBody>
      </p:sp>
      <p:sp>
        <p:nvSpPr>
          <p:cNvPr id="6" name="TextBox 5">
            <a:extLst>
              <a:ext uri="{FF2B5EF4-FFF2-40B4-BE49-F238E27FC236}">
                <a16:creationId xmlns:a16="http://schemas.microsoft.com/office/drawing/2014/main" id="{C413B667-F78C-42B2-8E22-0D5209ABE08B}"/>
              </a:ext>
            </a:extLst>
          </p:cNvPr>
          <p:cNvSpPr txBox="1"/>
          <p:nvPr/>
        </p:nvSpPr>
        <p:spPr>
          <a:xfrm>
            <a:off x="0" y="6478187"/>
            <a:ext cx="1589024" cy="307777"/>
          </a:xfrm>
          <a:prstGeom prst="rect">
            <a:avLst/>
          </a:prstGeom>
          <a:noFill/>
        </p:spPr>
        <p:txBody>
          <a:bodyPr wrap="square" rtlCol="0">
            <a:spAutoFit/>
          </a:bodyPr>
          <a:lstStyle/>
          <a:p>
            <a:r>
              <a:rPr lang="en-GB" sz="1400" dirty="0"/>
              <a:t>Sultana Islam</a:t>
            </a:r>
          </a:p>
        </p:txBody>
      </p:sp>
    </p:spTree>
    <p:extLst>
      <p:ext uri="{BB962C8B-B14F-4D97-AF65-F5344CB8AC3E}">
        <p14:creationId xmlns:p14="http://schemas.microsoft.com/office/powerpoint/2010/main" val="1585406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86DD-C3C5-42DA-9BA9-642837899B46}"/>
              </a:ext>
            </a:extLst>
          </p:cNvPr>
          <p:cNvSpPr>
            <a:spLocks noGrp="1"/>
          </p:cNvSpPr>
          <p:nvPr>
            <p:ph type="ctrTitle"/>
          </p:nvPr>
        </p:nvSpPr>
        <p:spPr>
          <a:xfrm>
            <a:off x="5380563" y="1270463"/>
            <a:ext cx="3893439" cy="1646302"/>
          </a:xfrm>
        </p:spPr>
        <p:txBody>
          <a:bodyPr>
            <a:normAutofit/>
          </a:bodyPr>
          <a:lstStyle/>
          <a:p>
            <a:pPr algn="l"/>
            <a:r>
              <a:rPr lang="en-GB" sz="2400" dirty="0"/>
              <a:t>Monitoring</a:t>
            </a:r>
            <a:r>
              <a:rPr lang="en-GB" dirty="0"/>
              <a:t>  </a:t>
            </a:r>
          </a:p>
        </p:txBody>
      </p:sp>
      <p:sp>
        <p:nvSpPr>
          <p:cNvPr id="3" name="Subtitle 2">
            <a:extLst>
              <a:ext uri="{FF2B5EF4-FFF2-40B4-BE49-F238E27FC236}">
                <a16:creationId xmlns:a16="http://schemas.microsoft.com/office/drawing/2014/main" id="{D842376C-0EFB-4FDF-9DBF-2978A3B47AEF}"/>
              </a:ext>
            </a:extLst>
          </p:cNvPr>
          <p:cNvSpPr>
            <a:spLocks noGrp="1"/>
          </p:cNvSpPr>
          <p:nvPr>
            <p:ph type="subTitle" idx="1"/>
          </p:nvPr>
        </p:nvSpPr>
        <p:spPr>
          <a:xfrm>
            <a:off x="5213412" y="2965162"/>
            <a:ext cx="3893439" cy="1096899"/>
          </a:xfrm>
        </p:spPr>
        <p:txBody>
          <a:bodyPr>
            <a:normAutofit/>
          </a:bodyPr>
          <a:lstStyle/>
          <a:p>
            <a:pPr marL="457200" indent="-457200" algn="l">
              <a:lnSpc>
                <a:spcPct val="90000"/>
              </a:lnSpc>
              <a:buFont typeface="Arial" panose="020B0604020202020204" pitchFamily="34" charset="0"/>
              <a:buChar char="•"/>
            </a:pPr>
            <a:r>
              <a:rPr lang="en-GB" dirty="0"/>
              <a:t>USING A GANTT CHART</a:t>
            </a:r>
          </a:p>
          <a:p>
            <a:pPr marL="457200" indent="-457200" algn="l">
              <a:lnSpc>
                <a:spcPct val="90000"/>
              </a:lnSpc>
              <a:buFont typeface="Arial" panose="020B0604020202020204" pitchFamily="34" charset="0"/>
              <a:buChar char="•"/>
            </a:pPr>
            <a:r>
              <a:rPr lang="en-GB" dirty="0"/>
              <a:t>USING A QUESTIONNAIRE</a:t>
            </a:r>
          </a:p>
          <a:p>
            <a:pPr marL="457200" indent="-457200" algn="l">
              <a:lnSpc>
                <a:spcPct val="90000"/>
              </a:lnSpc>
              <a:buFont typeface="Arial" panose="020B0604020202020204" pitchFamily="34" charset="0"/>
              <a:buChar char="•"/>
            </a:pPr>
            <a:r>
              <a:rPr lang="en-GB" dirty="0"/>
              <a:t>PESTAL ANALYSIS</a:t>
            </a:r>
          </a:p>
        </p:txBody>
      </p:sp>
      <p:pic>
        <p:nvPicPr>
          <p:cNvPr id="7" name="Picture 6" descr="An open computer sitting on top of a table&#10;&#10;Description automatically generated">
            <a:extLst>
              <a:ext uri="{FF2B5EF4-FFF2-40B4-BE49-F238E27FC236}">
                <a16:creationId xmlns:a16="http://schemas.microsoft.com/office/drawing/2014/main" id="{5BEF6091-9B98-4487-A8D6-A932D23ED504}"/>
              </a:ext>
            </a:extLst>
          </p:cNvPr>
          <p:cNvPicPr>
            <a:picLocks noChangeAspect="1"/>
          </p:cNvPicPr>
          <p:nvPr/>
        </p:nvPicPr>
        <p:blipFill rotWithShape="1">
          <a:blip r:embed="rId2">
            <a:extLst>
              <a:ext uri="{28A0092B-C50C-407E-A947-70E740481C1C}">
                <a14:useLocalDpi xmlns:a14="http://schemas.microsoft.com/office/drawing/2010/main" val="0"/>
              </a:ext>
            </a:extLst>
          </a:blip>
          <a:srcRect t="19717" r="2" b="15935"/>
          <a:stretch/>
        </p:blipFill>
        <p:spPr>
          <a:xfrm>
            <a:off x="332680" y="-1"/>
            <a:ext cx="5062280" cy="3429000"/>
          </a:xfrm>
          <a:custGeom>
            <a:avLst/>
            <a:gdLst>
              <a:gd name="connsiteX0" fmla="*/ 509916 w 5062280"/>
              <a:gd name="connsiteY0" fmla="*/ 0 h 3429000"/>
              <a:gd name="connsiteX1" fmla="*/ 5062280 w 5062280"/>
              <a:gd name="connsiteY1" fmla="*/ 0 h 3429000"/>
              <a:gd name="connsiteX2" fmla="*/ 5062280 w 5062280"/>
              <a:gd name="connsiteY2" fmla="*/ 21851 h 3429000"/>
              <a:gd name="connsiteX3" fmla="*/ 4549416 w 5062280"/>
              <a:gd name="connsiteY3" fmla="*/ 3429000 h 3429000"/>
              <a:gd name="connsiteX4" fmla="*/ 0 w 5062280"/>
              <a:gd name="connsiteY4" fmla="*/ 3429000 h 342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62280" h="3429000">
                <a:moveTo>
                  <a:pt x="509916" y="0"/>
                </a:moveTo>
                <a:lnTo>
                  <a:pt x="5062280" y="0"/>
                </a:lnTo>
                <a:lnTo>
                  <a:pt x="5062280" y="21851"/>
                </a:lnTo>
                <a:lnTo>
                  <a:pt x="4549416" y="3429000"/>
                </a:lnTo>
                <a:lnTo>
                  <a:pt x="0" y="3429000"/>
                </a:lnTo>
                <a:close/>
              </a:path>
            </a:pathLst>
          </a:custGeom>
        </p:spPr>
      </p:pic>
      <p:pic>
        <p:nvPicPr>
          <p:cNvPr id="4" name="Picture 3">
            <a:extLst>
              <a:ext uri="{FF2B5EF4-FFF2-40B4-BE49-F238E27FC236}">
                <a16:creationId xmlns:a16="http://schemas.microsoft.com/office/drawing/2014/main" id="{865EC312-11CF-44FD-BE57-D03F6D44CEFB}"/>
              </a:ext>
            </a:extLst>
          </p:cNvPr>
          <p:cNvPicPr>
            <a:picLocks noChangeAspect="1"/>
          </p:cNvPicPr>
          <p:nvPr/>
        </p:nvPicPr>
        <p:blipFill rotWithShape="1">
          <a:blip r:embed="rId3"/>
          <a:srcRect r="4966" b="2"/>
          <a:stretch/>
        </p:blipFill>
        <p:spPr>
          <a:xfrm>
            <a:off x="20" y="3428999"/>
            <a:ext cx="4882076" cy="3429001"/>
          </a:xfrm>
          <a:custGeom>
            <a:avLst/>
            <a:gdLst>
              <a:gd name="connsiteX0" fmla="*/ 332680 w 4882096"/>
              <a:gd name="connsiteY0" fmla="*/ 0 h 3429001"/>
              <a:gd name="connsiteX1" fmla="*/ 4882096 w 4882096"/>
              <a:gd name="connsiteY1" fmla="*/ 0 h 3429001"/>
              <a:gd name="connsiteX2" fmla="*/ 4365943 w 4882096"/>
              <a:gd name="connsiteY2" fmla="*/ 3429001 h 3429001"/>
              <a:gd name="connsiteX3" fmla="*/ 0 w 4882096"/>
              <a:gd name="connsiteY3" fmla="*/ 3429001 h 3429001"/>
              <a:gd name="connsiteX4" fmla="*/ 0 w 4882096"/>
              <a:gd name="connsiteY4" fmla="*/ 2237155 h 3429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2096" h="3429001">
                <a:moveTo>
                  <a:pt x="332680" y="0"/>
                </a:moveTo>
                <a:lnTo>
                  <a:pt x="4882096" y="0"/>
                </a:lnTo>
                <a:lnTo>
                  <a:pt x="4365943" y="3429001"/>
                </a:lnTo>
                <a:lnTo>
                  <a:pt x="0" y="3429001"/>
                </a:lnTo>
                <a:lnTo>
                  <a:pt x="0" y="2237155"/>
                </a:lnTo>
                <a:close/>
              </a:path>
            </a:pathLst>
          </a:custGeom>
        </p:spPr>
      </p:pic>
      <p:cxnSp>
        <p:nvCxnSpPr>
          <p:cNvPr id="16" name="Straight Connector 11">
            <a:extLst>
              <a:ext uri="{FF2B5EF4-FFF2-40B4-BE49-F238E27FC236}">
                <a16:creationId xmlns:a16="http://schemas.microsoft.com/office/drawing/2014/main" id="{2EC607CC-319E-425D-8A0C-EC6E84F6C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33493"/>
            <a:ext cx="45494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6647E68-271D-46A7-A8EC-96521E7D9AC5}"/>
              </a:ext>
            </a:extLst>
          </p:cNvPr>
          <p:cNvSpPr txBox="1"/>
          <p:nvPr/>
        </p:nvSpPr>
        <p:spPr>
          <a:xfrm>
            <a:off x="8134577" y="6396335"/>
            <a:ext cx="4057403" cy="461665"/>
          </a:xfrm>
          <a:prstGeom prst="rect">
            <a:avLst/>
          </a:prstGeom>
          <a:noFill/>
        </p:spPr>
        <p:txBody>
          <a:bodyPr wrap="square" rtlCol="0">
            <a:spAutoFit/>
          </a:bodyPr>
          <a:lstStyle/>
          <a:p>
            <a:r>
              <a:rPr lang="en-GB" sz="1200" b="1" dirty="0"/>
              <a:t>Carroll, J. (2011), CIPD, (2019), Knowledge hut, (2019), Project Manager, (2019) Reference, (2019).</a:t>
            </a:r>
          </a:p>
        </p:txBody>
      </p:sp>
      <p:sp>
        <p:nvSpPr>
          <p:cNvPr id="5" name="TextBox 4">
            <a:extLst>
              <a:ext uri="{FF2B5EF4-FFF2-40B4-BE49-F238E27FC236}">
                <a16:creationId xmlns:a16="http://schemas.microsoft.com/office/drawing/2014/main" id="{E60A91FA-4831-4ACE-A53B-67FFF155ED18}"/>
              </a:ext>
            </a:extLst>
          </p:cNvPr>
          <p:cNvSpPr txBox="1"/>
          <p:nvPr/>
        </p:nvSpPr>
        <p:spPr>
          <a:xfrm>
            <a:off x="4506013" y="6442501"/>
            <a:ext cx="2803893" cy="307777"/>
          </a:xfrm>
          <a:prstGeom prst="rect">
            <a:avLst/>
          </a:prstGeom>
          <a:noFill/>
        </p:spPr>
        <p:txBody>
          <a:bodyPr wrap="square" rtlCol="0">
            <a:spAutoFit/>
          </a:bodyPr>
          <a:lstStyle/>
          <a:p>
            <a:r>
              <a:rPr lang="en-GB" sz="1400" dirty="0"/>
              <a:t>Ripara Begum</a:t>
            </a:r>
          </a:p>
        </p:txBody>
      </p:sp>
    </p:spTree>
    <p:extLst>
      <p:ext uri="{BB962C8B-B14F-4D97-AF65-F5344CB8AC3E}">
        <p14:creationId xmlns:p14="http://schemas.microsoft.com/office/powerpoint/2010/main" val="590585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12E1-62DA-4EAD-B9DB-08D9615CFB52}"/>
              </a:ext>
            </a:extLst>
          </p:cNvPr>
          <p:cNvSpPr>
            <a:spLocks noGrp="1"/>
          </p:cNvSpPr>
          <p:nvPr>
            <p:ph type="ctrTitle"/>
          </p:nvPr>
        </p:nvSpPr>
        <p:spPr>
          <a:xfrm>
            <a:off x="937689" y="98714"/>
            <a:ext cx="8697157" cy="607473"/>
          </a:xfrm>
        </p:spPr>
        <p:txBody>
          <a:bodyPr>
            <a:normAutofit/>
          </a:bodyPr>
          <a:lstStyle/>
          <a:p>
            <a:pPr algn="l"/>
            <a:r>
              <a:rPr lang="en-GB" sz="2400" dirty="0"/>
              <a:t>Gantt Chart - Closure</a:t>
            </a:r>
          </a:p>
        </p:txBody>
      </p:sp>
      <p:sp>
        <p:nvSpPr>
          <p:cNvPr id="3" name="Subtitle 2">
            <a:extLst>
              <a:ext uri="{FF2B5EF4-FFF2-40B4-BE49-F238E27FC236}">
                <a16:creationId xmlns:a16="http://schemas.microsoft.com/office/drawing/2014/main" id="{21070448-319D-4296-B9FA-B8720829FFB5}"/>
              </a:ext>
            </a:extLst>
          </p:cNvPr>
          <p:cNvSpPr>
            <a:spLocks noGrp="1"/>
          </p:cNvSpPr>
          <p:nvPr>
            <p:ph type="subTitle" idx="1"/>
          </p:nvPr>
        </p:nvSpPr>
        <p:spPr>
          <a:xfrm>
            <a:off x="1784412" y="1988597"/>
            <a:ext cx="9921813" cy="4621753"/>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r>
              <a:rPr lang="en-GB" dirty="0"/>
              <a:t>    </a:t>
            </a:r>
          </a:p>
          <a:p>
            <a:endParaRPr lang="en-GB" dirty="0"/>
          </a:p>
        </p:txBody>
      </p:sp>
      <p:pic>
        <p:nvPicPr>
          <p:cNvPr id="11" name="Picture 10" descr="A screenshot of a cell phone&#10;&#10;Description automatically generated">
            <a:extLst>
              <a:ext uri="{FF2B5EF4-FFF2-40B4-BE49-F238E27FC236}">
                <a16:creationId xmlns:a16="http://schemas.microsoft.com/office/drawing/2014/main" id="{177A7090-BC99-411D-B92A-3817857405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901" y="1859773"/>
            <a:ext cx="9120731" cy="4048125"/>
          </a:xfrm>
          <a:prstGeom prst="rect">
            <a:avLst/>
          </a:prstGeom>
        </p:spPr>
      </p:pic>
      <p:pic>
        <p:nvPicPr>
          <p:cNvPr id="13" name="Picture 12">
            <a:extLst>
              <a:ext uri="{FF2B5EF4-FFF2-40B4-BE49-F238E27FC236}">
                <a16:creationId xmlns:a16="http://schemas.microsoft.com/office/drawing/2014/main" id="{DDF46E75-970B-4998-9FFB-83D37C3866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786" y="1152504"/>
            <a:ext cx="9721048" cy="607473"/>
          </a:xfrm>
          <a:prstGeom prst="rect">
            <a:avLst/>
          </a:prstGeom>
        </p:spPr>
      </p:pic>
      <p:pic>
        <p:nvPicPr>
          <p:cNvPr id="15" name="Picture 14">
            <a:extLst>
              <a:ext uri="{FF2B5EF4-FFF2-40B4-BE49-F238E27FC236}">
                <a16:creationId xmlns:a16="http://schemas.microsoft.com/office/drawing/2014/main" id="{8BF0C4D0-643E-4D5C-806A-02C9EA9DDF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07834" y="6610350"/>
            <a:ext cx="1684166" cy="228620"/>
          </a:xfrm>
          <a:prstGeom prst="rect">
            <a:avLst/>
          </a:prstGeom>
        </p:spPr>
      </p:pic>
      <p:sp>
        <p:nvSpPr>
          <p:cNvPr id="4" name="TextBox 3">
            <a:extLst>
              <a:ext uri="{FF2B5EF4-FFF2-40B4-BE49-F238E27FC236}">
                <a16:creationId xmlns:a16="http://schemas.microsoft.com/office/drawing/2014/main" id="{D13D85BB-2531-446C-B798-7FA6BAC01B49}"/>
              </a:ext>
            </a:extLst>
          </p:cNvPr>
          <p:cNvSpPr txBox="1"/>
          <p:nvPr/>
        </p:nvSpPr>
        <p:spPr>
          <a:xfrm>
            <a:off x="-16355" y="6488668"/>
            <a:ext cx="1606282" cy="307777"/>
          </a:xfrm>
          <a:prstGeom prst="rect">
            <a:avLst/>
          </a:prstGeom>
          <a:noFill/>
        </p:spPr>
        <p:txBody>
          <a:bodyPr wrap="square" rtlCol="0">
            <a:spAutoFit/>
          </a:bodyPr>
          <a:lstStyle/>
          <a:p>
            <a:r>
              <a:rPr lang="en-GB" sz="1400" dirty="0"/>
              <a:t>Ripara Begum</a:t>
            </a:r>
          </a:p>
        </p:txBody>
      </p:sp>
    </p:spTree>
    <p:extLst>
      <p:ext uri="{BB962C8B-B14F-4D97-AF65-F5344CB8AC3E}">
        <p14:creationId xmlns:p14="http://schemas.microsoft.com/office/powerpoint/2010/main" val="525044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2CC7C-E6B5-4DEE-B250-FF3EC9FDC1A4}"/>
              </a:ext>
            </a:extLst>
          </p:cNvPr>
          <p:cNvSpPr>
            <a:spLocks noGrp="1"/>
          </p:cNvSpPr>
          <p:nvPr>
            <p:ph type="ctrTitle"/>
          </p:nvPr>
        </p:nvSpPr>
        <p:spPr>
          <a:xfrm>
            <a:off x="850344" y="-97339"/>
            <a:ext cx="11139854" cy="930447"/>
          </a:xfrm>
        </p:spPr>
        <p:txBody>
          <a:bodyPr>
            <a:normAutofit/>
          </a:bodyPr>
          <a:lstStyle/>
          <a:p>
            <a:pPr algn="l"/>
            <a:r>
              <a:rPr lang="en-GB" sz="2400" u="sng" dirty="0">
                <a:solidFill>
                  <a:schemeClr val="tx1"/>
                </a:solidFill>
              </a:rPr>
              <a:t>Questionnaire and results</a:t>
            </a:r>
          </a:p>
        </p:txBody>
      </p:sp>
      <p:sp>
        <p:nvSpPr>
          <p:cNvPr id="3" name="Subtitle 2">
            <a:extLst>
              <a:ext uri="{FF2B5EF4-FFF2-40B4-BE49-F238E27FC236}">
                <a16:creationId xmlns:a16="http://schemas.microsoft.com/office/drawing/2014/main" id="{23140A2E-42BB-4FF6-9A25-A4D9ADE1F28A}"/>
              </a:ext>
            </a:extLst>
          </p:cNvPr>
          <p:cNvSpPr>
            <a:spLocks noGrp="1"/>
          </p:cNvSpPr>
          <p:nvPr>
            <p:ph type="subTitle" idx="1"/>
          </p:nvPr>
        </p:nvSpPr>
        <p:spPr>
          <a:xfrm>
            <a:off x="8407730" y="6415800"/>
            <a:ext cx="6861388" cy="420001"/>
          </a:xfrm>
        </p:spPr>
        <p:txBody>
          <a:bodyPr>
            <a:normAutofit/>
          </a:bodyPr>
          <a:lstStyle/>
          <a:p>
            <a:pPr algn="l"/>
            <a:r>
              <a:rPr lang="en-GB" sz="2000" dirty="0">
                <a:solidFill>
                  <a:schemeClr val="tx1"/>
                </a:solidFill>
              </a:rPr>
              <a:t>(</a:t>
            </a:r>
            <a:r>
              <a:rPr lang="en-GB" sz="1400" dirty="0">
                <a:solidFill>
                  <a:schemeClr val="tx1"/>
                </a:solidFill>
              </a:rPr>
              <a:t>Reference, 2019, Network for Europe,2003)</a:t>
            </a:r>
          </a:p>
        </p:txBody>
      </p:sp>
      <p:pic>
        <p:nvPicPr>
          <p:cNvPr id="5" name="Picture 4" descr="A picture containing bird&#10;&#10;Description automatically generated">
            <a:extLst>
              <a:ext uri="{FF2B5EF4-FFF2-40B4-BE49-F238E27FC236}">
                <a16:creationId xmlns:a16="http://schemas.microsoft.com/office/drawing/2014/main" id="{0BF0E8F0-360C-4D09-92AF-FEDA2E28DF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344" y="1115484"/>
            <a:ext cx="4790414" cy="4649985"/>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F8DE5FCE-61E1-46F6-9868-25F04C2443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006" y="1104007"/>
            <a:ext cx="5455917" cy="4514687"/>
          </a:xfrm>
          <a:prstGeom prst="rect">
            <a:avLst/>
          </a:prstGeom>
        </p:spPr>
      </p:pic>
      <p:sp>
        <p:nvSpPr>
          <p:cNvPr id="4" name="TextBox 3">
            <a:extLst>
              <a:ext uri="{FF2B5EF4-FFF2-40B4-BE49-F238E27FC236}">
                <a16:creationId xmlns:a16="http://schemas.microsoft.com/office/drawing/2014/main" id="{40E9F5D7-4B7D-49D1-A519-A82B18C5BB94}"/>
              </a:ext>
            </a:extLst>
          </p:cNvPr>
          <p:cNvSpPr txBox="1"/>
          <p:nvPr/>
        </p:nvSpPr>
        <p:spPr>
          <a:xfrm>
            <a:off x="0" y="6415800"/>
            <a:ext cx="1662624" cy="307777"/>
          </a:xfrm>
          <a:prstGeom prst="rect">
            <a:avLst/>
          </a:prstGeom>
          <a:noFill/>
        </p:spPr>
        <p:txBody>
          <a:bodyPr wrap="square" rtlCol="0">
            <a:spAutoFit/>
          </a:bodyPr>
          <a:lstStyle/>
          <a:p>
            <a:r>
              <a:rPr lang="en-GB" sz="1400" dirty="0"/>
              <a:t>Ripara Begum</a:t>
            </a:r>
          </a:p>
        </p:txBody>
      </p:sp>
    </p:spTree>
    <p:extLst>
      <p:ext uri="{BB962C8B-B14F-4D97-AF65-F5344CB8AC3E}">
        <p14:creationId xmlns:p14="http://schemas.microsoft.com/office/powerpoint/2010/main" val="203492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80DFEB-D7AE-49BC-861B-31444B77C638}"/>
              </a:ext>
            </a:extLst>
          </p:cNvPr>
          <p:cNvSpPr>
            <a:spLocks noGrp="1"/>
          </p:cNvSpPr>
          <p:nvPr>
            <p:ph type="title"/>
          </p:nvPr>
        </p:nvSpPr>
        <p:spPr>
          <a:xfrm>
            <a:off x="7181723" y="609600"/>
            <a:ext cx="4512989" cy="1290452"/>
          </a:xfrm>
        </p:spPr>
        <p:txBody>
          <a:bodyPr anchor="ctr">
            <a:normAutofit/>
          </a:bodyPr>
          <a:lstStyle/>
          <a:p>
            <a:r>
              <a:rPr lang="en-GB" sz="2000" u="sng" dirty="0">
                <a:solidFill>
                  <a:srgbClr val="FFFFFF"/>
                </a:solidFill>
              </a:rPr>
              <a:t>Evaluation</a:t>
            </a:r>
          </a:p>
        </p:txBody>
      </p:sp>
      <p:sp>
        <p:nvSpPr>
          <p:cNvPr id="3" name="Content Placeholder 2">
            <a:extLst>
              <a:ext uri="{FF2B5EF4-FFF2-40B4-BE49-F238E27FC236}">
                <a16:creationId xmlns:a16="http://schemas.microsoft.com/office/drawing/2014/main" id="{3723C699-5BE6-4014-B28E-5EFCA60AB5CB}"/>
              </a:ext>
            </a:extLst>
          </p:cNvPr>
          <p:cNvSpPr>
            <a:spLocks noGrp="1"/>
          </p:cNvSpPr>
          <p:nvPr>
            <p:ph idx="1"/>
          </p:nvPr>
        </p:nvSpPr>
        <p:spPr>
          <a:xfrm>
            <a:off x="7091140" y="1626657"/>
            <a:ext cx="4512988" cy="3317938"/>
          </a:xfrm>
        </p:spPr>
        <p:txBody>
          <a:bodyPr anchor="t">
            <a:normAutofit/>
          </a:bodyPr>
          <a:lstStyle/>
          <a:p>
            <a:endParaRPr lang="en-GB" dirty="0">
              <a:solidFill>
                <a:srgbClr val="FFFFFF"/>
              </a:solidFill>
            </a:endParaRPr>
          </a:p>
          <a:p>
            <a:r>
              <a:rPr lang="en-GB" sz="1600" dirty="0">
                <a:solidFill>
                  <a:srgbClr val="FFFFFF"/>
                </a:solidFill>
              </a:rPr>
              <a:t>Communication –More communication</a:t>
            </a:r>
          </a:p>
          <a:p>
            <a:r>
              <a:rPr lang="en-GB" sz="1600" dirty="0">
                <a:solidFill>
                  <a:srgbClr val="FFFFFF"/>
                </a:solidFill>
              </a:rPr>
              <a:t>Donations – Did better than expected</a:t>
            </a:r>
          </a:p>
          <a:p>
            <a:r>
              <a:rPr lang="en-GB" sz="1600" dirty="0">
                <a:solidFill>
                  <a:srgbClr val="FFFFFF"/>
                </a:solidFill>
              </a:rPr>
              <a:t>Successful event</a:t>
            </a:r>
          </a:p>
          <a:p>
            <a:pPr marL="0" indent="0">
              <a:buNone/>
            </a:pPr>
            <a:r>
              <a:rPr lang="en-GB" sz="1600" dirty="0">
                <a:solidFill>
                  <a:srgbClr val="FFFFFF"/>
                </a:solidFill>
              </a:rPr>
              <a:t>Second questionnaire – soft outcome and hard outcome</a:t>
            </a:r>
          </a:p>
          <a:p>
            <a:pPr marL="0" indent="0">
              <a:buNone/>
            </a:pPr>
            <a:endParaRPr lang="en-GB" dirty="0">
              <a:solidFill>
                <a:srgbClr val="FFFFFF"/>
              </a:solidFill>
            </a:endParaRPr>
          </a:p>
          <a:p>
            <a:pPr marL="0" indent="0">
              <a:buNone/>
            </a:pPr>
            <a:endParaRPr lang="en-GB" dirty="0">
              <a:solidFill>
                <a:srgbClr val="FFFFFF"/>
              </a:solidFill>
            </a:endParaRPr>
          </a:p>
        </p:txBody>
      </p:sp>
      <p:graphicFrame>
        <p:nvGraphicFramePr>
          <p:cNvPr id="4" name="Chart 3">
            <a:extLst>
              <a:ext uri="{FF2B5EF4-FFF2-40B4-BE49-F238E27FC236}">
                <a16:creationId xmlns:a16="http://schemas.microsoft.com/office/drawing/2014/main" id="{07CABDB7-B14D-409B-943C-B448D7383894}"/>
              </a:ext>
            </a:extLst>
          </p:cNvPr>
          <p:cNvGraphicFramePr/>
          <p:nvPr>
            <p:extLst>
              <p:ext uri="{D42A27DB-BD31-4B8C-83A1-F6EECF244321}">
                <p14:modId xmlns:p14="http://schemas.microsoft.com/office/powerpoint/2010/main" val="131874166"/>
              </p:ext>
            </p:extLst>
          </p:nvPr>
        </p:nvGraphicFramePr>
        <p:xfrm>
          <a:off x="504601" y="802389"/>
          <a:ext cx="3856774" cy="4610101"/>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a:extLst>
              <a:ext uri="{FF2B5EF4-FFF2-40B4-BE49-F238E27FC236}">
                <a16:creationId xmlns:a16="http://schemas.microsoft.com/office/drawing/2014/main" id="{7E9F98BF-799C-4EFD-A7D2-46A326359B58}"/>
              </a:ext>
            </a:extLst>
          </p:cNvPr>
          <p:cNvSpPr txBox="1"/>
          <p:nvPr/>
        </p:nvSpPr>
        <p:spPr>
          <a:xfrm>
            <a:off x="0" y="6488668"/>
            <a:ext cx="2178512" cy="307777"/>
          </a:xfrm>
          <a:prstGeom prst="rect">
            <a:avLst/>
          </a:prstGeom>
          <a:noFill/>
        </p:spPr>
        <p:txBody>
          <a:bodyPr wrap="square" rtlCol="0">
            <a:spAutoFit/>
          </a:bodyPr>
          <a:lstStyle/>
          <a:p>
            <a:r>
              <a:rPr lang="en-GB" sz="1400" dirty="0"/>
              <a:t>Foizul Islam</a:t>
            </a:r>
          </a:p>
        </p:txBody>
      </p:sp>
    </p:spTree>
    <p:extLst>
      <p:ext uri="{BB962C8B-B14F-4D97-AF65-F5344CB8AC3E}">
        <p14:creationId xmlns:p14="http://schemas.microsoft.com/office/powerpoint/2010/main" val="3879526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1" name="Rectangle 10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 name="Straight Connector 10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Isosceles Triangle 11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1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Freeform: Shape 11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BA16CF96-35AC-4E41-BCBC-0EDBA581EB27}"/>
              </a:ext>
            </a:extLst>
          </p:cNvPr>
          <p:cNvPicPr>
            <a:picLocks noChangeAspect="1"/>
          </p:cNvPicPr>
          <p:nvPr/>
        </p:nvPicPr>
        <p:blipFill rotWithShape="1">
          <a:blip r:embed="rId3">
            <a:extLst>
              <a:ext uri="{28A0092B-C50C-407E-A947-70E740481C1C}">
                <a14:useLocalDpi xmlns:a14="http://schemas.microsoft.com/office/drawing/2010/main" val="0"/>
              </a:ext>
            </a:extLst>
          </a:blip>
          <a:srcRect l="7641" r="8320"/>
          <a:stretch/>
        </p:blipFill>
        <p:spPr>
          <a:xfrm>
            <a:off x="757251" y="1804104"/>
            <a:ext cx="3856774" cy="3338691"/>
          </a:xfrm>
          <a:prstGeom prst="rect">
            <a:avLst/>
          </a:prstGeom>
        </p:spPr>
      </p:pic>
      <p:sp>
        <p:nvSpPr>
          <p:cNvPr id="52" name="Content Placeholder 51">
            <a:extLst>
              <a:ext uri="{FF2B5EF4-FFF2-40B4-BE49-F238E27FC236}">
                <a16:creationId xmlns:a16="http://schemas.microsoft.com/office/drawing/2014/main" id="{114E068F-8D48-40AB-974E-5110A89EFDDB}"/>
              </a:ext>
            </a:extLst>
          </p:cNvPr>
          <p:cNvSpPr>
            <a:spLocks noGrp="1"/>
          </p:cNvSpPr>
          <p:nvPr>
            <p:ph idx="1"/>
          </p:nvPr>
        </p:nvSpPr>
        <p:spPr>
          <a:xfrm>
            <a:off x="7181725" y="2837329"/>
            <a:ext cx="4512988" cy="3317938"/>
          </a:xfrm>
        </p:spPr>
        <p:txBody>
          <a:bodyPr anchor="t">
            <a:normAutofit/>
          </a:bodyPr>
          <a:lstStyle/>
          <a:p>
            <a:r>
              <a:rPr lang="en-US" dirty="0">
                <a:solidFill>
                  <a:srgbClr val="FFFFFF"/>
                </a:solidFill>
              </a:rPr>
              <a:t>Cost </a:t>
            </a:r>
          </a:p>
          <a:p>
            <a:r>
              <a:rPr lang="en-US" dirty="0">
                <a:solidFill>
                  <a:srgbClr val="FFFFFF"/>
                </a:solidFill>
              </a:rPr>
              <a:t>Time </a:t>
            </a:r>
          </a:p>
          <a:p>
            <a:r>
              <a:rPr lang="en-US" dirty="0">
                <a:solidFill>
                  <a:srgbClr val="FFFFFF"/>
                </a:solidFill>
              </a:rPr>
              <a:t>Product </a:t>
            </a:r>
            <a:br>
              <a:rPr lang="en-US" dirty="0">
                <a:solidFill>
                  <a:srgbClr val="FFFFFF"/>
                </a:solidFill>
              </a:rPr>
            </a:br>
            <a:endParaRPr lang="en-US" dirty="0">
              <a:solidFill>
                <a:srgbClr val="FFFFFF"/>
              </a:solidFill>
            </a:endParaRPr>
          </a:p>
        </p:txBody>
      </p:sp>
      <p:sp>
        <p:nvSpPr>
          <p:cNvPr id="2" name="TextBox 1">
            <a:extLst>
              <a:ext uri="{FF2B5EF4-FFF2-40B4-BE49-F238E27FC236}">
                <a16:creationId xmlns:a16="http://schemas.microsoft.com/office/drawing/2014/main" id="{D8ED20DA-8AFC-45C8-AEB8-C633300F68FC}"/>
              </a:ext>
            </a:extLst>
          </p:cNvPr>
          <p:cNvSpPr txBox="1"/>
          <p:nvPr/>
        </p:nvSpPr>
        <p:spPr>
          <a:xfrm>
            <a:off x="11001" y="6405541"/>
            <a:ext cx="1417320" cy="307777"/>
          </a:xfrm>
          <a:prstGeom prst="rect">
            <a:avLst/>
          </a:prstGeom>
          <a:noFill/>
        </p:spPr>
        <p:txBody>
          <a:bodyPr wrap="square" rtlCol="0">
            <a:spAutoFit/>
          </a:bodyPr>
          <a:lstStyle/>
          <a:p>
            <a:r>
              <a:rPr lang="en-GB" sz="1400" dirty="0"/>
              <a:t>Foizul Islam</a:t>
            </a:r>
          </a:p>
        </p:txBody>
      </p:sp>
      <p:sp>
        <p:nvSpPr>
          <p:cNvPr id="4" name="Rectangle 3">
            <a:extLst>
              <a:ext uri="{FF2B5EF4-FFF2-40B4-BE49-F238E27FC236}">
                <a16:creationId xmlns:a16="http://schemas.microsoft.com/office/drawing/2014/main" id="{9720C9A7-0CE2-48F0-8D38-D69F0E0CBE8E}"/>
              </a:ext>
            </a:extLst>
          </p:cNvPr>
          <p:cNvSpPr/>
          <p:nvPr/>
        </p:nvSpPr>
        <p:spPr>
          <a:xfrm>
            <a:off x="1656444" y="964178"/>
            <a:ext cx="1811141" cy="523220"/>
          </a:xfrm>
          <a:prstGeom prst="rect">
            <a:avLst/>
          </a:prstGeom>
          <a:noFill/>
        </p:spPr>
        <p:txBody>
          <a:bodyPr wrap="square" lIns="91440" tIns="45720" rIns="91440" bIns="45720">
            <a:spAutoFit/>
          </a:bodyPr>
          <a:lstStyle/>
          <a:p>
            <a:pPr algn="ctr"/>
            <a:r>
              <a:rPr lang="en-US" sz="1400" b="0" cap="none" spc="0" dirty="0">
                <a:ln w="0"/>
                <a:solidFill>
                  <a:schemeClr val="accent1"/>
                </a:solidFill>
                <a:effectLst>
                  <a:outerShdw blurRad="38100" dist="25400" dir="5400000" algn="ctr" rotWithShape="0">
                    <a:srgbClr val="6E747A">
                      <a:alpha val="43000"/>
                    </a:srgbClr>
                  </a:outerShdw>
                </a:effectLst>
              </a:rPr>
              <a:t>Iron Triangle – Closure </a:t>
            </a:r>
          </a:p>
        </p:txBody>
      </p:sp>
      <p:sp>
        <p:nvSpPr>
          <p:cNvPr id="3" name="TextBox 2">
            <a:extLst>
              <a:ext uri="{FF2B5EF4-FFF2-40B4-BE49-F238E27FC236}">
                <a16:creationId xmlns:a16="http://schemas.microsoft.com/office/drawing/2014/main" id="{91D65954-C3C8-47F1-BD89-8DC94110E7F8}"/>
              </a:ext>
            </a:extLst>
          </p:cNvPr>
          <p:cNvSpPr txBox="1"/>
          <p:nvPr/>
        </p:nvSpPr>
        <p:spPr>
          <a:xfrm>
            <a:off x="9773213" y="6036209"/>
            <a:ext cx="2170143" cy="523220"/>
          </a:xfrm>
          <a:prstGeom prst="rect">
            <a:avLst/>
          </a:prstGeom>
          <a:noFill/>
        </p:spPr>
        <p:txBody>
          <a:bodyPr wrap="square" rtlCol="0">
            <a:spAutoFit/>
          </a:bodyPr>
          <a:lstStyle/>
          <a:p>
            <a:r>
              <a:rPr lang="en-GB" sz="1400" dirty="0" err="1"/>
              <a:t>Copperteam</a:t>
            </a:r>
            <a:r>
              <a:rPr lang="en-GB" sz="1400" dirty="0"/>
              <a:t> (2017) Stakeholder map (2008)</a:t>
            </a:r>
          </a:p>
        </p:txBody>
      </p:sp>
    </p:spTree>
    <p:extLst>
      <p:ext uri="{BB962C8B-B14F-4D97-AF65-F5344CB8AC3E}">
        <p14:creationId xmlns:p14="http://schemas.microsoft.com/office/powerpoint/2010/main" val="4270871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 name="Content Placeholder 20">
            <a:extLst>
              <a:ext uri="{FF2B5EF4-FFF2-40B4-BE49-F238E27FC236}">
                <a16:creationId xmlns:a16="http://schemas.microsoft.com/office/drawing/2014/main" id="{1FB51E60-5C3D-46B4-9F85-2E96BF3B340E}"/>
              </a:ext>
            </a:extLst>
          </p:cNvPr>
          <p:cNvGraphicFramePr>
            <a:graphicFrameLocks noGrp="1"/>
          </p:cNvGraphicFramePr>
          <p:nvPr>
            <p:ph idx="1"/>
            <p:extLst>
              <p:ext uri="{D42A27DB-BD31-4B8C-83A1-F6EECF244321}">
                <p14:modId xmlns:p14="http://schemas.microsoft.com/office/powerpoint/2010/main" val="2560130516"/>
              </p:ext>
            </p:extLst>
          </p:nvPr>
        </p:nvGraphicFramePr>
        <p:xfrm>
          <a:off x="1286931" y="3137303"/>
          <a:ext cx="9618137" cy="2762983"/>
        </p:xfrm>
        <a:graphic>
          <a:graphicData uri="http://schemas.openxmlformats.org/drawingml/2006/table">
            <a:tbl>
              <a:tblPr firstRow="1" firstCol="1" bandRow="1">
                <a:tableStyleId>{5C22544A-7EE6-4342-B048-85BDC9FD1C3A}</a:tableStyleId>
              </a:tblPr>
              <a:tblGrid>
                <a:gridCol w="804552">
                  <a:extLst>
                    <a:ext uri="{9D8B030D-6E8A-4147-A177-3AD203B41FA5}">
                      <a16:colId xmlns:a16="http://schemas.microsoft.com/office/drawing/2014/main" val="2592533497"/>
                    </a:ext>
                  </a:extLst>
                </a:gridCol>
                <a:gridCol w="1119501">
                  <a:extLst>
                    <a:ext uri="{9D8B030D-6E8A-4147-A177-3AD203B41FA5}">
                      <a16:colId xmlns:a16="http://schemas.microsoft.com/office/drawing/2014/main" val="1897672350"/>
                    </a:ext>
                  </a:extLst>
                </a:gridCol>
                <a:gridCol w="1610911">
                  <a:extLst>
                    <a:ext uri="{9D8B030D-6E8A-4147-A177-3AD203B41FA5}">
                      <a16:colId xmlns:a16="http://schemas.microsoft.com/office/drawing/2014/main" val="2223555158"/>
                    </a:ext>
                  </a:extLst>
                </a:gridCol>
                <a:gridCol w="2307821">
                  <a:extLst>
                    <a:ext uri="{9D8B030D-6E8A-4147-A177-3AD203B41FA5}">
                      <a16:colId xmlns:a16="http://schemas.microsoft.com/office/drawing/2014/main" val="116367739"/>
                    </a:ext>
                  </a:extLst>
                </a:gridCol>
                <a:gridCol w="3775352">
                  <a:extLst>
                    <a:ext uri="{9D8B030D-6E8A-4147-A177-3AD203B41FA5}">
                      <a16:colId xmlns:a16="http://schemas.microsoft.com/office/drawing/2014/main" val="257893124"/>
                    </a:ext>
                  </a:extLst>
                </a:gridCol>
              </a:tblGrid>
              <a:tr h="269293">
                <a:tc>
                  <a:txBody>
                    <a:bodyPr/>
                    <a:lstStyle/>
                    <a:p>
                      <a:pPr algn="l">
                        <a:lnSpc>
                          <a:spcPct val="107000"/>
                        </a:lnSpc>
                        <a:spcAft>
                          <a:spcPts val="0"/>
                        </a:spcAft>
                      </a:pPr>
                      <a:r>
                        <a:rPr lang="en-GB" sz="1400">
                          <a:effectLst/>
                        </a:rPr>
                        <a:t>Impact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Likelihood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Risk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dirty="0">
                          <a:effectLst/>
                        </a:rPr>
                        <a:t>Warning Mechanisms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Mitigating Action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extLst>
                  <a:ext uri="{0D108BD9-81ED-4DB2-BD59-A6C34878D82A}">
                    <a16:rowId xmlns:a16="http://schemas.microsoft.com/office/drawing/2014/main" val="2423208686"/>
                  </a:ext>
                </a:extLst>
              </a:tr>
              <a:tr h="498738">
                <a:tc>
                  <a:txBody>
                    <a:bodyPr/>
                    <a:lstStyle/>
                    <a:p>
                      <a:pPr algn="l">
                        <a:lnSpc>
                          <a:spcPct val="107000"/>
                        </a:lnSpc>
                        <a:spcAft>
                          <a:spcPts val="0"/>
                        </a:spcAft>
                      </a:pPr>
                      <a:r>
                        <a:rPr lang="en-GB" sz="1400">
                          <a:effectLst/>
                        </a:rPr>
                        <a:t>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Mend not turning up at UWTSD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Event collapse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Use our knowledge and take over the event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extLst>
                  <a:ext uri="{0D108BD9-81ED-4DB2-BD59-A6C34878D82A}">
                    <a16:rowId xmlns:a16="http://schemas.microsoft.com/office/drawing/2014/main" val="3430378071"/>
                  </a:ext>
                </a:extLst>
              </a:tr>
              <a:tr h="498738">
                <a:tc>
                  <a:txBody>
                    <a:bodyPr/>
                    <a:lstStyle/>
                    <a:p>
                      <a:pPr algn="l">
                        <a:lnSpc>
                          <a:spcPct val="107000"/>
                        </a:lnSpc>
                        <a:spcAft>
                          <a:spcPts val="0"/>
                        </a:spcAft>
                      </a:pPr>
                      <a:r>
                        <a:rPr lang="en-GB" sz="1400">
                          <a:effectLst/>
                        </a:rPr>
                        <a:t>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Fire Risk on the day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Closure of the premises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Arrange another venue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extLst>
                  <a:ext uri="{0D108BD9-81ED-4DB2-BD59-A6C34878D82A}">
                    <a16:rowId xmlns:a16="http://schemas.microsoft.com/office/drawing/2014/main" val="974926912"/>
                  </a:ext>
                </a:extLst>
              </a:tr>
              <a:tr h="498738">
                <a:tc>
                  <a:txBody>
                    <a:bodyPr/>
                    <a:lstStyle/>
                    <a:p>
                      <a:pPr algn="l">
                        <a:lnSpc>
                          <a:spcPct val="107000"/>
                        </a:lnSpc>
                        <a:spcAft>
                          <a:spcPts val="0"/>
                        </a:spcAft>
                      </a:pPr>
                      <a:r>
                        <a:rPr lang="en-GB" sz="1400">
                          <a:effectLst/>
                        </a:rPr>
                        <a:t>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Group member absence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Pressure as someone will take over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Taking responsibility of the role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extLst>
                  <a:ext uri="{0D108BD9-81ED-4DB2-BD59-A6C34878D82A}">
                    <a16:rowId xmlns:a16="http://schemas.microsoft.com/office/drawing/2014/main" val="4238627874"/>
                  </a:ext>
                </a:extLst>
              </a:tr>
              <a:tr h="498738">
                <a:tc>
                  <a:txBody>
                    <a:bodyPr/>
                    <a:lstStyle/>
                    <a:p>
                      <a:pPr algn="l">
                        <a:lnSpc>
                          <a:spcPct val="107000"/>
                        </a:lnSpc>
                        <a:spcAft>
                          <a:spcPts val="0"/>
                        </a:spcAft>
                      </a:pPr>
                      <a:r>
                        <a:rPr lang="en-GB" sz="1400">
                          <a:effectLst/>
                        </a:rPr>
                        <a:t>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Audience</a:t>
                      </a:r>
                    </a:p>
                    <a:p>
                      <a:pPr algn="l">
                        <a:lnSpc>
                          <a:spcPct val="107000"/>
                        </a:lnSpc>
                        <a:spcAft>
                          <a:spcPts val="0"/>
                        </a:spcAft>
                      </a:pPr>
                      <a:r>
                        <a:rPr lang="en-GB" sz="1400">
                          <a:effectLst/>
                        </a:rPr>
                        <a:t>Change of date?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Lack of audience confirm before changing dates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Present as normal and invite more people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extLst>
                  <a:ext uri="{0D108BD9-81ED-4DB2-BD59-A6C34878D82A}">
                    <a16:rowId xmlns:a16="http://schemas.microsoft.com/office/drawing/2014/main" val="3758785724"/>
                  </a:ext>
                </a:extLst>
              </a:tr>
              <a:tr h="498738">
                <a:tc>
                  <a:txBody>
                    <a:bodyPr/>
                    <a:lstStyle/>
                    <a:p>
                      <a:pPr algn="l">
                        <a:lnSpc>
                          <a:spcPct val="107000"/>
                        </a:lnSpc>
                        <a:spcAft>
                          <a:spcPts val="0"/>
                        </a:spcAft>
                      </a:pPr>
                      <a:r>
                        <a:rPr lang="en-GB" sz="1400">
                          <a:effectLst/>
                        </a:rPr>
                        <a:t>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Fund Raising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a:effectLst/>
                        </a:rPr>
                        <a:t>No funds raised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tc>
                  <a:txBody>
                    <a:bodyPr/>
                    <a:lstStyle/>
                    <a:p>
                      <a:pPr algn="l">
                        <a:lnSpc>
                          <a:spcPct val="107000"/>
                        </a:lnSpc>
                        <a:spcAft>
                          <a:spcPts val="0"/>
                        </a:spcAft>
                      </a:pPr>
                      <a:r>
                        <a:rPr lang="en-GB" sz="1400" dirty="0">
                          <a:effectLst/>
                        </a:rPr>
                        <a:t>Team contribution. Tell everyone in advance remind day before and also to bring money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6999" marR="66999" marT="0" marB="0"/>
                </a:tc>
                <a:extLst>
                  <a:ext uri="{0D108BD9-81ED-4DB2-BD59-A6C34878D82A}">
                    <a16:rowId xmlns:a16="http://schemas.microsoft.com/office/drawing/2014/main" val="3753569356"/>
                  </a:ext>
                </a:extLst>
              </a:tr>
            </a:tbl>
          </a:graphicData>
        </a:graphic>
      </p:graphicFrame>
      <p:pic>
        <p:nvPicPr>
          <p:cNvPr id="10" name="Picture 9" descr="A picture containing drawing&#10;&#10;Description automatically generated">
            <a:extLst>
              <a:ext uri="{FF2B5EF4-FFF2-40B4-BE49-F238E27FC236}">
                <a16:creationId xmlns:a16="http://schemas.microsoft.com/office/drawing/2014/main" id="{0898B9ED-035A-4347-A22D-4E83CA6B99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6343" y="500220"/>
            <a:ext cx="3930732" cy="1905000"/>
          </a:xfrm>
          <a:prstGeom prst="rect">
            <a:avLst/>
          </a:prstGeom>
        </p:spPr>
      </p:pic>
      <p:sp>
        <p:nvSpPr>
          <p:cNvPr id="2" name="TextBox 1">
            <a:extLst>
              <a:ext uri="{FF2B5EF4-FFF2-40B4-BE49-F238E27FC236}">
                <a16:creationId xmlns:a16="http://schemas.microsoft.com/office/drawing/2014/main" id="{B3A5319F-D5D1-415D-8961-F3B2E967C0E3}"/>
              </a:ext>
            </a:extLst>
          </p:cNvPr>
          <p:cNvSpPr txBox="1"/>
          <p:nvPr/>
        </p:nvSpPr>
        <p:spPr>
          <a:xfrm>
            <a:off x="-1" y="6488668"/>
            <a:ext cx="1436914" cy="369332"/>
          </a:xfrm>
          <a:prstGeom prst="rect">
            <a:avLst/>
          </a:prstGeom>
          <a:noFill/>
        </p:spPr>
        <p:txBody>
          <a:bodyPr wrap="square" rtlCol="0">
            <a:spAutoFit/>
          </a:bodyPr>
          <a:lstStyle/>
          <a:p>
            <a:r>
              <a:rPr lang="en-GB" dirty="0"/>
              <a:t>Foizul Islam</a:t>
            </a:r>
          </a:p>
        </p:txBody>
      </p:sp>
      <p:sp>
        <p:nvSpPr>
          <p:cNvPr id="3" name="Rectangle 2">
            <a:extLst>
              <a:ext uri="{FF2B5EF4-FFF2-40B4-BE49-F238E27FC236}">
                <a16:creationId xmlns:a16="http://schemas.microsoft.com/office/drawing/2014/main" id="{6B5841F6-A31C-4BA7-BB7F-B12304C201B3}"/>
              </a:ext>
            </a:extLst>
          </p:cNvPr>
          <p:cNvSpPr/>
          <p:nvPr/>
        </p:nvSpPr>
        <p:spPr>
          <a:xfrm>
            <a:off x="939517" y="372939"/>
            <a:ext cx="2855269"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Closure phase </a:t>
            </a:r>
          </a:p>
        </p:txBody>
      </p:sp>
      <p:sp>
        <p:nvSpPr>
          <p:cNvPr id="4" name="TextBox 3">
            <a:extLst>
              <a:ext uri="{FF2B5EF4-FFF2-40B4-BE49-F238E27FC236}">
                <a16:creationId xmlns:a16="http://schemas.microsoft.com/office/drawing/2014/main" id="{CEC30CED-AAFC-4F75-A2DF-BCE2EF95A978}"/>
              </a:ext>
            </a:extLst>
          </p:cNvPr>
          <p:cNvSpPr txBox="1"/>
          <p:nvPr/>
        </p:nvSpPr>
        <p:spPr>
          <a:xfrm>
            <a:off x="9176531" y="6201887"/>
            <a:ext cx="2382252" cy="523220"/>
          </a:xfrm>
          <a:prstGeom prst="rect">
            <a:avLst/>
          </a:prstGeom>
          <a:noFill/>
        </p:spPr>
        <p:txBody>
          <a:bodyPr wrap="square" rtlCol="0">
            <a:spAutoFit/>
          </a:bodyPr>
          <a:lstStyle/>
          <a:p>
            <a:r>
              <a:rPr lang="en-GB" sz="1400" dirty="0"/>
              <a:t>Lavanya, N. &amp; </a:t>
            </a:r>
            <a:r>
              <a:rPr lang="en-GB" sz="1400" dirty="0" err="1"/>
              <a:t>Malarvizhi</a:t>
            </a:r>
            <a:r>
              <a:rPr lang="en-GB" sz="1400" dirty="0"/>
              <a:t> (2008)</a:t>
            </a:r>
          </a:p>
        </p:txBody>
      </p:sp>
    </p:spTree>
    <p:extLst>
      <p:ext uri="{BB962C8B-B14F-4D97-AF65-F5344CB8AC3E}">
        <p14:creationId xmlns:p14="http://schemas.microsoft.com/office/powerpoint/2010/main" val="1101115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799B-4B67-4BF6-8DC2-ED14E30CF090}"/>
              </a:ext>
            </a:extLst>
          </p:cNvPr>
          <p:cNvSpPr>
            <a:spLocks noGrp="1"/>
          </p:cNvSpPr>
          <p:nvPr>
            <p:ph type="ctrTitle"/>
          </p:nvPr>
        </p:nvSpPr>
        <p:spPr>
          <a:xfrm>
            <a:off x="6730000" y="639098"/>
            <a:ext cx="4813072" cy="3686038"/>
          </a:xfrm>
        </p:spPr>
        <p:txBody>
          <a:bodyPr>
            <a:normAutofit/>
          </a:bodyPr>
          <a:lstStyle/>
          <a:p>
            <a:r>
              <a:rPr lang="en-GB" sz="5000"/>
              <a:t>CONCLUSION</a:t>
            </a:r>
          </a:p>
        </p:txBody>
      </p:sp>
      <p:sp>
        <p:nvSpPr>
          <p:cNvPr id="3" name="Subtitle 2">
            <a:extLst>
              <a:ext uri="{FF2B5EF4-FFF2-40B4-BE49-F238E27FC236}">
                <a16:creationId xmlns:a16="http://schemas.microsoft.com/office/drawing/2014/main" id="{4CFDB877-D131-4448-A06A-FB27D040BF79}"/>
              </a:ext>
            </a:extLst>
          </p:cNvPr>
          <p:cNvSpPr>
            <a:spLocks noGrp="1"/>
          </p:cNvSpPr>
          <p:nvPr>
            <p:ph type="subTitle" idx="1"/>
          </p:nvPr>
        </p:nvSpPr>
        <p:spPr>
          <a:xfrm>
            <a:off x="6729999" y="4646868"/>
            <a:ext cx="4829101" cy="1238616"/>
          </a:xfrm>
        </p:spPr>
        <p:txBody>
          <a:bodyPr>
            <a:normAutofit/>
          </a:bodyPr>
          <a:lstStyle/>
          <a:p>
            <a:r>
              <a:rPr lang="en-GB" dirty="0"/>
              <a:t>Successful workshop and positive feedback from event               </a:t>
            </a:r>
          </a:p>
        </p:txBody>
      </p:sp>
      <p:pic>
        <p:nvPicPr>
          <p:cNvPr id="11" name="Picture 10" descr="A screenshot of a cell phone&#10;&#10;Description automatically generated">
            <a:extLst>
              <a:ext uri="{FF2B5EF4-FFF2-40B4-BE49-F238E27FC236}">
                <a16:creationId xmlns:a16="http://schemas.microsoft.com/office/drawing/2014/main" id="{79DF3FBE-AFC7-4697-88B1-F2A46622AB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202" y="557924"/>
            <a:ext cx="2992868" cy="2596313"/>
          </a:xfrm>
          <a:prstGeom prst="rect">
            <a:avLst/>
          </a:prstGeom>
        </p:spPr>
      </p:pic>
      <p:pic>
        <p:nvPicPr>
          <p:cNvPr id="7" name="Picture 6" descr="A group of people in a room&#10;&#10;Description automatically generated">
            <a:extLst>
              <a:ext uri="{FF2B5EF4-FFF2-40B4-BE49-F238E27FC236}">
                <a16:creationId xmlns:a16="http://schemas.microsoft.com/office/drawing/2014/main" id="{DE0C2CE8-F4E2-4508-BFE8-B846F0221B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9746" y="639098"/>
            <a:ext cx="3907563" cy="1986888"/>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3C6F0FA2-7F0C-4E2D-9179-CAAA4E620B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298" y="3587971"/>
            <a:ext cx="3246627" cy="2785531"/>
          </a:xfrm>
          <a:prstGeom prst="rect">
            <a:avLst/>
          </a:prstGeom>
        </p:spPr>
      </p:pic>
      <p:pic>
        <p:nvPicPr>
          <p:cNvPr id="9" name="Picture 8" descr="A plate of food on a table&#10;&#10;Description automatically generated">
            <a:extLst>
              <a:ext uri="{FF2B5EF4-FFF2-40B4-BE49-F238E27FC236}">
                <a16:creationId xmlns:a16="http://schemas.microsoft.com/office/drawing/2014/main" id="{1B6B2491-BF1F-49F9-81E3-31BB0E7C7A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38858" y="3304644"/>
            <a:ext cx="2142334" cy="3068858"/>
          </a:xfrm>
          <a:prstGeom prst="rect">
            <a:avLst/>
          </a:prstGeom>
        </p:spPr>
      </p:pic>
      <p:pic>
        <p:nvPicPr>
          <p:cNvPr id="13" name="Picture 12" descr="A picture containing table, food&#10;&#10;Description automatically generated">
            <a:extLst>
              <a:ext uri="{FF2B5EF4-FFF2-40B4-BE49-F238E27FC236}">
                <a16:creationId xmlns:a16="http://schemas.microsoft.com/office/drawing/2014/main" id="{3734402E-E9E3-4838-BC3A-720A1082D21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32255" y="836321"/>
            <a:ext cx="3206141" cy="2309352"/>
          </a:xfrm>
          <a:prstGeom prst="rect">
            <a:avLst/>
          </a:prstGeom>
        </p:spPr>
      </p:pic>
    </p:spTree>
    <p:extLst>
      <p:ext uri="{BB962C8B-B14F-4D97-AF65-F5344CB8AC3E}">
        <p14:creationId xmlns:p14="http://schemas.microsoft.com/office/powerpoint/2010/main" val="2250823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047A-BB63-447E-8427-5061696F7001}"/>
              </a:ext>
            </a:extLst>
          </p:cNvPr>
          <p:cNvSpPr>
            <a:spLocks noGrp="1"/>
          </p:cNvSpPr>
          <p:nvPr>
            <p:ph type="ctrTitle"/>
          </p:nvPr>
        </p:nvSpPr>
        <p:spPr>
          <a:xfrm>
            <a:off x="3786214" y="63966"/>
            <a:ext cx="2309786" cy="1646302"/>
          </a:xfrm>
        </p:spPr>
        <p:txBody>
          <a:bodyPr/>
          <a:lstStyle/>
          <a:p>
            <a:r>
              <a:rPr lang="en-GB" sz="2400" dirty="0"/>
              <a:t>References</a:t>
            </a:r>
          </a:p>
        </p:txBody>
      </p:sp>
      <p:sp>
        <p:nvSpPr>
          <p:cNvPr id="3" name="Subtitle 2">
            <a:extLst>
              <a:ext uri="{FF2B5EF4-FFF2-40B4-BE49-F238E27FC236}">
                <a16:creationId xmlns:a16="http://schemas.microsoft.com/office/drawing/2014/main" id="{A49525F9-4A12-49D3-96AE-8A223C162B5D}"/>
              </a:ext>
            </a:extLst>
          </p:cNvPr>
          <p:cNvSpPr>
            <a:spLocks noGrp="1"/>
          </p:cNvSpPr>
          <p:nvPr>
            <p:ph type="subTitle" idx="1"/>
          </p:nvPr>
        </p:nvSpPr>
        <p:spPr>
          <a:xfrm>
            <a:off x="653143" y="1710268"/>
            <a:ext cx="8620860" cy="4868661"/>
          </a:xfrm>
        </p:spPr>
        <p:txBody>
          <a:bodyPr>
            <a:normAutofit fontScale="55000" lnSpcReduction="20000"/>
          </a:bodyPr>
          <a:lstStyle/>
          <a:p>
            <a:pPr algn="l"/>
            <a:r>
              <a:rPr lang="en-GB" sz="1400" dirty="0">
                <a:latin typeface="+mj-lt"/>
              </a:rPr>
              <a:t>Belbin (2019), ‘The Nine Belbin Team Roles’ [Online]. Available: at </a:t>
            </a:r>
            <a:r>
              <a:rPr lang="en-GB" sz="1400" u="sng" dirty="0">
                <a:latin typeface="+mj-lt"/>
                <a:hlinkClick r:id="rId2"/>
              </a:rPr>
              <a:t>https://www.belbin.com/about/belbin-team-roles/</a:t>
            </a:r>
            <a:r>
              <a:rPr lang="en-GB" sz="1400" dirty="0">
                <a:latin typeface="+mj-lt"/>
              </a:rPr>
              <a:t>, Accessed: [16, October, 2019].</a:t>
            </a:r>
          </a:p>
          <a:p>
            <a:pPr algn="l"/>
            <a:r>
              <a:rPr lang="en-US" sz="1400" dirty="0"/>
              <a:t>Carroll, J. (2011), Effective Project Management (2nd Edition) United Kingdom: Easy Steps [accessed on 20/11/2019]. CIPD, (2018), ‘PESTLE Analysis’ [online]. Available at: https://www.cipd.co.uk/knowledge [accessed on 22/11/2019]. </a:t>
            </a:r>
          </a:p>
          <a:p>
            <a:pPr algn="l"/>
            <a:r>
              <a:rPr lang="en-US" sz="1400" dirty="0" err="1"/>
              <a:t>CheggStudy</a:t>
            </a:r>
            <a:r>
              <a:rPr lang="en-US" sz="1400" dirty="0"/>
              <a:t> (2019) ‘what is a quad chart’, [online] Available at: </a:t>
            </a:r>
            <a:r>
              <a:rPr lang="en-US" sz="1400" dirty="0">
                <a:hlinkClick r:id="rId3"/>
              </a:rPr>
              <a:t>http://www.chegg.com</a:t>
            </a:r>
            <a:r>
              <a:rPr lang="en-US" sz="1400" dirty="0"/>
              <a:t>, Accessed date 28</a:t>
            </a:r>
            <a:r>
              <a:rPr lang="en-US" sz="1400" baseline="30000" dirty="0"/>
              <a:t>th</a:t>
            </a:r>
            <a:r>
              <a:rPr lang="en-US" sz="1400" dirty="0"/>
              <a:t> November 2019.</a:t>
            </a:r>
          </a:p>
          <a:p>
            <a:pPr algn="l"/>
            <a:r>
              <a:rPr lang="en-GB" sz="1400" dirty="0" err="1"/>
              <a:t>CopperTeam</a:t>
            </a:r>
            <a:r>
              <a:rPr lang="en-GB" sz="1400" dirty="0"/>
              <a:t> (2017) ‘What are the iron triangle </a:t>
            </a:r>
            <a:r>
              <a:rPr lang="en-GB" sz="1400" dirty="0" err="1"/>
              <a:t>contraints</a:t>
            </a:r>
            <a:r>
              <a:rPr lang="en-GB" sz="1400" dirty="0"/>
              <a:t> of project management’ [online] Available at: </a:t>
            </a:r>
            <a:r>
              <a:rPr lang="en-GB" sz="1400" u="sng" dirty="0">
                <a:hlinkClick r:id="rId4"/>
              </a:rPr>
              <a:t>https://www.copperproject.com</a:t>
            </a:r>
            <a:r>
              <a:rPr lang="en-GB" sz="1400" dirty="0"/>
              <a:t>, Accessed 20</a:t>
            </a:r>
            <a:r>
              <a:rPr lang="en-GB" sz="1400" baseline="30000" dirty="0"/>
              <a:t>th</a:t>
            </a:r>
            <a:r>
              <a:rPr lang="en-GB" sz="1400" dirty="0"/>
              <a:t> </a:t>
            </a:r>
            <a:r>
              <a:rPr lang="en-GB" sz="1400" dirty="0" err="1"/>
              <a:t>Novemeber</a:t>
            </a:r>
            <a:r>
              <a:rPr lang="en-GB" sz="1400" dirty="0"/>
              <a:t> 2019</a:t>
            </a:r>
            <a:r>
              <a:rPr lang="en-GB" dirty="0"/>
              <a:t>.</a:t>
            </a:r>
          </a:p>
          <a:p>
            <a:pPr algn="l"/>
            <a:r>
              <a:rPr lang="en-US" sz="1400" dirty="0"/>
              <a:t>Knowledge Hut, (2019), ‘How Important is Project Monitoring and How Do We Implement It Through’ [online]. Available at: https://www.knowledgehut.com [accessed on 20/11/2019].</a:t>
            </a:r>
          </a:p>
          <a:p>
            <a:pPr algn="l"/>
            <a:r>
              <a:rPr lang="en-GB" sz="1400" dirty="0">
                <a:latin typeface="+mj-lt"/>
              </a:rPr>
              <a:t>Markgraf, B. (2019), ‘The Importance of a Work Breakdown Structure | Chorn.com’, [Online]. Available: at </a:t>
            </a:r>
            <a:r>
              <a:rPr lang="en-GB" sz="1400" u="sng" dirty="0">
                <a:latin typeface="+mj-lt"/>
              </a:rPr>
              <a:t>https://www,smallbusiness.chorn.Com&gt;importance-work-breakedown-structure,   </a:t>
            </a:r>
            <a:r>
              <a:rPr lang="en-GB" sz="1400" dirty="0">
                <a:latin typeface="+mj-lt"/>
              </a:rPr>
              <a:t>[Accessed: 18, Nov 2019].</a:t>
            </a:r>
          </a:p>
          <a:p>
            <a:pPr algn="l"/>
            <a:r>
              <a:rPr lang="en-GB" dirty="0"/>
              <a:t>Lavanya, N. &amp; </a:t>
            </a:r>
            <a:r>
              <a:rPr lang="en-GB" dirty="0" err="1"/>
              <a:t>Malarvizhi</a:t>
            </a:r>
            <a:r>
              <a:rPr lang="en-GB" dirty="0"/>
              <a:t> (2008) ‘Risk analysis and management’, [online] available at: </a:t>
            </a:r>
            <a:r>
              <a:rPr lang="en-GB" u="sng" dirty="0">
                <a:hlinkClick r:id="rId5"/>
              </a:rPr>
              <a:t>https://www.pmi.org,</a:t>
            </a:r>
            <a:r>
              <a:rPr lang="en-GB" dirty="0"/>
              <a:t> Accessed date 27</a:t>
            </a:r>
            <a:r>
              <a:rPr lang="en-GB" baseline="30000" dirty="0"/>
              <a:t>th</a:t>
            </a:r>
            <a:r>
              <a:rPr lang="en-GB" dirty="0"/>
              <a:t> November 2019.</a:t>
            </a:r>
          </a:p>
          <a:p>
            <a:pPr algn="l"/>
            <a:r>
              <a:rPr lang="en-GB" sz="1400" dirty="0" err="1">
                <a:latin typeface="+mj-lt"/>
              </a:rPr>
              <a:t>LucidChart</a:t>
            </a:r>
            <a:r>
              <a:rPr lang="en-GB" sz="1400" dirty="0">
                <a:latin typeface="+mj-lt"/>
              </a:rPr>
              <a:t> (2017) ‘ The 4 phases of the project management life cycle’, [online] available at: http://www.lucidchart.com, Accessed date 20</a:t>
            </a:r>
            <a:r>
              <a:rPr lang="en-GB" sz="1400" baseline="30000" dirty="0">
                <a:latin typeface="+mj-lt"/>
              </a:rPr>
              <a:t>th</a:t>
            </a:r>
            <a:r>
              <a:rPr lang="en-GB" sz="1400" dirty="0">
                <a:latin typeface="+mj-lt"/>
              </a:rPr>
              <a:t> November 2019.</a:t>
            </a:r>
          </a:p>
          <a:p>
            <a:pPr algn="l"/>
            <a:r>
              <a:rPr lang="en-GB" sz="1400" dirty="0"/>
              <a:t>MEND (2019), ‘MEND’ [Online]. Available: at </a:t>
            </a:r>
            <a:r>
              <a:rPr lang="en-GB" sz="1400" u="sng" dirty="0">
                <a:hlinkClick r:id="rId6"/>
              </a:rPr>
              <a:t>https://www.mend.org.uk</a:t>
            </a:r>
            <a:r>
              <a:rPr lang="en-GB" sz="1400" dirty="0"/>
              <a:t>, [Accessed 28, Nov 2019].</a:t>
            </a:r>
          </a:p>
          <a:p>
            <a:pPr algn="l"/>
            <a:r>
              <a:rPr lang="en-US" sz="1400" dirty="0"/>
              <a:t>MEND, (2019), ‘Islamophobia awareness’ [online]. Available at: https://www.mend.org.uk [accessed on 21/11/2019]. </a:t>
            </a:r>
          </a:p>
          <a:p>
            <a:pPr algn="l"/>
            <a:r>
              <a:rPr lang="en-US" sz="1400" dirty="0"/>
              <a:t>Network for Europe, (2003), ‘A Practical Guide to Measuring soft outcomes’ [online].available at: https://www.networkforeurope.eu [accessed on 22/11/2019]. </a:t>
            </a:r>
          </a:p>
          <a:p>
            <a:pPr algn="l"/>
            <a:r>
              <a:rPr lang="en-US" sz="1400" dirty="0" err="1"/>
              <a:t>ProductPlan</a:t>
            </a:r>
            <a:r>
              <a:rPr lang="en-US" sz="1400" dirty="0"/>
              <a:t>, (2019), ‘What is stakeholder analysis?’ [online] Available at: </a:t>
            </a:r>
            <a:r>
              <a:rPr lang="en-US" sz="1400" dirty="0">
                <a:hlinkClick r:id="rId7"/>
              </a:rPr>
              <a:t>http://www.productplan.com</a:t>
            </a:r>
            <a:r>
              <a:rPr lang="en-US" sz="1400" dirty="0"/>
              <a:t> [Accessed 23</a:t>
            </a:r>
            <a:r>
              <a:rPr lang="en-US" sz="1400" baseline="30000" dirty="0"/>
              <a:t>rd</a:t>
            </a:r>
            <a:r>
              <a:rPr lang="en-US" sz="1400" dirty="0"/>
              <a:t> November 2019]</a:t>
            </a:r>
          </a:p>
          <a:p>
            <a:pPr algn="l"/>
            <a:r>
              <a:rPr lang="en-US" sz="1400" dirty="0"/>
              <a:t>Project Manager, (2019), ‘What is a Gantt Chart’ [online]. Available at: https://www.projectmanager.com [accessed on 20/11/2019].</a:t>
            </a:r>
          </a:p>
          <a:p>
            <a:pPr algn="l"/>
            <a:r>
              <a:rPr lang="en-US" sz="1400"/>
              <a:t>Reference, (2019), ‘Why Should You Use Questionnaire As a Method’ [online].available at: https://www.reference.com/world-view/should-use-questionnaires-research-method-1a6a5567acb545a4 [accessed on 21/11/2019].</a:t>
            </a:r>
          </a:p>
          <a:p>
            <a:pPr algn="l"/>
            <a:r>
              <a:rPr lang="en-US" sz="1400"/>
              <a:t> </a:t>
            </a:r>
            <a:endParaRPr lang="en-US" sz="1400" dirty="0"/>
          </a:p>
          <a:p>
            <a:pPr algn="l"/>
            <a:r>
              <a:rPr lang="en-GB" dirty="0" err="1"/>
              <a:t>StakeholderMap</a:t>
            </a:r>
            <a:r>
              <a:rPr lang="en-GB" dirty="0"/>
              <a:t> (2008) ‘Project Management Triangle’, [Online] available at: </a:t>
            </a:r>
            <a:r>
              <a:rPr lang="en-GB" u="sng" dirty="0">
                <a:hlinkClick r:id="rId8"/>
              </a:rPr>
              <a:t>https://www.stakeholdermap.com</a:t>
            </a:r>
            <a:r>
              <a:rPr lang="en-GB" dirty="0"/>
              <a:t>, Accessed date 22</a:t>
            </a:r>
            <a:r>
              <a:rPr lang="en-GB" baseline="30000" dirty="0"/>
              <a:t>nd</a:t>
            </a:r>
            <a:r>
              <a:rPr lang="en-GB" dirty="0"/>
              <a:t> November 2019. </a:t>
            </a:r>
          </a:p>
          <a:p>
            <a:pPr algn="l"/>
            <a:r>
              <a:rPr lang="en-GB" sz="1400" dirty="0">
                <a:latin typeface="+mj-lt"/>
              </a:rPr>
              <a:t>WBS (2019), ‘what is a Work Breakdown Structure (WBS)’, [Online]. Available: at </a:t>
            </a:r>
            <a:r>
              <a:rPr lang="en-GB" sz="1400" u="sng" dirty="0">
                <a:latin typeface="+mj-lt"/>
                <a:hlinkClick r:id="rId9"/>
              </a:rPr>
              <a:t>https://www.workbreakdownstructure.com</a:t>
            </a:r>
            <a:r>
              <a:rPr lang="en-GB" sz="1400" dirty="0">
                <a:latin typeface="+mj-lt"/>
              </a:rPr>
              <a:t>, [Accessed: 18, Nov, 2019)</a:t>
            </a:r>
          </a:p>
          <a:p>
            <a:endParaRPr lang="en-GB" dirty="0"/>
          </a:p>
        </p:txBody>
      </p:sp>
    </p:spTree>
    <p:extLst>
      <p:ext uri="{BB962C8B-B14F-4D97-AF65-F5344CB8AC3E}">
        <p14:creationId xmlns:p14="http://schemas.microsoft.com/office/powerpoint/2010/main" val="263274348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1295</Words>
  <Application>Microsoft Office PowerPoint</Application>
  <PresentationFormat>Widescreen</PresentationFormat>
  <Paragraphs>162</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PROJECT MANAGEMENT </vt:lpstr>
      <vt:lpstr>Introduction</vt:lpstr>
      <vt:lpstr>PROJECT LIFECYCLE </vt:lpstr>
      <vt:lpstr>Quad chart – Initiation phase</vt:lpstr>
      <vt:lpstr>PowerPoint Presentation</vt:lpstr>
      <vt:lpstr>PowerPoint Presentation</vt:lpstr>
      <vt:lpstr>STAKEHOLDERS ANALYSIS – Execution Phase</vt:lpstr>
      <vt:lpstr>STAKEHOLDERS ANALYSIS</vt:lpstr>
      <vt:lpstr>Monitoring  </vt:lpstr>
      <vt:lpstr>Gantt Chart - Closure</vt:lpstr>
      <vt:lpstr>Questionnaire and results</vt:lpstr>
      <vt:lpstr>Evaluation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foizu</dc:creator>
  <cp:lastModifiedBy>foizu</cp:lastModifiedBy>
  <cp:revision>15</cp:revision>
  <dcterms:created xsi:type="dcterms:W3CDTF">2019-11-28T11:23:15Z</dcterms:created>
  <dcterms:modified xsi:type="dcterms:W3CDTF">2019-11-29T12:52:48Z</dcterms:modified>
</cp:coreProperties>
</file>