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y="5143500" cx="9144000"/>
  <p:notesSz cx="6858000" cy="9144000"/>
  <p:embeddedFontLst>
    <p:embeddedFont>
      <p:font typeface="Average"/>
      <p:regular r:id="rId21"/>
    </p:embeddedFont>
    <p:embeddedFont>
      <p:font typeface="Oswald"/>
      <p:regular r:id="rId22"/>
      <p:bold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22" Type="http://schemas.openxmlformats.org/officeDocument/2006/relationships/font" Target="fonts/Oswald-regular.fntdata"/><Relationship Id="rId10" Type="http://schemas.openxmlformats.org/officeDocument/2006/relationships/slide" Target="slides/slide5.xml"/><Relationship Id="rId21" Type="http://schemas.openxmlformats.org/officeDocument/2006/relationships/font" Target="fonts/Average-regular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23" Type="http://schemas.openxmlformats.org/officeDocument/2006/relationships/font" Target="fonts/Oswald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c6f90357f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c6f90357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c6f90357f_0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c6f90357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294d70da322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294d70da322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294d70da322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294d70da322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295ddfe2fa4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295ddfe2fa4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294d70da322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294d70da32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295ddfe2fa4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295ddfe2fa4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922e745cab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922e745cab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294d70da322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294d70da322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295ddfe2fa4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295ddfe2fa4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294d70da322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294d70da322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295ddfe2fa4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295ddfe2fa4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c6f90357f_0_4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c6f90357f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294d70da322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294d70da322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294d70da322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294d70da322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11" name="Google Shape;11;p2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255275"/>
            <a:ext cx="8520600" cy="1890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lat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lvl="1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lvl="2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lvl="3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lvl="4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lvl="5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lvl="6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lvl="7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lvl="8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eur01.safelinks.protection.outlook.com/?url=https%3A%2F%2Fwww.college.police.uk%2Fguidance%2Fneighbourhood-crime%2Fwhat-situational-crime-prevention&amp;data=05%7C01%7C2214470%40student.uwtsd.ac.uk%7Cc597950c30804ec6b45b08dbd9fe2e5d%7C4e0f11f9046e45059cb8db2152311e21%7C0%7C0%7C638343457937044967%7CUnknown%7CTWFpbGZsb3d8eyJWIjoiMC4wLjAwMDAiLCJQIjoiV2luMzIiLCJBTiI6Ik1haWwiLCJXVCI6Mn0%3D%7C3000%7C%7C%7C&amp;sdata=%2FOCkicGWnvl2o6oDN%2BgFnZ74hjk7LXqt%2FtPFVvh4SH4%3D&amp;reserved=0" TargetMode="External"/><Relationship Id="rId4" Type="http://schemas.openxmlformats.org/officeDocument/2006/relationships/hyperlink" Target="https://eur01.safelinks.protection.outlook.com/?url=https%3A%2F%2Fstudy.sagepub.com%2Fsystem%2Ffiles%2FShaw%252C_Clifford_R.%252C_and_Henry_D._McKay_-_Social_Disorganization_Theory.pdf&amp;data=05%7C01%7C2214470%40student.uwtsd.ac.uk%7Cc597950c30804ec6b45b08dbd9fe2e5d%7C4e0f11f9046e45059cb8db2152311e21%7C0%7C0%7C638343457937201198%7CUnknown%7CTWFpbGZsb3d8eyJWIjoiMC4wLjAwMDAiLCJQIjoiV2luMzIiLCJBTiI6Ik1haWwiLCJXVCI6Mn0%3D%7C3000%7C%7C%7C&amp;sdata=btpisdwQBl18MoboKVUJLdGojoBe1yKi1fkaabj5iJ4%3D&amp;reserved=0" TargetMode="External"/><Relationship Id="rId5" Type="http://schemas.openxmlformats.org/officeDocument/2006/relationships/hyperlink" Target="https://www.jstor.org/journal/jamerinstcrimlaw" TargetMode="External"/><Relationship Id="rId6" Type="http://schemas.openxmlformats.org/officeDocument/2006/relationships/hyperlink" Target="https://doi.org/10.2307/1132830" TargetMode="External"/><Relationship Id="rId7" Type="http://schemas.openxmlformats.org/officeDocument/2006/relationships/hyperlink" Target="https://view.officeapps.live.com/op/view.aspx?src=https%3A%2F%2Fbusiness.baylor.edu%2Fsteve_green%2Fgreen1.doc&amp;wdOrigin=BROWSELINK" TargetMode="External"/><Relationship Id="rId8" Type="http://schemas.openxmlformats.org/officeDocument/2006/relationships/hyperlink" Target="https://doi.org/10.2307/799814" TargetMode="External"/></Relationships>
</file>

<file path=ppt/slides/_rels/slide15.xml.rels><?xml version="1.0" encoding="UTF-8" standalone="yes"?><Relationships xmlns="http://schemas.openxmlformats.org/package/2006/relationships"><Relationship Id="rId11" Type="http://schemas.openxmlformats.org/officeDocument/2006/relationships/hyperlink" Target="https://helpfulprofessor.com/routine-activities-theory/#:~:text=Lack%20of%20focus%20on%20social,et%20al.%2C%202005" TargetMode="External"/><Relationship Id="rId10" Type="http://schemas.openxmlformats.org/officeDocument/2006/relationships/hyperlink" Target="https://helpfulprofessor.com/routine-activities-theory/#:~:text=Lack%20of%20focus%20on%20social,et%20al.%2C%202005" TargetMode="External"/><Relationship Id="rId13" Type="http://schemas.openxmlformats.org/officeDocument/2006/relationships/hyperlink" Target="https://helpfulprofessor.com/social-disorganization-theory/" TargetMode="External"/><Relationship Id="rId12" Type="http://schemas.openxmlformats.org/officeDocument/2006/relationships/hyperlink" Target="https://helpfulprofessor.com/social-disorganization-theory/" TargetMode="External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eur01.safelinks.protection.outlook.com/?url=https%3A%2F%2Fonlinelibrary.wiley.com%2Fdoi%2Ffull%2F10.1002%2F9781118517390.wbetc198&amp;data=05%7C01%7C2214470%40student.uwtsd.ac.uk%7Cc597950c30804ec6b45b08dbd9fe2e5d%7C4e0f11f9046e45059cb8db2152311e21%7C0%7C0%7C638343457937201198%7CUnknown%7CTWFpbGZsb3d8eyJWIjoiMC4wLjAwMDAiLCJQIjoiV2luMzIiLCJBTiI6Ik1haWwiLCJXVCI6Mn0%3D%7C3000%7C%7C%7C&amp;sdata=DX%2FRRDPJEwxWNqy%2FW%2BN6qKI3r52Mbc8Pv7M%2BmVbJNpo%3D&amp;reserved=0" TargetMode="External"/><Relationship Id="rId4" Type="http://schemas.openxmlformats.org/officeDocument/2006/relationships/hyperlink" Target="https://www.police.uk/pu/your-area/south-wales-police/castle/?yourl" TargetMode="External"/><Relationship Id="rId9" Type="http://schemas.openxmlformats.org/officeDocument/2006/relationships/hyperlink" Target="https://www.verywellmind.com/the-id-ego-and-superego-2795951" TargetMode="External"/><Relationship Id="rId15" Type="http://schemas.openxmlformats.org/officeDocument/2006/relationships/hyperlink" Target="https://www.simplypsychology.org/psyche.html" TargetMode="External"/><Relationship Id="rId14" Type="http://schemas.openxmlformats.org/officeDocument/2006/relationships/hyperlink" Target="https://www.simplypsychology.org/psyche.html" TargetMode="External"/><Relationship Id="rId5" Type="http://schemas.openxmlformats.org/officeDocument/2006/relationships/hyperlink" Target="https://westerncriminology.org/documents/WCR/v09n1/roh.pdf" TargetMode="External"/><Relationship Id="rId6" Type="http://schemas.openxmlformats.org/officeDocument/2006/relationships/hyperlink" Target="https://www.simplypsychology.org/lombroso-theory-of-crime-criminal-man-and-atavism.html" TargetMode="External"/><Relationship Id="rId7" Type="http://schemas.openxmlformats.org/officeDocument/2006/relationships/hyperlink" Target="https://www.simplypsychology.org/lombroso-theory-of-crime-criminal-man-and-atavism.html" TargetMode="External"/><Relationship Id="rId8" Type="http://schemas.openxmlformats.org/officeDocument/2006/relationships/hyperlink" Target="https://www.verywellmind.com/the-id-ego-and-superego-2795951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Is criminal behaviour innate or shaped by environment?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Luci, Jemima, Hannah and Sadie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66" name="Google Shape;66;p14"/>
          <p:cNvSpPr txBox="1"/>
          <p:nvPr/>
        </p:nvSpPr>
        <p:spPr>
          <a:xfrm>
            <a:off x="5486575" y="1914175"/>
            <a:ext cx="3043200" cy="298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Font typeface="Average"/>
              <a:buAutoNum type="arabicPeriod"/>
            </a:pPr>
            <a:r>
              <a:rPr lang="en" sz="2800">
                <a:latin typeface="Average"/>
                <a:ea typeface="Average"/>
                <a:cs typeface="Average"/>
                <a:sym typeface="Average"/>
              </a:rPr>
              <a:t>Innate</a:t>
            </a:r>
            <a:endParaRPr sz="2800">
              <a:latin typeface="Average"/>
              <a:ea typeface="Average"/>
              <a:cs typeface="Average"/>
              <a:sym typeface="Average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SzPts val="2800"/>
              <a:buFont typeface="Average"/>
              <a:buAutoNum type="arabicPeriod"/>
            </a:pPr>
            <a:r>
              <a:rPr lang="en" sz="2800">
                <a:latin typeface="Average"/>
                <a:ea typeface="Average"/>
                <a:cs typeface="Average"/>
                <a:sym typeface="Average"/>
              </a:rPr>
              <a:t>Shaped by environment</a:t>
            </a:r>
            <a:endParaRPr sz="2800">
              <a:latin typeface="Average"/>
              <a:ea typeface="Average"/>
              <a:cs typeface="Average"/>
              <a:sym typeface="Averag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Innate</a:t>
            </a:r>
            <a:endParaRPr/>
          </a:p>
        </p:txBody>
      </p:sp>
      <p:sp>
        <p:nvSpPr>
          <p:cNvPr id="72" name="Google Shape;72;p15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15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Biological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Psychological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Innate Psychological theories </a:t>
            </a:r>
            <a:endParaRPr/>
          </a:p>
        </p:txBody>
      </p:sp>
      <p:sp>
        <p:nvSpPr>
          <p:cNvPr id="79" name="Google Shape;79;p16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/>
              <a:t>Sigmund Freud</a:t>
            </a:r>
            <a:endParaRPr/>
          </a:p>
        </p:txBody>
      </p:sp>
      <p:sp>
        <p:nvSpPr>
          <p:cNvPr id="80" name="Google Shape;80;p16"/>
          <p:cNvSpPr txBox="1"/>
          <p:nvPr>
            <p:ph idx="2" type="body"/>
          </p:nvPr>
        </p:nvSpPr>
        <p:spPr>
          <a:xfrm>
            <a:off x="4832400" y="1276275"/>
            <a:ext cx="3999900" cy="397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Hans Eyseneck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1" name="Google Shape;8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2200" y="1618100"/>
            <a:ext cx="2950775" cy="2950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0" y="1618102"/>
            <a:ext cx="3999899" cy="2950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7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Limitations of </a:t>
            </a:r>
            <a:r>
              <a:rPr lang="en"/>
              <a:t>psychological </a:t>
            </a:r>
            <a:r>
              <a:rPr lang="en"/>
              <a:t> theories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Biological theories</a:t>
            </a:r>
            <a:endParaRPr/>
          </a:p>
        </p:txBody>
      </p:sp>
      <p:sp>
        <p:nvSpPr>
          <p:cNvPr id="93" name="Google Shape;93;p18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Lombroso</a:t>
            </a:r>
            <a:endParaRPr/>
          </a:p>
          <a:p>
            <a:pPr indent="-315864" lvl="0" marL="457200" rtl="0" algn="l">
              <a:spcBef>
                <a:spcPts val="1200"/>
              </a:spcBef>
              <a:spcAft>
                <a:spcPts val="0"/>
              </a:spcAft>
              <a:buClr>
                <a:schemeClr val="lt2"/>
              </a:buClr>
              <a:buSzPts val="1374"/>
              <a:buChar char="●"/>
            </a:pPr>
            <a:r>
              <a:rPr lang="en" sz="1374">
                <a:solidFill>
                  <a:schemeClr val="lt2"/>
                </a:solidFill>
              </a:rPr>
              <a:t>Features of a thief: expressive face, small wandering eyes</a:t>
            </a:r>
            <a:endParaRPr sz="1374">
              <a:solidFill>
                <a:schemeClr val="lt2"/>
              </a:solidFill>
            </a:endParaRPr>
          </a:p>
          <a:p>
            <a:pPr indent="-315864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74"/>
              <a:buChar char="●"/>
            </a:pPr>
            <a:r>
              <a:rPr lang="en" sz="1374">
                <a:solidFill>
                  <a:schemeClr val="lt2"/>
                </a:solidFill>
              </a:rPr>
              <a:t> Features of a murder: bloodshot eyes, big hawk like nose</a:t>
            </a:r>
            <a:endParaRPr sz="1374">
              <a:solidFill>
                <a:schemeClr val="lt2"/>
              </a:solidFill>
            </a:endParaRPr>
          </a:p>
          <a:p>
            <a:pPr indent="-315864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74"/>
              <a:buChar char="●"/>
            </a:pPr>
            <a:r>
              <a:rPr lang="en" sz="1374">
                <a:solidFill>
                  <a:schemeClr val="lt2"/>
                </a:solidFill>
              </a:rPr>
              <a:t>Features of a sex offender: thick lips and protruding eyes</a:t>
            </a:r>
            <a:endParaRPr sz="1374">
              <a:solidFill>
                <a:schemeClr val="lt2"/>
              </a:solidFill>
            </a:endParaRPr>
          </a:p>
          <a:p>
            <a:pPr indent="-315864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74"/>
              <a:buChar char="●"/>
            </a:pPr>
            <a:r>
              <a:rPr lang="en" sz="1374">
                <a:solidFill>
                  <a:schemeClr val="lt2"/>
                </a:solidFill>
              </a:rPr>
              <a:t>Features of women offenders: shorter, more wrinkles, darker hair, smaller skulls than ‘normal women’</a:t>
            </a:r>
            <a:endParaRPr sz="1374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en" sz="1374">
                <a:solidFill>
                  <a:schemeClr val="lt2"/>
                </a:solidFill>
              </a:rPr>
              <a:t>(Brookes, 2023)</a:t>
            </a:r>
            <a:endParaRPr sz="1374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8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8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Sheldon</a:t>
            </a:r>
            <a:endParaRPr/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Suggest 3 basic body types (endomorph, mesomorph, ectomorph)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Sheldon linked </a:t>
            </a:r>
            <a:r>
              <a:rPr lang="en"/>
              <a:t>Mesomorph</a:t>
            </a:r>
            <a:r>
              <a:rPr lang="en"/>
              <a:t>(square/muscular) to be assertive/aggressive.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Endomorphs- rounded, soft meant relaxed/comfortable.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Sheldon’s study proved that temperaments correlated with body types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The most recent study that supports Sheldon’s finding includes the study carried out by James et Kretschemer (2008)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9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Limitations of biological theories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0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Shaped by environment.</a:t>
            </a:r>
            <a:endParaRPr/>
          </a:p>
        </p:txBody>
      </p:sp>
      <p:sp>
        <p:nvSpPr>
          <p:cNvPr id="105" name="Google Shape;105;p20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20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Sociological  theories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Classicist theories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Classicist theories</a:t>
            </a:r>
            <a:endParaRPr/>
          </a:p>
        </p:txBody>
      </p:sp>
      <p:sp>
        <p:nvSpPr>
          <p:cNvPr id="112" name="Google Shape;112;p21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Rational </a:t>
            </a:r>
            <a:r>
              <a:rPr lang="en"/>
              <a:t>choice</a:t>
            </a:r>
            <a:r>
              <a:rPr lang="en"/>
              <a:t> theory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" sz="1300">
                <a:solidFill>
                  <a:srgbClr val="B7B7B7"/>
                </a:solidFill>
                <a:latin typeface="Arial"/>
                <a:ea typeface="Arial"/>
                <a:cs typeface="Arial"/>
                <a:sym typeface="Arial"/>
              </a:rPr>
              <a:t>“Rational Choice Theory is an approach used by social scientists to understand human behaviour”.</a:t>
            </a:r>
            <a:r>
              <a:rPr lang="en" sz="1300">
                <a:latin typeface="Arial"/>
                <a:ea typeface="Arial"/>
                <a:cs typeface="Arial"/>
                <a:sym typeface="Arial"/>
              </a:rPr>
              <a:t>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Arial"/>
              <a:buChar char="●"/>
            </a:pPr>
            <a:r>
              <a:rPr lang="en" sz="1300">
                <a:latin typeface="Arial"/>
                <a:ea typeface="Arial"/>
                <a:cs typeface="Arial"/>
                <a:sym typeface="Arial"/>
              </a:rPr>
              <a:t>Adam Smith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Arial"/>
              <a:buChar char="●"/>
            </a:pPr>
            <a:r>
              <a:rPr lang="en" sz="1300">
                <a:latin typeface="Arial"/>
                <a:ea typeface="Arial"/>
                <a:cs typeface="Arial"/>
                <a:sym typeface="Arial"/>
              </a:rPr>
              <a:t>Decision making </a:t>
            </a:r>
            <a:endParaRPr sz="13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21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Routine activity theory.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Motivated offenders, </a:t>
            </a:r>
            <a:r>
              <a:rPr lang="en" sz="1300"/>
              <a:t>suitable</a:t>
            </a:r>
            <a:r>
              <a:rPr lang="en" sz="1300"/>
              <a:t> targets and the </a:t>
            </a:r>
            <a:r>
              <a:rPr lang="en" sz="1300"/>
              <a:t>absence</a:t>
            </a:r>
            <a:r>
              <a:rPr lang="en" sz="1300"/>
              <a:t> of a capable.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Increasing the risk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/>
              <a:t>Swansea 142 cases of anti social behaviour </a:t>
            </a:r>
            <a:r>
              <a:rPr lang="en" sz="1300"/>
              <a:t>compared</a:t>
            </a:r>
            <a:r>
              <a:rPr lang="en" sz="1300"/>
              <a:t> to 7 cases in Newton.</a:t>
            </a:r>
            <a:endParaRPr sz="13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2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Limitations of classisist theories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Sociological theories</a:t>
            </a:r>
            <a:endParaRPr/>
          </a:p>
        </p:txBody>
      </p:sp>
      <p:sp>
        <p:nvSpPr>
          <p:cNvPr id="124" name="Google Shape;124;p23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370"/>
              <a:t>Zoning theory</a:t>
            </a:r>
            <a:endParaRPr sz="5370"/>
          </a:p>
          <a:p>
            <a:pPr indent="-313849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" sz="5370"/>
              <a:t>Shaw and Mckay</a:t>
            </a:r>
            <a:endParaRPr sz="5370"/>
          </a:p>
          <a:p>
            <a:pPr indent="-313849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" sz="5370"/>
              <a:t>Poverty, population mobility, ethnic heterogeneity.</a:t>
            </a:r>
            <a:endParaRPr sz="5370"/>
          </a:p>
          <a:p>
            <a:pPr indent="-313849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" sz="5370"/>
              <a:t>Transitional zone</a:t>
            </a:r>
            <a:endParaRPr sz="537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537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 </a:t>
            </a:r>
            <a:endParaRPr/>
          </a:p>
        </p:txBody>
      </p:sp>
      <p:sp>
        <p:nvSpPr>
          <p:cNvPr id="125" name="Google Shape;125;p2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Labelling theory.</a:t>
            </a:r>
            <a:endParaRPr/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Values,morals  and social norms.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Sociological deviance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Stereotypes.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4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Limitations of sociological theories.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  <p:sp>
        <p:nvSpPr>
          <p:cNvPr id="136" name="Google Shape;136;p2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Crime</a:t>
            </a:r>
            <a:r>
              <a:rPr lang="en"/>
              <a:t> and criminal behaviour can be  both innate and shaped by environment.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Both have a lot of influencing factors to support this decision.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Routine activity theory shows us that crime and criminal behaviour is shaped by the environment. 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Freud’s theory on personality shows us that criminal behaviour can be innate.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142" name="Google Shape;142;p2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College of policing (2022) available at: 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https://www.college.police.uk/guidance/neighbourhood-crime/what-situational-crime-prevention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 (Accessed 22nd October 2023)  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Cornish,D and Clarke,R.(2016)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rational choice perspective,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Environment criminology and crime analysis.[online].London:Routledge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Cullen, F.T. and Wilcox, P. (2010) Encyclopedia of criminological theory. Thousand Oaks, Los Angeles: SAGE. Available at: 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https://study.sagepub.com/system/files/Shaw%2C_Clifford_R.%2C_and_Henry_D._McKay_-_Social_Disorganization_Theory.pdf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26</a:t>
            </a:r>
            <a:r>
              <a:rPr lang="en" sz="8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October 2023). 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Ellwood,C(2019),.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Journal of the American Institute of Criminal Law and Criminology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Vol. 2, No. 5 (Jan., 1912), pp. 716-723 (8 pages)</a:t>
            </a:r>
            <a:r>
              <a:rPr lang="en" sz="12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https://doi.org/10.2307/1132830</a:t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Green,S.,(2002)Rational Choice Theory:An Overview.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https://view.officeapps.live.com/op/view.aspx?src=https%3A%2F%2Fbusiness.baylor.edu%2Fsteve_green%2Fgreen1.doc&amp;wdOrigin=BROWSELINK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Matthews, G. (2016) ‘Traits, cognitive processes and adaptation: An elegy for Hans Eysenck’s personality theory’, Personality and Individual Differences, 103, pp. 61–67. doi:10.1016/j.paid.2016.04.037. (Accessed: 30</a:t>
            </a:r>
            <a:r>
              <a:rPr lang="en" sz="8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October 2023).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Herman, N.J. (1995) Deviance: A symbolic Interactionist Approach. Dix Hills: General Hall.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Hooker, J.N. (2011) Moral implications of rational choice theories - researchgate, Moral implication of Rational choice theory. Available at: https://www.researchgate.net/profile/John-Hooker-3/publication/260892550_Moral_Implications_of_Rational_Choice_Theories/links/0deec5329b6f615ab3000000/Moral-Implications-of-Rational-Choice-Theories.pdf (Accessed: 30 October 2023).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James, P.W. and Kretschmer, E. (2008) Does size really matter?: A reexamination of sheldon’s somatotypes and criminal behavior, The Social Science Journal. Available at: https://www.sciencedirect.com/science/article/abs/pii/S036233190800030X (Accessed: 04 November 2023).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Winthrop , H. (2012) Journal of General Psychology.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Wellford,C.,(2014)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Labelling theory and criminology,An assessment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r>
              <a:rPr i="1"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Social Problems</a:t>
            </a: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Volume 22, Issue 3, 1 February 1975, Pages 332–345, </a:t>
            </a:r>
            <a:r>
              <a:rPr lang="en" sz="110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https://doi.org/10.2307/799814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27"/>
          <p:cNvSpPr txBox="1"/>
          <p:nvPr>
            <p:ph idx="1" type="body"/>
          </p:nvPr>
        </p:nvSpPr>
        <p:spPr>
          <a:xfrm>
            <a:off x="311700" y="1152475"/>
            <a:ext cx="8520600" cy="375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Miró, F (2014) Routine activity theory. </a:t>
            </a:r>
            <a:r>
              <a:rPr i="1"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 encyclopedia of theoretical criminology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pp.1-7. Available at: </a:t>
            </a:r>
            <a:r>
              <a:rPr lang="en" sz="297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https://onlinelibrary.wiley.com/doi/full/10.1002/9781118517390.wbetc198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    (Accessed: 22nd October 2023)  </a:t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Police.Uk (2023) Castle. Available at: </a:t>
            </a:r>
            <a:r>
              <a:rPr lang="en" sz="297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https://www.police.uk/pu/your-area/south-wales-police/castle/?yourl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ocalpolicingteam=about-us (Accessed: 25th October 2023).  </a:t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Roh, S. and Choo, T.M. (2008) Looking inside zone V: Testing social disorganization theory in suburban areas. Available at: </a:t>
            </a:r>
            <a:r>
              <a:rPr lang="en" sz="297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https://westerncriminology.org/documents/WCR/v09n1/roh.pdf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26th October 2023). </a:t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Brookes, E. (2023) </a:t>
            </a:r>
            <a:r>
              <a:rPr i="1"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Cesare Lombroso: Theory Of Crime, Criminal Man, And Atavism. 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</a:t>
            </a:r>
            <a:r>
              <a:rPr lang="en" sz="297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297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https://www.simplypsychology.org/lombroso-theory-of-crime-criminal-man-and-atavism.html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(Accessed: 29 October 2023)</a:t>
            </a:r>
            <a:b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Cherry, k. (2022) </a:t>
            </a:r>
            <a:r>
              <a:rPr i="1"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Id, Ego, and Superego: Freud's elements of personality. 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</a:t>
            </a:r>
            <a:r>
              <a:rPr lang="en" sz="297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297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https://www.verywellmind.com/the-id-ego-and-superego-2795951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(Accessed: 30 October 2023)</a:t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Paul, G. (2023) </a:t>
            </a:r>
            <a:r>
              <a:rPr i="1"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Routine Activities Theory: Definitions and Examples. 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</a:t>
            </a:r>
            <a:r>
              <a:rPr lang="en" sz="297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297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1"/>
              </a:rPr>
              <a:t>https://helpfulprofessor.com/routine-activities-theory/#:~:text=Lack%20of%20focus%20on%20social,et%20al.%2C%202005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(Accessed:30 October 2023)</a:t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Singh, K. (2023) </a:t>
            </a:r>
            <a:r>
              <a:rPr i="1"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Social Disorganization Theory – Examples, Pros &amp; Cons. 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</a:t>
            </a:r>
            <a:r>
              <a:rPr lang="en" sz="297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297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3"/>
              </a:rPr>
              <a:t>https://helpfulprofessor.com/social-disorganization-theory/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30 October 2023)</a:t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McLeod, S. (2023) </a:t>
            </a:r>
            <a:r>
              <a:rPr i="1"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Freud’s Theory Of Personality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" sz="2970">
                <a:solidFill>
                  <a:srgbClr val="000000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297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5"/>
              </a:rPr>
              <a:t>https://www.simplypsychology.org/psyche.html</a:t>
            </a:r>
            <a:r>
              <a:rPr lang="en" sz="29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 November 2023)</a:t>
            </a:r>
            <a:endParaRPr sz="297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8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/>
              <a:t>								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