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256" r:id="rId2"/>
    <p:sldId id="279" r:id="rId3"/>
    <p:sldId id="278" r:id="rId4"/>
    <p:sldId id="280" r:id="rId5"/>
    <p:sldId id="265" r:id="rId6"/>
    <p:sldId id="266" r:id="rId7"/>
    <p:sldId id="267" r:id="rId8"/>
    <p:sldId id="275" r:id="rId9"/>
    <p:sldId id="276" r:id="rId10"/>
    <p:sldId id="27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72" autoAdjust="0"/>
    <p:restoredTop sz="94660"/>
  </p:normalViewPr>
  <p:slideViewPr>
    <p:cSldViewPr>
      <p:cViewPr varScale="1">
        <p:scale>
          <a:sx n="89" d="100"/>
          <a:sy n="89" d="100"/>
        </p:scale>
        <p:origin x="-102" y="-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FEDE7-F50B-4A02-9342-0D84A2DC1B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6D7834-A8F6-4A04-AB65-F198244C6A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B9B81-10C9-49AA-A4AA-26F408E049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67F928-15B4-494A-B1C7-496AB0B349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39B4F-F4BE-4CA3-B3F7-FD280FB648D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183339-8B75-40DD-BC99-D8D1F2ECE84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3DBCF1-F8BA-481B-940A-3256F5B327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53FFD9-E1A1-4141-A2A3-362D39FF80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5B140D-97AD-4CA1-81A7-D99F81EAE47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73AF98-3782-4540-9768-1F4BCAF3900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88987E-A153-4844-A785-A78AC3BDBD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EB0A195-9BE6-4439-855E-B73B2C01BD9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00/36/contents" TargetMode="External"/><Relationship Id="rId2" Type="http://schemas.openxmlformats.org/officeDocument/2006/relationships/hyperlink" Target="http://www.legislation.gov.uk/ukpga/1998/29/conten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>
                <a:latin typeface="Tahoma" pitchFamily="34" charset="0"/>
              </a:rPr>
              <a:t>Ethics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1800"/>
              <a:t>Dr N Tucker-Welton</a:t>
            </a:r>
          </a:p>
          <a:p>
            <a:r>
              <a:rPr lang="en-GB" sz="1400"/>
              <a:t>With slight modification and </a:t>
            </a:r>
          </a:p>
          <a:p>
            <a:r>
              <a:rPr lang="en-GB" sz="1400"/>
              <a:t>updating by W. Krouwel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 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Ethics: </a:t>
            </a:r>
          </a:p>
          <a:p>
            <a:pPr lvl="1">
              <a:lnSpc>
                <a:spcPct val="90000"/>
              </a:lnSpc>
            </a:pPr>
            <a:r>
              <a:rPr lang="en-GB"/>
              <a:t>“the formal intellectual process of analysing moral situations is called ethics, which examines underlying issues and principles in personal choice”</a:t>
            </a:r>
          </a:p>
          <a:p>
            <a:pPr lvl="1" algn="ctr">
              <a:lnSpc>
                <a:spcPct val="90000"/>
              </a:lnSpc>
              <a:buFontTx/>
              <a:buNone/>
            </a:pPr>
            <a:r>
              <a:rPr lang="en-GB" sz="2000" i="1"/>
              <a:t>Morals is … Ethics does</a:t>
            </a:r>
          </a:p>
          <a:p>
            <a:pPr lvl="1">
              <a:lnSpc>
                <a:spcPct val="90000"/>
              </a:lnSpc>
            </a:pPr>
            <a:endParaRPr lang="en-GB" sz="2000" i="1"/>
          </a:p>
          <a:p>
            <a:pPr>
              <a:lnSpc>
                <a:spcPct val="90000"/>
              </a:lnSpc>
            </a:pPr>
            <a:r>
              <a:rPr lang="en-GB" sz="2800"/>
              <a:t>Ethics is an area where debate on issues is not always clear cut e.g., Ethical committees, debates between principle and utility (Dixon, 1976) </a:t>
            </a:r>
          </a:p>
          <a:p>
            <a:pPr>
              <a:lnSpc>
                <a:spcPct val="90000"/>
              </a:lnSpc>
            </a:pPr>
            <a:endParaRPr lang="en-GB" sz="2800"/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Can be viewed in  the following ways: </a:t>
            </a:r>
          </a:p>
          <a:p>
            <a:pPr lvl="1"/>
            <a:r>
              <a:rPr lang="en-GB"/>
              <a:t>Research Guidelines </a:t>
            </a:r>
          </a:p>
          <a:p>
            <a:pPr lvl="1"/>
            <a:r>
              <a:rPr lang="en-GB"/>
              <a:t>Statutory obligations </a:t>
            </a:r>
          </a:p>
          <a:p>
            <a:pPr lvl="1"/>
            <a:r>
              <a:rPr lang="en-GB"/>
              <a:t>Personal </a:t>
            </a:r>
          </a:p>
          <a:p>
            <a:pPr lvl="2"/>
            <a:r>
              <a:rPr lang="en-GB"/>
              <a:t>Values of honesty frankness and personal integrity</a:t>
            </a:r>
          </a:p>
          <a:p>
            <a:pPr lvl="2"/>
            <a:r>
              <a:rPr lang="en-GB"/>
              <a:t>Responsibilities to those you are working alongside </a:t>
            </a:r>
          </a:p>
          <a:p>
            <a:pPr lvl="1"/>
            <a:endParaRPr lang="en-GB"/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algn="ctr"/>
            <a:r>
              <a:rPr lang="en-GB" sz="4400">
                <a:solidFill>
                  <a:schemeClr val="tx2"/>
                </a:solidFill>
              </a:rPr>
              <a:t>Ethics and Research Design </a:t>
            </a: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2400"/>
              <a:t>Research ethics are an integral part of any research project: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GB" sz="800"/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GB" sz="2400"/>
              <a:t>You will be have to be able to argue that you have taken reasonable, best possible measures to conform to high standards of research ethics. </a:t>
            </a:r>
          </a:p>
          <a:p>
            <a:pPr marL="742950" lvl="1" indent="-285750">
              <a:spcBef>
                <a:spcPct val="20000"/>
              </a:spcBef>
            </a:pPr>
            <a:endParaRPr lang="en-GB" sz="800"/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GB" sz="2400"/>
              <a:t>E.g. Trustworthiness of your evidence…following a research design coherently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Guidelines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Research guidelines: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1000"/>
          </a:p>
          <a:p>
            <a:pPr lvl="1">
              <a:lnSpc>
                <a:spcPct val="90000"/>
              </a:lnSpc>
            </a:pPr>
            <a:r>
              <a:rPr lang="en-GB" sz="2400"/>
              <a:t>E.g. BERA guidelines, British Psychological Society 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Organisational Guidelines:</a:t>
            </a:r>
          </a:p>
          <a:p>
            <a:pPr lvl="2">
              <a:lnSpc>
                <a:spcPct val="90000"/>
              </a:lnSpc>
            </a:pPr>
            <a:r>
              <a:rPr lang="en-GB"/>
              <a:t>Research contract/protocol where carrying out research</a:t>
            </a:r>
          </a:p>
          <a:p>
            <a:pPr lvl="2">
              <a:lnSpc>
                <a:spcPct val="90000"/>
              </a:lnSpc>
            </a:pPr>
            <a:r>
              <a:rPr lang="en-GB"/>
              <a:t>Institution in the name of which (or under the umbrella of which) you are doing the research </a:t>
            </a:r>
          </a:p>
          <a:p>
            <a:pPr lvl="2">
              <a:lnSpc>
                <a:spcPct val="90000"/>
              </a:lnSpc>
            </a:pPr>
            <a:endParaRPr lang="en-GB" sz="800"/>
          </a:p>
          <a:p>
            <a:pPr lvl="2">
              <a:lnSpc>
                <a:spcPct val="90000"/>
              </a:lnSpc>
            </a:pPr>
            <a:r>
              <a:rPr lang="en-GB" sz="2000"/>
              <a:t>Law:</a:t>
            </a:r>
          </a:p>
          <a:p>
            <a:pPr lvl="2">
              <a:lnSpc>
                <a:spcPct val="90000"/>
              </a:lnSpc>
            </a:pPr>
            <a:endParaRPr lang="en-GB" sz="800"/>
          </a:p>
          <a:p>
            <a:pPr lvl="2">
              <a:lnSpc>
                <a:spcPct val="90000"/>
              </a:lnSpc>
            </a:pPr>
            <a:r>
              <a:rPr lang="en-GB"/>
              <a:t>Data Protection (e.g. how long you can store things, informed consent for taking photographs).</a:t>
            </a:r>
          </a:p>
          <a:p>
            <a:pPr lvl="2">
              <a:lnSpc>
                <a:spcPct val="90000"/>
              </a:lnSpc>
            </a:pPr>
            <a:r>
              <a:rPr lang="en-GB"/>
              <a:t>Child protection - CRB checks etc. (dynamic, moving area)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Law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/>
              <a:t>Law</a:t>
            </a:r>
          </a:p>
          <a:p>
            <a:pPr>
              <a:lnSpc>
                <a:spcPct val="80000"/>
              </a:lnSpc>
            </a:pPr>
            <a:r>
              <a:rPr lang="en-GB" sz="2800"/>
              <a:t>The Data Protection Act 1998 came into force 1 March 2000 to bring the UK into line with a European Community Human Rights Directive</a:t>
            </a:r>
          </a:p>
          <a:p>
            <a:pPr>
              <a:lnSpc>
                <a:spcPct val="80000"/>
              </a:lnSpc>
            </a:pPr>
            <a:endParaRPr lang="en-GB" sz="900"/>
          </a:p>
          <a:p>
            <a:pPr lvl="1">
              <a:lnSpc>
                <a:spcPct val="80000"/>
              </a:lnSpc>
            </a:pPr>
            <a:r>
              <a:rPr lang="en-GB" sz="2400"/>
              <a:t>Informed Consent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The individual must be made fully aware of the purposes for which the data are to be used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Every item of personal data that is held or processed must be accurate and up to data, and held for no longer than necessary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Individuals have the right to know what data are held about them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Law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Law: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		Child Protection - CRB checks</a:t>
            </a:r>
          </a:p>
          <a:p>
            <a:pPr lvl="1"/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 Personal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Research Activities:</a:t>
            </a:r>
          </a:p>
          <a:p>
            <a:pPr lvl="1"/>
            <a:r>
              <a:rPr lang="en-GB" sz="2400" b="1"/>
              <a:t>Honesty :</a:t>
            </a:r>
            <a:r>
              <a:rPr lang="en-GB" sz="2400"/>
              <a:t> </a:t>
            </a:r>
          </a:p>
          <a:p>
            <a:pPr lvl="1"/>
            <a:endParaRPr lang="en-GB" sz="800"/>
          </a:p>
          <a:p>
            <a:pPr lvl="1"/>
            <a:r>
              <a:rPr lang="en-GB" sz="2400"/>
              <a:t>What you write will be regarded as your own work unless stated otherwise e.g. use of references.</a:t>
            </a:r>
          </a:p>
          <a:p>
            <a:pPr lvl="1">
              <a:buFontTx/>
              <a:buNone/>
            </a:pPr>
            <a:endParaRPr lang="en-GB" sz="800"/>
          </a:p>
          <a:p>
            <a:pPr lvl="1"/>
            <a:r>
              <a:rPr lang="en-GB" sz="2400"/>
              <a:t>Using the thoughts, ideas and works of others without acknowledging their source, even if you paraphrased into your own words, is unethical.</a:t>
            </a:r>
          </a:p>
          <a:p>
            <a:pPr lvl="1">
              <a:buFontTx/>
              <a:buNone/>
            </a:pPr>
            <a:r>
              <a:rPr lang="en-GB" sz="800"/>
              <a:t> </a:t>
            </a:r>
          </a:p>
          <a:p>
            <a:pPr lvl="1"/>
            <a:r>
              <a:rPr lang="en-GB" sz="2400"/>
              <a:t>Plagiarism is a serious offence</a:t>
            </a:r>
            <a:r>
              <a:rPr lang="en-GB"/>
              <a:t> </a:t>
            </a:r>
          </a:p>
          <a:p>
            <a:pPr lvl="1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 Personal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r>
              <a:rPr lang="en-GB" sz="2400" b="1"/>
              <a:t>Research Activities:</a:t>
            </a:r>
          </a:p>
          <a:p>
            <a:pPr lvl="1"/>
            <a:r>
              <a:rPr lang="en-GB" sz="2000"/>
              <a:t>Honesty is essential in the substance of what you write:</a:t>
            </a:r>
          </a:p>
          <a:p>
            <a:pPr lvl="1">
              <a:buFontTx/>
              <a:buNone/>
            </a:pPr>
            <a:endParaRPr lang="en-GB" sz="800"/>
          </a:p>
          <a:p>
            <a:pPr lvl="2"/>
            <a:r>
              <a:rPr lang="en-GB" sz="2000" b="1"/>
              <a:t>Accurate</a:t>
            </a:r>
            <a:r>
              <a:rPr lang="en-GB" sz="2000"/>
              <a:t> descriptions of how and what why done things. </a:t>
            </a:r>
          </a:p>
          <a:p>
            <a:pPr lvl="2"/>
            <a:r>
              <a:rPr lang="en-GB" sz="2000" b="1"/>
              <a:t>Accurate</a:t>
            </a:r>
            <a:r>
              <a:rPr lang="en-GB" sz="2000"/>
              <a:t> descriptions of information you have obtained, techniques used, analysis carried out, the results .</a:t>
            </a:r>
          </a:p>
          <a:p>
            <a:pPr lvl="2">
              <a:buFontTx/>
              <a:buNone/>
            </a:pPr>
            <a:endParaRPr lang="en-GB" sz="2000"/>
          </a:p>
          <a:p>
            <a:pPr lvl="1"/>
            <a:r>
              <a:rPr lang="en-GB" sz="2000"/>
              <a:t>E.g., silently rejecting or ignoring evidence which happens to be contrary to one’s beliefs constitutes a breach of integrity, as does “packing” the respondent-body with people whom you know will agree with your views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 Personal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b="1"/>
              <a:t>Research relationships: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 lvl="1">
              <a:lnSpc>
                <a:spcPct val="80000"/>
              </a:lnSpc>
            </a:pPr>
            <a:r>
              <a:rPr lang="en-GB" sz="2400"/>
              <a:t>May depend upon the guidelines you adopt and the research methodology you adopt:</a:t>
            </a:r>
          </a:p>
          <a:p>
            <a:pPr lvl="2">
              <a:lnSpc>
                <a:spcPct val="80000"/>
              </a:lnSpc>
            </a:pPr>
            <a:r>
              <a:rPr lang="en-GB"/>
              <a:t> e.g. BERA or British Psychological Society; </a:t>
            </a:r>
          </a:p>
          <a:p>
            <a:pPr lvl="2">
              <a:lnSpc>
                <a:spcPct val="80000"/>
              </a:lnSpc>
            </a:pPr>
            <a:r>
              <a:rPr lang="en-GB"/>
              <a:t>a qualitative or quantitative paradigm </a:t>
            </a:r>
          </a:p>
          <a:p>
            <a:pPr lvl="2">
              <a:lnSpc>
                <a:spcPct val="80000"/>
              </a:lnSpc>
            </a:pPr>
            <a:endParaRPr lang="en-GB" sz="800"/>
          </a:p>
          <a:p>
            <a:pPr>
              <a:lnSpc>
                <a:spcPct val="80000"/>
              </a:lnSpc>
            </a:pPr>
            <a:r>
              <a:rPr lang="en-GB" sz="2400"/>
              <a:t>However in all cases the approach has to be un-harmful in any way, and subject to certain rights</a:t>
            </a:r>
          </a:p>
          <a:p>
            <a:pPr>
              <a:lnSpc>
                <a:spcPct val="80000"/>
              </a:lnSpc>
            </a:pPr>
            <a:endParaRPr lang="en-GB" sz="800"/>
          </a:p>
          <a:p>
            <a:pPr>
              <a:lnSpc>
                <a:spcPct val="80000"/>
              </a:lnSpc>
            </a:pPr>
            <a:r>
              <a:rPr lang="en-GB" sz="2400"/>
              <a:t>A considerate and courteous attitude to people will help their readiness to assist you.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800"/>
          </a:p>
          <a:p>
            <a:pPr>
              <a:lnSpc>
                <a:spcPct val="80000"/>
              </a:lnSpc>
            </a:pPr>
            <a:r>
              <a:rPr lang="en-GB" sz="2400"/>
              <a:t>You are relying on their good will and co-operation to make the research possible!!!</a:t>
            </a:r>
          </a:p>
          <a:p>
            <a:pPr>
              <a:lnSpc>
                <a:spcPct val="80000"/>
              </a:lnSpc>
            </a:pPr>
            <a:endParaRPr lang="en-GB" sz="2400"/>
          </a:p>
          <a:p>
            <a:pPr lvl="1">
              <a:lnSpc>
                <a:spcPct val="80000"/>
              </a:lnSpc>
            </a:pP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Ethics: </a:t>
            </a:r>
            <a:r>
              <a:rPr lang="en-GB" sz="3200"/>
              <a:t>Personal standpoint and values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Your own perspective will influence the type of research and research ethics you will adopt</a:t>
            </a:r>
          </a:p>
          <a:p>
            <a:pPr>
              <a:lnSpc>
                <a:spcPct val="90000"/>
              </a:lnSpc>
            </a:pPr>
            <a:endParaRPr lang="en-GB" sz="800"/>
          </a:p>
          <a:p>
            <a:pPr>
              <a:lnSpc>
                <a:spcPct val="90000"/>
              </a:lnSpc>
            </a:pPr>
            <a:r>
              <a:rPr lang="en-GB" sz="2400"/>
              <a:t>Ask yourself how do I want to be in relation to those I am studying?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800"/>
          </a:p>
          <a:p>
            <a:pPr>
              <a:lnSpc>
                <a:spcPct val="90000"/>
              </a:lnSpc>
            </a:pPr>
            <a:r>
              <a:rPr lang="en-GB" sz="2400"/>
              <a:t>Do I want to see them as </a:t>
            </a:r>
            <a:r>
              <a:rPr lang="en-GB" sz="2400" i="1"/>
              <a:t>objects</a:t>
            </a:r>
            <a:r>
              <a:rPr lang="en-GB" sz="2400"/>
              <a:t> or </a:t>
            </a:r>
            <a:r>
              <a:rPr lang="en-GB" sz="2400" i="1"/>
              <a:t>agents </a:t>
            </a:r>
            <a:r>
              <a:rPr lang="en-GB" sz="2400"/>
              <a:t>in the research process?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800"/>
          </a:p>
          <a:p>
            <a:pPr>
              <a:lnSpc>
                <a:spcPct val="90000"/>
              </a:lnSpc>
            </a:pPr>
            <a:r>
              <a:rPr lang="en-GB" sz="2400"/>
              <a:t>In other words do I want to do research </a:t>
            </a:r>
            <a:r>
              <a:rPr lang="en-GB" sz="2400" i="1"/>
              <a:t>on</a:t>
            </a:r>
            <a:r>
              <a:rPr lang="en-GB" sz="2400"/>
              <a:t> people or in collaboration </a:t>
            </a:r>
            <a:r>
              <a:rPr lang="en-GB" sz="2400" i="1"/>
              <a:t>with</a:t>
            </a:r>
            <a:r>
              <a:rPr lang="en-GB" sz="2400"/>
              <a:t> people?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Ethics</a:t>
            </a:r>
            <a:r>
              <a:rPr lang="en-GB" sz="3200"/>
              <a:t>: Personal Standpoint and Values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How may your values influence your  the research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/>
          </a:p>
          <a:p>
            <a:pPr>
              <a:lnSpc>
                <a:spcPct val="90000"/>
              </a:lnSpc>
            </a:pPr>
            <a:r>
              <a:rPr lang="en-GB" sz="2800"/>
              <a:t>For example: </a:t>
            </a:r>
          </a:p>
          <a:p>
            <a:pPr>
              <a:lnSpc>
                <a:spcPct val="90000"/>
              </a:lnSpc>
            </a:pPr>
            <a:endParaRPr lang="en-GB" sz="800"/>
          </a:p>
          <a:p>
            <a:pPr lvl="1">
              <a:lnSpc>
                <a:spcPct val="90000"/>
              </a:lnSpc>
            </a:pPr>
            <a:r>
              <a:rPr lang="en-GB" sz="2400"/>
              <a:t>If using a collaborative design then you may want want to work alongside those involved in the research not see them as </a:t>
            </a:r>
            <a:r>
              <a:rPr lang="en-GB" sz="2400" b="1"/>
              <a:t>participants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GB" sz="800"/>
          </a:p>
          <a:p>
            <a:pPr lvl="1">
              <a:lnSpc>
                <a:spcPct val="90000"/>
              </a:lnSpc>
            </a:pPr>
            <a:r>
              <a:rPr lang="en-GB" sz="2400"/>
              <a:t>Consider respect for  individuals, and the type of relationship you want to build.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Ethics</a:t>
            </a:r>
            <a:r>
              <a:rPr lang="en-GB" sz="3200"/>
              <a:t>: Personal standpoint and values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Key issues in any research however should include: </a:t>
            </a:r>
          </a:p>
          <a:p>
            <a:pPr lvl="1"/>
            <a:r>
              <a:rPr lang="en-GB"/>
              <a:t>Avoidance of harm, fully informed consent, and the need for privacy and confidentiality (Punch, 1994: 89)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Qualitative research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A qualitative stance to research</a:t>
            </a:r>
          </a:p>
          <a:p>
            <a:pPr lvl="1"/>
            <a:r>
              <a:rPr lang="en-GB" sz="2400"/>
              <a:t>Feminist, action researchers and the constructivist paradigm, fourth generation evaluation have all, argues Punch (1994): </a:t>
            </a:r>
          </a:p>
          <a:p>
            <a:pPr lvl="1">
              <a:buFontTx/>
              <a:buNone/>
            </a:pPr>
            <a:endParaRPr lang="en-GB" sz="2400"/>
          </a:p>
          <a:p>
            <a:pPr lvl="1"/>
            <a:r>
              <a:rPr lang="en-GB" sz="2400" i="1"/>
              <a:t>Had a powerful impact on consciousness about ethics in research and have, in particular argued against deception and for taking the interest of the research subjects into account. (p. 90)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Ethics: Qualitative Research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Essential to this position on ethics is that one is  open and honest with those you are working alongside.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Guba and Lincoln (1989) aver that </a:t>
            </a:r>
          </a:p>
          <a:p>
            <a:pPr lvl="1">
              <a:lnSpc>
                <a:spcPct val="90000"/>
              </a:lnSpc>
            </a:pPr>
            <a:endParaRPr lang="en-GB" sz="2400"/>
          </a:p>
          <a:p>
            <a:pPr lvl="1">
              <a:lnSpc>
                <a:spcPct val="90000"/>
              </a:lnSpc>
            </a:pPr>
            <a:r>
              <a:rPr lang="en-GB" sz="2000"/>
              <a:t>Deception is worse than useless to a non-conventional evaluator; it is destructive of the effort’s ultimate intent’ (122)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GB" sz="2000"/>
          </a:p>
          <a:p>
            <a:pPr lvl="1">
              <a:lnSpc>
                <a:spcPct val="90000"/>
              </a:lnSpc>
              <a:buFontTx/>
              <a:buNone/>
            </a:pPr>
            <a:endParaRPr lang="en-GB" sz="2400" i="1"/>
          </a:p>
          <a:p>
            <a:pPr lvl="1">
              <a:lnSpc>
                <a:spcPct val="90000"/>
              </a:lnSpc>
              <a:buFontTx/>
              <a:buNone/>
            </a:pPr>
            <a:r>
              <a:rPr lang="en-GB" sz="2400" i="1"/>
              <a:t>THINK CRITICALLY</a:t>
            </a:r>
            <a:r>
              <a:rPr lang="en-GB" sz="2400"/>
              <a:t>: Is there an alternative view to this?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GB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Ethics: Caveats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Sometimes difficult to draw up a contract/protocol, difficult to keep everybody happy … (example in my own research) </a:t>
            </a:r>
          </a:p>
          <a:p>
            <a:pPr>
              <a:buFontTx/>
              <a:buNone/>
            </a:pPr>
            <a:endParaRPr lang="en-GB" sz="800"/>
          </a:p>
          <a:p>
            <a:r>
              <a:rPr lang="en-GB" sz="2400"/>
              <a:t>Issues of confidentiality can you offer complete confidentiality?</a:t>
            </a:r>
          </a:p>
          <a:p>
            <a:pPr>
              <a:buFontTx/>
              <a:buNone/>
            </a:pPr>
            <a:endParaRPr lang="en-GB" sz="800"/>
          </a:p>
          <a:p>
            <a:r>
              <a:rPr lang="en-GB" sz="2400"/>
              <a:t>Being collaborative/power relations</a:t>
            </a:r>
          </a:p>
          <a:p>
            <a:pPr lvl="1"/>
            <a:r>
              <a:rPr lang="en-GB" sz="2400"/>
              <a:t>Feminist ethical critiques of research question whether the research relationship is irreducibly exploitative (Wolf, 1996)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References: Ethics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229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400"/>
              <a:t>BERA, (2000) </a:t>
            </a:r>
            <a:r>
              <a:rPr lang="en-GB" sz="1400" u="sng"/>
              <a:t>British Educational Research Association Ethical Guidelines</a:t>
            </a:r>
            <a:r>
              <a:rPr lang="en-GB" sz="1400"/>
              <a:t> Revised (online) Available from http://www.bera.ac.uk/publications/pdfs/ETHICA1.PDF (accessed 20th February, 2008)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400"/>
          </a:p>
          <a:p>
            <a:pPr>
              <a:lnSpc>
                <a:spcPct val="80000"/>
              </a:lnSpc>
            </a:pPr>
            <a:r>
              <a:rPr lang="en-GB" sz="1400"/>
              <a:t>Data Protection Act 1998: </a:t>
            </a:r>
            <a:r>
              <a:rPr lang="en-GB" sz="1400">
                <a:hlinkClick r:id="rId2"/>
              </a:rPr>
              <a:t>www.legislation.gov.uk/ukpga/1998/29/contents</a:t>
            </a:r>
            <a:endParaRPr lang="en-GB" sz="1400"/>
          </a:p>
          <a:p>
            <a:pPr>
              <a:lnSpc>
                <a:spcPct val="80000"/>
              </a:lnSpc>
              <a:buFontTx/>
              <a:buNone/>
            </a:pPr>
            <a:r>
              <a:rPr lang="en-GB" sz="1400"/>
              <a:t>	Freedom of Information Act, 2000: </a:t>
            </a:r>
            <a:r>
              <a:rPr lang="en-GB" sz="1400">
                <a:hlinkClick r:id="rId3"/>
              </a:rPr>
              <a:t>www.legislation.gov.uk/ukpga/2000/36/contents</a:t>
            </a:r>
            <a:endParaRPr lang="en-GB" sz="1400"/>
          </a:p>
          <a:p>
            <a:pPr>
              <a:lnSpc>
                <a:spcPct val="80000"/>
              </a:lnSpc>
              <a:buFontTx/>
              <a:buNone/>
            </a:pPr>
            <a:endParaRPr lang="en-GB" sz="1400"/>
          </a:p>
          <a:p>
            <a:pPr>
              <a:lnSpc>
                <a:spcPct val="80000"/>
              </a:lnSpc>
            </a:pPr>
            <a:r>
              <a:rPr lang="en-GB" sz="1400"/>
              <a:t>Dixon, N. (1976) </a:t>
            </a:r>
            <a:r>
              <a:rPr lang="en-GB" sz="1400" i="1"/>
              <a:t>On the Psychology of Military Incompetence</a:t>
            </a:r>
            <a:r>
              <a:rPr lang="en-GB" sz="1400"/>
              <a:t>, London: Jonathan Cape</a:t>
            </a:r>
          </a:p>
          <a:p>
            <a:pPr>
              <a:lnSpc>
                <a:spcPct val="80000"/>
              </a:lnSpc>
            </a:pPr>
            <a:endParaRPr lang="en-GB" sz="1400"/>
          </a:p>
          <a:p>
            <a:pPr>
              <a:lnSpc>
                <a:spcPct val="80000"/>
              </a:lnSpc>
            </a:pPr>
            <a:r>
              <a:rPr lang="en-GB" sz="1400"/>
              <a:t>Guba E G &amp; Lincoln &amp; S (1989) </a:t>
            </a:r>
            <a:r>
              <a:rPr lang="en-GB" sz="1400" u="sng"/>
              <a:t>Fourth Generation Evaluation</a:t>
            </a:r>
            <a:r>
              <a:rPr lang="en-GB" sz="1400"/>
              <a:t>, London: Sage Publications</a:t>
            </a:r>
          </a:p>
          <a:p>
            <a:pPr>
              <a:lnSpc>
                <a:spcPct val="80000"/>
              </a:lnSpc>
            </a:pPr>
            <a:endParaRPr lang="en-GB" sz="1400"/>
          </a:p>
          <a:p>
            <a:pPr>
              <a:lnSpc>
                <a:spcPct val="80000"/>
              </a:lnSpc>
            </a:pPr>
            <a:r>
              <a:rPr lang="en-GB" sz="1400"/>
              <a:t>Maykut P &amp; Morehouse R (1994) </a:t>
            </a:r>
            <a:r>
              <a:rPr lang="en-GB" sz="1400" u="sng"/>
              <a:t>Beginning Qualitative Research: A Philosophic and Practical Guide, </a:t>
            </a:r>
            <a:r>
              <a:rPr lang="en-GB" sz="1400"/>
              <a:t>London: The Falmer Press</a:t>
            </a:r>
          </a:p>
          <a:p>
            <a:pPr>
              <a:lnSpc>
                <a:spcPct val="80000"/>
              </a:lnSpc>
            </a:pPr>
            <a:endParaRPr lang="en-GB" sz="1400"/>
          </a:p>
          <a:p>
            <a:pPr>
              <a:lnSpc>
                <a:spcPct val="80000"/>
              </a:lnSpc>
            </a:pPr>
            <a:r>
              <a:rPr lang="en-GB" sz="1400"/>
              <a:t>Punch M (1994) Politics and Ethics in Qualitative Research and in Denzin NK &amp; Lincoln YS (eds) </a:t>
            </a:r>
            <a:r>
              <a:rPr lang="en-GB" sz="1400" u="sng"/>
              <a:t>Handbook of Qualitative Research</a:t>
            </a:r>
            <a:r>
              <a:rPr lang="en-GB" sz="1400"/>
              <a:t> Thousands Oaks: Sage 88-97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400"/>
          </a:p>
          <a:p>
            <a:pPr>
              <a:lnSpc>
                <a:spcPct val="80000"/>
              </a:lnSpc>
            </a:pPr>
            <a:r>
              <a:rPr lang="en-GB" sz="1400"/>
              <a:t>Wolf DL (1996) Situating Feminist Dilemmas in Fieldwork in Wolf DL (ed) </a:t>
            </a:r>
            <a:r>
              <a:rPr lang="en-GB" sz="1400" u="sng"/>
              <a:t>Feminist Dilemmas in Fieldwork</a:t>
            </a:r>
            <a:r>
              <a:rPr lang="en-GB" sz="1400"/>
              <a:t> Oxford: Westview 1-59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</TotalTime>
  <Words>891</Words>
  <Application>Microsoft PowerPoint</Application>
  <PresentationFormat>On-screen Show (4:3)</PresentationFormat>
  <Paragraphs>132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Tahoma</vt:lpstr>
      <vt:lpstr>Default Design</vt:lpstr>
      <vt:lpstr>Ethics </vt:lpstr>
      <vt:lpstr>Ethics </vt:lpstr>
      <vt:lpstr>Ethics</vt:lpstr>
      <vt:lpstr>Slide 4</vt:lpstr>
      <vt:lpstr>Ethics: Guidelines</vt:lpstr>
      <vt:lpstr>Ethics: Law</vt:lpstr>
      <vt:lpstr>Ethics: Law</vt:lpstr>
      <vt:lpstr>Ethics:  Personal </vt:lpstr>
      <vt:lpstr>Ethics:  Personal</vt:lpstr>
      <vt:lpstr>Ethics:  Personal</vt:lpstr>
      <vt:lpstr>Ethics: Personal standpoint and values</vt:lpstr>
      <vt:lpstr>Ethics: Personal Standpoint and Values</vt:lpstr>
      <vt:lpstr>Ethics: Personal standpoint and values</vt:lpstr>
      <vt:lpstr>Ethics: Qualitative research</vt:lpstr>
      <vt:lpstr>Ethics: Qualitative Research</vt:lpstr>
      <vt:lpstr>Ethics: Caveats</vt:lpstr>
      <vt:lpstr>References: Ethics</vt:lpstr>
    </vt:vector>
  </TitlesOfParts>
  <Company>CYD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Nature of Enquiry Lecture 7 ED-711</dc:title>
  <dc:creator>IT</dc:creator>
  <cp:lastModifiedBy>clientadmin</cp:lastModifiedBy>
  <cp:revision>32</cp:revision>
  <dcterms:created xsi:type="dcterms:W3CDTF">2004-11-03T12:28:27Z</dcterms:created>
  <dcterms:modified xsi:type="dcterms:W3CDTF">2011-02-15T17:49:05Z</dcterms:modified>
</cp:coreProperties>
</file>