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86" r:id="rId4"/>
    <p:sldId id="299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300" r:id="rId17"/>
    <p:sldId id="301" r:id="rId18"/>
    <p:sldId id="302" r:id="rId19"/>
    <p:sldId id="303" r:id="rId20"/>
    <p:sldId id="258" r:id="rId21"/>
    <p:sldId id="259" r:id="rId22"/>
    <p:sldId id="260" r:id="rId23"/>
    <p:sldId id="261" r:id="rId24"/>
    <p:sldId id="262" r:id="rId25"/>
    <p:sldId id="263" r:id="rId26"/>
    <p:sldId id="264" r:id="rId27"/>
    <p:sldId id="265" r:id="rId28"/>
    <p:sldId id="266" r:id="rId29"/>
    <p:sldId id="267" r:id="rId30"/>
    <p:sldId id="268" r:id="rId31"/>
    <p:sldId id="269" r:id="rId32"/>
    <p:sldId id="270" r:id="rId33"/>
    <p:sldId id="271" r:id="rId34"/>
    <p:sldId id="272" r:id="rId35"/>
    <p:sldId id="273" r:id="rId36"/>
    <p:sldId id="274" r:id="rId37"/>
    <p:sldId id="275" r:id="rId38"/>
    <p:sldId id="276" r:id="rId39"/>
    <p:sldId id="277" r:id="rId40"/>
    <p:sldId id="278" r:id="rId41"/>
    <p:sldId id="279" r:id="rId42"/>
    <p:sldId id="280" r:id="rId43"/>
    <p:sldId id="282" r:id="rId44"/>
    <p:sldId id="283" r:id="rId45"/>
    <p:sldId id="284" r:id="rId46"/>
    <p:sldId id="285" r:id="rId4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>
        <p:scale>
          <a:sx n="90" d="100"/>
          <a:sy n="90" d="100"/>
        </p:scale>
        <p:origin x="128" y="1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horn" userId="0daed54f-d5ac-4095-9056-bab125447f37" providerId="ADAL" clId="{84DFFB0C-22F7-4533-AF44-856F926758C9}"/>
    <pc:docChg chg="modSld">
      <pc:chgData name="Andrew Thorn" userId="0daed54f-d5ac-4095-9056-bab125447f37" providerId="ADAL" clId="{84DFFB0C-22F7-4533-AF44-856F926758C9}" dt="2025-10-23T09:35:51.706" v="1" actId="1076"/>
      <pc:docMkLst>
        <pc:docMk/>
      </pc:docMkLst>
      <pc:sldChg chg="modSp mod">
        <pc:chgData name="Andrew Thorn" userId="0daed54f-d5ac-4095-9056-bab125447f37" providerId="ADAL" clId="{84DFFB0C-22F7-4533-AF44-856F926758C9}" dt="2025-10-23T09:35:51.706" v="1" actId="1076"/>
        <pc:sldMkLst>
          <pc:docMk/>
          <pc:sldMk cId="50600453" sldId="269"/>
        </pc:sldMkLst>
        <pc:picChg chg="mod">
          <ac:chgData name="Andrew Thorn" userId="0daed54f-d5ac-4095-9056-bab125447f37" providerId="ADAL" clId="{84DFFB0C-22F7-4533-AF44-856F926758C9}" dt="2025-10-23T09:35:51.706" v="1" actId="1076"/>
          <ac:picMkLst>
            <pc:docMk/>
            <pc:sldMk cId="50600453" sldId="269"/>
            <ac:picMk id="5" creationId="{DDFAA526-2477-B61A-BDBA-BCEFE8D9DFC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495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751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997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850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5461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867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644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8047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131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123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225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3FDED6C3-CD02-44CE-8620-EB26F468B201}" type="datetimeFigureOut">
              <a:rPr lang="en-GB" smtClean="0"/>
              <a:t>23/10/2025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624EADC2-B621-4DD0-8DA6-521AF9C6824C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374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shade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0B342-D899-B008-46F2-5D073C0A3F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6"/>
            <a:ext cx="6609413" cy="532553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dirty="0"/>
              <a:t>Biomethane</a:t>
            </a:r>
            <a:br>
              <a:rPr lang="en-GB" sz="5400" b="1" dirty="0"/>
            </a:br>
            <a:r>
              <a:rPr lang="en-GB" sz="5400" b="1" dirty="0"/>
              <a:t>Alternative Fuel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956738-1329-6C67-D7C1-037820660A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6384" y="643467"/>
            <a:ext cx="3692149" cy="5452532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By</a:t>
            </a:r>
          </a:p>
          <a:p>
            <a:pPr algn="ctr"/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Andrew</a:t>
            </a:r>
          </a:p>
          <a:p>
            <a:pPr algn="ctr"/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Thorn</a:t>
            </a:r>
          </a:p>
        </p:txBody>
      </p:sp>
    </p:spTree>
    <p:extLst>
      <p:ext uri="{BB962C8B-B14F-4D97-AF65-F5344CB8AC3E}">
        <p14:creationId xmlns:p14="http://schemas.microsoft.com/office/powerpoint/2010/main" val="880971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07613-7883-53BC-413F-373F2AC09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Biogas and Biomethane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B9D3B-E0CD-0199-654E-8AAF4658B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Biogas</a:t>
            </a:r>
            <a:r>
              <a:rPr lang="en-GB" sz="3200" dirty="0"/>
              <a:t> is a mixture of methane, CO</a:t>
            </a:r>
            <a:r>
              <a:rPr lang="en-GB" sz="3200" baseline="-25000" dirty="0"/>
              <a:t>2</a:t>
            </a:r>
            <a:r>
              <a:rPr lang="en-GB" sz="3200" dirty="0"/>
              <a:t> and small quantities of other gases produced by anaerobic digestion of organic matter in an oxygen environment</a:t>
            </a:r>
            <a:endParaRPr lang="en-GB" sz="3200" b="1" u="sng" dirty="0"/>
          </a:p>
          <a:p>
            <a:r>
              <a:rPr lang="en-GB" sz="3200" b="1" u="sng" dirty="0"/>
              <a:t>Biomethane</a:t>
            </a:r>
            <a:r>
              <a:rPr lang="en-GB" sz="3200" dirty="0"/>
              <a:t> is a near pure source of methane produced either by “upgrading” biogas or through the gasification of solid biomass followed by methanation</a:t>
            </a:r>
            <a:endParaRPr lang="en-GB" sz="3200" b="1" u="sng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38007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8F48D-7EAD-157C-7D86-AB6B88D99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Biogas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C0C30-14A6-2EC8-36D0-7512F6E61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5"/>
            <a:ext cx="11029615" cy="4436689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methane content of biogas typically ranges from 45% to 75% by volume, with most of the remainder being CO</a:t>
            </a:r>
            <a:r>
              <a:rPr lang="en-GB" sz="3200" baseline="-25000" dirty="0"/>
              <a:t>2</a:t>
            </a:r>
            <a:endParaRPr lang="en-GB" sz="3200" dirty="0"/>
          </a:p>
          <a:p>
            <a:r>
              <a:rPr lang="en-GB" sz="3200" dirty="0"/>
              <a:t>The variation means that the energy content (calorific value) can vary, the lower heating value (LHV) between 16 and 28 (MJ/m</a:t>
            </a:r>
            <a:r>
              <a:rPr lang="en-GB" sz="3200" baseline="30000" dirty="0"/>
              <a:t>3</a:t>
            </a:r>
            <a:r>
              <a:rPr lang="en-GB" sz="3200" dirty="0"/>
              <a:t>)</a:t>
            </a:r>
          </a:p>
          <a:p>
            <a:r>
              <a:rPr lang="en-GB" sz="3200" dirty="0"/>
              <a:t>The composition of the biogas depends on the type of feedstock and the production pathway.  These include: Biodigesters, landfill gas recovery systems and wastewater treatment plant</a:t>
            </a:r>
          </a:p>
        </p:txBody>
      </p:sp>
    </p:spTree>
    <p:extLst>
      <p:ext uri="{BB962C8B-B14F-4D97-AF65-F5344CB8AC3E}">
        <p14:creationId xmlns:p14="http://schemas.microsoft.com/office/powerpoint/2010/main" val="1229081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F7BDB-FC7F-7253-75E4-D84B47FAD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Biomethane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0DA41-1051-6AE8-0C50-0FEE33BFD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3319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Produced by</a:t>
            </a:r>
            <a:r>
              <a:rPr lang="en-GB" sz="3200" dirty="0"/>
              <a:t>: -</a:t>
            </a:r>
          </a:p>
          <a:p>
            <a:r>
              <a:rPr lang="en-GB" sz="3200" dirty="0"/>
              <a:t>Upgrading biogas accounts for around 90% of total biomethane produced worldwide</a:t>
            </a:r>
          </a:p>
          <a:p>
            <a:r>
              <a:rPr lang="en-GB" sz="3200" dirty="0"/>
              <a:t>Upgrading technologies make use of the different properties of the various gases contained within biogas to separate them</a:t>
            </a:r>
          </a:p>
          <a:p>
            <a:r>
              <a:rPr lang="en-GB" sz="3200" dirty="0"/>
              <a:t>Water scrubbing and membrane separation accounting for almost 60% of biomethane production globally (Cedigaz, 2019)</a:t>
            </a:r>
          </a:p>
        </p:txBody>
      </p:sp>
    </p:spTree>
    <p:extLst>
      <p:ext uri="{BB962C8B-B14F-4D97-AF65-F5344CB8AC3E}">
        <p14:creationId xmlns:p14="http://schemas.microsoft.com/office/powerpoint/2010/main" val="1047153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90D4A-8A98-D491-2035-28BBDABC9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Biomethane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E9CBF-0281-6EF5-5807-75912F371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4297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Thermal gasification</a:t>
            </a:r>
          </a:p>
          <a:p>
            <a:r>
              <a:rPr lang="en-GB" sz="3200" dirty="0"/>
              <a:t>Woody biomass is first broken down at high temperatures (700 – 800°C) in a low oxygen low pressure environment</a:t>
            </a:r>
          </a:p>
          <a:p>
            <a:r>
              <a:rPr lang="en-GB" sz="3200" dirty="0"/>
              <a:t>This converts the biomass into a mixture of carbon monoxide, hydrogen and methane (called Syngas)</a:t>
            </a:r>
          </a:p>
          <a:p>
            <a:r>
              <a:rPr lang="en-GB" sz="3200" dirty="0"/>
              <a:t>To produce a pure stream of biomethane, this syngas is cleaned to remove any acidic and corrosive components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8572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DBD9B-AA2E-5DBC-65A4-B28BE2EE5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Biomethane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CD779-A04D-FCDE-7186-CBB5A5C337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Thermal gasification</a:t>
            </a:r>
          </a:p>
          <a:p>
            <a:r>
              <a:rPr lang="en-GB" sz="3200" dirty="0"/>
              <a:t>The methanation process then uses a catalyst to promote a reaction between the hydrogen and carbon monoxide or CO</a:t>
            </a:r>
            <a:r>
              <a:rPr lang="en-GB" sz="3200" baseline="-25000" dirty="0"/>
              <a:t>2</a:t>
            </a:r>
            <a:r>
              <a:rPr lang="en-GB" sz="3200" dirty="0"/>
              <a:t> to produce</a:t>
            </a:r>
          </a:p>
        </p:txBody>
      </p:sp>
    </p:spTree>
    <p:extLst>
      <p:ext uri="{BB962C8B-B14F-4D97-AF65-F5344CB8AC3E}">
        <p14:creationId xmlns:p14="http://schemas.microsoft.com/office/powerpoint/2010/main" val="1010706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0D241-9278-5714-871C-D4DA111B0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/>
              <a:t>Overview Biomethane Production</a:t>
            </a:r>
          </a:p>
        </p:txBody>
      </p:sp>
      <p:pic>
        <p:nvPicPr>
          <p:cNvPr id="1026" name="Picture 2" descr="An introduction to biogas and biomethane – Outlook for biogas and biomethane:  Prospects for organic growth – Analysis - IEA">
            <a:extLst>
              <a:ext uri="{FF2B5EF4-FFF2-40B4-BE49-F238E27FC236}">
                <a16:creationId xmlns:a16="http://schemas.microsoft.com/office/drawing/2014/main" id="{C9C3BBFD-CA6C-C20E-0F18-AB0D5A6944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92" y="2181224"/>
            <a:ext cx="11131504" cy="459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2291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7E72F-55B4-06D3-2B57-8C5345405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Advantages of Biomethane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EEBC9-B04C-3F98-C1EA-D15FE8128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Renewable energy source</a:t>
            </a:r>
          </a:p>
          <a:p>
            <a:pPr marL="514350" indent="-514350">
              <a:buAutoNum type="arabicPeriod"/>
            </a:pPr>
            <a:r>
              <a:rPr lang="en-GB" sz="3200" dirty="0"/>
              <a:t>Greenhouse gas reduction</a:t>
            </a:r>
          </a:p>
          <a:p>
            <a:pPr marL="514350" indent="-514350">
              <a:buAutoNum type="arabicPeriod"/>
            </a:pPr>
            <a:r>
              <a:rPr lang="en-GB" sz="3200" dirty="0"/>
              <a:t>Energy independence</a:t>
            </a:r>
          </a:p>
          <a:p>
            <a:pPr marL="514350" indent="-514350">
              <a:buAutoNum type="arabicPeriod"/>
            </a:pPr>
            <a:r>
              <a:rPr lang="en-GB" sz="3200" dirty="0"/>
              <a:t>Effective waste management</a:t>
            </a:r>
          </a:p>
          <a:p>
            <a:pPr marL="514350" indent="-514350">
              <a:buAutoNum type="arabicPeriod"/>
            </a:pPr>
            <a:r>
              <a:rPr lang="en-GB" sz="3200" dirty="0"/>
              <a:t>Distributed Energy Management</a:t>
            </a:r>
          </a:p>
          <a:p>
            <a:pPr marL="514350" indent="-514350">
              <a:buAutoNum type="arabicPeriod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29854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49C3D-9BE8-C7CB-E64B-5A7E6593D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Renewable Energy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BDA31-D5C2-4C85-540D-ED5230EE5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Biomethane is derived from agricultural residues, food waste, sewage sludge and other organic materials</a:t>
            </a:r>
          </a:p>
          <a:p>
            <a:r>
              <a:rPr lang="en-GB" sz="3200" dirty="0"/>
              <a:t>This organic origin makes it a sustainable and renewable energy source that can be continually produced as long as there are people, animals and organic feedstocks available</a:t>
            </a:r>
          </a:p>
        </p:txBody>
      </p:sp>
    </p:spTree>
    <p:extLst>
      <p:ext uri="{BB962C8B-B14F-4D97-AF65-F5344CB8AC3E}">
        <p14:creationId xmlns:p14="http://schemas.microsoft.com/office/powerpoint/2010/main" val="1565563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A3555-CBDA-5B17-16FE-9144E9A02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Greenhouse Gas Reduction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70B64-2807-D317-BDAE-C921FD862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Biomethane production involves capturing and utilising methane produced during the decomposition of organic matter</a:t>
            </a:r>
          </a:p>
          <a:p>
            <a:r>
              <a:rPr lang="en-GB" sz="3200" dirty="0"/>
              <a:t>By preventing methane release into the atmosphere biomethane significantly reduces greenhouse gas emissions and their impact on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16265499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50048-565D-9305-71D5-982C643C1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Energy independence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C854E-83F3-D5CB-2E88-1387731C9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Biomethane production can be localised reducing dependence on fossil fuels and promoting  energy independence at local and regional level</a:t>
            </a:r>
          </a:p>
          <a:p>
            <a:r>
              <a:rPr lang="en-GB" sz="3200" dirty="0"/>
              <a:t>This contributes to greater energy security and stability</a:t>
            </a:r>
          </a:p>
        </p:txBody>
      </p:sp>
    </p:spTree>
    <p:extLst>
      <p:ext uri="{BB962C8B-B14F-4D97-AF65-F5344CB8AC3E}">
        <p14:creationId xmlns:p14="http://schemas.microsoft.com/office/powerpoint/2010/main" val="32559590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D1A31-9166-8D6C-BE1A-B24FF4AFA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Effective Waste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01684-58E2-954A-596A-050D734D5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It offers an efficient solution for treating and recycling organic waste, diverting from landfill and incineration</a:t>
            </a:r>
          </a:p>
          <a:p>
            <a:r>
              <a:rPr lang="en-GB" sz="3200" dirty="0"/>
              <a:t>This not only reduces the environmental impact of waste disposal but also produces valuable energy, which is also renewable</a:t>
            </a:r>
          </a:p>
        </p:txBody>
      </p:sp>
    </p:spTree>
    <p:extLst>
      <p:ext uri="{BB962C8B-B14F-4D97-AF65-F5344CB8AC3E}">
        <p14:creationId xmlns:p14="http://schemas.microsoft.com/office/powerpoint/2010/main" val="28034447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3E5C1-5B7C-A402-12C9-4FA0548CF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Distributed Energy Generation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2EF84-483D-7488-E6C9-EE0C148D4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Biomethane facilities can be established on a smaller scale which is particularly beneficial for remote areas and can reduce energy losses during long-distance transmission of power</a:t>
            </a:r>
          </a:p>
        </p:txBody>
      </p:sp>
    </p:spTree>
    <p:extLst>
      <p:ext uri="{BB962C8B-B14F-4D97-AF65-F5344CB8AC3E}">
        <p14:creationId xmlns:p14="http://schemas.microsoft.com/office/powerpoint/2010/main" val="3797910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530F1-5BE5-EF8E-D0E4-C12F19676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Disadvantages of Biomethane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B7F03-3DE3-108A-A0F1-D6F8D5501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443669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High Initial Investment</a:t>
            </a:r>
          </a:p>
          <a:p>
            <a:pPr marL="514350" indent="-514350">
              <a:buAutoNum type="arabicPeriod"/>
            </a:pPr>
            <a:r>
              <a:rPr lang="en-GB" sz="3200" dirty="0"/>
              <a:t>Feedstock Availability</a:t>
            </a:r>
          </a:p>
          <a:p>
            <a:pPr marL="514350" indent="-514350">
              <a:buAutoNum type="arabicPeriod"/>
            </a:pPr>
            <a:r>
              <a:rPr lang="en-GB" sz="3200" dirty="0"/>
              <a:t>Methane Leakage</a:t>
            </a:r>
          </a:p>
          <a:p>
            <a:pPr marL="514350" indent="-514350">
              <a:buAutoNum type="arabicPeriod"/>
            </a:pPr>
            <a:r>
              <a:rPr lang="en-GB" sz="3200" dirty="0"/>
              <a:t>Energy-Intensive Purification</a:t>
            </a:r>
          </a:p>
          <a:p>
            <a:pPr marL="514350" indent="-514350">
              <a:buAutoNum type="arabicPeriod"/>
            </a:pPr>
            <a:r>
              <a:rPr lang="en-GB" sz="3200" dirty="0"/>
              <a:t>Competition with Food Production</a:t>
            </a:r>
          </a:p>
          <a:p>
            <a:pPr marL="514350" indent="-514350">
              <a:buAutoNum type="arabicPeriod"/>
            </a:pPr>
            <a:r>
              <a:rPr lang="en-GB" sz="3200" dirty="0"/>
              <a:t>Limited Infrastructure</a:t>
            </a:r>
          </a:p>
          <a:p>
            <a:pPr marL="514350" indent="-514350">
              <a:buAutoNum type="arabicPeriod"/>
            </a:pPr>
            <a:r>
              <a:rPr lang="en-GB" sz="3200" dirty="0"/>
              <a:t>Limited Energy Density</a:t>
            </a:r>
          </a:p>
          <a:p>
            <a:pPr marL="514350" indent="-514350">
              <a:buAutoNum type="arabicPeriod"/>
            </a:pPr>
            <a:r>
              <a:rPr lang="en-GB" sz="3200" dirty="0"/>
              <a:t>Digestion Process Challenges</a:t>
            </a:r>
          </a:p>
        </p:txBody>
      </p:sp>
    </p:spTree>
    <p:extLst>
      <p:ext uri="{BB962C8B-B14F-4D97-AF65-F5344CB8AC3E}">
        <p14:creationId xmlns:p14="http://schemas.microsoft.com/office/powerpoint/2010/main" val="3693577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E38DC-9C1A-BFA7-BD4D-497094C90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Disadvantages of Biomethane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8859F-5755-B0BF-10B7-07A377381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High Initial Investment</a:t>
            </a:r>
            <a:r>
              <a:rPr lang="en-GB" sz="3200" dirty="0"/>
              <a:t>: - Anaerobic digesters, requires a substantial upfront investment</a:t>
            </a:r>
            <a:endParaRPr lang="en-GB" sz="3200" b="1" u="sng" dirty="0"/>
          </a:p>
          <a:p>
            <a:r>
              <a:rPr lang="en-GB" sz="3200" b="1" u="sng" dirty="0"/>
              <a:t>Feedstock Availability</a:t>
            </a:r>
            <a:r>
              <a:rPr lang="en-GB" sz="3200" dirty="0"/>
              <a:t>: - Biomethane production relies on a consistent supply of organic feedstocks.  Obtaining a reliable and sufficient source of feedstock can be challenging and could limit production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2769398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13BEE-023F-C5F8-FDB7-106903BD0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Disadvantages of biomethane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79573-08FB-8D19-9AED-D3388143C9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401788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Methane Leakage</a:t>
            </a:r>
            <a:r>
              <a:rPr lang="en-GB" sz="3200" dirty="0"/>
              <a:t>: - during production and transportation.  This means that any emissions can offset the environmental benefits of biomethane</a:t>
            </a:r>
            <a:endParaRPr lang="en-GB" sz="3200" b="1" u="sng" dirty="0"/>
          </a:p>
          <a:p>
            <a:r>
              <a:rPr lang="en-GB" sz="3200" b="1" u="sng" dirty="0"/>
              <a:t>Energy-Intensive Purification</a:t>
            </a:r>
            <a:r>
              <a:rPr lang="en-GB" sz="3200" dirty="0"/>
              <a:t>: - achieving the high purity required for biomethane often involves an energy intensive purification process.  This consumes power and can increase carbon footprint of the biomethane production facility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1120683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494F8-3B85-578C-47B0-DFF7DBA02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Disadvantages of biomethane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89963-ACF2-509F-DEEA-DDF9289455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Competition with Food Production</a:t>
            </a:r>
            <a:r>
              <a:rPr lang="en-GB" sz="3200" dirty="0"/>
              <a:t>: - energy crop production can compete with food crop production creating a moral dilemma of food Vs. energy</a:t>
            </a:r>
          </a:p>
          <a:p>
            <a:r>
              <a:rPr lang="en-GB" sz="3200" b="1" u="sng" dirty="0"/>
              <a:t>Limited Infrastructure</a:t>
            </a:r>
            <a:r>
              <a:rPr lang="en-GB" sz="3200" dirty="0"/>
              <a:t>: including refuelling stations and supply structure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9145698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85A6A-008D-31F1-004E-1AD62E0C6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Disadvantages of Biomethane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58490-A16F-39C9-AD80-E6699E6E1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Limited Energy Density</a:t>
            </a:r>
            <a:r>
              <a:rPr lang="en-GB" sz="3200" dirty="0"/>
              <a:t>: - Biomethane has a lower energy density compared to fossil fuels</a:t>
            </a:r>
          </a:p>
          <a:p>
            <a:r>
              <a:rPr lang="en-GB" sz="3200" dirty="0"/>
              <a:t>As a result, larger storage and transportation infrastructure may be required to deliver the same energy content</a:t>
            </a:r>
          </a:p>
          <a:p>
            <a:r>
              <a:rPr lang="en-GB" sz="3200" dirty="0"/>
              <a:t>This limitation can increase operational costs</a:t>
            </a:r>
          </a:p>
        </p:txBody>
      </p:sp>
    </p:spTree>
    <p:extLst>
      <p:ext uri="{BB962C8B-B14F-4D97-AF65-F5344CB8AC3E}">
        <p14:creationId xmlns:p14="http://schemas.microsoft.com/office/powerpoint/2010/main" val="36788963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704D1-0BB8-9132-95E5-2CD45EEB4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Disadvantages of biomethane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8AE38E-2B16-CD94-B4C9-E8C5936D45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b="1" u="sng" dirty="0"/>
              <a:t>Digestion Process Challenges</a:t>
            </a:r>
            <a:r>
              <a:rPr lang="en-GB" sz="3200" dirty="0"/>
              <a:t>: - Biomethane production involves anaerobic digestion a biological process that can be sensitive to temperature fluctuations and feedstock composition</a:t>
            </a:r>
          </a:p>
          <a:p>
            <a:r>
              <a:rPr lang="en-GB" sz="3200" dirty="0"/>
              <a:t>Maintaining stable conditions for optimal biomethane production can be a challenging task especially in very cold areas</a:t>
            </a:r>
          </a:p>
        </p:txBody>
      </p:sp>
    </p:spTree>
    <p:extLst>
      <p:ext uri="{BB962C8B-B14F-4D97-AF65-F5344CB8AC3E}">
        <p14:creationId xmlns:p14="http://schemas.microsoft.com/office/powerpoint/2010/main" val="41990182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6E706-4046-CED4-559B-F46F6131C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Transport Emissions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A3A2B-0F58-7F5B-162A-961D0169F1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B5CDA9-288D-8760-BDC5-E96C4C143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825625"/>
            <a:ext cx="11887200" cy="487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0354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28260-6D51-DB93-7AFD-A8C3CD312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Transport Emissions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EF5593F-F5A4-A36B-27BA-3047F8F99C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94105" y="2181225"/>
            <a:ext cx="7603790" cy="3678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3548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A8C1C-3FCA-5422-DB81-059FF6728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HGVs and Buses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CA40F-2F68-3768-7757-318025BF9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201FAA-FC42-58F7-F886-CBA33800AE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36" y="1690688"/>
            <a:ext cx="11877964" cy="4648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8054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A5ACB-40B0-7C3D-E5C7-A27715F32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Operating HGVs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6EED1-AA4C-F936-C068-3C7542BA1D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357D83-B39C-D62F-2156-50356776D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166" y="1640336"/>
            <a:ext cx="11440471" cy="4624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6174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D05FE-4B93-94E4-2216-B4BE56FAD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Potential Way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7A450-E25F-5572-F723-846029F42B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19653D-6B70-35ED-A257-D51DA2938F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988" y="1690688"/>
            <a:ext cx="11538192" cy="4637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2295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B43D6-CC20-A9AA-3E83-96C1036A6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Need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BE132-D70B-6F99-DB6A-A0C640BFC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F1259E-F80B-3DB0-AEDF-4B14FA92D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087" y="1825625"/>
            <a:ext cx="11377650" cy="456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139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16025-28C7-E7C3-31EE-D3DF742D8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Biomethane Potential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57F7C-69D4-3BA5-4C15-05FE2078B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531544-F2D7-51DE-9ABD-ACE5B7D57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948" y="1877661"/>
            <a:ext cx="11510272" cy="4760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0415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F3370-BBDD-39FB-1D5A-A02169B0E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Well to Wheel Emissions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D6EB1-1D56-3E2A-F3CB-9F3D3B6646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C8A250-7CEE-1C90-1D3D-E82941BDF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730" y="1825624"/>
            <a:ext cx="11335768" cy="459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9931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FDC6D-7ACD-A2EA-A8C6-ED0A59CB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Air Quality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F4553-13A0-EFDD-A185-95FCBACF5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D17F13-01A9-705D-B462-DECD072A42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825625"/>
            <a:ext cx="11314827" cy="4516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6135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AB2B2-E28C-4A70-6B58-438C7A2EA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Practicalities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E66A1-5261-5133-B313-B1E5916EA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7C7D94-918F-DF78-421A-D812C4C6F6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591" y="1825625"/>
            <a:ext cx="11258986" cy="4513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7429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101C7-865A-3D60-3C72-907B57E7F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Fuel Supply Currently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6E82D-DD97-6BD7-860A-98EE0F6D44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Energy Supply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49F0E0-D7FE-4731-5F12-A8F290012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192" y="2477954"/>
            <a:ext cx="11029614" cy="2981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6434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CDE76-9FE8-72E6-F72F-E8A73B344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Overview European Gas Grid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14727-7B00-76EE-99D0-133064567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FAA526-2477-B61A-BDBA-BCEFE8D9DF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88" y="1909569"/>
            <a:ext cx="11378622" cy="4632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004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CE54D-22C9-6090-2749-527CA494D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Biomethane Fuelled Vehicles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21CE5-5C7B-F463-919E-725DB6A67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B07BD8-ADE4-CCD1-D700-CAC685E190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29" y="1858212"/>
            <a:ext cx="11335768" cy="4574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1313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5EAC4-9888-57EE-11A9-A1A33A932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Cost Savings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76F3A-6D13-72A5-BD64-4D60F388F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2A4A31-DC0E-9589-D90E-BE8020FF7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809" y="1891621"/>
            <a:ext cx="11370669" cy="4679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6747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9E48A-9C92-750E-FDAA-B918544E2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Vehicle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0082E-3F1A-D30F-5DAA-8B4F5928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6C3822-80A9-43F2-CE01-B63D1C6143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90" y="1825626"/>
            <a:ext cx="11335768" cy="4535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3495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291A9-4ACF-8FA0-8EC3-671428C30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Fuelling Infrastructure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1FC27-0CAE-FB94-C080-7E7CB2664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E814E7-4580-8FFA-C30B-ACCA3B13EF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650" y="1690688"/>
            <a:ext cx="11245025" cy="4802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8852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6C613-EE0A-F26B-7424-A3C6C8703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Certifying Biomethane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56F42-4BB4-18E7-CCDF-3C63365A2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CB4096-F353-59DC-C008-6F12B29CD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550" y="1849740"/>
            <a:ext cx="11210125" cy="4236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1515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C95FF-A2A7-029D-62DD-FD146F05B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Approving Biomethane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4C828-982E-0C84-C914-74366C4AA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F5674B-F663-7573-2CAF-1D16BBCF0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511" y="1825625"/>
            <a:ext cx="11210125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4434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A2289-1DC4-F16D-E2DB-77844D89B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36034-4CA5-9AAC-4767-1A913F53C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98F8CC-0416-F57E-54BB-89DD851A25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31" y="1825624"/>
            <a:ext cx="11258985" cy="4952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3823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53C18-76BD-86AC-7E5D-1AFDA6DE3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3F43E-2A31-B40A-D618-A64920BF9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EC4237-A244-4070-78C0-0EE9BEFE21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591" y="1825624"/>
            <a:ext cx="11265966" cy="4487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8322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D13DE-BF42-C8A0-5855-4848AFF20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CNG Fuels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9EF5C-0961-DE15-CB5E-17C005FAC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83FBCC-141D-29CD-272E-0EE8F210A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615" y="1825625"/>
            <a:ext cx="11246001" cy="472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4926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C9641-8705-262A-F5F9-A36C38DE2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Air Liquide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C8C0-B82A-9F67-A9AB-7FDD77AAD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0A0DE5-988A-80F6-683A-BF500248B9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558" y="1825625"/>
            <a:ext cx="11197138" cy="454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5026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F0746-A967-B752-9994-E45938ACC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DD633-AA59-7C13-9DFE-625921987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A42A65-C6CA-778B-25EC-487A7A4C9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20194"/>
            <a:ext cx="12192000" cy="5817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4736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4A22D-DA11-092C-8FA7-AA26CEAD2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Royal 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46BF1-3D4C-3C0D-9052-AD22FE4E7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8187D4-9D27-F065-DD20-6E9DFDD3D9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90" y="1825624"/>
            <a:ext cx="11321808" cy="444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1593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A7F04-5CEB-E7ED-6F51-A180F0068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Liverpool City Council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1FFCA-EEAD-DB82-D0D2-4DDD75A04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949203-3AB4-47B8-2C9F-0108C2F2F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11" y="1825624"/>
            <a:ext cx="11217105" cy="4491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54839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23A02-8721-5538-125F-B48977287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Warrens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DC0CC-0349-F4AA-A1B5-B77E61692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32C8F9-C5E2-A42C-1360-7CB1C154F6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5625"/>
            <a:ext cx="10727913" cy="4457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51488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5EBEA-28B3-1C51-A6C7-5444762B3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E1DAC-C252-977F-D2C3-936D019FED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8F602D-02F6-C01F-E043-F486DD98A3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321"/>
            <a:ext cx="12192000" cy="5619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27160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10249</TotalTime>
  <Words>797</Words>
  <Application>Microsoft Office PowerPoint</Application>
  <PresentationFormat>Widescreen</PresentationFormat>
  <Paragraphs>96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9" baseType="lpstr">
      <vt:lpstr>Gill Sans MT</vt:lpstr>
      <vt:lpstr>Wingdings 2</vt:lpstr>
      <vt:lpstr>Dividend</vt:lpstr>
      <vt:lpstr>Biomethane Alternative Fuel</vt:lpstr>
      <vt:lpstr>Biogas and Biomethane</vt:lpstr>
      <vt:lpstr>Biogas</vt:lpstr>
      <vt:lpstr>Biomethane production</vt:lpstr>
      <vt:lpstr>Biomethane Production</vt:lpstr>
      <vt:lpstr>Biomethane Production</vt:lpstr>
      <vt:lpstr>Overview Biomethane Production</vt:lpstr>
      <vt:lpstr>Advantages of Biomethane</vt:lpstr>
      <vt:lpstr>Renewable Energy Source</vt:lpstr>
      <vt:lpstr>Greenhouse Gas Reduction</vt:lpstr>
      <vt:lpstr>Energy independence</vt:lpstr>
      <vt:lpstr>Effective Waste Management</vt:lpstr>
      <vt:lpstr>Distributed Energy Generation</vt:lpstr>
      <vt:lpstr>Disadvantages of Biomethane</vt:lpstr>
      <vt:lpstr>Disadvantages of Biomethane</vt:lpstr>
      <vt:lpstr>Disadvantages of biomethane</vt:lpstr>
      <vt:lpstr>Disadvantages of biomethane</vt:lpstr>
      <vt:lpstr>Disadvantages of Biomethane</vt:lpstr>
      <vt:lpstr>Disadvantages of biomethane</vt:lpstr>
      <vt:lpstr>Transport Emissions</vt:lpstr>
      <vt:lpstr>Transport Emissions</vt:lpstr>
      <vt:lpstr>HGVs and Buses</vt:lpstr>
      <vt:lpstr>Operating HGVs</vt:lpstr>
      <vt:lpstr>Potential Way Forward</vt:lpstr>
      <vt:lpstr>The Need</vt:lpstr>
      <vt:lpstr>Biomethane Potential</vt:lpstr>
      <vt:lpstr>Well to Wheel Emissions</vt:lpstr>
      <vt:lpstr>Air Quality Issues</vt:lpstr>
      <vt:lpstr>Practicalities</vt:lpstr>
      <vt:lpstr>Fuel Supply Currently</vt:lpstr>
      <vt:lpstr>Overview European Gas Grid</vt:lpstr>
      <vt:lpstr>Biomethane Fuelled Vehicles</vt:lpstr>
      <vt:lpstr>Cost Savings</vt:lpstr>
      <vt:lpstr>Vehicle Performance</vt:lpstr>
      <vt:lpstr>Fuelling Infrastructure</vt:lpstr>
      <vt:lpstr>Certifying Biomethane Use</vt:lpstr>
      <vt:lpstr>Approving Biomethane Use</vt:lpstr>
      <vt:lpstr>Summary</vt:lpstr>
      <vt:lpstr>Case Studies</vt:lpstr>
      <vt:lpstr>CNG Fuels</vt:lpstr>
      <vt:lpstr>Air Liquide</vt:lpstr>
      <vt:lpstr>PowerPoint Presentation</vt:lpstr>
      <vt:lpstr>Royal Mail</vt:lpstr>
      <vt:lpstr>Liverpool City Council</vt:lpstr>
      <vt:lpstr>Warrens Group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Thorn</dc:creator>
  <cp:lastModifiedBy>Andrew Thorn</cp:lastModifiedBy>
  <cp:revision>1</cp:revision>
  <dcterms:created xsi:type="dcterms:W3CDTF">2025-10-16T01:14:21Z</dcterms:created>
  <dcterms:modified xsi:type="dcterms:W3CDTF">2025-10-23T09:35:58Z</dcterms:modified>
</cp:coreProperties>
</file>