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6" r:id="rId1"/>
  </p:sldMasterIdLst>
  <p:sldIdLst>
    <p:sldId id="265" r:id="rId2"/>
    <p:sldId id="256" r:id="rId3"/>
    <p:sldId id="257" r:id="rId4"/>
    <p:sldId id="259" r:id="rId5"/>
    <p:sldId id="261" r:id="rId6"/>
    <p:sldId id="260" r:id="rId7"/>
    <p:sldId id="262" r:id="rId8"/>
    <p:sldId id="263" r:id="rId9"/>
    <p:sldId id="258"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861"/>
    <p:restoredTop sz="94719"/>
  </p:normalViewPr>
  <p:slideViewPr>
    <p:cSldViewPr snapToGrid="0">
      <p:cViewPr varScale="1">
        <p:scale>
          <a:sx n="107" d="100"/>
          <a:sy n="107" d="100"/>
        </p:scale>
        <p:origin x="184" y="5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E4252FFB-25EA-1845-9C52-F2CBC92578E5}" type="datetimeFigureOut">
              <a:rPr lang="en-US" smtClean="0"/>
              <a:t>3/15/26</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CB3ACBFF-96D9-D047-99FE-CC3DA3E9ED36}" type="slidenum">
              <a:rPr lang="en-US" smtClean="0"/>
              <a:t>‹#›</a:t>
            </a:fld>
            <a:endParaRPr lang="en-US"/>
          </a:p>
        </p:txBody>
      </p:sp>
    </p:spTree>
    <p:extLst>
      <p:ext uri="{BB962C8B-B14F-4D97-AF65-F5344CB8AC3E}">
        <p14:creationId xmlns:p14="http://schemas.microsoft.com/office/powerpoint/2010/main" val="172235494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4252FFB-25EA-1845-9C52-F2CBC92578E5}"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3ACBFF-96D9-D047-99FE-CC3DA3E9ED36}" type="slidenum">
              <a:rPr lang="en-US" smtClean="0"/>
              <a:t>‹#›</a:t>
            </a:fld>
            <a:endParaRPr lang="en-US"/>
          </a:p>
        </p:txBody>
      </p:sp>
    </p:spTree>
    <p:extLst>
      <p:ext uri="{BB962C8B-B14F-4D97-AF65-F5344CB8AC3E}">
        <p14:creationId xmlns:p14="http://schemas.microsoft.com/office/powerpoint/2010/main" val="3943632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4252FFB-25EA-1845-9C52-F2CBC92578E5}"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3ACBFF-96D9-D047-99FE-CC3DA3E9ED36}" type="slidenum">
              <a:rPr lang="en-US" smtClean="0"/>
              <a:t>‹#›</a:t>
            </a:fld>
            <a:endParaRPr lang="en-US"/>
          </a:p>
        </p:txBody>
      </p:sp>
    </p:spTree>
    <p:extLst>
      <p:ext uri="{BB962C8B-B14F-4D97-AF65-F5344CB8AC3E}">
        <p14:creationId xmlns:p14="http://schemas.microsoft.com/office/powerpoint/2010/main" val="3708714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4252FFB-25EA-1845-9C52-F2CBC92578E5}" type="datetimeFigureOut">
              <a:rPr lang="en-US" smtClean="0"/>
              <a:t>3/15/26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3ACBFF-96D9-D047-99FE-CC3DA3E9ED36}" type="slidenum">
              <a:rPr lang="en-US" smtClean="0"/>
              <a:t>‹#›</a:t>
            </a:fld>
            <a:endParaRPr lang="en-US"/>
          </a:p>
        </p:txBody>
      </p:sp>
    </p:spTree>
    <p:extLst>
      <p:ext uri="{BB962C8B-B14F-4D97-AF65-F5344CB8AC3E}">
        <p14:creationId xmlns:p14="http://schemas.microsoft.com/office/powerpoint/2010/main" val="786727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4252FFB-25EA-1845-9C52-F2CBC92578E5}" type="datetimeFigureOut">
              <a:rPr lang="en-US" smtClean="0"/>
              <a:t>3/15/26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3ACBFF-96D9-D047-99FE-CC3DA3E9ED36}" type="slidenum">
              <a:rPr lang="en-US" smtClean="0"/>
              <a:t>‹#›</a:t>
            </a:fld>
            <a:endParaRPr lang="en-US"/>
          </a:p>
        </p:txBody>
      </p:sp>
    </p:spTree>
    <p:extLst>
      <p:ext uri="{BB962C8B-B14F-4D97-AF65-F5344CB8AC3E}">
        <p14:creationId xmlns:p14="http://schemas.microsoft.com/office/powerpoint/2010/main" val="2102755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4252FFB-25EA-1845-9C52-F2CBC92578E5}" type="datetimeFigureOut">
              <a:rPr lang="en-US" smtClean="0"/>
              <a:t>3/15/26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3ACBFF-96D9-D047-99FE-CC3DA3E9ED36}" type="slidenum">
              <a:rPr lang="en-US" smtClean="0"/>
              <a:t>‹#›</a:t>
            </a:fld>
            <a:endParaRPr lang="en-US"/>
          </a:p>
        </p:txBody>
      </p:sp>
    </p:spTree>
    <p:extLst>
      <p:ext uri="{BB962C8B-B14F-4D97-AF65-F5344CB8AC3E}">
        <p14:creationId xmlns:p14="http://schemas.microsoft.com/office/powerpoint/2010/main" val="1975914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E4252FFB-25EA-1845-9C52-F2CBC92578E5}" type="datetimeFigureOut">
              <a:rPr lang="en-US" smtClean="0"/>
              <a:t>3/15/26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B3ACBFF-96D9-D047-99FE-CC3DA3E9ED36}" type="slidenum">
              <a:rPr lang="en-US" smtClean="0"/>
              <a:t>‹#›</a:t>
            </a:fld>
            <a:endParaRPr lang="en-US"/>
          </a:p>
        </p:txBody>
      </p:sp>
    </p:spTree>
    <p:extLst>
      <p:ext uri="{BB962C8B-B14F-4D97-AF65-F5344CB8AC3E}">
        <p14:creationId xmlns:p14="http://schemas.microsoft.com/office/powerpoint/2010/main" val="1286374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4252FFB-25EA-1845-9C52-F2CBC92578E5}" type="datetimeFigureOut">
              <a:rPr lang="en-US" smtClean="0"/>
              <a:t>3/15/26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3ACBFF-96D9-D047-99FE-CC3DA3E9ED36}" type="slidenum">
              <a:rPr lang="en-US" smtClean="0"/>
              <a:t>‹#›</a:t>
            </a:fld>
            <a:endParaRPr lang="en-US"/>
          </a:p>
        </p:txBody>
      </p:sp>
    </p:spTree>
    <p:extLst>
      <p:ext uri="{BB962C8B-B14F-4D97-AF65-F5344CB8AC3E}">
        <p14:creationId xmlns:p14="http://schemas.microsoft.com/office/powerpoint/2010/main" val="230320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4252FFB-25EA-1845-9C52-F2CBC92578E5}" type="datetimeFigureOut">
              <a:rPr lang="en-US" smtClean="0"/>
              <a:t>3/15/26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B3ACBFF-96D9-D047-99FE-CC3DA3E9ED36}" type="slidenum">
              <a:rPr lang="en-US" smtClean="0"/>
              <a:t>‹#›</a:t>
            </a:fld>
            <a:endParaRPr lang="en-US"/>
          </a:p>
        </p:txBody>
      </p:sp>
    </p:spTree>
    <p:extLst>
      <p:ext uri="{BB962C8B-B14F-4D97-AF65-F5344CB8AC3E}">
        <p14:creationId xmlns:p14="http://schemas.microsoft.com/office/powerpoint/2010/main" val="519015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4252FFB-25EA-1845-9C52-F2CBC92578E5}" type="datetimeFigureOut">
              <a:rPr lang="en-US" smtClean="0"/>
              <a:t>3/15/26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3ACBFF-96D9-D047-99FE-CC3DA3E9ED36}" type="slidenum">
              <a:rPr lang="en-US" smtClean="0"/>
              <a:t>‹#›</a:t>
            </a:fld>
            <a:endParaRPr lang="en-US"/>
          </a:p>
        </p:txBody>
      </p:sp>
    </p:spTree>
    <p:extLst>
      <p:ext uri="{BB962C8B-B14F-4D97-AF65-F5344CB8AC3E}">
        <p14:creationId xmlns:p14="http://schemas.microsoft.com/office/powerpoint/2010/main" val="1816675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4252FFB-25EA-1845-9C52-F2CBC92578E5}"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3ACBFF-96D9-D047-99FE-CC3DA3E9ED36}" type="slidenum">
              <a:rPr lang="en-US" smtClean="0"/>
              <a:t>‹#›</a:t>
            </a:fld>
            <a:endParaRPr lang="en-US"/>
          </a:p>
        </p:txBody>
      </p:sp>
    </p:spTree>
    <p:extLst>
      <p:ext uri="{BB962C8B-B14F-4D97-AF65-F5344CB8AC3E}">
        <p14:creationId xmlns:p14="http://schemas.microsoft.com/office/powerpoint/2010/main" val="5100332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4252FFB-25EA-1845-9C52-F2CBC92578E5}"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3ACBFF-96D9-D047-99FE-CC3DA3E9ED36}" type="slidenum">
              <a:rPr lang="en-US" smtClean="0"/>
              <a:t>‹#›</a:t>
            </a:fld>
            <a:endParaRPr lang="en-US"/>
          </a:p>
        </p:txBody>
      </p:sp>
    </p:spTree>
    <p:extLst>
      <p:ext uri="{BB962C8B-B14F-4D97-AF65-F5344CB8AC3E}">
        <p14:creationId xmlns:p14="http://schemas.microsoft.com/office/powerpoint/2010/main" val="39894394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4252FFB-25EA-1845-9C52-F2CBC92578E5}"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3ACBFF-96D9-D047-99FE-CC3DA3E9ED36}" type="slidenum">
              <a:rPr lang="en-US" smtClean="0"/>
              <a:t>‹#›</a:t>
            </a:fld>
            <a:endParaRPr lang="en-US"/>
          </a:p>
        </p:txBody>
      </p:sp>
    </p:spTree>
    <p:extLst>
      <p:ext uri="{BB962C8B-B14F-4D97-AF65-F5344CB8AC3E}">
        <p14:creationId xmlns:p14="http://schemas.microsoft.com/office/powerpoint/2010/main" val="3748512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4252FFB-25EA-1845-9C52-F2CBC92578E5}"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3ACBFF-96D9-D047-99FE-CC3DA3E9ED36}" type="slidenum">
              <a:rPr lang="en-US" smtClean="0"/>
              <a:t>‹#›</a:t>
            </a:fld>
            <a:endParaRPr lang="en-US"/>
          </a:p>
        </p:txBody>
      </p:sp>
    </p:spTree>
    <p:extLst>
      <p:ext uri="{BB962C8B-B14F-4D97-AF65-F5344CB8AC3E}">
        <p14:creationId xmlns:p14="http://schemas.microsoft.com/office/powerpoint/2010/main" val="2739436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4252FFB-25EA-1845-9C52-F2CBC92578E5}"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3ACBFF-96D9-D047-99FE-CC3DA3E9ED36}" type="slidenum">
              <a:rPr lang="en-US" smtClean="0"/>
              <a:t>‹#›</a:t>
            </a:fld>
            <a:endParaRPr lang="en-US"/>
          </a:p>
        </p:txBody>
      </p:sp>
    </p:spTree>
    <p:extLst>
      <p:ext uri="{BB962C8B-B14F-4D97-AF65-F5344CB8AC3E}">
        <p14:creationId xmlns:p14="http://schemas.microsoft.com/office/powerpoint/2010/main" val="27055637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4252FFB-25EA-1845-9C52-F2CBC92578E5}"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3ACBFF-96D9-D047-99FE-CC3DA3E9ED36}" type="slidenum">
              <a:rPr lang="en-US" smtClean="0"/>
              <a:t>‹#›</a:t>
            </a:fld>
            <a:endParaRPr lang="en-US"/>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16854146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4252FFB-25EA-1845-9C52-F2CBC92578E5}"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3ACBFF-96D9-D047-99FE-CC3DA3E9ED36}" type="slidenum">
              <a:rPr lang="en-US" smtClean="0"/>
              <a:t>‹#›</a:t>
            </a:fld>
            <a:endParaRPr lang="en-US"/>
          </a:p>
        </p:txBody>
      </p:sp>
    </p:spTree>
    <p:extLst>
      <p:ext uri="{BB962C8B-B14F-4D97-AF65-F5344CB8AC3E}">
        <p14:creationId xmlns:p14="http://schemas.microsoft.com/office/powerpoint/2010/main" val="2951468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4252FFB-25EA-1845-9C52-F2CBC92578E5}" type="datetimeFigureOut">
              <a:rPr lang="en-US" smtClean="0"/>
              <a:t>3/15/26</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B3ACBFF-96D9-D047-99FE-CC3DA3E9ED36}" type="slidenum">
              <a:rPr lang="en-US" smtClean="0"/>
              <a:t>‹#›</a:t>
            </a:fld>
            <a:endParaRPr lang="en-US"/>
          </a:p>
        </p:txBody>
      </p:sp>
    </p:spTree>
    <p:extLst>
      <p:ext uri="{BB962C8B-B14F-4D97-AF65-F5344CB8AC3E}">
        <p14:creationId xmlns:p14="http://schemas.microsoft.com/office/powerpoint/2010/main" val="1884819240"/>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nice.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D53B456-DB0E-45D1-CED3-AEFEED8D7E43}"/>
              </a:ext>
            </a:extLst>
          </p:cNvPr>
          <p:cNvSpPr txBox="1"/>
          <p:nvPr/>
        </p:nvSpPr>
        <p:spPr>
          <a:xfrm>
            <a:off x="786809" y="1020726"/>
            <a:ext cx="10994065" cy="4401205"/>
          </a:xfrm>
          <a:prstGeom prst="rect">
            <a:avLst/>
          </a:prstGeom>
          <a:noFill/>
        </p:spPr>
        <p:txBody>
          <a:bodyPr wrap="square" rtlCol="0">
            <a:spAutoFit/>
          </a:bodyPr>
          <a:lstStyle/>
          <a:p>
            <a:r>
              <a:rPr lang="en-GB" altLang="en-US" sz="4000" dirty="0"/>
              <a:t>Module Title: </a:t>
            </a:r>
            <a:r>
              <a:rPr lang="en-GB" altLang="en-US" sz="4000" b="1" i="1" dirty="0"/>
              <a:t>Professional Career Development within H&amp;SC</a:t>
            </a:r>
          </a:p>
          <a:p>
            <a:r>
              <a:rPr lang="en-GB" altLang="en-US" sz="4000" u="sng" dirty="0"/>
              <a:t>Module Number</a:t>
            </a:r>
            <a:r>
              <a:rPr lang="en-GB" altLang="en-US" sz="4000" dirty="0"/>
              <a:t>: </a:t>
            </a:r>
            <a:r>
              <a:rPr lang="en-GB" altLang="en-US" sz="4000" b="1" i="1" dirty="0"/>
              <a:t>LCHS 4009 (LON)</a:t>
            </a:r>
          </a:p>
          <a:p>
            <a:r>
              <a:rPr lang="en-GB" altLang="en-US" sz="4000" u="sng" dirty="0"/>
              <a:t>Assignment No</a:t>
            </a:r>
            <a:r>
              <a:rPr lang="en-GB" altLang="en-US" sz="4000" b="1" i="1" dirty="0"/>
              <a:t>:     ASSIGNMENT 1</a:t>
            </a:r>
          </a:p>
          <a:p>
            <a:r>
              <a:rPr lang="en-GB" altLang="en-US" sz="4000" u="sng" dirty="0"/>
              <a:t>Student </a:t>
            </a:r>
            <a:r>
              <a:rPr lang="en-GB" altLang="en-US" sz="4000" u="sng" dirty="0" err="1"/>
              <a:t>Name</a:t>
            </a:r>
            <a:r>
              <a:rPr lang="en-GB" altLang="en-US" sz="4000" b="1" i="1" dirty="0" err="1"/>
              <a:t>:Crisanta</a:t>
            </a:r>
            <a:r>
              <a:rPr lang="en-GB" altLang="en-US" sz="4000" b="1" i="1" dirty="0"/>
              <a:t> Rodrigues Sousa</a:t>
            </a:r>
          </a:p>
          <a:p>
            <a:r>
              <a:rPr lang="en-GB" altLang="en-US" sz="4000" u="sng" dirty="0"/>
              <a:t>Student ID: 2437846</a:t>
            </a:r>
            <a:endParaRPr lang="en-GB" altLang="en-US" sz="4000" b="1" i="1" dirty="0"/>
          </a:p>
          <a:p>
            <a:r>
              <a:rPr lang="en-GB" altLang="en-US" sz="4000" u="sng" dirty="0"/>
              <a:t>Lecturer’s </a:t>
            </a:r>
            <a:r>
              <a:rPr lang="en-GB" altLang="en-US" sz="4000" u="sng" dirty="0" err="1"/>
              <a:t>Name</a:t>
            </a:r>
            <a:r>
              <a:rPr lang="en-GB" altLang="en-US" sz="4000" b="1" i="1" dirty="0" err="1"/>
              <a:t>:Shepherd</a:t>
            </a:r>
            <a:r>
              <a:rPr lang="en-GB" altLang="en-US" sz="4000" b="1" i="1"/>
              <a:t> Ziko</a:t>
            </a:r>
            <a:endParaRPr lang="en-GB" altLang="en-US" sz="4000" b="1" i="1" dirty="0"/>
          </a:p>
        </p:txBody>
      </p:sp>
    </p:spTree>
    <p:extLst>
      <p:ext uri="{BB962C8B-B14F-4D97-AF65-F5344CB8AC3E}">
        <p14:creationId xmlns:p14="http://schemas.microsoft.com/office/powerpoint/2010/main" val="2789016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33" name="Picture 1032">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 name="Title 4">
            <a:extLst>
              <a:ext uri="{FF2B5EF4-FFF2-40B4-BE49-F238E27FC236}">
                <a16:creationId xmlns:a16="http://schemas.microsoft.com/office/drawing/2014/main" id="{6FB44F30-9639-6C2F-8901-64B073286B33}"/>
              </a:ext>
            </a:extLst>
          </p:cNvPr>
          <p:cNvSpPr>
            <a:spLocks noGrp="1"/>
          </p:cNvSpPr>
          <p:nvPr>
            <p:ph type="ctrTitle"/>
          </p:nvPr>
        </p:nvSpPr>
        <p:spPr>
          <a:xfrm>
            <a:off x="825909" y="808055"/>
            <a:ext cx="3979205" cy="1453363"/>
          </a:xfrm>
        </p:spPr>
        <p:txBody>
          <a:bodyPr vert="horz" lIns="91440" tIns="45720" rIns="91440" bIns="45720" rtlCol="0" anchor="ctr">
            <a:normAutofit/>
          </a:bodyPr>
          <a:lstStyle/>
          <a:p>
            <a:pPr algn="l">
              <a:lnSpc>
                <a:spcPct val="90000"/>
              </a:lnSpc>
            </a:pPr>
            <a:r>
              <a:rPr lang="en-US" sz="900"/>
              <a:t>  </a:t>
            </a:r>
            <a:br>
              <a:rPr lang="en-US" sz="900"/>
            </a:br>
            <a:br>
              <a:rPr lang="en-US" sz="900"/>
            </a:br>
            <a:br>
              <a:rPr lang="en-US" sz="900"/>
            </a:br>
            <a:br>
              <a:rPr lang="en-US" sz="900"/>
            </a:br>
            <a:br>
              <a:rPr lang="en-US" sz="900"/>
            </a:br>
            <a:br>
              <a:rPr lang="en-US" sz="900"/>
            </a:br>
            <a:br>
              <a:rPr lang="en-US" sz="900"/>
            </a:br>
            <a:br>
              <a:rPr lang="en-US" sz="900"/>
            </a:br>
            <a:br>
              <a:rPr lang="en-US" sz="900"/>
            </a:br>
            <a:br>
              <a:rPr lang="en-US" sz="900"/>
            </a:br>
            <a:r>
              <a:rPr lang="en-US" sz="900"/>
              <a:t>Introduction</a:t>
            </a:r>
          </a:p>
        </p:txBody>
      </p:sp>
      <p:sp>
        <p:nvSpPr>
          <p:cNvPr id="2" name="TextBox 1">
            <a:extLst>
              <a:ext uri="{FF2B5EF4-FFF2-40B4-BE49-F238E27FC236}">
                <a16:creationId xmlns:a16="http://schemas.microsoft.com/office/drawing/2014/main" id="{AEF17D90-1840-B526-F5D3-45F19FF16715}"/>
              </a:ext>
            </a:extLst>
          </p:cNvPr>
          <p:cNvSpPr txBox="1"/>
          <p:nvPr/>
        </p:nvSpPr>
        <p:spPr>
          <a:xfrm>
            <a:off x="802178" y="2261420"/>
            <a:ext cx="4002936" cy="3637935"/>
          </a:xfrm>
          <a:prstGeom prst="rect">
            <a:avLst/>
          </a:prstGeom>
        </p:spPr>
        <p:txBody>
          <a:bodyPr vert="horz" lIns="91440" tIns="45720" rIns="91440" bIns="45720" rtlCol="0" anchor="ctr">
            <a:normAutofit/>
          </a:bodyPr>
          <a:lstStyle/>
          <a:p>
            <a:pPr>
              <a:lnSpc>
                <a:spcPct val="90000"/>
              </a:lnSpc>
              <a:spcAft>
                <a:spcPts val="1000"/>
              </a:spcAft>
              <a:buClr>
                <a:schemeClr val="tx1"/>
              </a:buClr>
              <a:buSzPct val="100000"/>
              <a:buFont typeface="Arial"/>
              <a:buChar char="•"/>
            </a:pPr>
            <a:r>
              <a:rPr lang="en-US" sz="1300"/>
              <a:t>This presentation will explore the developmental needs of a young carer Jenny who is a 16-year-old girl who has been supporting her mother for the past five years has taken non-significant responsibilities at home such as cooking cleaning shopping and helping him other manage daily tasks due to her mobility and memory difficulties adolescence to the key stage in one development involving important physical emotional and social changes developmental fear to suggest that people at this stage of forming their identities developing independent and building relationships outside of their family however Jenny carrying wall may have a large impact in experiencing these typical developmental processes and this presentation will consider how Jenny’s experience may influence her development and offer advice in with the use of a developmental theory to what she could potentially do to help with her circumstances</a:t>
            </a:r>
          </a:p>
        </p:txBody>
      </p:sp>
      <p:pic>
        <p:nvPicPr>
          <p:cNvPr id="1028" name="Picture 4" descr="Therapist listens to patient in a counseling session. photo – Free Mental  health Image on Unsplash">
            <a:extLst>
              <a:ext uri="{FF2B5EF4-FFF2-40B4-BE49-F238E27FC236}">
                <a16:creationId xmlns:a16="http://schemas.microsoft.com/office/drawing/2014/main" id="{0632416B-41A6-147E-5BBF-0C909AC27E3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289752" y="1633499"/>
            <a:ext cx="6095593" cy="3428771"/>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1C75A85-E2F7-5B9C-4D4B-A7B78C88E5CD}"/>
              </a:ext>
            </a:extLst>
          </p:cNvPr>
          <p:cNvSpPr txBox="1"/>
          <p:nvPr/>
        </p:nvSpPr>
        <p:spPr>
          <a:xfrm>
            <a:off x="3834245" y="1891145"/>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690711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A0F28EB-966B-9EF6-0FA4-62AE5C87F371}"/>
              </a:ext>
            </a:extLst>
          </p:cNvPr>
          <p:cNvSpPr txBox="1"/>
          <p:nvPr/>
        </p:nvSpPr>
        <p:spPr>
          <a:xfrm>
            <a:off x="685801" y="609600"/>
            <a:ext cx="5219699" cy="145626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300" cap="all">
                <a:ln w="3175" cmpd="sng">
                  <a:noFill/>
                </a:ln>
                <a:latin typeface="+mj-lt"/>
                <a:ea typeface="+mj-ea"/>
                <a:cs typeface="+mj-cs"/>
              </a:rPr>
              <a:t>Jean Piaget's Clinton cognitive development theory</a:t>
            </a:r>
          </a:p>
        </p:txBody>
      </p:sp>
      <p:sp>
        <p:nvSpPr>
          <p:cNvPr id="3" name="Content Placeholder 2">
            <a:extLst>
              <a:ext uri="{FF2B5EF4-FFF2-40B4-BE49-F238E27FC236}">
                <a16:creationId xmlns:a16="http://schemas.microsoft.com/office/drawing/2014/main" id="{933ADBB7-2179-2DD8-6F93-397F34E73610}"/>
              </a:ext>
            </a:extLst>
          </p:cNvPr>
          <p:cNvSpPr>
            <a:spLocks noGrp="1"/>
          </p:cNvSpPr>
          <p:nvPr>
            <p:ph idx="1"/>
          </p:nvPr>
        </p:nvSpPr>
        <p:spPr>
          <a:xfrm>
            <a:off x="685801" y="2142067"/>
            <a:ext cx="5219699" cy="3649133"/>
          </a:xfrm>
        </p:spPr>
        <p:txBody>
          <a:bodyPr vert="horz" lIns="91440" tIns="45720" rIns="91440" bIns="45720" rtlCol="0" anchor="ctr">
            <a:normAutofit/>
          </a:bodyPr>
          <a:lstStyle/>
          <a:p>
            <a:pPr>
              <a:lnSpc>
                <a:spcPct val="90000"/>
              </a:lnSpc>
            </a:pPr>
            <a:r>
              <a:rPr lang="en-US" sz="900"/>
              <a:t>Piaget's theory  explain how children are actively constructing knowledge and how they’re thinking developed in stages as they grow piggy believe that children are not passive learner but instead, they learn by interacting with their environment which gradually allows them to build more complex ways of thinking, and this very breaks down cognitive development in four stages..</a:t>
            </a:r>
          </a:p>
          <a:p>
            <a:pPr>
              <a:lnSpc>
                <a:spcPct val="90000"/>
              </a:lnSpc>
            </a:pPr>
            <a:r>
              <a:rPr lang="en-US" sz="900"/>
              <a:t>The first stage is the Sensorimotor Stage which is from 0-2 Years in this stage an infant learn through physically interacting with the world around them using the sentences and actions the most important part of this stage is the fact that they develop object permanent as they grow to achieve an understanding the object can exist even when not seen. Piaget, J. (1972) </a:t>
            </a:r>
          </a:p>
          <a:p>
            <a:pPr>
              <a:lnSpc>
                <a:spcPct val="90000"/>
              </a:lnSpc>
            </a:pPr>
            <a:r>
              <a:rPr lang="en-US" sz="900"/>
              <a:t>The second stage is preoperational stage, and it effect children from age 2 to 7 and in this stage, children begin using language and imagination to express themselves more but they still thinking a very egocentric way and they may struggle to see situations from other people's perspective and can sometimes have a lack of a filter when it comes to certain subjects Piaget, J. (1972) .  </a:t>
            </a:r>
          </a:p>
          <a:p>
            <a:pPr>
              <a:lnSpc>
                <a:spcPct val="90000"/>
              </a:lnSpc>
            </a:pPr>
            <a:r>
              <a:rPr lang="en-US" sz="900"/>
              <a:t>The third stage is the concrete operational storage which is from edges 7 to 11 and this is when a child begins to think logically about concurrent event, and they understand more complex concepts such as conservation and can even begin to organize objects into categories Piaget, J. (1972) .</a:t>
            </a:r>
          </a:p>
          <a:p>
            <a:pPr>
              <a:lnSpc>
                <a:spcPct val="90000"/>
              </a:lnSpc>
            </a:pPr>
            <a:r>
              <a:rPr lang="en-US" sz="900"/>
              <a:t>And for the final stage it is formal operational stage which is from 11+ and in this stage the adolescent develop the ability to think abstractly region more logically and consider hypothetical situation at a level they could not before and due to this higher reasoning is where they gain more responsibility such as going to school by themselves or taking care of a pet Piaget, J. (1972) .</a:t>
            </a:r>
          </a:p>
        </p:txBody>
      </p:sp>
      <p:pic>
        <p:nvPicPr>
          <p:cNvPr id="8194" name="Picture 2" descr="Are you a young carer? | The Carers' Centre">
            <a:extLst>
              <a:ext uri="{FF2B5EF4-FFF2-40B4-BE49-F238E27FC236}">
                <a16:creationId xmlns:a16="http://schemas.microsoft.com/office/drawing/2014/main" id="{4F4E312A-DAEE-683F-2131-D6AFB4B3EB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245" r="18317"/>
          <a:stretch>
            <a:fillRect/>
          </a:stretch>
        </p:blipFill>
        <p:spPr bwMode="auto">
          <a:xfrm>
            <a:off x="6198830" y="639097"/>
            <a:ext cx="5447070" cy="5250425"/>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7604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787E9-40EB-C903-2FDB-E622B01A42C2}"/>
              </a:ext>
            </a:extLst>
          </p:cNvPr>
          <p:cNvSpPr>
            <a:spLocks noGrp="1"/>
          </p:cNvSpPr>
          <p:nvPr>
            <p:ph type="title"/>
          </p:nvPr>
        </p:nvSpPr>
        <p:spPr/>
        <p:txBody>
          <a:bodyPr>
            <a:normAutofit/>
          </a:bodyPr>
          <a:lstStyle/>
          <a:p>
            <a:r>
              <a:rPr lang="en-US" dirty="0"/>
              <a:t> The application to Jenny situation</a:t>
            </a:r>
          </a:p>
        </p:txBody>
      </p:sp>
      <p:sp>
        <p:nvSpPr>
          <p:cNvPr id="3" name="Content Placeholder 2">
            <a:extLst>
              <a:ext uri="{FF2B5EF4-FFF2-40B4-BE49-F238E27FC236}">
                <a16:creationId xmlns:a16="http://schemas.microsoft.com/office/drawing/2014/main" id="{31424B03-7448-52FE-33D0-9B0895F256DE}"/>
              </a:ext>
            </a:extLst>
          </p:cNvPr>
          <p:cNvSpPr>
            <a:spLocks noGrp="1"/>
          </p:cNvSpPr>
          <p:nvPr>
            <p:ph idx="1"/>
          </p:nvPr>
        </p:nvSpPr>
        <p:spPr>
          <a:xfrm>
            <a:off x="838200" y="1825624"/>
            <a:ext cx="6604591" cy="4049395"/>
          </a:xfrm>
        </p:spPr>
        <p:txBody>
          <a:bodyPr>
            <a:normAutofit lnSpcReduction="10000"/>
          </a:bodyPr>
          <a:lstStyle/>
          <a:p>
            <a:r>
              <a:rPr lang="en-US" sz="2000" dirty="0"/>
              <a:t>At 16 years old. Jenny is already at the final stage of </a:t>
            </a:r>
            <a:r>
              <a:rPr lang="en-GB" dirty="0"/>
              <a:t>Piaget’s theory of cognitive development</a:t>
            </a:r>
            <a:r>
              <a:rPr lang="en-US" sz="2000" dirty="0"/>
              <a:t>. Which is know as the formal operational stage which means she can already think abstractly problem solved, more complex problems  and plan for the future</a:t>
            </a:r>
            <a:r>
              <a:rPr lang="en-GB" dirty="0"/>
              <a:t>( Piaget, 1972)</a:t>
            </a:r>
            <a:r>
              <a:rPr lang="en-US" sz="2000" dirty="0"/>
              <a:t> however the extra responsibility and stress for caring for her mother from a young age may have already accelerated some aspect of her thinking such as her ability to make decisions and her ability to problem solve but limiting other aspects like potential social development and her ability to be independent and understanding this theory allows us to recognize her cognitive ability and ensure any support plan allow her to continue developing her thinking skills will all show reducing the excessive alt responsibilities</a:t>
            </a:r>
          </a:p>
        </p:txBody>
      </p:sp>
      <p:sp>
        <p:nvSpPr>
          <p:cNvPr id="4" name="TextBox 3">
            <a:extLst>
              <a:ext uri="{FF2B5EF4-FFF2-40B4-BE49-F238E27FC236}">
                <a16:creationId xmlns:a16="http://schemas.microsoft.com/office/drawing/2014/main" id="{E9A2C99C-8181-2C38-33D3-5E681D17E8F0}"/>
              </a:ext>
            </a:extLst>
          </p:cNvPr>
          <p:cNvSpPr txBox="1"/>
          <p:nvPr/>
        </p:nvSpPr>
        <p:spPr>
          <a:xfrm>
            <a:off x="1348740" y="982980"/>
            <a:ext cx="184731" cy="369332"/>
          </a:xfrm>
          <a:prstGeom prst="rect">
            <a:avLst/>
          </a:prstGeom>
          <a:noFill/>
        </p:spPr>
        <p:txBody>
          <a:bodyPr wrap="none" rtlCol="0">
            <a:spAutoFit/>
          </a:bodyPr>
          <a:lstStyle/>
          <a:p>
            <a:endParaRPr lang="en-US" dirty="0"/>
          </a:p>
        </p:txBody>
      </p:sp>
      <p:pic>
        <p:nvPicPr>
          <p:cNvPr id="2050" name="Picture 2" descr="Young Carers | NELC">
            <a:extLst>
              <a:ext uri="{FF2B5EF4-FFF2-40B4-BE49-F238E27FC236}">
                <a16:creationId xmlns:a16="http://schemas.microsoft.com/office/drawing/2014/main" id="{36DD9740-012C-8F31-5211-8C01B06E65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42791" y="1638796"/>
            <a:ext cx="4294850" cy="30361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162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4D6C4-EE46-824E-677B-1418FB78F277}"/>
              </a:ext>
            </a:extLst>
          </p:cNvPr>
          <p:cNvSpPr>
            <a:spLocks noGrp="1"/>
          </p:cNvSpPr>
          <p:nvPr>
            <p:ph type="title"/>
          </p:nvPr>
        </p:nvSpPr>
        <p:spPr>
          <a:xfrm>
            <a:off x="685802" y="609600"/>
            <a:ext cx="6282266" cy="1456267"/>
          </a:xfrm>
        </p:spPr>
        <p:txBody>
          <a:bodyPr>
            <a:normAutofit/>
          </a:bodyPr>
          <a:lstStyle/>
          <a:p>
            <a:r>
              <a:rPr lang="en-US" dirty="0"/>
              <a:t>Practical strategies and interventions</a:t>
            </a:r>
          </a:p>
        </p:txBody>
      </p:sp>
      <p:sp>
        <p:nvSpPr>
          <p:cNvPr id="3" name="Content Placeholder 2">
            <a:extLst>
              <a:ext uri="{FF2B5EF4-FFF2-40B4-BE49-F238E27FC236}">
                <a16:creationId xmlns:a16="http://schemas.microsoft.com/office/drawing/2014/main" id="{78051530-565B-1772-11C7-C2C049938AEC}"/>
              </a:ext>
            </a:extLst>
          </p:cNvPr>
          <p:cNvSpPr>
            <a:spLocks noGrp="1"/>
          </p:cNvSpPr>
          <p:nvPr>
            <p:ph idx="1"/>
          </p:nvPr>
        </p:nvSpPr>
        <p:spPr>
          <a:xfrm>
            <a:off x="685802" y="2142067"/>
            <a:ext cx="6282266" cy="3649133"/>
          </a:xfrm>
        </p:spPr>
        <p:txBody>
          <a:bodyPr>
            <a:normAutofit/>
          </a:bodyPr>
          <a:lstStyle/>
          <a:p>
            <a:pPr>
              <a:lnSpc>
                <a:spcPct val="90000"/>
              </a:lnSpc>
            </a:pPr>
            <a:r>
              <a:rPr lang="en-US" sz="1100"/>
              <a:t>First strategy that can be utilize these educational support as Jenny could be provided with additional academic Lepore for her schooling such as tutoring or the deadlines which will make it so her caring responsibilities do not affect her ability to develop her critical thinking skills, her reasoning skills </a:t>
            </a:r>
          </a:p>
          <a:p>
            <a:pPr>
              <a:lnSpc>
                <a:spcPct val="90000"/>
              </a:lnSpc>
            </a:pPr>
            <a:r>
              <a:rPr lang="en-US" sz="1100"/>
              <a:t>2</a:t>
            </a:r>
            <a:r>
              <a:rPr lang="en-US" sz="1100" baseline="30000"/>
              <a:t>nd</a:t>
            </a:r>
            <a:r>
              <a:rPr lang="en-US" sz="1100"/>
              <a:t> strategy that can be utilized is giving Jenny access to young care support services such as a young care support group in her community which would allow her to share her experiences with others in similar situations and could potentially receive guidance that could help promote cognitive and social development</a:t>
            </a:r>
            <a:r>
              <a:rPr lang="en-GB" sz="1100"/>
              <a:t>(Lev Vygotsky, 1978).</a:t>
            </a:r>
            <a:endParaRPr lang="en-US" sz="1100"/>
          </a:p>
          <a:p>
            <a:pPr>
              <a:lnSpc>
                <a:spcPct val="90000"/>
              </a:lnSpc>
            </a:pPr>
            <a:r>
              <a:rPr lang="en-US" sz="1100"/>
              <a:t>The first intervention could be referring Jenny to a practical home support service such as community carers to help reduce Jenny’s workload allowing her to grow more independent. </a:t>
            </a:r>
          </a:p>
          <a:p>
            <a:pPr>
              <a:lnSpc>
                <a:spcPct val="90000"/>
              </a:lnSpc>
            </a:pPr>
            <a:r>
              <a:rPr lang="en-US" sz="1100"/>
              <a:t>The second intervention is counselling that could help Jenny process the stress of being a caregiver at our age and allowing her to talk about any other problems that she might be dealing with and supporting her emotional well-being can improve her ability to focus think clearly and would be another factor in developing her cognitive skills</a:t>
            </a:r>
            <a:r>
              <a:rPr lang="en-GB" sz="1100"/>
              <a:t>(National Health Service, 2023).</a:t>
            </a:r>
            <a:r>
              <a:rPr lang="en-US" sz="1100"/>
              <a:t> </a:t>
            </a:r>
          </a:p>
          <a:p>
            <a:pPr>
              <a:lnSpc>
                <a:spcPct val="90000"/>
              </a:lnSpc>
            </a:pPr>
            <a:r>
              <a:rPr lang="en-US" sz="1100"/>
              <a:t>And the factors if utilized and done correctly can help her be able to continue to develop a cognitive skills while reducing the pressures that may affect her with current lifestyle and give her more of an ability and chance to plan for the future. </a:t>
            </a:r>
          </a:p>
        </p:txBody>
      </p:sp>
      <p:pic>
        <p:nvPicPr>
          <p:cNvPr id="3074" name="Picture 2" descr="Virtual Carers Centre">
            <a:extLst>
              <a:ext uri="{FF2B5EF4-FFF2-40B4-BE49-F238E27FC236}">
                <a16:creationId xmlns:a16="http://schemas.microsoft.com/office/drawing/2014/main" id="{4767F39B-B1BA-C0E2-BCB0-5E19982E955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90936" y="2426100"/>
            <a:ext cx="3915262" cy="2442783"/>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5813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0AFB8-8DA5-764D-E0E2-53580B98CA18}"/>
              </a:ext>
            </a:extLst>
          </p:cNvPr>
          <p:cNvSpPr>
            <a:spLocks noGrp="1"/>
          </p:cNvSpPr>
          <p:nvPr>
            <p:ph type="title"/>
          </p:nvPr>
        </p:nvSpPr>
        <p:spPr>
          <a:xfrm>
            <a:off x="825909" y="808055"/>
            <a:ext cx="3979205" cy="1453363"/>
          </a:xfrm>
        </p:spPr>
        <p:txBody>
          <a:bodyPr>
            <a:normAutofit/>
          </a:bodyPr>
          <a:lstStyle/>
          <a:p>
            <a:r>
              <a:rPr lang="en-US" dirty="0"/>
              <a:t>Biological and environmental</a:t>
            </a:r>
          </a:p>
        </p:txBody>
      </p:sp>
      <p:sp>
        <p:nvSpPr>
          <p:cNvPr id="3" name="Content Placeholder 2">
            <a:extLst>
              <a:ext uri="{FF2B5EF4-FFF2-40B4-BE49-F238E27FC236}">
                <a16:creationId xmlns:a16="http://schemas.microsoft.com/office/drawing/2014/main" id="{A27F284F-0CDC-D77C-E111-EC35ABCEB69E}"/>
              </a:ext>
            </a:extLst>
          </p:cNvPr>
          <p:cNvSpPr>
            <a:spLocks noGrp="1"/>
          </p:cNvSpPr>
          <p:nvPr>
            <p:ph idx="1"/>
          </p:nvPr>
        </p:nvSpPr>
        <p:spPr>
          <a:xfrm>
            <a:off x="802178" y="2261420"/>
            <a:ext cx="4002936" cy="3637935"/>
          </a:xfrm>
        </p:spPr>
        <p:txBody>
          <a:bodyPr>
            <a:normAutofit/>
          </a:bodyPr>
          <a:lstStyle/>
          <a:p>
            <a:pPr marL="0" indent="0">
              <a:lnSpc>
                <a:spcPct val="90000"/>
              </a:lnSpc>
              <a:buNone/>
            </a:pPr>
            <a:r>
              <a:rPr lang="en-US" sz="1000"/>
              <a:t>it’s important to provide for her appropriate community and educational support that can help reduce distress and promote her emotional resilience and well-being with is psychological development is both influenced by biological and environmental factors and is interacted throughout a persons life biological influence is such as genetic brain development and hormonal changes as well as physical health are all factors that affect the biological side of things and being 16 Jenny is going through adolescence of a period marked by significant hormonal nautical changes that affect emotions, decision-making and identity formation </a:t>
            </a:r>
            <a:r>
              <a:rPr lang="en-GB" sz="1000"/>
              <a:t>(Jean Piaget, 1972)</a:t>
            </a:r>
            <a:r>
              <a:rPr lang="en-US" sz="1000"/>
              <a:t> and with her current situation these factors place additional stress in this already complex development. And in the environmental influences they also play a major role in shaping psychological development as Jenny’s home environment has changed significantly since her father. </a:t>
            </a:r>
          </a:p>
          <a:p>
            <a:pPr marL="0" indent="0">
              <a:lnSpc>
                <a:spcPct val="90000"/>
              </a:lnSpc>
              <a:buNone/>
            </a:pPr>
            <a:r>
              <a:rPr lang="en-US" sz="1000"/>
              <a:t>She is taking a role of caring for a mother and thought this situation has affected significantly her emotional well-being her social life and any educational opportunity she may have had because of her situation. She has less times to spend time with friend's school activities and anything that could be done for our own leisure which are all very much important for healthy psychological and social development.</a:t>
            </a:r>
            <a:r>
              <a:rPr lang="en-GB" sz="1000"/>
              <a:t> (Young Minds)</a:t>
            </a:r>
            <a:r>
              <a:rPr lang="en-US" sz="1000"/>
              <a:t> </a:t>
            </a:r>
          </a:p>
          <a:p>
            <a:pPr marL="0" indent="0">
              <a:lnSpc>
                <a:spcPct val="90000"/>
              </a:lnSpc>
              <a:buNone/>
            </a:pPr>
            <a:r>
              <a:rPr lang="en-US" sz="1000"/>
              <a:t>So overall Jenny’s psychological development is likely influence by both factors significantly with the biological changes of adolescence and the environmental changes of being a young carer that’s why </a:t>
            </a:r>
          </a:p>
        </p:txBody>
      </p:sp>
      <p:pic>
        <p:nvPicPr>
          <p:cNvPr id="4098" name="Picture 2" descr="Young Carers Covenant ...">
            <a:extLst>
              <a:ext uri="{FF2B5EF4-FFF2-40B4-BE49-F238E27FC236}">
                <a16:creationId xmlns:a16="http://schemas.microsoft.com/office/drawing/2014/main" id="{FFF73D72-5AF6-983E-1863-0FF70A6BC69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89752" y="1641118"/>
            <a:ext cx="6095593" cy="3413532"/>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64674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CE7AD-0A9C-2B8F-965E-A420C748BBD0}"/>
              </a:ext>
            </a:extLst>
          </p:cNvPr>
          <p:cNvSpPr>
            <a:spLocks noGrp="1"/>
          </p:cNvSpPr>
          <p:nvPr>
            <p:ph type="title"/>
          </p:nvPr>
        </p:nvSpPr>
        <p:spPr>
          <a:xfrm>
            <a:off x="825909" y="808055"/>
            <a:ext cx="3979205" cy="1453363"/>
          </a:xfrm>
        </p:spPr>
        <p:txBody>
          <a:bodyPr>
            <a:normAutofit/>
          </a:bodyPr>
          <a:lstStyle/>
          <a:p>
            <a:pPr>
              <a:lnSpc>
                <a:spcPct val="90000"/>
              </a:lnSpc>
            </a:pPr>
            <a:r>
              <a:rPr lang="en-GB" sz="2800"/>
              <a:t>Jean Piaget’s cognitive development theory usefulness</a:t>
            </a:r>
            <a:endParaRPr lang="en-US" sz="2800"/>
          </a:p>
        </p:txBody>
      </p:sp>
      <p:sp>
        <p:nvSpPr>
          <p:cNvPr id="3" name="Content Placeholder 2">
            <a:extLst>
              <a:ext uri="{FF2B5EF4-FFF2-40B4-BE49-F238E27FC236}">
                <a16:creationId xmlns:a16="http://schemas.microsoft.com/office/drawing/2014/main" id="{44F51764-6930-47A7-4BBA-91EAD087AA9A}"/>
              </a:ext>
            </a:extLst>
          </p:cNvPr>
          <p:cNvSpPr>
            <a:spLocks noGrp="1"/>
          </p:cNvSpPr>
          <p:nvPr>
            <p:ph idx="1"/>
          </p:nvPr>
        </p:nvSpPr>
        <p:spPr>
          <a:xfrm>
            <a:off x="802178" y="2261420"/>
            <a:ext cx="4002936" cy="3637935"/>
          </a:xfrm>
        </p:spPr>
        <p:txBody>
          <a:bodyPr>
            <a:normAutofit/>
          </a:bodyPr>
          <a:lstStyle/>
          <a:p>
            <a:pPr marL="0" indent="0">
              <a:lnSpc>
                <a:spcPct val="90000"/>
              </a:lnSpc>
              <a:buNone/>
            </a:pPr>
            <a:r>
              <a:rPr lang="en-US" sz="1100"/>
              <a:t>This </a:t>
            </a:r>
            <a:r>
              <a:rPr lang="en-GB" sz="1100"/>
              <a:t>theory</a:t>
            </a:r>
            <a:r>
              <a:rPr lang="en-US" sz="1100"/>
              <a:t> is useful in health and social care because it helps professionals understand how thinking and reasoning develop at different stages of life and when implied to Jenny case we can see that she’s 16 years old the theory suggest that she’s at the formal operation stage meaning she is capable of abstract thinking logical reasoning and problem-solving and this helps practitioners recognize that Jenny can understand her situation and the responsibilities that that entails and as a result they can involve her in discussions about support and decisions that will affect her life. </a:t>
            </a:r>
          </a:p>
          <a:p>
            <a:pPr marL="0" indent="0">
              <a:lnSpc>
                <a:spcPct val="90000"/>
              </a:lnSpc>
              <a:buNone/>
            </a:pPr>
            <a:r>
              <a:rPr lang="en-US" sz="1100"/>
              <a:t>Another strength in this ferry is that a high experiences and interactions with the environment influence on learning as with Jenny her role as a carer would have helped to develop strong practical problems solving skills and given her a level of independent that would put her far beyond her peers and so health and social care personals can build upon the strength by supporting her on the areas that being a carer at her age would make her suffer such as supplying support in her educational development and encouraging opportunities that continue to develop her cognitive abilities.</a:t>
            </a:r>
          </a:p>
        </p:txBody>
      </p:sp>
      <p:pic>
        <p:nvPicPr>
          <p:cNvPr id="5122" name="Picture 2" descr="Young carers">
            <a:extLst>
              <a:ext uri="{FF2B5EF4-FFF2-40B4-BE49-F238E27FC236}">
                <a16:creationId xmlns:a16="http://schemas.microsoft.com/office/drawing/2014/main" id="{B724F4E0-A6B8-F935-F812-BC5B238658F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89752" y="1848968"/>
            <a:ext cx="6095593" cy="2997832"/>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9198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F8569-D17A-AB30-812A-99E3479064B1}"/>
              </a:ext>
            </a:extLst>
          </p:cNvPr>
          <p:cNvSpPr>
            <a:spLocks noGrp="1"/>
          </p:cNvSpPr>
          <p:nvPr>
            <p:ph type="title"/>
          </p:nvPr>
        </p:nvSpPr>
        <p:spPr>
          <a:xfrm>
            <a:off x="825909" y="808055"/>
            <a:ext cx="3979205" cy="1453363"/>
          </a:xfrm>
        </p:spPr>
        <p:txBody>
          <a:bodyPr>
            <a:normAutofit/>
          </a:bodyPr>
          <a:lstStyle/>
          <a:p>
            <a:pPr>
              <a:lnSpc>
                <a:spcPct val="90000"/>
              </a:lnSpc>
            </a:pPr>
            <a:r>
              <a:rPr lang="en-GB" sz="2800"/>
              <a:t>Jean Piaget’s cognitive development theory limitations</a:t>
            </a:r>
            <a:endParaRPr lang="en-US" sz="2800"/>
          </a:p>
        </p:txBody>
      </p:sp>
      <p:sp>
        <p:nvSpPr>
          <p:cNvPr id="3" name="Content Placeholder 2">
            <a:extLst>
              <a:ext uri="{FF2B5EF4-FFF2-40B4-BE49-F238E27FC236}">
                <a16:creationId xmlns:a16="http://schemas.microsoft.com/office/drawing/2014/main" id="{DE76B1A3-15B5-2C29-AE3F-3E31112C4A21}"/>
              </a:ext>
            </a:extLst>
          </p:cNvPr>
          <p:cNvSpPr>
            <a:spLocks noGrp="1"/>
          </p:cNvSpPr>
          <p:nvPr>
            <p:ph idx="1"/>
          </p:nvPr>
        </p:nvSpPr>
        <p:spPr>
          <a:xfrm>
            <a:off x="802178" y="2261420"/>
            <a:ext cx="4002936" cy="3637935"/>
          </a:xfrm>
        </p:spPr>
        <p:txBody>
          <a:bodyPr>
            <a:normAutofit/>
          </a:bodyPr>
          <a:lstStyle/>
          <a:p>
            <a:pPr>
              <a:lnSpc>
                <a:spcPct val="90000"/>
              </a:lnSpc>
            </a:pPr>
            <a:r>
              <a:rPr lang="en-US" sz="1000"/>
              <a:t>Well, in the slide above, I have mentioned the advantages of using </a:t>
            </a:r>
            <a:r>
              <a:rPr lang="en-GB" sz="1000"/>
              <a:t>Piaget’s theory there are still limitations that are applied to it for example because it mainly focuses on cognitive development. It does not physically consider the emotional or social or even cultural influences that may affect Jenny situation factors such as grief from losing her father and early age or the stressful limited social opportunities that may have a continuous impact on her well-being and due to the focus of Piaget’s these aspects do not get explained.  </a:t>
            </a:r>
          </a:p>
          <a:p>
            <a:pPr>
              <a:lnSpc>
                <a:spcPct val="90000"/>
              </a:lnSpc>
            </a:pPr>
            <a:r>
              <a:rPr lang="en-US" sz="1000"/>
              <a:t>Another criticism of </a:t>
            </a:r>
            <a:r>
              <a:rPr lang="en-GB" sz="1000"/>
              <a:t>Piaget’s is that it suggest the development occurs at thick stages but in reality, young people develop differently a different rate depending on their experience and due to the experiences that Jenny has already had she’s more advanced in some areas unlimited others which could potentially make subscribing help to her difficult as she may feel for example that she can’t really ask for help because she’s be the main caregiver for multiple adolescent life. </a:t>
            </a:r>
          </a:p>
          <a:p>
            <a:pPr>
              <a:lnSpc>
                <a:spcPct val="90000"/>
              </a:lnSpc>
            </a:pPr>
            <a:r>
              <a:rPr lang="en-GB" sz="1000"/>
              <a:t>But overall, Piaget’s theory is useful for helping health and social care professionals understand what Jenny thinking and reasoning abilities are, but it should not be used alone. Should we combine with other perspectives like Eric Erickson’s psychological theory that can help bring a more complete understanding of Jenny’s emotional social and environmental needs.</a:t>
            </a:r>
            <a:endParaRPr lang="en-US" sz="1000"/>
          </a:p>
        </p:txBody>
      </p:sp>
      <p:pic>
        <p:nvPicPr>
          <p:cNvPr id="6146" name="Picture 2" descr="Man in a wheelchair enjoying and having fun with his daughter at the park.">
            <a:extLst>
              <a:ext uri="{FF2B5EF4-FFF2-40B4-BE49-F238E27FC236}">
                <a16:creationId xmlns:a16="http://schemas.microsoft.com/office/drawing/2014/main" id="{397DED5E-6AC6-E13F-5DF8-101585C0105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89752" y="1321100"/>
            <a:ext cx="6095593" cy="4053569"/>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5162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75BE2-BADF-BE17-40FE-E1E58DED86FA}"/>
              </a:ext>
            </a:extLst>
          </p:cNvPr>
          <p:cNvSpPr>
            <a:spLocks noGrp="1"/>
          </p:cNvSpPr>
          <p:nvPr>
            <p:ph type="title"/>
          </p:nvPr>
        </p:nvSpPr>
        <p:spPr>
          <a:xfrm>
            <a:off x="685802" y="609600"/>
            <a:ext cx="6282266" cy="1456267"/>
          </a:xfrm>
        </p:spPr>
        <p:txBody>
          <a:bodyPr>
            <a:normAutofit/>
          </a:bodyPr>
          <a:lstStyle/>
          <a:p>
            <a:r>
              <a:rPr lang="en-US" dirty="0"/>
              <a:t>conclusion</a:t>
            </a:r>
          </a:p>
        </p:txBody>
      </p:sp>
      <p:sp>
        <p:nvSpPr>
          <p:cNvPr id="3" name="Content Placeholder 2">
            <a:extLst>
              <a:ext uri="{FF2B5EF4-FFF2-40B4-BE49-F238E27FC236}">
                <a16:creationId xmlns:a16="http://schemas.microsoft.com/office/drawing/2014/main" id="{C1839123-D220-5923-3FC2-F220AB0A05A5}"/>
              </a:ext>
            </a:extLst>
          </p:cNvPr>
          <p:cNvSpPr>
            <a:spLocks noGrp="1"/>
          </p:cNvSpPr>
          <p:nvPr>
            <p:ph idx="1"/>
          </p:nvPr>
        </p:nvSpPr>
        <p:spPr>
          <a:xfrm>
            <a:off x="685802" y="2142067"/>
            <a:ext cx="6282266" cy="3649133"/>
          </a:xfrm>
        </p:spPr>
        <p:txBody>
          <a:bodyPr>
            <a:normAutofit/>
          </a:bodyPr>
          <a:lstStyle/>
          <a:p>
            <a:r>
              <a:rPr lang="en-US"/>
              <a:t>Jenny’s role as a young carer has significantly impacted her development with the loss of her father and becoming her mother main carer these aspects have accelerated her growth in some areas handling them in others but despite that Jenny strength resilience, has carried her through and with the right multi agencies support such as schools health services and young care organizations she can continue to grow and maintain her will be an experience of balanced teenage life and supporting Jenny in this way ensure she can care for her family while still having the opportunity to reach her for potential</a:t>
            </a:r>
          </a:p>
        </p:txBody>
      </p:sp>
      <p:pic>
        <p:nvPicPr>
          <p:cNvPr id="7170" name="Picture 2" descr="Young Carer in Scotland ...">
            <a:extLst>
              <a:ext uri="{FF2B5EF4-FFF2-40B4-BE49-F238E27FC236}">
                <a16:creationId xmlns:a16="http://schemas.microsoft.com/office/drawing/2014/main" id="{6FBEABC6-56B7-BB27-5A17-4A85DF934B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90936" y="2485010"/>
            <a:ext cx="3445714" cy="1811778"/>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32452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48511-439A-CB17-0946-D7E981433907}"/>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1D3E78B-5FAE-24FE-DFB5-227230E82F0A}"/>
              </a:ext>
            </a:extLst>
          </p:cNvPr>
          <p:cNvSpPr>
            <a:spLocks noGrp="1"/>
          </p:cNvSpPr>
          <p:nvPr>
            <p:ph idx="1"/>
          </p:nvPr>
        </p:nvSpPr>
        <p:spPr>
          <a:xfrm>
            <a:off x="838200" y="1917010"/>
            <a:ext cx="10515600" cy="4792133"/>
          </a:xfrm>
        </p:spPr>
        <p:txBody>
          <a:bodyPr>
            <a:normAutofit fontScale="92500" lnSpcReduction="20000"/>
          </a:bodyPr>
          <a:lstStyle/>
          <a:p>
            <a:r>
              <a:rPr lang="en-GB" sz="2000" dirty="0"/>
              <a:t>Piaget, J., 1972. </a:t>
            </a:r>
            <a:r>
              <a:rPr lang="en-GB" sz="2000" i="1" dirty="0"/>
              <a:t>The Psychology of the Child</a:t>
            </a:r>
            <a:r>
              <a:rPr lang="en-GB" sz="2000" dirty="0"/>
              <a:t>. New York: Basic Books. </a:t>
            </a:r>
          </a:p>
          <a:p>
            <a:r>
              <a:rPr lang="en-GB" sz="2000" dirty="0"/>
              <a:t>Bronfenbrenner, U., 1979. </a:t>
            </a:r>
            <a:r>
              <a:rPr lang="en-GB" sz="2000" i="1" dirty="0"/>
              <a:t>The Ecology of Human Development: Experiments by Nature and Design</a:t>
            </a:r>
            <a:r>
              <a:rPr lang="en-GB" sz="2000" dirty="0"/>
              <a:t>. Cambridge, MA: Harvard University Press. </a:t>
            </a:r>
          </a:p>
          <a:p>
            <a:r>
              <a:rPr lang="en-GB" sz="2000" dirty="0"/>
              <a:t>Aldridge, J. and Becker, S., 1993. </a:t>
            </a:r>
            <a:r>
              <a:rPr lang="en-GB" sz="2000" i="1" dirty="0"/>
              <a:t>Children Who Care: Inside the World of Young Carers</a:t>
            </a:r>
            <a:r>
              <a:rPr lang="en-GB" sz="2000" dirty="0"/>
              <a:t>. </a:t>
            </a:r>
          </a:p>
          <a:p>
            <a:r>
              <a:rPr lang="en-GB" sz="2000" dirty="0"/>
              <a:t>Dearden, C. and Becker, S., 2000. </a:t>
            </a:r>
            <a:r>
              <a:rPr lang="en-GB" sz="2000" i="1" dirty="0"/>
              <a:t>Young Carers in the UK: The 2000 Report</a:t>
            </a:r>
            <a:r>
              <a:rPr lang="en-GB" sz="2000" dirty="0"/>
              <a:t>. London: Carers National Association.</a:t>
            </a:r>
          </a:p>
          <a:p>
            <a:r>
              <a:rPr lang="en-GB" sz="2000" dirty="0"/>
              <a:t>National Institute for Health and Care Excellence (NICE), 2020. </a:t>
            </a:r>
            <a:r>
              <a:rPr lang="en-GB" sz="2000" i="1" dirty="0"/>
              <a:t>Mental Health of Children and Young People</a:t>
            </a:r>
            <a:r>
              <a:rPr lang="en-GB" sz="2000" dirty="0"/>
              <a:t>. London: NICE. Available at: </a:t>
            </a:r>
            <a:r>
              <a:rPr lang="en-GB" sz="2000" dirty="0">
                <a:hlinkClick r:id="rId2"/>
              </a:rPr>
              <a:t>https://www.nice.org.uk</a:t>
            </a:r>
            <a:r>
              <a:rPr lang="en-GB" sz="2000" dirty="0"/>
              <a:t> [Accessed 12 March 2026]. </a:t>
            </a:r>
          </a:p>
          <a:p>
            <a:r>
              <a:rPr lang="en-GB" sz="2000" dirty="0"/>
              <a:t>Aldridge, J., 2018. </a:t>
            </a:r>
            <a:r>
              <a:rPr lang="en-GB" sz="2000" i="1" dirty="0"/>
              <a:t>Young Carers and Their Families: Research, Policy and Practice</a:t>
            </a:r>
            <a:r>
              <a:rPr lang="en-GB" sz="2000" dirty="0"/>
              <a:t>. London: Routledge.</a:t>
            </a:r>
          </a:p>
          <a:p>
            <a:r>
              <a:rPr lang="en-GB" sz="2000" dirty="0"/>
              <a:t>Kuczynski, L., 2003. </a:t>
            </a:r>
            <a:r>
              <a:rPr lang="en-GB" sz="2000" i="1" dirty="0"/>
              <a:t>Handbook of Dynamics in Parent-Child Relations</a:t>
            </a:r>
            <a:r>
              <a:rPr lang="en-GB" sz="2000" dirty="0"/>
              <a:t>. Thousand Oaks, CA: Sage Publications.</a:t>
            </a:r>
          </a:p>
          <a:p>
            <a:r>
              <a:rPr lang="en-GB" dirty="0"/>
              <a:t>Vygotsky, L. (1978) </a:t>
            </a:r>
            <a:r>
              <a:rPr lang="en-GB" i="1" dirty="0"/>
              <a:t>Mind in Society: The Development of Higher Psychological </a:t>
            </a:r>
          </a:p>
          <a:p>
            <a:r>
              <a:rPr lang="en-GB" dirty="0" err="1"/>
              <a:t>YoungMinds</a:t>
            </a:r>
            <a:r>
              <a:rPr lang="en-GB" dirty="0"/>
              <a:t> (2023) </a:t>
            </a:r>
            <a:r>
              <a:rPr lang="en-GB" i="1" dirty="0"/>
              <a:t>Young carers and mental health</a:t>
            </a:r>
            <a:r>
              <a:rPr lang="en-GB" dirty="0"/>
              <a:t>. London: </a:t>
            </a:r>
            <a:r>
              <a:rPr lang="en-GB" dirty="0" err="1"/>
              <a:t>YoungMinds</a:t>
            </a:r>
            <a:r>
              <a:rPr lang="en-GB" dirty="0"/>
              <a:t>.</a:t>
            </a:r>
          </a:p>
          <a:p>
            <a:r>
              <a:rPr lang="en-GB" sz="2000" dirty="0"/>
              <a:t>https://</a:t>
            </a:r>
            <a:r>
              <a:rPr lang="en-GB" sz="2000" dirty="0" err="1"/>
              <a:t>unsplash.com</a:t>
            </a:r>
            <a:r>
              <a:rPr lang="en-GB" sz="2000" dirty="0"/>
              <a:t>/photos/therapist-listens-to-patient-in-a-counseling-session-tw-mAZXr6H4</a:t>
            </a:r>
          </a:p>
        </p:txBody>
      </p:sp>
    </p:spTree>
    <p:extLst>
      <p:ext uri="{BB962C8B-B14F-4D97-AF65-F5344CB8AC3E}">
        <p14:creationId xmlns:p14="http://schemas.microsoft.com/office/powerpoint/2010/main" val="2691518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Celestial</Template>
  <TotalTime>8683</TotalTime>
  <Words>1921</Words>
  <Application>Microsoft Macintosh PowerPoint</Application>
  <PresentationFormat>Widescreen</PresentationFormat>
  <Paragraphs>46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Celestial</vt:lpstr>
      <vt:lpstr>PowerPoint Presentation</vt:lpstr>
      <vt:lpstr>            Introduction</vt:lpstr>
      <vt:lpstr>PowerPoint Presentation</vt:lpstr>
      <vt:lpstr> The application to Jenny situation</vt:lpstr>
      <vt:lpstr>Practical strategies and interventions</vt:lpstr>
      <vt:lpstr>Biological and environmental</vt:lpstr>
      <vt:lpstr>Jean Piaget’s cognitive development theory usefulness</vt:lpstr>
      <vt:lpstr>Jean Piaget’s cognitive development theory limitations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Crisanta Rodrigues Sousa (2437846)</dc:creator>
  <cp:lastModifiedBy>Crisanta Rodrigues Sousa (2437846)</cp:lastModifiedBy>
  <cp:revision>13</cp:revision>
  <dcterms:created xsi:type="dcterms:W3CDTF">2026-03-07T21:17:25Z</dcterms:created>
  <dcterms:modified xsi:type="dcterms:W3CDTF">2026-03-16T00:40:35Z</dcterms:modified>
</cp:coreProperties>
</file>