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644" y="3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50" b="1" i="0">
                <a:solidFill>
                  <a:srgbClr val="2C3D2C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rgbClr val="2C3D2C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4/27/2026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787878"/>
                </a:solidFill>
                <a:latin typeface="Calibri"/>
                <a:cs typeface="Calibri"/>
              </a:defRPr>
            </a:lvl1pPr>
          </a:lstStyle>
          <a:p>
            <a:pPr marL="69850">
              <a:lnSpc>
                <a:spcPct val="100000"/>
              </a:lnSpc>
              <a:spcBef>
                <a:spcPts val="60"/>
              </a:spcBef>
            </a:pPr>
            <a:r>
              <a:rPr dirty="0"/>
              <a:t>Slide</a:t>
            </a:r>
            <a:r>
              <a:rPr spc="-55" dirty="0"/>
              <a:t> </a:t>
            </a:r>
            <a:fld id="{81D60167-4931-47E6-BA6A-407CBD079E47}" type="slidenum">
              <a:rPr dirty="0"/>
              <a:t>‹#›</a:t>
            </a:fld>
            <a:r>
              <a:rPr dirty="0"/>
              <a:t> of</a:t>
            </a:r>
            <a:r>
              <a:rPr spc="35" dirty="0"/>
              <a:t> </a:t>
            </a:r>
            <a:r>
              <a:rPr spc="-25" dirty="0"/>
              <a:t>13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50" b="1" i="0">
                <a:solidFill>
                  <a:srgbClr val="2C3D2C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rgbClr val="2C3D2C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4/27/2026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787878"/>
                </a:solidFill>
                <a:latin typeface="Calibri"/>
                <a:cs typeface="Calibri"/>
              </a:defRPr>
            </a:lvl1pPr>
          </a:lstStyle>
          <a:p>
            <a:pPr marL="69850">
              <a:lnSpc>
                <a:spcPct val="100000"/>
              </a:lnSpc>
              <a:spcBef>
                <a:spcPts val="60"/>
              </a:spcBef>
            </a:pPr>
            <a:r>
              <a:rPr dirty="0"/>
              <a:t>Slide</a:t>
            </a:r>
            <a:r>
              <a:rPr spc="-55" dirty="0"/>
              <a:t> </a:t>
            </a:r>
            <a:fld id="{81D60167-4931-47E6-BA6A-407CBD079E47}" type="slidenum">
              <a:rPr dirty="0"/>
              <a:t>‹#›</a:t>
            </a:fld>
            <a:r>
              <a:rPr dirty="0"/>
              <a:t> of</a:t>
            </a:r>
            <a:r>
              <a:rPr spc="35" dirty="0"/>
              <a:t> </a:t>
            </a:r>
            <a:r>
              <a:rPr spc="-25" dirty="0"/>
              <a:t>13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50" b="1" i="0">
                <a:solidFill>
                  <a:srgbClr val="2C3D2C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4/27/2026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787878"/>
                </a:solidFill>
                <a:latin typeface="Calibri"/>
                <a:cs typeface="Calibri"/>
              </a:defRPr>
            </a:lvl1pPr>
          </a:lstStyle>
          <a:p>
            <a:pPr marL="69850">
              <a:lnSpc>
                <a:spcPct val="100000"/>
              </a:lnSpc>
              <a:spcBef>
                <a:spcPts val="60"/>
              </a:spcBef>
            </a:pPr>
            <a:r>
              <a:rPr dirty="0"/>
              <a:t>Slide</a:t>
            </a:r>
            <a:r>
              <a:rPr spc="-55" dirty="0"/>
              <a:t> </a:t>
            </a:r>
            <a:fld id="{81D60167-4931-47E6-BA6A-407CBD079E47}" type="slidenum">
              <a:rPr dirty="0"/>
              <a:t>‹#›</a:t>
            </a:fld>
            <a:r>
              <a:rPr dirty="0"/>
              <a:t> of</a:t>
            </a:r>
            <a:r>
              <a:rPr spc="35" dirty="0"/>
              <a:t> </a:t>
            </a:r>
            <a:r>
              <a:rPr spc="-25" dirty="0"/>
              <a:t>13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50" b="1" i="0">
                <a:solidFill>
                  <a:srgbClr val="2C3D2C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4/27/2026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787878"/>
                </a:solidFill>
                <a:latin typeface="Calibri"/>
                <a:cs typeface="Calibri"/>
              </a:defRPr>
            </a:lvl1pPr>
          </a:lstStyle>
          <a:p>
            <a:pPr marL="69850">
              <a:lnSpc>
                <a:spcPct val="100000"/>
              </a:lnSpc>
              <a:spcBef>
                <a:spcPts val="60"/>
              </a:spcBef>
            </a:pPr>
            <a:r>
              <a:rPr dirty="0"/>
              <a:t>Slide</a:t>
            </a:r>
            <a:r>
              <a:rPr spc="-55" dirty="0"/>
              <a:t> </a:t>
            </a:r>
            <a:fld id="{81D60167-4931-47E6-BA6A-407CBD079E47}" type="slidenum">
              <a:rPr dirty="0"/>
              <a:t>‹#›</a:t>
            </a:fld>
            <a:r>
              <a:rPr dirty="0"/>
              <a:t> of</a:t>
            </a:r>
            <a:r>
              <a:rPr spc="35" dirty="0"/>
              <a:t> </a:t>
            </a:r>
            <a:r>
              <a:rPr spc="-25" dirty="0"/>
              <a:t>13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4/27/2026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787878"/>
                </a:solidFill>
                <a:latin typeface="Calibri"/>
                <a:cs typeface="Calibri"/>
              </a:defRPr>
            </a:lvl1pPr>
          </a:lstStyle>
          <a:p>
            <a:pPr marL="69850">
              <a:lnSpc>
                <a:spcPct val="100000"/>
              </a:lnSpc>
              <a:spcBef>
                <a:spcPts val="60"/>
              </a:spcBef>
            </a:pPr>
            <a:r>
              <a:rPr dirty="0"/>
              <a:t>Slide</a:t>
            </a:r>
            <a:r>
              <a:rPr spc="-55" dirty="0"/>
              <a:t> </a:t>
            </a:r>
            <a:fld id="{81D60167-4931-47E6-BA6A-407CBD079E47}" type="slidenum">
              <a:rPr dirty="0"/>
              <a:t>‹#›</a:t>
            </a:fld>
            <a:r>
              <a:rPr dirty="0"/>
              <a:t> of</a:t>
            </a:r>
            <a:r>
              <a:rPr spc="35" dirty="0"/>
              <a:t> </a:t>
            </a:r>
            <a:r>
              <a:rPr spc="-25" dirty="0"/>
              <a:t>13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F9FBF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28015" y="334263"/>
            <a:ext cx="6255384" cy="4495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50" b="1" i="0">
                <a:solidFill>
                  <a:srgbClr val="2C3D2C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10894" y="1570355"/>
            <a:ext cx="5031105" cy="24237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rgbClr val="2C3D2C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4/27/2026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0800333" y="6346912"/>
            <a:ext cx="654684" cy="16573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00" b="0" i="0">
                <a:solidFill>
                  <a:srgbClr val="787878"/>
                </a:solidFill>
                <a:latin typeface="Calibri"/>
                <a:cs typeface="Calibri"/>
              </a:defRPr>
            </a:lvl1pPr>
          </a:lstStyle>
          <a:p>
            <a:pPr marL="69850">
              <a:lnSpc>
                <a:spcPct val="100000"/>
              </a:lnSpc>
              <a:spcBef>
                <a:spcPts val="60"/>
              </a:spcBef>
            </a:pPr>
            <a:r>
              <a:rPr dirty="0"/>
              <a:t>Slide</a:t>
            </a:r>
            <a:r>
              <a:rPr spc="-55" dirty="0"/>
              <a:t> </a:t>
            </a:r>
            <a:fld id="{81D60167-4931-47E6-BA6A-407CBD079E47}" type="slidenum">
              <a:rPr dirty="0"/>
              <a:t>‹#›</a:t>
            </a:fld>
            <a:r>
              <a:rPr dirty="0"/>
              <a:t> of</a:t>
            </a:r>
            <a:r>
              <a:rPr spc="35" dirty="0"/>
              <a:t> </a:t>
            </a:r>
            <a:r>
              <a:rPr spc="-25" dirty="0"/>
              <a:t>13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17" Type="http://schemas.openxmlformats.org/officeDocument/2006/relationships/image" Target="../media/image23.png"/><Relationship Id="rId2" Type="http://schemas.openxmlformats.org/officeDocument/2006/relationships/image" Target="../media/image3.png"/><Relationship Id="rId16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5" Type="http://schemas.openxmlformats.org/officeDocument/2006/relationships/image" Target="../media/image2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1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300095" y="2319731"/>
            <a:ext cx="5234305" cy="862330"/>
            <a:chOff x="3000375" y="847661"/>
            <a:chExt cx="5234305" cy="86233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000375" y="914336"/>
              <a:ext cx="5234051" cy="623887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362450" y="847661"/>
              <a:ext cx="2576576" cy="8620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3062351" y="957326"/>
              <a:ext cx="5114925" cy="504825"/>
            </a:xfrm>
            <a:custGeom>
              <a:avLst/>
              <a:gdLst/>
              <a:ahLst/>
              <a:cxnLst/>
              <a:rect l="l" t="t" r="r" b="b"/>
              <a:pathLst>
                <a:path w="5114925" h="504825">
                  <a:moveTo>
                    <a:pt x="5030724" y="0"/>
                  </a:moveTo>
                  <a:lnTo>
                    <a:pt x="84074" y="0"/>
                  </a:lnTo>
                  <a:lnTo>
                    <a:pt x="51327" y="6600"/>
                  </a:lnTo>
                  <a:lnTo>
                    <a:pt x="24606" y="24606"/>
                  </a:lnTo>
                  <a:lnTo>
                    <a:pt x="6600" y="51327"/>
                  </a:lnTo>
                  <a:lnTo>
                    <a:pt x="0" y="84074"/>
                  </a:lnTo>
                  <a:lnTo>
                    <a:pt x="0" y="420624"/>
                  </a:lnTo>
                  <a:lnTo>
                    <a:pt x="6600" y="453389"/>
                  </a:lnTo>
                  <a:lnTo>
                    <a:pt x="24606" y="480155"/>
                  </a:lnTo>
                  <a:lnTo>
                    <a:pt x="51327" y="498205"/>
                  </a:lnTo>
                  <a:lnTo>
                    <a:pt x="84074" y="504825"/>
                  </a:lnTo>
                  <a:lnTo>
                    <a:pt x="5030724" y="504825"/>
                  </a:lnTo>
                  <a:lnTo>
                    <a:pt x="5063490" y="498205"/>
                  </a:lnTo>
                  <a:lnTo>
                    <a:pt x="5090255" y="480155"/>
                  </a:lnTo>
                  <a:lnTo>
                    <a:pt x="5108305" y="453389"/>
                  </a:lnTo>
                  <a:lnTo>
                    <a:pt x="5114925" y="420624"/>
                  </a:lnTo>
                  <a:lnTo>
                    <a:pt x="5114925" y="84074"/>
                  </a:lnTo>
                  <a:lnTo>
                    <a:pt x="5108305" y="51327"/>
                  </a:lnTo>
                  <a:lnTo>
                    <a:pt x="5090255" y="24606"/>
                  </a:lnTo>
                  <a:lnTo>
                    <a:pt x="5063490" y="6600"/>
                  </a:lnTo>
                  <a:lnTo>
                    <a:pt x="5030724" y="0"/>
                  </a:lnTo>
                  <a:close/>
                </a:path>
              </a:pathLst>
            </a:custGeom>
            <a:solidFill>
              <a:srgbClr val="6FAC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062351" y="957326"/>
              <a:ext cx="5114925" cy="504825"/>
            </a:xfrm>
            <a:custGeom>
              <a:avLst/>
              <a:gdLst/>
              <a:ahLst/>
              <a:cxnLst/>
              <a:rect l="l" t="t" r="r" b="b"/>
              <a:pathLst>
                <a:path w="5114925" h="504825">
                  <a:moveTo>
                    <a:pt x="0" y="84074"/>
                  </a:moveTo>
                  <a:lnTo>
                    <a:pt x="6600" y="51327"/>
                  </a:lnTo>
                  <a:lnTo>
                    <a:pt x="24606" y="24606"/>
                  </a:lnTo>
                  <a:lnTo>
                    <a:pt x="51327" y="6600"/>
                  </a:lnTo>
                  <a:lnTo>
                    <a:pt x="84074" y="0"/>
                  </a:lnTo>
                  <a:lnTo>
                    <a:pt x="5030724" y="0"/>
                  </a:lnTo>
                  <a:lnTo>
                    <a:pt x="5063490" y="6600"/>
                  </a:lnTo>
                  <a:lnTo>
                    <a:pt x="5090255" y="24606"/>
                  </a:lnTo>
                  <a:lnTo>
                    <a:pt x="5108305" y="51327"/>
                  </a:lnTo>
                  <a:lnTo>
                    <a:pt x="5114925" y="84074"/>
                  </a:lnTo>
                  <a:lnTo>
                    <a:pt x="5114925" y="420624"/>
                  </a:lnTo>
                  <a:lnTo>
                    <a:pt x="5108305" y="453389"/>
                  </a:lnTo>
                  <a:lnTo>
                    <a:pt x="5090255" y="480155"/>
                  </a:lnTo>
                  <a:lnTo>
                    <a:pt x="5063490" y="498205"/>
                  </a:lnTo>
                  <a:lnTo>
                    <a:pt x="5030724" y="504825"/>
                  </a:lnTo>
                  <a:lnTo>
                    <a:pt x="84074" y="504825"/>
                  </a:lnTo>
                  <a:lnTo>
                    <a:pt x="51327" y="498205"/>
                  </a:lnTo>
                  <a:lnTo>
                    <a:pt x="24606" y="480155"/>
                  </a:lnTo>
                  <a:lnTo>
                    <a:pt x="6600" y="453389"/>
                  </a:lnTo>
                  <a:lnTo>
                    <a:pt x="0" y="420624"/>
                  </a:lnTo>
                  <a:lnTo>
                    <a:pt x="0" y="84074"/>
                  </a:lnTo>
                  <a:close/>
                </a:path>
              </a:pathLst>
            </a:custGeom>
            <a:ln w="9525">
              <a:solidFill>
                <a:srgbClr val="6FAC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4887912" y="2429586"/>
            <a:ext cx="2058670" cy="4489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b="0" dirty="0">
                <a:solidFill>
                  <a:srgbClr val="FFFFFF"/>
                </a:solidFill>
                <a:latin typeface="Calibri"/>
                <a:cs typeface="Calibri"/>
              </a:rPr>
              <a:t>Submitted</a:t>
            </a:r>
            <a:r>
              <a:rPr b="0" spc="7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b="0" spc="-25" dirty="0">
                <a:solidFill>
                  <a:srgbClr val="FFFFFF"/>
                </a:solidFill>
                <a:latin typeface="Calibri"/>
                <a:cs typeface="Calibri"/>
              </a:rPr>
              <a:t>by-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125277" y="3202127"/>
            <a:ext cx="3583940" cy="760273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920115" marR="905510" algn="ctr">
              <a:lnSpc>
                <a:spcPts val="2850"/>
              </a:lnSpc>
              <a:spcBef>
                <a:spcPts val="220"/>
              </a:spcBef>
            </a:pPr>
            <a:r>
              <a:rPr sz="2400" b="1" dirty="0">
                <a:latin typeface="Calibri"/>
                <a:cs typeface="Calibri"/>
              </a:rPr>
              <a:t>MD.</a:t>
            </a:r>
            <a:r>
              <a:rPr sz="2400" b="1" spc="-5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Alif</a:t>
            </a:r>
            <a:r>
              <a:rPr sz="2400" b="1" spc="-50" dirty="0">
                <a:latin typeface="Calibri"/>
                <a:cs typeface="Calibri"/>
              </a:rPr>
              <a:t> </a:t>
            </a:r>
            <a:r>
              <a:rPr sz="2400" b="1" spc="-20" dirty="0">
                <a:latin typeface="Calibri"/>
                <a:cs typeface="Calibri"/>
              </a:rPr>
              <a:t>Khan </a:t>
            </a:r>
            <a:r>
              <a:rPr sz="2400" b="1" dirty="0">
                <a:latin typeface="Calibri"/>
                <a:cs typeface="Calibri"/>
              </a:rPr>
              <a:t>ID: </a:t>
            </a:r>
            <a:r>
              <a:rPr sz="2400" b="1" spc="-10" dirty="0">
                <a:latin typeface="Calibri"/>
                <a:cs typeface="Calibri"/>
              </a:rPr>
              <a:t>2434999</a:t>
            </a:r>
            <a:endParaRPr sz="2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Why</a:t>
            </a:r>
            <a:r>
              <a:rPr spc="-40" dirty="0"/>
              <a:t> </a:t>
            </a:r>
            <a:r>
              <a:rPr dirty="0"/>
              <a:t>Hardening</a:t>
            </a:r>
            <a:r>
              <a:rPr spc="-60" dirty="0"/>
              <a:t> </a:t>
            </a:r>
            <a:r>
              <a:rPr dirty="0"/>
              <a:t>Was</a:t>
            </a:r>
            <a:r>
              <a:rPr spc="20" dirty="0"/>
              <a:t> </a:t>
            </a:r>
            <a:r>
              <a:rPr spc="-10" dirty="0"/>
              <a:t>Needed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6FAC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6FAC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10894" y="1479042"/>
            <a:ext cx="8387080" cy="21621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27800"/>
              </a:lnSpc>
              <a:spcBef>
                <a:spcPts val="95"/>
              </a:spcBef>
            </a:pPr>
            <a:r>
              <a:rPr sz="2400" spc="-25" dirty="0">
                <a:solidFill>
                  <a:srgbClr val="2C3D2C"/>
                </a:solidFill>
                <a:latin typeface="Times New Roman"/>
                <a:cs typeface="Times New Roman"/>
              </a:rPr>
              <a:t>A</a:t>
            </a:r>
            <a:r>
              <a:rPr sz="2400" spc="-160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C3D2C"/>
                </a:solidFill>
                <a:latin typeface="Times New Roman"/>
                <a:cs typeface="Times New Roman"/>
              </a:rPr>
              <a:t>working</a:t>
            </a:r>
            <a:r>
              <a:rPr sz="2400" spc="-35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C3D2C"/>
                </a:solidFill>
                <a:latin typeface="Times New Roman"/>
                <a:cs typeface="Times New Roman"/>
              </a:rPr>
              <a:t>network</a:t>
            </a:r>
            <a:r>
              <a:rPr sz="2400" spc="-20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C3D2C"/>
                </a:solidFill>
                <a:latin typeface="Times New Roman"/>
                <a:cs typeface="Times New Roman"/>
              </a:rPr>
              <a:t>is</a:t>
            </a:r>
            <a:r>
              <a:rPr sz="2400" spc="-50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C3D2C"/>
                </a:solidFill>
                <a:latin typeface="Times New Roman"/>
                <a:cs typeface="Times New Roman"/>
              </a:rPr>
              <a:t>not</a:t>
            </a:r>
            <a:r>
              <a:rPr sz="2400" spc="-20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C3D2C"/>
                </a:solidFill>
                <a:latin typeface="Times New Roman"/>
                <a:cs typeface="Times New Roman"/>
              </a:rPr>
              <a:t>automatically</a:t>
            </a:r>
            <a:r>
              <a:rPr sz="2400" spc="-20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C3D2C"/>
                </a:solidFill>
                <a:latin typeface="Times New Roman"/>
                <a:cs typeface="Times New Roman"/>
              </a:rPr>
              <a:t>a</a:t>
            </a:r>
            <a:r>
              <a:rPr sz="2400" spc="-35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C3D2C"/>
                </a:solidFill>
                <a:latin typeface="Times New Roman"/>
                <a:cs typeface="Times New Roman"/>
              </a:rPr>
              <a:t>secure</a:t>
            </a:r>
            <a:r>
              <a:rPr sz="2400" spc="35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Times New Roman"/>
                <a:cs typeface="Times New Roman"/>
              </a:rPr>
              <a:t>network.</a:t>
            </a:r>
            <a:r>
              <a:rPr sz="2400" spc="600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C3D2C"/>
                </a:solidFill>
                <a:latin typeface="Times New Roman"/>
                <a:cs typeface="Times New Roman"/>
              </a:rPr>
              <a:t>Enterprise</a:t>
            </a:r>
            <a:r>
              <a:rPr sz="2400" spc="-80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C3D2C"/>
                </a:solidFill>
                <a:latin typeface="Times New Roman"/>
                <a:cs typeface="Times New Roman"/>
              </a:rPr>
              <a:t>environments</a:t>
            </a:r>
            <a:r>
              <a:rPr sz="2400" spc="-85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C3D2C"/>
                </a:solidFill>
                <a:latin typeface="Times New Roman"/>
                <a:cs typeface="Times New Roman"/>
              </a:rPr>
              <a:t>need</a:t>
            </a:r>
            <a:r>
              <a:rPr sz="2400" spc="-55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Times New Roman"/>
                <a:cs typeface="Times New Roman"/>
              </a:rPr>
              <a:t>availability,</a:t>
            </a:r>
            <a:r>
              <a:rPr sz="2400" spc="-50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Times New Roman"/>
                <a:cs typeface="Times New Roman"/>
              </a:rPr>
              <a:t>visibility,</a:t>
            </a:r>
            <a:r>
              <a:rPr sz="2400" spc="-50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C3D2C"/>
                </a:solidFill>
                <a:latin typeface="Times New Roman"/>
                <a:cs typeface="Times New Roman"/>
              </a:rPr>
              <a:t>and</a:t>
            </a:r>
            <a:r>
              <a:rPr sz="2400" spc="-50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Times New Roman"/>
                <a:cs typeface="Times New Roman"/>
              </a:rPr>
              <a:t>enforceable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ts val="2855"/>
              </a:lnSpc>
            </a:pPr>
            <a:r>
              <a:rPr sz="2400" dirty="0">
                <a:solidFill>
                  <a:srgbClr val="2C3D2C"/>
                </a:solidFill>
                <a:latin typeface="Times New Roman"/>
                <a:cs typeface="Times New Roman"/>
              </a:rPr>
              <a:t>control</a:t>
            </a:r>
            <a:r>
              <a:rPr sz="2400" spc="-10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C3D2C"/>
                </a:solidFill>
                <a:latin typeface="Times New Roman"/>
                <a:cs typeface="Times New Roman"/>
              </a:rPr>
              <a:t>over</a:t>
            </a:r>
            <a:r>
              <a:rPr sz="2400" spc="-50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Times New Roman"/>
                <a:cs typeface="Times New Roman"/>
              </a:rPr>
              <a:t>traffic.</a:t>
            </a:r>
            <a:endParaRPr sz="2400">
              <a:latin typeface="Times New Roman"/>
              <a:cs typeface="Times New Roman"/>
            </a:endParaRPr>
          </a:p>
          <a:p>
            <a:pPr marL="12700" marR="741045">
              <a:lnSpc>
                <a:spcPct val="101699"/>
              </a:lnSpc>
              <a:spcBef>
                <a:spcPts val="755"/>
              </a:spcBef>
            </a:pPr>
            <a:r>
              <a:rPr sz="2400" dirty="0">
                <a:solidFill>
                  <a:srgbClr val="2C3D2C"/>
                </a:solidFill>
                <a:latin typeface="Times New Roman"/>
                <a:cs typeface="Times New Roman"/>
              </a:rPr>
              <a:t>The</a:t>
            </a:r>
            <a:r>
              <a:rPr sz="2400" spc="-40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C3D2C"/>
                </a:solidFill>
                <a:latin typeface="Times New Roman"/>
                <a:cs typeface="Times New Roman"/>
              </a:rPr>
              <a:t>project</a:t>
            </a:r>
            <a:r>
              <a:rPr sz="2400" spc="-85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C3D2C"/>
                </a:solidFill>
                <a:latin typeface="Times New Roman"/>
                <a:cs typeface="Times New Roman"/>
              </a:rPr>
              <a:t>therefore</a:t>
            </a:r>
            <a:r>
              <a:rPr sz="2400" spc="-35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C3D2C"/>
                </a:solidFill>
                <a:latin typeface="Times New Roman"/>
                <a:cs typeface="Times New Roman"/>
              </a:rPr>
              <a:t>focused</a:t>
            </a:r>
            <a:r>
              <a:rPr sz="2400" spc="-15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C3D2C"/>
                </a:solidFill>
                <a:latin typeface="Times New Roman"/>
                <a:cs typeface="Times New Roman"/>
              </a:rPr>
              <a:t>on</a:t>
            </a:r>
            <a:r>
              <a:rPr sz="2400" spc="-20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C3D2C"/>
                </a:solidFill>
                <a:latin typeface="Times New Roman"/>
                <a:cs typeface="Times New Roman"/>
              </a:rPr>
              <a:t>hardening</a:t>
            </a:r>
            <a:r>
              <a:rPr sz="2400" spc="-15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C3D2C"/>
                </a:solidFill>
                <a:latin typeface="Times New Roman"/>
                <a:cs typeface="Times New Roman"/>
              </a:rPr>
              <a:t>the</a:t>
            </a:r>
            <a:r>
              <a:rPr sz="2400" spc="-35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C3D2C"/>
                </a:solidFill>
                <a:latin typeface="Times New Roman"/>
                <a:cs typeface="Times New Roman"/>
              </a:rPr>
              <a:t>existing</a:t>
            </a:r>
            <a:r>
              <a:rPr sz="2400" spc="-20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Times New Roman"/>
                <a:cs typeface="Times New Roman"/>
              </a:rPr>
              <a:t>design </a:t>
            </a:r>
            <a:r>
              <a:rPr sz="2400" dirty="0">
                <a:solidFill>
                  <a:srgbClr val="2C3D2C"/>
                </a:solidFill>
                <a:latin typeface="Times New Roman"/>
                <a:cs typeface="Times New Roman"/>
              </a:rPr>
              <a:t>through</a:t>
            </a:r>
            <a:r>
              <a:rPr sz="2400" spc="-40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C3D2C"/>
                </a:solidFill>
                <a:latin typeface="Times New Roman"/>
                <a:cs typeface="Times New Roman"/>
              </a:rPr>
              <a:t>unified</a:t>
            </a:r>
            <a:r>
              <a:rPr sz="2400" spc="-35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C3D2C"/>
                </a:solidFill>
                <a:latin typeface="Times New Roman"/>
                <a:cs typeface="Times New Roman"/>
              </a:rPr>
              <a:t>security</a:t>
            </a:r>
            <a:r>
              <a:rPr sz="2400" spc="-35" dirty="0">
                <a:solidFill>
                  <a:srgbClr val="2C3D2C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Times New Roman"/>
                <a:cs typeface="Times New Roman"/>
              </a:rPr>
              <a:t>management.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pc="-10" dirty="0"/>
              <a:t>Objectives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6FAC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6FAC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10894" y="1570355"/>
            <a:ext cx="9214485" cy="25292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ts val="2865"/>
              </a:lnSpc>
              <a:spcBef>
                <a:spcPts val="105"/>
              </a:spcBef>
              <a:buFont typeface="Arial MT"/>
              <a:buChar char="•"/>
              <a:tabLst>
                <a:tab pos="355600" algn="l"/>
              </a:tabLst>
            </a:pPr>
            <a:r>
              <a:rPr sz="2400" spc="-95" dirty="0">
                <a:solidFill>
                  <a:srgbClr val="2C3D2C"/>
                </a:solidFill>
                <a:latin typeface="Calibri"/>
                <a:cs typeface="Calibri"/>
              </a:rPr>
              <a:t>To</a:t>
            </a:r>
            <a:r>
              <a:rPr sz="2400" spc="-4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secure</a:t>
            </a:r>
            <a:r>
              <a:rPr sz="2400" spc="-2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a</a:t>
            </a:r>
            <a:r>
              <a:rPr sz="2400" spc="-2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30" dirty="0">
                <a:solidFill>
                  <a:srgbClr val="2C3D2C"/>
                </a:solidFill>
                <a:latin typeface="Calibri"/>
                <a:cs typeface="Calibri"/>
              </a:rPr>
              <a:t>two-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site</a:t>
            </a:r>
            <a:r>
              <a:rPr sz="2400" spc="-6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enterprise</a:t>
            </a:r>
            <a:r>
              <a:rPr sz="2400" spc="-6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network</a:t>
            </a:r>
            <a:r>
              <a:rPr sz="2400" spc="-3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using</a:t>
            </a:r>
            <a:r>
              <a:rPr sz="2400" spc="-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a</a:t>
            </a:r>
            <a:r>
              <a:rPr sz="2400" spc="-3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unified</a:t>
            </a:r>
            <a:r>
              <a:rPr sz="2400" spc="-5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security</a:t>
            </a:r>
            <a:endParaRPr sz="2400">
              <a:latin typeface="Calibri"/>
              <a:cs typeface="Calibri"/>
            </a:endParaRPr>
          </a:p>
          <a:p>
            <a:pPr marL="355600">
              <a:lnSpc>
                <a:spcPts val="2865"/>
              </a:lnSpc>
            </a:pP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management</a:t>
            </a:r>
            <a:r>
              <a:rPr sz="2400" spc="-11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approach.</a:t>
            </a:r>
            <a:endParaRPr sz="24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800"/>
              </a:spcBef>
              <a:buFont typeface="Arial MT"/>
              <a:buChar char="•"/>
              <a:tabLst>
                <a:tab pos="355600" algn="l"/>
              </a:tabLst>
            </a:pPr>
            <a:r>
              <a:rPr sz="2400" spc="-90" dirty="0">
                <a:solidFill>
                  <a:srgbClr val="2C3D2C"/>
                </a:solidFill>
                <a:latin typeface="Calibri"/>
                <a:cs typeface="Calibri"/>
              </a:rPr>
              <a:t>To</a:t>
            </a:r>
            <a:r>
              <a:rPr sz="2400" spc="-4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extend</a:t>
            </a:r>
            <a:r>
              <a:rPr sz="2400" spc="-3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the</a:t>
            </a:r>
            <a:r>
              <a:rPr sz="2400" spc="-6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topology</a:t>
            </a:r>
            <a:r>
              <a:rPr sz="2400" spc="-10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with</a:t>
            </a:r>
            <a:r>
              <a:rPr sz="2400" spc="-5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Gaia-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based</a:t>
            </a:r>
            <a:r>
              <a:rPr sz="2400" spc="-5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security</a:t>
            </a:r>
            <a:r>
              <a:rPr sz="2400" spc="-11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infrastructure.</a:t>
            </a:r>
            <a:endParaRPr sz="24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800"/>
              </a:spcBef>
              <a:buFont typeface="Arial MT"/>
              <a:buChar char="•"/>
              <a:tabLst>
                <a:tab pos="355600" algn="l"/>
              </a:tabLst>
            </a:pPr>
            <a:r>
              <a:rPr sz="2400" spc="-105" dirty="0">
                <a:solidFill>
                  <a:srgbClr val="2C3D2C"/>
                </a:solidFill>
                <a:latin typeface="Calibri"/>
                <a:cs typeface="Calibri"/>
              </a:rPr>
              <a:t>To</a:t>
            </a:r>
            <a:r>
              <a:rPr sz="2400" spc="-3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centralise</a:t>
            </a:r>
            <a:r>
              <a:rPr sz="2400" spc="-114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administration</a:t>
            </a:r>
            <a:r>
              <a:rPr sz="2400" spc="-5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with</a:t>
            </a:r>
            <a:r>
              <a:rPr sz="2400" spc="-1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SmartConsole</a:t>
            </a:r>
            <a:r>
              <a:rPr sz="2400" spc="-7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and</a:t>
            </a:r>
            <a:r>
              <a:rPr sz="2400" spc="-5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implement</a:t>
            </a:r>
            <a:r>
              <a:rPr sz="2400" spc="-5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justified</a:t>
            </a:r>
            <a:endParaRPr sz="2400">
              <a:latin typeface="Calibri"/>
              <a:cs typeface="Calibri"/>
            </a:endParaRPr>
          </a:p>
          <a:p>
            <a:pPr marL="355600">
              <a:lnSpc>
                <a:spcPct val="100000"/>
              </a:lnSpc>
              <a:spcBef>
                <a:spcPts val="45"/>
              </a:spcBef>
            </a:pPr>
            <a:r>
              <a:rPr sz="2400" spc="-25" dirty="0">
                <a:solidFill>
                  <a:srgbClr val="2C3D2C"/>
                </a:solidFill>
                <a:latin typeface="Calibri"/>
                <a:cs typeface="Calibri"/>
              </a:rPr>
              <a:t>protocol-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level</a:t>
            </a:r>
            <a:r>
              <a:rPr sz="2400" spc="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policies.</a:t>
            </a:r>
            <a:endParaRPr sz="24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805"/>
              </a:spcBef>
              <a:buFont typeface="Arial MT"/>
              <a:buChar char="•"/>
              <a:tabLst>
                <a:tab pos="355600" algn="l"/>
              </a:tabLst>
            </a:pPr>
            <a:r>
              <a:rPr sz="2400" spc="-90" dirty="0">
                <a:solidFill>
                  <a:srgbClr val="2C3D2C"/>
                </a:solidFill>
                <a:latin typeface="Calibri"/>
                <a:cs typeface="Calibri"/>
              </a:rPr>
              <a:t>To</a:t>
            </a:r>
            <a:r>
              <a:rPr sz="2400" spc="-4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strengthen</a:t>
            </a:r>
            <a:r>
              <a:rPr sz="2400" spc="-7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the</a:t>
            </a:r>
            <a:r>
              <a:rPr sz="2400" spc="-8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20" dirty="0">
                <a:solidFill>
                  <a:srgbClr val="2C3D2C"/>
                </a:solidFill>
                <a:latin typeface="Calibri"/>
                <a:cs typeface="Calibri"/>
              </a:rPr>
              <a:t>environment</a:t>
            </a:r>
            <a:r>
              <a:rPr sz="2400" spc="-7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further</a:t>
            </a:r>
            <a:r>
              <a:rPr sz="2400" spc="-3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with</a:t>
            </a:r>
            <a:r>
              <a:rPr sz="2400" spc="-7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layered</a:t>
            </a:r>
            <a:r>
              <a:rPr sz="2400" spc="-7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defensive</a:t>
            </a:r>
            <a:r>
              <a:rPr sz="2400" spc="-8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controls.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Methodological</a:t>
            </a:r>
            <a:r>
              <a:rPr spc="204" dirty="0"/>
              <a:t> </a:t>
            </a:r>
            <a:r>
              <a:rPr spc="-10" dirty="0"/>
              <a:t>Approach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6062980" cy="995680"/>
            <a:chOff x="495300" y="971486"/>
            <a:chExt cx="6062980" cy="99568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6FAC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6FAC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76275" y="1200086"/>
              <a:ext cx="5881751" cy="57626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295400" y="1104836"/>
              <a:ext cx="4624451" cy="862012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738187" y="1243076"/>
              <a:ext cx="5763260" cy="457200"/>
            </a:xfrm>
            <a:custGeom>
              <a:avLst/>
              <a:gdLst/>
              <a:ahLst/>
              <a:cxnLst/>
              <a:rect l="l" t="t" r="r" b="b"/>
              <a:pathLst>
                <a:path w="5763260" h="457200">
                  <a:moveTo>
                    <a:pt x="5686488" y="0"/>
                  </a:moveTo>
                  <a:lnTo>
                    <a:pt x="76200" y="0"/>
                  </a:lnTo>
                  <a:lnTo>
                    <a:pt x="46537" y="5974"/>
                  </a:lnTo>
                  <a:lnTo>
                    <a:pt x="22317" y="22272"/>
                  </a:lnTo>
                  <a:lnTo>
                    <a:pt x="5987" y="46452"/>
                  </a:lnTo>
                  <a:lnTo>
                    <a:pt x="0" y="76073"/>
                  </a:lnTo>
                  <a:lnTo>
                    <a:pt x="0" y="381000"/>
                  </a:lnTo>
                  <a:lnTo>
                    <a:pt x="5987" y="410640"/>
                  </a:lnTo>
                  <a:lnTo>
                    <a:pt x="22317" y="434863"/>
                  </a:lnTo>
                  <a:lnTo>
                    <a:pt x="46537" y="451205"/>
                  </a:lnTo>
                  <a:lnTo>
                    <a:pt x="76200" y="457200"/>
                  </a:lnTo>
                  <a:lnTo>
                    <a:pt x="5686488" y="457200"/>
                  </a:lnTo>
                  <a:lnTo>
                    <a:pt x="5716129" y="451205"/>
                  </a:lnTo>
                  <a:lnTo>
                    <a:pt x="5740352" y="434863"/>
                  </a:lnTo>
                  <a:lnTo>
                    <a:pt x="5756693" y="410640"/>
                  </a:lnTo>
                  <a:lnTo>
                    <a:pt x="5762688" y="381000"/>
                  </a:lnTo>
                  <a:lnTo>
                    <a:pt x="5762688" y="76073"/>
                  </a:lnTo>
                  <a:lnTo>
                    <a:pt x="5756693" y="46452"/>
                  </a:lnTo>
                  <a:lnTo>
                    <a:pt x="5740352" y="22272"/>
                  </a:lnTo>
                  <a:lnTo>
                    <a:pt x="5716129" y="5974"/>
                  </a:lnTo>
                  <a:lnTo>
                    <a:pt x="5686488" y="0"/>
                  </a:lnTo>
                  <a:close/>
                </a:path>
              </a:pathLst>
            </a:custGeom>
            <a:solidFill>
              <a:srgbClr val="6FAC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738187" y="1243076"/>
              <a:ext cx="5763260" cy="457200"/>
            </a:xfrm>
            <a:custGeom>
              <a:avLst/>
              <a:gdLst/>
              <a:ahLst/>
              <a:cxnLst/>
              <a:rect l="l" t="t" r="r" b="b"/>
              <a:pathLst>
                <a:path w="5763260" h="457200">
                  <a:moveTo>
                    <a:pt x="0" y="76073"/>
                  </a:moveTo>
                  <a:lnTo>
                    <a:pt x="5987" y="46452"/>
                  </a:lnTo>
                  <a:lnTo>
                    <a:pt x="22317" y="22272"/>
                  </a:lnTo>
                  <a:lnTo>
                    <a:pt x="46537" y="5974"/>
                  </a:lnTo>
                  <a:lnTo>
                    <a:pt x="76200" y="0"/>
                  </a:lnTo>
                  <a:lnTo>
                    <a:pt x="5686488" y="0"/>
                  </a:lnTo>
                  <a:lnTo>
                    <a:pt x="5716129" y="5974"/>
                  </a:lnTo>
                  <a:lnTo>
                    <a:pt x="5740352" y="22272"/>
                  </a:lnTo>
                  <a:lnTo>
                    <a:pt x="5756693" y="46452"/>
                  </a:lnTo>
                  <a:lnTo>
                    <a:pt x="5762688" y="76073"/>
                  </a:lnTo>
                  <a:lnTo>
                    <a:pt x="5762688" y="381000"/>
                  </a:lnTo>
                  <a:lnTo>
                    <a:pt x="5756693" y="410640"/>
                  </a:lnTo>
                  <a:lnTo>
                    <a:pt x="5740352" y="434863"/>
                  </a:lnTo>
                  <a:lnTo>
                    <a:pt x="5716129" y="451205"/>
                  </a:lnTo>
                  <a:lnTo>
                    <a:pt x="5686488" y="457200"/>
                  </a:lnTo>
                  <a:lnTo>
                    <a:pt x="76200" y="457200"/>
                  </a:lnTo>
                  <a:lnTo>
                    <a:pt x="46537" y="451205"/>
                  </a:lnTo>
                  <a:lnTo>
                    <a:pt x="22317" y="434863"/>
                  </a:lnTo>
                  <a:lnTo>
                    <a:pt x="5987" y="410640"/>
                  </a:lnTo>
                  <a:lnTo>
                    <a:pt x="0" y="381000"/>
                  </a:lnTo>
                  <a:lnTo>
                    <a:pt x="0" y="76073"/>
                  </a:lnTo>
                  <a:close/>
                </a:path>
              </a:pathLst>
            </a:custGeom>
            <a:ln w="9525">
              <a:solidFill>
                <a:srgbClr val="6FAC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1558289" y="1219898"/>
            <a:ext cx="4103370" cy="4489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50" b="1" dirty="0">
                <a:solidFill>
                  <a:srgbClr val="FFFFFF"/>
                </a:solidFill>
                <a:latin typeface="Calibri"/>
                <a:cs typeface="Calibri"/>
              </a:rPr>
              <a:t>Structured</a:t>
            </a:r>
            <a:r>
              <a:rPr sz="2750" b="1" spc="1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750" b="1" dirty="0">
                <a:solidFill>
                  <a:srgbClr val="FFFFFF"/>
                </a:solidFill>
                <a:latin typeface="Calibri"/>
                <a:cs typeface="Calibri"/>
              </a:rPr>
              <a:t>security</a:t>
            </a:r>
            <a:r>
              <a:rPr sz="2750" b="1" spc="1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750" b="1" spc="-10" dirty="0">
                <a:solidFill>
                  <a:srgbClr val="FFFFFF"/>
                </a:solidFill>
                <a:latin typeface="Calibri"/>
                <a:cs typeface="Calibri"/>
              </a:rPr>
              <a:t>lifecycle</a:t>
            </a:r>
            <a:endParaRPr sz="275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10894" y="1845055"/>
            <a:ext cx="4931410" cy="352044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70230">
              <a:lnSpc>
                <a:spcPct val="100400"/>
              </a:lnSpc>
              <a:spcBef>
                <a:spcPts val="90"/>
              </a:spcBef>
            </a:pP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The</a:t>
            </a:r>
            <a:r>
              <a:rPr sz="2400" spc="-5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work</a:t>
            </a:r>
            <a:r>
              <a:rPr sz="2400" spc="-3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followed</a:t>
            </a:r>
            <a:r>
              <a:rPr sz="2400" spc="-5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a</a:t>
            </a:r>
            <a:r>
              <a:rPr sz="2400" spc="-8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structured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sequence:</a:t>
            </a:r>
            <a:r>
              <a:rPr sz="2400" spc="-10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design,</a:t>
            </a:r>
            <a:r>
              <a:rPr sz="2400" spc="-5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implementation, validation,</a:t>
            </a:r>
            <a:r>
              <a:rPr sz="2400" spc="-5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and</a:t>
            </a:r>
            <a:r>
              <a:rPr sz="2400" spc="-3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enhancement.</a:t>
            </a:r>
            <a:endParaRPr sz="2400" dirty="0">
              <a:latin typeface="Calibri"/>
              <a:cs typeface="Calibri"/>
            </a:endParaRPr>
          </a:p>
          <a:p>
            <a:pPr marL="12700" marR="68580">
              <a:lnSpc>
                <a:spcPct val="100400"/>
              </a:lnSpc>
              <a:spcBef>
                <a:spcPts val="790"/>
              </a:spcBef>
            </a:pP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Each</a:t>
            </a:r>
            <a:r>
              <a:rPr sz="2400" spc="-8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phase</a:t>
            </a:r>
            <a:r>
              <a:rPr sz="2400" spc="-2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built</a:t>
            </a:r>
            <a:r>
              <a:rPr sz="2400" spc="-6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on</a:t>
            </a:r>
            <a:r>
              <a:rPr sz="2400" spc="-8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the</a:t>
            </a:r>
            <a:r>
              <a:rPr sz="2400" spc="-8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previous</a:t>
            </a:r>
            <a:r>
              <a:rPr sz="2400" spc="-5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20" dirty="0">
                <a:solidFill>
                  <a:srgbClr val="2C3D2C"/>
                </a:solidFill>
                <a:latin typeface="Calibri"/>
                <a:cs typeface="Calibri"/>
              </a:rPr>
              <a:t>one,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making</a:t>
            </a:r>
            <a:r>
              <a:rPr sz="2400" spc="-6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the</a:t>
            </a:r>
            <a:r>
              <a:rPr sz="2400" spc="-5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final</a:t>
            </a:r>
            <a:r>
              <a:rPr sz="2400" spc="-9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configuration</a:t>
            </a:r>
            <a:r>
              <a:rPr sz="2400" spc="-5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easier</a:t>
            </a:r>
            <a:r>
              <a:rPr sz="2400" spc="-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25" dirty="0">
                <a:solidFill>
                  <a:srgbClr val="2C3D2C"/>
                </a:solidFill>
                <a:latin typeface="Calibri"/>
                <a:cs typeface="Calibri"/>
              </a:rPr>
              <a:t>to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justify.</a:t>
            </a:r>
            <a:endParaRPr sz="2400" dirty="0">
              <a:latin typeface="Calibri"/>
              <a:cs typeface="Calibri"/>
            </a:endParaRPr>
          </a:p>
          <a:p>
            <a:pPr marL="12700" marR="5080">
              <a:lnSpc>
                <a:spcPct val="99100"/>
              </a:lnSpc>
              <a:spcBef>
                <a:spcPts val="825"/>
              </a:spcBef>
            </a:pP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This</a:t>
            </a:r>
            <a:r>
              <a:rPr sz="2400" spc="-4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approach</a:t>
            </a:r>
            <a:r>
              <a:rPr sz="2400" spc="-6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ensured</a:t>
            </a:r>
            <a:r>
              <a:rPr sz="2400" spc="-6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the</a:t>
            </a:r>
            <a:r>
              <a:rPr sz="2400" spc="-6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solution</a:t>
            </a:r>
            <a:r>
              <a:rPr sz="2400" spc="-6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25" dirty="0">
                <a:solidFill>
                  <a:srgbClr val="2C3D2C"/>
                </a:solidFill>
                <a:latin typeface="Calibri"/>
                <a:cs typeface="Calibri"/>
              </a:rPr>
              <a:t>was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not</a:t>
            </a:r>
            <a:r>
              <a:rPr sz="2400" spc="-5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only</a:t>
            </a:r>
            <a:r>
              <a:rPr sz="2400" spc="-10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configured</a:t>
            </a:r>
            <a:r>
              <a:rPr sz="2400" spc="-5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but</a:t>
            </a:r>
            <a:r>
              <a:rPr sz="2400" spc="-5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also</a:t>
            </a:r>
            <a:r>
              <a:rPr sz="2400" spc="-6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defensible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and</a:t>
            </a:r>
            <a:r>
              <a:rPr sz="2400" spc="-6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demonstrable.</a:t>
            </a:r>
            <a:endParaRPr sz="2400" dirty="0">
              <a:latin typeface="Calibri"/>
              <a:cs typeface="Calibri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6524625" y="1790636"/>
            <a:ext cx="1586230" cy="1033780"/>
            <a:chOff x="6524625" y="1790636"/>
            <a:chExt cx="1586230" cy="1033780"/>
          </a:xfrm>
        </p:grpSpPr>
        <p:pic>
          <p:nvPicPr>
            <p:cNvPr id="14" name="object 1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524625" y="1790636"/>
              <a:ext cx="1585849" cy="1033462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6586601" y="1833625"/>
              <a:ext cx="1466850" cy="914400"/>
            </a:xfrm>
            <a:custGeom>
              <a:avLst/>
              <a:gdLst/>
              <a:ahLst/>
              <a:cxnLst/>
              <a:rect l="l" t="t" r="r" b="b"/>
              <a:pathLst>
                <a:path w="1466850" h="914400">
                  <a:moveTo>
                    <a:pt x="733425" y="0"/>
                  </a:moveTo>
                  <a:lnTo>
                    <a:pt x="676099" y="1374"/>
                  </a:lnTo>
                  <a:lnTo>
                    <a:pt x="619981" y="5431"/>
                  </a:lnTo>
                  <a:lnTo>
                    <a:pt x="565235" y="12069"/>
                  </a:lnTo>
                  <a:lnTo>
                    <a:pt x="512022" y="21186"/>
                  </a:lnTo>
                  <a:lnTo>
                    <a:pt x="460507" y="32681"/>
                  </a:lnTo>
                  <a:lnTo>
                    <a:pt x="410852" y="46453"/>
                  </a:lnTo>
                  <a:lnTo>
                    <a:pt x="363220" y="62399"/>
                  </a:lnTo>
                  <a:lnTo>
                    <a:pt x="317773" y="80419"/>
                  </a:lnTo>
                  <a:lnTo>
                    <a:pt x="274675" y="100410"/>
                  </a:lnTo>
                  <a:lnTo>
                    <a:pt x="234089" y="122272"/>
                  </a:lnTo>
                  <a:lnTo>
                    <a:pt x="196177" y="145904"/>
                  </a:lnTo>
                  <a:lnTo>
                    <a:pt x="161103" y="171203"/>
                  </a:lnTo>
                  <a:lnTo>
                    <a:pt x="129029" y="198068"/>
                  </a:lnTo>
                  <a:lnTo>
                    <a:pt x="100118" y="226398"/>
                  </a:lnTo>
                  <a:lnTo>
                    <a:pt x="74533" y="256091"/>
                  </a:lnTo>
                  <a:lnTo>
                    <a:pt x="33995" y="319162"/>
                  </a:lnTo>
                  <a:lnTo>
                    <a:pt x="8715" y="386469"/>
                  </a:lnTo>
                  <a:lnTo>
                    <a:pt x="0" y="457200"/>
                  </a:lnTo>
                  <a:lnTo>
                    <a:pt x="2206" y="492926"/>
                  </a:lnTo>
                  <a:lnTo>
                    <a:pt x="19366" y="562022"/>
                  </a:lnTo>
                  <a:lnTo>
                    <a:pt x="52438" y="627300"/>
                  </a:lnTo>
                  <a:lnTo>
                    <a:pt x="100118" y="687944"/>
                  </a:lnTo>
                  <a:lnTo>
                    <a:pt x="129029" y="716275"/>
                  </a:lnTo>
                  <a:lnTo>
                    <a:pt x="161103" y="743143"/>
                  </a:lnTo>
                  <a:lnTo>
                    <a:pt x="196177" y="768445"/>
                  </a:lnTo>
                  <a:lnTo>
                    <a:pt x="234089" y="792081"/>
                  </a:lnTo>
                  <a:lnTo>
                    <a:pt x="274675" y="813949"/>
                  </a:lnTo>
                  <a:lnTo>
                    <a:pt x="317773" y="833946"/>
                  </a:lnTo>
                  <a:lnTo>
                    <a:pt x="363220" y="851972"/>
                  </a:lnTo>
                  <a:lnTo>
                    <a:pt x="410852" y="867924"/>
                  </a:lnTo>
                  <a:lnTo>
                    <a:pt x="460507" y="881701"/>
                  </a:lnTo>
                  <a:lnTo>
                    <a:pt x="512022" y="893201"/>
                  </a:lnTo>
                  <a:lnTo>
                    <a:pt x="565235" y="902323"/>
                  </a:lnTo>
                  <a:lnTo>
                    <a:pt x="619981" y="908964"/>
                  </a:lnTo>
                  <a:lnTo>
                    <a:pt x="676099" y="913024"/>
                  </a:lnTo>
                  <a:lnTo>
                    <a:pt x="733425" y="914400"/>
                  </a:lnTo>
                  <a:lnTo>
                    <a:pt x="790734" y="913024"/>
                  </a:lnTo>
                  <a:lnTo>
                    <a:pt x="846838" y="908964"/>
                  </a:lnTo>
                  <a:lnTo>
                    <a:pt x="901574" y="902323"/>
                  </a:lnTo>
                  <a:lnTo>
                    <a:pt x="954779" y="893201"/>
                  </a:lnTo>
                  <a:lnTo>
                    <a:pt x="1006289" y="881701"/>
                  </a:lnTo>
                  <a:lnTo>
                    <a:pt x="1055942" y="867924"/>
                  </a:lnTo>
                  <a:lnTo>
                    <a:pt x="1103573" y="851972"/>
                  </a:lnTo>
                  <a:lnTo>
                    <a:pt x="1149021" y="833946"/>
                  </a:lnTo>
                  <a:lnTo>
                    <a:pt x="1192121" y="813949"/>
                  </a:lnTo>
                  <a:lnTo>
                    <a:pt x="1232711" y="792081"/>
                  </a:lnTo>
                  <a:lnTo>
                    <a:pt x="1270627" y="768445"/>
                  </a:lnTo>
                  <a:lnTo>
                    <a:pt x="1305706" y="743143"/>
                  </a:lnTo>
                  <a:lnTo>
                    <a:pt x="1337786" y="716275"/>
                  </a:lnTo>
                  <a:lnTo>
                    <a:pt x="1366703" y="687944"/>
                  </a:lnTo>
                  <a:lnTo>
                    <a:pt x="1392293" y="658252"/>
                  </a:lnTo>
                  <a:lnTo>
                    <a:pt x="1432843" y="595189"/>
                  </a:lnTo>
                  <a:lnTo>
                    <a:pt x="1458130" y="527901"/>
                  </a:lnTo>
                  <a:lnTo>
                    <a:pt x="1466850" y="457200"/>
                  </a:lnTo>
                  <a:lnTo>
                    <a:pt x="1464643" y="421457"/>
                  </a:lnTo>
                  <a:lnTo>
                    <a:pt x="1447476" y="352337"/>
                  </a:lnTo>
                  <a:lnTo>
                    <a:pt x="1414395" y="287047"/>
                  </a:lnTo>
                  <a:lnTo>
                    <a:pt x="1366703" y="226398"/>
                  </a:lnTo>
                  <a:lnTo>
                    <a:pt x="1337786" y="198068"/>
                  </a:lnTo>
                  <a:lnTo>
                    <a:pt x="1305706" y="171203"/>
                  </a:lnTo>
                  <a:lnTo>
                    <a:pt x="1270627" y="145904"/>
                  </a:lnTo>
                  <a:lnTo>
                    <a:pt x="1232711" y="122272"/>
                  </a:lnTo>
                  <a:lnTo>
                    <a:pt x="1192121" y="100410"/>
                  </a:lnTo>
                  <a:lnTo>
                    <a:pt x="1149021" y="80419"/>
                  </a:lnTo>
                  <a:lnTo>
                    <a:pt x="1103573" y="62399"/>
                  </a:lnTo>
                  <a:lnTo>
                    <a:pt x="1055942" y="46453"/>
                  </a:lnTo>
                  <a:lnTo>
                    <a:pt x="1006289" y="32681"/>
                  </a:lnTo>
                  <a:lnTo>
                    <a:pt x="954779" y="21186"/>
                  </a:lnTo>
                  <a:lnTo>
                    <a:pt x="901574" y="12069"/>
                  </a:lnTo>
                  <a:lnTo>
                    <a:pt x="846838" y="5431"/>
                  </a:lnTo>
                  <a:lnTo>
                    <a:pt x="790734" y="1374"/>
                  </a:lnTo>
                  <a:lnTo>
                    <a:pt x="733425" y="0"/>
                  </a:lnTo>
                  <a:close/>
                </a:path>
              </a:pathLst>
            </a:custGeom>
            <a:solidFill>
              <a:srgbClr val="6FAC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586601" y="1833625"/>
              <a:ext cx="1466850" cy="914400"/>
            </a:xfrm>
            <a:custGeom>
              <a:avLst/>
              <a:gdLst/>
              <a:ahLst/>
              <a:cxnLst/>
              <a:rect l="l" t="t" r="r" b="b"/>
              <a:pathLst>
                <a:path w="1466850" h="914400">
                  <a:moveTo>
                    <a:pt x="0" y="457200"/>
                  </a:moveTo>
                  <a:lnTo>
                    <a:pt x="8715" y="386469"/>
                  </a:lnTo>
                  <a:lnTo>
                    <a:pt x="33995" y="319162"/>
                  </a:lnTo>
                  <a:lnTo>
                    <a:pt x="74533" y="256091"/>
                  </a:lnTo>
                  <a:lnTo>
                    <a:pt x="100118" y="226398"/>
                  </a:lnTo>
                  <a:lnTo>
                    <a:pt x="129029" y="198068"/>
                  </a:lnTo>
                  <a:lnTo>
                    <a:pt x="161103" y="171203"/>
                  </a:lnTo>
                  <a:lnTo>
                    <a:pt x="196177" y="145904"/>
                  </a:lnTo>
                  <a:lnTo>
                    <a:pt x="234089" y="122272"/>
                  </a:lnTo>
                  <a:lnTo>
                    <a:pt x="274675" y="100410"/>
                  </a:lnTo>
                  <a:lnTo>
                    <a:pt x="317773" y="80419"/>
                  </a:lnTo>
                  <a:lnTo>
                    <a:pt x="363220" y="62399"/>
                  </a:lnTo>
                  <a:lnTo>
                    <a:pt x="410852" y="46453"/>
                  </a:lnTo>
                  <a:lnTo>
                    <a:pt x="460507" y="32681"/>
                  </a:lnTo>
                  <a:lnTo>
                    <a:pt x="512022" y="21186"/>
                  </a:lnTo>
                  <a:lnTo>
                    <a:pt x="565235" y="12069"/>
                  </a:lnTo>
                  <a:lnTo>
                    <a:pt x="619981" y="5431"/>
                  </a:lnTo>
                  <a:lnTo>
                    <a:pt x="676099" y="1374"/>
                  </a:lnTo>
                  <a:lnTo>
                    <a:pt x="733425" y="0"/>
                  </a:lnTo>
                  <a:lnTo>
                    <a:pt x="790734" y="1374"/>
                  </a:lnTo>
                  <a:lnTo>
                    <a:pt x="846838" y="5431"/>
                  </a:lnTo>
                  <a:lnTo>
                    <a:pt x="901574" y="12069"/>
                  </a:lnTo>
                  <a:lnTo>
                    <a:pt x="954779" y="21186"/>
                  </a:lnTo>
                  <a:lnTo>
                    <a:pt x="1006289" y="32681"/>
                  </a:lnTo>
                  <a:lnTo>
                    <a:pt x="1055942" y="46453"/>
                  </a:lnTo>
                  <a:lnTo>
                    <a:pt x="1103573" y="62399"/>
                  </a:lnTo>
                  <a:lnTo>
                    <a:pt x="1149021" y="80419"/>
                  </a:lnTo>
                  <a:lnTo>
                    <a:pt x="1192121" y="100410"/>
                  </a:lnTo>
                  <a:lnTo>
                    <a:pt x="1232711" y="122272"/>
                  </a:lnTo>
                  <a:lnTo>
                    <a:pt x="1270627" y="145904"/>
                  </a:lnTo>
                  <a:lnTo>
                    <a:pt x="1305706" y="171203"/>
                  </a:lnTo>
                  <a:lnTo>
                    <a:pt x="1337786" y="198068"/>
                  </a:lnTo>
                  <a:lnTo>
                    <a:pt x="1366703" y="226398"/>
                  </a:lnTo>
                  <a:lnTo>
                    <a:pt x="1392293" y="256091"/>
                  </a:lnTo>
                  <a:lnTo>
                    <a:pt x="1432843" y="319162"/>
                  </a:lnTo>
                  <a:lnTo>
                    <a:pt x="1458130" y="386469"/>
                  </a:lnTo>
                  <a:lnTo>
                    <a:pt x="1466850" y="457200"/>
                  </a:lnTo>
                  <a:lnTo>
                    <a:pt x="1464643" y="492926"/>
                  </a:lnTo>
                  <a:lnTo>
                    <a:pt x="1447476" y="562022"/>
                  </a:lnTo>
                  <a:lnTo>
                    <a:pt x="1414395" y="627300"/>
                  </a:lnTo>
                  <a:lnTo>
                    <a:pt x="1366703" y="687944"/>
                  </a:lnTo>
                  <a:lnTo>
                    <a:pt x="1337786" y="716275"/>
                  </a:lnTo>
                  <a:lnTo>
                    <a:pt x="1305706" y="743143"/>
                  </a:lnTo>
                  <a:lnTo>
                    <a:pt x="1270627" y="768445"/>
                  </a:lnTo>
                  <a:lnTo>
                    <a:pt x="1232711" y="792081"/>
                  </a:lnTo>
                  <a:lnTo>
                    <a:pt x="1192121" y="813949"/>
                  </a:lnTo>
                  <a:lnTo>
                    <a:pt x="1149021" y="833946"/>
                  </a:lnTo>
                  <a:lnTo>
                    <a:pt x="1103573" y="851972"/>
                  </a:lnTo>
                  <a:lnTo>
                    <a:pt x="1055942" y="867924"/>
                  </a:lnTo>
                  <a:lnTo>
                    <a:pt x="1006289" y="881701"/>
                  </a:lnTo>
                  <a:lnTo>
                    <a:pt x="954779" y="893201"/>
                  </a:lnTo>
                  <a:lnTo>
                    <a:pt x="901574" y="902323"/>
                  </a:lnTo>
                  <a:lnTo>
                    <a:pt x="846838" y="908964"/>
                  </a:lnTo>
                  <a:lnTo>
                    <a:pt x="790734" y="913024"/>
                  </a:lnTo>
                  <a:lnTo>
                    <a:pt x="733425" y="914400"/>
                  </a:lnTo>
                  <a:lnTo>
                    <a:pt x="676099" y="913024"/>
                  </a:lnTo>
                  <a:lnTo>
                    <a:pt x="619981" y="908964"/>
                  </a:lnTo>
                  <a:lnTo>
                    <a:pt x="565235" y="902323"/>
                  </a:lnTo>
                  <a:lnTo>
                    <a:pt x="512022" y="893201"/>
                  </a:lnTo>
                  <a:lnTo>
                    <a:pt x="460507" y="881701"/>
                  </a:lnTo>
                  <a:lnTo>
                    <a:pt x="410852" y="867924"/>
                  </a:lnTo>
                  <a:lnTo>
                    <a:pt x="363220" y="851972"/>
                  </a:lnTo>
                  <a:lnTo>
                    <a:pt x="317773" y="833946"/>
                  </a:lnTo>
                  <a:lnTo>
                    <a:pt x="274675" y="813949"/>
                  </a:lnTo>
                  <a:lnTo>
                    <a:pt x="234089" y="792081"/>
                  </a:lnTo>
                  <a:lnTo>
                    <a:pt x="196177" y="768445"/>
                  </a:lnTo>
                  <a:lnTo>
                    <a:pt x="161103" y="743143"/>
                  </a:lnTo>
                  <a:lnTo>
                    <a:pt x="129029" y="716275"/>
                  </a:lnTo>
                  <a:lnTo>
                    <a:pt x="100118" y="687944"/>
                  </a:lnTo>
                  <a:lnTo>
                    <a:pt x="74533" y="658252"/>
                  </a:lnTo>
                  <a:lnTo>
                    <a:pt x="33995" y="595189"/>
                  </a:lnTo>
                  <a:lnTo>
                    <a:pt x="8715" y="527901"/>
                  </a:lnTo>
                  <a:lnTo>
                    <a:pt x="0" y="457200"/>
                  </a:lnTo>
                  <a:close/>
                </a:path>
              </a:pathLst>
            </a:custGeom>
            <a:ln w="9525">
              <a:solidFill>
                <a:srgbClr val="365F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7024751" y="2144712"/>
            <a:ext cx="589915" cy="2660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 spc="-10" dirty="0">
                <a:solidFill>
                  <a:srgbClr val="FFFFFF"/>
                </a:solidFill>
                <a:latin typeface="Calibri"/>
                <a:cs typeface="Calibri"/>
              </a:rPr>
              <a:t>Design</a:t>
            </a:r>
            <a:endParaRPr sz="1550">
              <a:latin typeface="Calibri"/>
              <a:cs typeface="Calibri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8534400" y="1790636"/>
            <a:ext cx="1586230" cy="1033780"/>
            <a:chOff x="8534400" y="1790636"/>
            <a:chExt cx="1586230" cy="1033780"/>
          </a:xfrm>
        </p:grpSpPr>
        <p:pic>
          <p:nvPicPr>
            <p:cNvPr id="19" name="object 1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534400" y="1790636"/>
              <a:ext cx="1585849" cy="1033462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8596376" y="1833625"/>
              <a:ext cx="1466850" cy="914400"/>
            </a:xfrm>
            <a:custGeom>
              <a:avLst/>
              <a:gdLst/>
              <a:ahLst/>
              <a:cxnLst/>
              <a:rect l="l" t="t" r="r" b="b"/>
              <a:pathLst>
                <a:path w="1466850" h="914400">
                  <a:moveTo>
                    <a:pt x="733425" y="0"/>
                  </a:moveTo>
                  <a:lnTo>
                    <a:pt x="676099" y="1374"/>
                  </a:lnTo>
                  <a:lnTo>
                    <a:pt x="619981" y="5431"/>
                  </a:lnTo>
                  <a:lnTo>
                    <a:pt x="565235" y="12069"/>
                  </a:lnTo>
                  <a:lnTo>
                    <a:pt x="512022" y="21186"/>
                  </a:lnTo>
                  <a:lnTo>
                    <a:pt x="460507" y="32681"/>
                  </a:lnTo>
                  <a:lnTo>
                    <a:pt x="410852" y="46453"/>
                  </a:lnTo>
                  <a:lnTo>
                    <a:pt x="363220" y="62399"/>
                  </a:lnTo>
                  <a:lnTo>
                    <a:pt x="317773" y="80419"/>
                  </a:lnTo>
                  <a:lnTo>
                    <a:pt x="274675" y="100410"/>
                  </a:lnTo>
                  <a:lnTo>
                    <a:pt x="234089" y="122272"/>
                  </a:lnTo>
                  <a:lnTo>
                    <a:pt x="196177" y="145904"/>
                  </a:lnTo>
                  <a:lnTo>
                    <a:pt x="161103" y="171203"/>
                  </a:lnTo>
                  <a:lnTo>
                    <a:pt x="129029" y="198068"/>
                  </a:lnTo>
                  <a:lnTo>
                    <a:pt x="100118" y="226398"/>
                  </a:lnTo>
                  <a:lnTo>
                    <a:pt x="74533" y="256091"/>
                  </a:lnTo>
                  <a:lnTo>
                    <a:pt x="33995" y="319162"/>
                  </a:lnTo>
                  <a:lnTo>
                    <a:pt x="8715" y="386469"/>
                  </a:lnTo>
                  <a:lnTo>
                    <a:pt x="0" y="457200"/>
                  </a:lnTo>
                  <a:lnTo>
                    <a:pt x="2206" y="492926"/>
                  </a:lnTo>
                  <a:lnTo>
                    <a:pt x="19366" y="562022"/>
                  </a:lnTo>
                  <a:lnTo>
                    <a:pt x="52438" y="627300"/>
                  </a:lnTo>
                  <a:lnTo>
                    <a:pt x="100118" y="687944"/>
                  </a:lnTo>
                  <a:lnTo>
                    <a:pt x="129029" y="716275"/>
                  </a:lnTo>
                  <a:lnTo>
                    <a:pt x="161103" y="743143"/>
                  </a:lnTo>
                  <a:lnTo>
                    <a:pt x="196177" y="768445"/>
                  </a:lnTo>
                  <a:lnTo>
                    <a:pt x="234089" y="792081"/>
                  </a:lnTo>
                  <a:lnTo>
                    <a:pt x="274675" y="813949"/>
                  </a:lnTo>
                  <a:lnTo>
                    <a:pt x="317773" y="833946"/>
                  </a:lnTo>
                  <a:lnTo>
                    <a:pt x="363220" y="851972"/>
                  </a:lnTo>
                  <a:lnTo>
                    <a:pt x="410852" y="867924"/>
                  </a:lnTo>
                  <a:lnTo>
                    <a:pt x="460507" y="881701"/>
                  </a:lnTo>
                  <a:lnTo>
                    <a:pt x="512022" y="893201"/>
                  </a:lnTo>
                  <a:lnTo>
                    <a:pt x="565235" y="902323"/>
                  </a:lnTo>
                  <a:lnTo>
                    <a:pt x="619981" y="908964"/>
                  </a:lnTo>
                  <a:lnTo>
                    <a:pt x="676099" y="913024"/>
                  </a:lnTo>
                  <a:lnTo>
                    <a:pt x="733425" y="914400"/>
                  </a:lnTo>
                  <a:lnTo>
                    <a:pt x="790734" y="913024"/>
                  </a:lnTo>
                  <a:lnTo>
                    <a:pt x="846838" y="908964"/>
                  </a:lnTo>
                  <a:lnTo>
                    <a:pt x="901574" y="902323"/>
                  </a:lnTo>
                  <a:lnTo>
                    <a:pt x="954779" y="893201"/>
                  </a:lnTo>
                  <a:lnTo>
                    <a:pt x="1006289" y="881701"/>
                  </a:lnTo>
                  <a:lnTo>
                    <a:pt x="1055942" y="867924"/>
                  </a:lnTo>
                  <a:lnTo>
                    <a:pt x="1103573" y="851972"/>
                  </a:lnTo>
                  <a:lnTo>
                    <a:pt x="1149021" y="833946"/>
                  </a:lnTo>
                  <a:lnTo>
                    <a:pt x="1192121" y="813949"/>
                  </a:lnTo>
                  <a:lnTo>
                    <a:pt x="1232711" y="792081"/>
                  </a:lnTo>
                  <a:lnTo>
                    <a:pt x="1270627" y="768445"/>
                  </a:lnTo>
                  <a:lnTo>
                    <a:pt x="1305706" y="743143"/>
                  </a:lnTo>
                  <a:lnTo>
                    <a:pt x="1337786" y="716275"/>
                  </a:lnTo>
                  <a:lnTo>
                    <a:pt x="1366703" y="687944"/>
                  </a:lnTo>
                  <a:lnTo>
                    <a:pt x="1392293" y="658252"/>
                  </a:lnTo>
                  <a:lnTo>
                    <a:pt x="1432843" y="595189"/>
                  </a:lnTo>
                  <a:lnTo>
                    <a:pt x="1458130" y="527901"/>
                  </a:lnTo>
                  <a:lnTo>
                    <a:pt x="1466850" y="457200"/>
                  </a:lnTo>
                  <a:lnTo>
                    <a:pt x="1464643" y="421457"/>
                  </a:lnTo>
                  <a:lnTo>
                    <a:pt x="1447476" y="352337"/>
                  </a:lnTo>
                  <a:lnTo>
                    <a:pt x="1414395" y="287047"/>
                  </a:lnTo>
                  <a:lnTo>
                    <a:pt x="1366703" y="226398"/>
                  </a:lnTo>
                  <a:lnTo>
                    <a:pt x="1337786" y="198068"/>
                  </a:lnTo>
                  <a:lnTo>
                    <a:pt x="1305706" y="171203"/>
                  </a:lnTo>
                  <a:lnTo>
                    <a:pt x="1270627" y="145904"/>
                  </a:lnTo>
                  <a:lnTo>
                    <a:pt x="1232711" y="122272"/>
                  </a:lnTo>
                  <a:lnTo>
                    <a:pt x="1192121" y="100410"/>
                  </a:lnTo>
                  <a:lnTo>
                    <a:pt x="1149021" y="80419"/>
                  </a:lnTo>
                  <a:lnTo>
                    <a:pt x="1103573" y="62399"/>
                  </a:lnTo>
                  <a:lnTo>
                    <a:pt x="1055942" y="46453"/>
                  </a:lnTo>
                  <a:lnTo>
                    <a:pt x="1006289" y="32681"/>
                  </a:lnTo>
                  <a:lnTo>
                    <a:pt x="954779" y="21186"/>
                  </a:lnTo>
                  <a:lnTo>
                    <a:pt x="901574" y="12069"/>
                  </a:lnTo>
                  <a:lnTo>
                    <a:pt x="846838" y="5431"/>
                  </a:lnTo>
                  <a:lnTo>
                    <a:pt x="790734" y="1374"/>
                  </a:lnTo>
                  <a:lnTo>
                    <a:pt x="733425" y="0"/>
                  </a:lnTo>
                  <a:close/>
                </a:path>
              </a:pathLst>
            </a:custGeom>
            <a:solidFill>
              <a:srgbClr val="6FAC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8596376" y="1833625"/>
              <a:ext cx="1466850" cy="914400"/>
            </a:xfrm>
            <a:custGeom>
              <a:avLst/>
              <a:gdLst/>
              <a:ahLst/>
              <a:cxnLst/>
              <a:rect l="l" t="t" r="r" b="b"/>
              <a:pathLst>
                <a:path w="1466850" h="914400">
                  <a:moveTo>
                    <a:pt x="0" y="457200"/>
                  </a:moveTo>
                  <a:lnTo>
                    <a:pt x="8715" y="386469"/>
                  </a:lnTo>
                  <a:lnTo>
                    <a:pt x="33995" y="319162"/>
                  </a:lnTo>
                  <a:lnTo>
                    <a:pt x="74533" y="256091"/>
                  </a:lnTo>
                  <a:lnTo>
                    <a:pt x="100118" y="226398"/>
                  </a:lnTo>
                  <a:lnTo>
                    <a:pt x="129029" y="198068"/>
                  </a:lnTo>
                  <a:lnTo>
                    <a:pt x="161103" y="171203"/>
                  </a:lnTo>
                  <a:lnTo>
                    <a:pt x="196177" y="145904"/>
                  </a:lnTo>
                  <a:lnTo>
                    <a:pt x="234089" y="122272"/>
                  </a:lnTo>
                  <a:lnTo>
                    <a:pt x="274675" y="100410"/>
                  </a:lnTo>
                  <a:lnTo>
                    <a:pt x="317773" y="80419"/>
                  </a:lnTo>
                  <a:lnTo>
                    <a:pt x="363220" y="62399"/>
                  </a:lnTo>
                  <a:lnTo>
                    <a:pt x="410852" y="46453"/>
                  </a:lnTo>
                  <a:lnTo>
                    <a:pt x="460507" y="32681"/>
                  </a:lnTo>
                  <a:lnTo>
                    <a:pt x="512022" y="21186"/>
                  </a:lnTo>
                  <a:lnTo>
                    <a:pt x="565235" y="12069"/>
                  </a:lnTo>
                  <a:lnTo>
                    <a:pt x="619981" y="5431"/>
                  </a:lnTo>
                  <a:lnTo>
                    <a:pt x="676099" y="1374"/>
                  </a:lnTo>
                  <a:lnTo>
                    <a:pt x="733425" y="0"/>
                  </a:lnTo>
                  <a:lnTo>
                    <a:pt x="790734" y="1374"/>
                  </a:lnTo>
                  <a:lnTo>
                    <a:pt x="846838" y="5431"/>
                  </a:lnTo>
                  <a:lnTo>
                    <a:pt x="901574" y="12069"/>
                  </a:lnTo>
                  <a:lnTo>
                    <a:pt x="954779" y="21186"/>
                  </a:lnTo>
                  <a:lnTo>
                    <a:pt x="1006289" y="32681"/>
                  </a:lnTo>
                  <a:lnTo>
                    <a:pt x="1055942" y="46453"/>
                  </a:lnTo>
                  <a:lnTo>
                    <a:pt x="1103573" y="62399"/>
                  </a:lnTo>
                  <a:lnTo>
                    <a:pt x="1149021" y="80419"/>
                  </a:lnTo>
                  <a:lnTo>
                    <a:pt x="1192121" y="100410"/>
                  </a:lnTo>
                  <a:lnTo>
                    <a:pt x="1232711" y="122272"/>
                  </a:lnTo>
                  <a:lnTo>
                    <a:pt x="1270627" y="145904"/>
                  </a:lnTo>
                  <a:lnTo>
                    <a:pt x="1305706" y="171203"/>
                  </a:lnTo>
                  <a:lnTo>
                    <a:pt x="1337786" y="198068"/>
                  </a:lnTo>
                  <a:lnTo>
                    <a:pt x="1366703" y="226398"/>
                  </a:lnTo>
                  <a:lnTo>
                    <a:pt x="1392293" y="256091"/>
                  </a:lnTo>
                  <a:lnTo>
                    <a:pt x="1432843" y="319162"/>
                  </a:lnTo>
                  <a:lnTo>
                    <a:pt x="1458130" y="386469"/>
                  </a:lnTo>
                  <a:lnTo>
                    <a:pt x="1466850" y="457200"/>
                  </a:lnTo>
                  <a:lnTo>
                    <a:pt x="1464643" y="492926"/>
                  </a:lnTo>
                  <a:lnTo>
                    <a:pt x="1447476" y="562022"/>
                  </a:lnTo>
                  <a:lnTo>
                    <a:pt x="1414395" y="627300"/>
                  </a:lnTo>
                  <a:lnTo>
                    <a:pt x="1366703" y="687944"/>
                  </a:lnTo>
                  <a:lnTo>
                    <a:pt x="1337786" y="716275"/>
                  </a:lnTo>
                  <a:lnTo>
                    <a:pt x="1305706" y="743143"/>
                  </a:lnTo>
                  <a:lnTo>
                    <a:pt x="1270627" y="768445"/>
                  </a:lnTo>
                  <a:lnTo>
                    <a:pt x="1232711" y="792081"/>
                  </a:lnTo>
                  <a:lnTo>
                    <a:pt x="1192121" y="813949"/>
                  </a:lnTo>
                  <a:lnTo>
                    <a:pt x="1149021" y="833946"/>
                  </a:lnTo>
                  <a:lnTo>
                    <a:pt x="1103573" y="851972"/>
                  </a:lnTo>
                  <a:lnTo>
                    <a:pt x="1055942" y="867924"/>
                  </a:lnTo>
                  <a:lnTo>
                    <a:pt x="1006289" y="881701"/>
                  </a:lnTo>
                  <a:lnTo>
                    <a:pt x="954779" y="893201"/>
                  </a:lnTo>
                  <a:lnTo>
                    <a:pt x="901574" y="902323"/>
                  </a:lnTo>
                  <a:lnTo>
                    <a:pt x="846838" y="908964"/>
                  </a:lnTo>
                  <a:lnTo>
                    <a:pt x="790734" y="913024"/>
                  </a:lnTo>
                  <a:lnTo>
                    <a:pt x="733425" y="914400"/>
                  </a:lnTo>
                  <a:lnTo>
                    <a:pt x="676099" y="913024"/>
                  </a:lnTo>
                  <a:lnTo>
                    <a:pt x="619981" y="908964"/>
                  </a:lnTo>
                  <a:lnTo>
                    <a:pt x="565235" y="902323"/>
                  </a:lnTo>
                  <a:lnTo>
                    <a:pt x="512022" y="893201"/>
                  </a:lnTo>
                  <a:lnTo>
                    <a:pt x="460507" y="881701"/>
                  </a:lnTo>
                  <a:lnTo>
                    <a:pt x="410852" y="867924"/>
                  </a:lnTo>
                  <a:lnTo>
                    <a:pt x="363220" y="851972"/>
                  </a:lnTo>
                  <a:lnTo>
                    <a:pt x="317773" y="833946"/>
                  </a:lnTo>
                  <a:lnTo>
                    <a:pt x="274675" y="813949"/>
                  </a:lnTo>
                  <a:lnTo>
                    <a:pt x="234089" y="792081"/>
                  </a:lnTo>
                  <a:lnTo>
                    <a:pt x="196177" y="768445"/>
                  </a:lnTo>
                  <a:lnTo>
                    <a:pt x="161103" y="743143"/>
                  </a:lnTo>
                  <a:lnTo>
                    <a:pt x="129029" y="716275"/>
                  </a:lnTo>
                  <a:lnTo>
                    <a:pt x="100118" y="687944"/>
                  </a:lnTo>
                  <a:lnTo>
                    <a:pt x="74533" y="658252"/>
                  </a:lnTo>
                  <a:lnTo>
                    <a:pt x="33995" y="595189"/>
                  </a:lnTo>
                  <a:lnTo>
                    <a:pt x="8715" y="527901"/>
                  </a:lnTo>
                  <a:lnTo>
                    <a:pt x="0" y="457200"/>
                  </a:lnTo>
                  <a:close/>
                </a:path>
              </a:pathLst>
            </a:custGeom>
            <a:ln w="9525">
              <a:solidFill>
                <a:srgbClr val="365F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9023984" y="2144712"/>
            <a:ext cx="616585" cy="2660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 spc="-10" dirty="0">
                <a:solidFill>
                  <a:srgbClr val="FFFFFF"/>
                </a:solidFill>
                <a:latin typeface="Calibri"/>
                <a:cs typeface="Calibri"/>
              </a:rPr>
              <a:t>Deploy</a:t>
            </a:r>
            <a:endParaRPr sz="1550">
              <a:latin typeface="Calibri"/>
              <a:cs typeface="Calibri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6524625" y="3619436"/>
            <a:ext cx="1586230" cy="1033780"/>
            <a:chOff x="6524625" y="3619436"/>
            <a:chExt cx="1586230" cy="1033780"/>
          </a:xfrm>
        </p:grpSpPr>
        <p:pic>
          <p:nvPicPr>
            <p:cNvPr id="24" name="object 2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524625" y="3619436"/>
              <a:ext cx="1585849" cy="1033462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791325" y="3895661"/>
              <a:ext cx="1042987" cy="547687"/>
            </a:xfrm>
            <a:prstGeom prst="rect">
              <a:avLst/>
            </a:prstGeom>
          </p:spPr>
        </p:pic>
        <p:sp>
          <p:nvSpPr>
            <p:cNvPr id="26" name="object 26"/>
            <p:cNvSpPr/>
            <p:nvPr/>
          </p:nvSpPr>
          <p:spPr>
            <a:xfrm>
              <a:off x="6586601" y="3662425"/>
              <a:ext cx="1466850" cy="914400"/>
            </a:xfrm>
            <a:custGeom>
              <a:avLst/>
              <a:gdLst/>
              <a:ahLst/>
              <a:cxnLst/>
              <a:rect l="l" t="t" r="r" b="b"/>
              <a:pathLst>
                <a:path w="1466850" h="914400">
                  <a:moveTo>
                    <a:pt x="733425" y="0"/>
                  </a:moveTo>
                  <a:lnTo>
                    <a:pt x="676099" y="1374"/>
                  </a:lnTo>
                  <a:lnTo>
                    <a:pt x="619981" y="5431"/>
                  </a:lnTo>
                  <a:lnTo>
                    <a:pt x="565235" y="12069"/>
                  </a:lnTo>
                  <a:lnTo>
                    <a:pt x="512022" y="21186"/>
                  </a:lnTo>
                  <a:lnTo>
                    <a:pt x="460507" y="32681"/>
                  </a:lnTo>
                  <a:lnTo>
                    <a:pt x="410852" y="46453"/>
                  </a:lnTo>
                  <a:lnTo>
                    <a:pt x="363220" y="62399"/>
                  </a:lnTo>
                  <a:lnTo>
                    <a:pt x="317773" y="80419"/>
                  </a:lnTo>
                  <a:lnTo>
                    <a:pt x="274675" y="100410"/>
                  </a:lnTo>
                  <a:lnTo>
                    <a:pt x="234089" y="122272"/>
                  </a:lnTo>
                  <a:lnTo>
                    <a:pt x="196177" y="145904"/>
                  </a:lnTo>
                  <a:lnTo>
                    <a:pt x="161103" y="171203"/>
                  </a:lnTo>
                  <a:lnTo>
                    <a:pt x="129029" y="198068"/>
                  </a:lnTo>
                  <a:lnTo>
                    <a:pt x="100118" y="226398"/>
                  </a:lnTo>
                  <a:lnTo>
                    <a:pt x="74533" y="256091"/>
                  </a:lnTo>
                  <a:lnTo>
                    <a:pt x="33995" y="319162"/>
                  </a:lnTo>
                  <a:lnTo>
                    <a:pt x="8715" y="386469"/>
                  </a:lnTo>
                  <a:lnTo>
                    <a:pt x="0" y="457200"/>
                  </a:lnTo>
                  <a:lnTo>
                    <a:pt x="2206" y="492926"/>
                  </a:lnTo>
                  <a:lnTo>
                    <a:pt x="19366" y="562022"/>
                  </a:lnTo>
                  <a:lnTo>
                    <a:pt x="52438" y="627300"/>
                  </a:lnTo>
                  <a:lnTo>
                    <a:pt x="100118" y="687944"/>
                  </a:lnTo>
                  <a:lnTo>
                    <a:pt x="129029" y="716275"/>
                  </a:lnTo>
                  <a:lnTo>
                    <a:pt x="161103" y="743143"/>
                  </a:lnTo>
                  <a:lnTo>
                    <a:pt x="196177" y="768445"/>
                  </a:lnTo>
                  <a:lnTo>
                    <a:pt x="234089" y="792081"/>
                  </a:lnTo>
                  <a:lnTo>
                    <a:pt x="274675" y="813949"/>
                  </a:lnTo>
                  <a:lnTo>
                    <a:pt x="317773" y="833946"/>
                  </a:lnTo>
                  <a:lnTo>
                    <a:pt x="363220" y="851972"/>
                  </a:lnTo>
                  <a:lnTo>
                    <a:pt x="410852" y="867924"/>
                  </a:lnTo>
                  <a:lnTo>
                    <a:pt x="460507" y="881701"/>
                  </a:lnTo>
                  <a:lnTo>
                    <a:pt x="512022" y="893201"/>
                  </a:lnTo>
                  <a:lnTo>
                    <a:pt x="565235" y="902323"/>
                  </a:lnTo>
                  <a:lnTo>
                    <a:pt x="619981" y="908964"/>
                  </a:lnTo>
                  <a:lnTo>
                    <a:pt x="676099" y="913024"/>
                  </a:lnTo>
                  <a:lnTo>
                    <a:pt x="733425" y="914400"/>
                  </a:lnTo>
                  <a:lnTo>
                    <a:pt x="790734" y="913024"/>
                  </a:lnTo>
                  <a:lnTo>
                    <a:pt x="846838" y="908964"/>
                  </a:lnTo>
                  <a:lnTo>
                    <a:pt x="901574" y="902323"/>
                  </a:lnTo>
                  <a:lnTo>
                    <a:pt x="954779" y="893201"/>
                  </a:lnTo>
                  <a:lnTo>
                    <a:pt x="1006289" y="881701"/>
                  </a:lnTo>
                  <a:lnTo>
                    <a:pt x="1055942" y="867924"/>
                  </a:lnTo>
                  <a:lnTo>
                    <a:pt x="1103573" y="851972"/>
                  </a:lnTo>
                  <a:lnTo>
                    <a:pt x="1149021" y="833946"/>
                  </a:lnTo>
                  <a:lnTo>
                    <a:pt x="1192121" y="813949"/>
                  </a:lnTo>
                  <a:lnTo>
                    <a:pt x="1232711" y="792081"/>
                  </a:lnTo>
                  <a:lnTo>
                    <a:pt x="1270627" y="768445"/>
                  </a:lnTo>
                  <a:lnTo>
                    <a:pt x="1305706" y="743143"/>
                  </a:lnTo>
                  <a:lnTo>
                    <a:pt x="1337786" y="716275"/>
                  </a:lnTo>
                  <a:lnTo>
                    <a:pt x="1366703" y="687944"/>
                  </a:lnTo>
                  <a:lnTo>
                    <a:pt x="1392293" y="658252"/>
                  </a:lnTo>
                  <a:lnTo>
                    <a:pt x="1432843" y="595189"/>
                  </a:lnTo>
                  <a:lnTo>
                    <a:pt x="1458130" y="527901"/>
                  </a:lnTo>
                  <a:lnTo>
                    <a:pt x="1466850" y="457200"/>
                  </a:lnTo>
                  <a:lnTo>
                    <a:pt x="1464643" y="421457"/>
                  </a:lnTo>
                  <a:lnTo>
                    <a:pt x="1447476" y="352337"/>
                  </a:lnTo>
                  <a:lnTo>
                    <a:pt x="1414395" y="287047"/>
                  </a:lnTo>
                  <a:lnTo>
                    <a:pt x="1366703" y="226398"/>
                  </a:lnTo>
                  <a:lnTo>
                    <a:pt x="1337786" y="198068"/>
                  </a:lnTo>
                  <a:lnTo>
                    <a:pt x="1305706" y="171203"/>
                  </a:lnTo>
                  <a:lnTo>
                    <a:pt x="1270627" y="145904"/>
                  </a:lnTo>
                  <a:lnTo>
                    <a:pt x="1232711" y="122272"/>
                  </a:lnTo>
                  <a:lnTo>
                    <a:pt x="1192121" y="100410"/>
                  </a:lnTo>
                  <a:lnTo>
                    <a:pt x="1149021" y="80419"/>
                  </a:lnTo>
                  <a:lnTo>
                    <a:pt x="1103573" y="62399"/>
                  </a:lnTo>
                  <a:lnTo>
                    <a:pt x="1055942" y="46453"/>
                  </a:lnTo>
                  <a:lnTo>
                    <a:pt x="1006289" y="32681"/>
                  </a:lnTo>
                  <a:lnTo>
                    <a:pt x="954779" y="21186"/>
                  </a:lnTo>
                  <a:lnTo>
                    <a:pt x="901574" y="12069"/>
                  </a:lnTo>
                  <a:lnTo>
                    <a:pt x="846838" y="5431"/>
                  </a:lnTo>
                  <a:lnTo>
                    <a:pt x="790734" y="1374"/>
                  </a:lnTo>
                  <a:lnTo>
                    <a:pt x="733425" y="0"/>
                  </a:lnTo>
                  <a:close/>
                </a:path>
              </a:pathLst>
            </a:custGeom>
            <a:solidFill>
              <a:srgbClr val="6FAC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586601" y="3662425"/>
              <a:ext cx="1466850" cy="914400"/>
            </a:xfrm>
            <a:custGeom>
              <a:avLst/>
              <a:gdLst/>
              <a:ahLst/>
              <a:cxnLst/>
              <a:rect l="l" t="t" r="r" b="b"/>
              <a:pathLst>
                <a:path w="1466850" h="914400">
                  <a:moveTo>
                    <a:pt x="0" y="457200"/>
                  </a:moveTo>
                  <a:lnTo>
                    <a:pt x="8715" y="386469"/>
                  </a:lnTo>
                  <a:lnTo>
                    <a:pt x="33995" y="319162"/>
                  </a:lnTo>
                  <a:lnTo>
                    <a:pt x="74533" y="256091"/>
                  </a:lnTo>
                  <a:lnTo>
                    <a:pt x="100118" y="226398"/>
                  </a:lnTo>
                  <a:lnTo>
                    <a:pt x="129029" y="198068"/>
                  </a:lnTo>
                  <a:lnTo>
                    <a:pt x="161103" y="171203"/>
                  </a:lnTo>
                  <a:lnTo>
                    <a:pt x="196177" y="145904"/>
                  </a:lnTo>
                  <a:lnTo>
                    <a:pt x="234089" y="122272"/>
                  </a:lnTo>
                  <a:lnTo>
                    <a:pt x="274675" y="100410"/>
                  </a:lnTo>
                  <a:lnTo>
                    <a:pt x="317773" y="80419"/>
                  </a:lnTo>
                  <a:lnTo>
                    <a:pt x="363220" y="62399"/>
                  </a:lnTo>
                  <a:lnTo>
                    <a:pt x="410852" y="46453"/>
                  </a:lnTo>
                  <a:lnTo>
                    <a:pt x="460507" y="32681"/>
                  </a:lnTo>
                  <a:lnTo>
                    <a:pt x="512022" y="21186"/>
                  </a:lnTo>
                  <a:lnTo>
                    <a:pt x="565235" y="12069"/>
                  </a:lnTo>
                  <a:lnTo>
                    <a:pt x="619981" y="5431"/>
                  </a:lnTo>
                  <a:lnTo>
                    <a:pt x="676099" y="1374"/>
                  </a:lnTo>
                  <a:lnTo>
                    <a:pt x="733425" y="0"/>
                  </a:lnTo>
                  <a:lnTo>
                    <a:pt x="790734" y="1374"/>
                  </a:lnTo>
                  <a:lnTo>
                    <a:pt x="846838" y="5431"/>
                  </a:lnTo>
                  <a:lnTo>
                    <a:pt x="901574" y="12069"/>
                  </a:lnTo>
                  <a:lnTo>
                    <a:pt x="954779" y="21186"/>
                  </a:lnTo>
                  <a:lnTo>
                    <a:pt x="1006289" y="32681"/>
                  </a:lnTo>
                  <a:lnTo>
                    <a:pt x="1055942" y="46453"/>
                  </a:lnTo>
                  <a:lnTo>
                    <a:pt x="1103573" y="62399"/>
                  </a:lnTo>
                  <a:lnTo>
                    <a:pt x="1149021" y="80419"/>
                  </a:lnTo>
                  <a:lnTo>
                    <a:pt x="1192121" y="100410"/>
                  </a:lnTo>
                  <a:lnTo>
                    <a:pt x="1232711" y="122272"/>
                  </a:lnTo>
                  <a:lnTo>
                    <a:pt x="1270627" y="145904"/>
                  </a:lnTo>
                  <a:lnTo>
                    <a:pt x="1305706" y="171203"/>
                  </a:lnTo>
                  <a:lnTo>
                    <a:pt x="1337786" y="198068"/>
                  </a:lnTo>
                  <a:lnTo>
                    <a:pt x="1366703" y="226398"/>
                  </a:lnTo>
                  <a:lnTo>
                    <a:pt x="1392293" y="256091"/>
                  </a:lnTo>
                  <a:lnTo>
                    <a:pt x="1432843" y="319162"/>
                  </a:lnTo>
                  <a:lnTo>
                    <a:pt x="1458130" y="386469"/>
                  </a:lnTo>
                  <a:lnTo>
                    <a:pt x="1466850" y="457200"/>
                  </a:lnTo>
                  <a:lnTo>
                    <a:pt x="1464643" y="492926"/>
                  </a:lnTo>
                  <a:lnTo>
                    <a:pt x="1447476" y="562022"/>
                  </a:lnTo>
                  <a:lnTo>
                    <a:pt x="1414395" y="627300"/>
                  </a:lnTo>
                  <a:lnTo>
                    <a:pt x="1366703" y="687944"/>
                  </a:lnTo>
                  <a:lnTo>
                    <a:pt x="1337786" y="716275"/>
                  </a:lnTo>
                  <a:lnTo>
                    <a:pt x="1305706" y="743143"/>
                  </a:lnTo>
                  <a:lnTo>
                    <a:pt x="1270627" y="768445"/>
                  </a:lnTo>
                  <a:lnTo>
                    <a:pt x="1232711" y="792081"/>
                  </a:lnTo>
                  <a:lnTo>
                    <a:pt x="1192121" y="813949"/>
                  </a:lnTo>
                  <a:lnTo>
                    <a:pt x="1149021" y="833946"/>
                  </a:lnTo>
                  <a:lnTo>
                    <a:pt x="1103573" y="851972"/>
                  </a:lnTo>
                  <a:lnTo>
                    <a:pt x="1055942" y="867924"/>
                  </a:lnTo>
                  <a:lnTo>
                    <a:pt x="1006289" y="881701"/>
                  </a:lnTo>
                  <a:lnTo>
                    <a:pt x="954779" y="893201"/>
                  </a:lnTo>
                  <a:lnTo>
                    <a:pt x="901574" y="902323"/>
                  </a:lnTo>
                  <a:lnTo>
                    <a:pt x="846838" y="908964"/>
                  </a:lnTo>
                  <a:lnTo>
                    <a:pt x="790734" y="913024"/>
                  </a:lnTo>
                  <a:lnTo>
                    <a:pt x="733425" y="914400"/>
                  </a:lnTo>
                  <a:lnTo>
                    <a:pt x="676099" y="913024"/>
                  </a:lnTo>
                  <a:lnTo>
                    <a:pt x="619981" y="908964"/>
                  </a:lnTo>
                  <a:lnTo>
                    <a:pt x="565235" y="902323"/>
                  </a:lnTo>
                  <a:lnTo>
                    <a:pt x="512022" y="893201"/>
                  </a:lnTo>
                  <a:lnTo>
                    <a:pt x="460507" y="881701"/>
                  </a:lnTo>
                  <a:lnTo>
                    <a:pt x="410852" y="867924"/>
                  </a:lnTo>
                  <a:lnTo>
                    <a:pt x="363220" y="851972"/>
                  </a:lnTo>
                  <a:lnTo>
                    <a:pt x="317773" y="833946"/>
                  </a:lnTo>
                  <a:lnTo>
                    <a:pt x="274675" y="813949"/>
                  </a:lnTo>
                  <a:lnTo>
                    <a:pt x="234089" y="792081"/>
                  </a:lnTo>
                  <a:lnTo>
                    <a:pt x="196177" y="768445"/>
                  </a:lnTo>
                  <a:lnTo>
                    <a:pt x="161103" y="743143"/>
                  </a:lnTo>
                  <a:lnTo>
                    <a:pt x="129029" y="716275"/>
                  </a:lnTo>
                  <a:lnTo>
                    <a:pt x="100118" y="687944"/>
                  </a:lnTo>
                  <a:lnTo>
                    <a:pt x="74533" y="658252"/>
                  </a:lnTo>
                  <a:lnTo>
                    <a:pt x="33995" y="595189"/>
                  </a:lnTo>
                  <a:lnTo>
                    <a:pt x="8715" y="527901"/>
                  </a:lnTo>
                  <a:lnTo>
                    <a:pt x="0" y="457200"/>
                  </a:lnTo>
                  <a:close/>
                </a:path>
              </a:pathLst>
            </a:custGeom>
            <a:ln w="9525">
              <a:solidFill>
                <a:srgbClr val="365F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6965568" y="3976052"/>
            <a:ext cx="707390" cy="2660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 spc="-10" dirty="0">
                <a:solidFill>
                  <a:srgbClr val="FFFFFF"/>
                </a:solidFill>
                <a:latin typeface="Calibri"/>
                <a:cs typeface="Calibri"/>
              </a:rPr>
              <a:t>Validate</a:t>
            </a:r>
            <a:endParaRPr sz="1550">
              <a:latin typeface="Calibri"/>
              <a:cs typeface="Calibri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8534400" y="3619436"/>
            <a:ext cx="1586230" cy="1033780"/>
            <a:chOff x="8534400" y="3619436"/>
            <a:chExt cx="1586230" cy="1033780"/>
          </a:xfrm>
        </p:grpSpPr>
        <p:pic>
          <p:nvPicPr>
            <p:cNvPr id="30" name="object 3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534400" y="3619436"/>
              <a:ext cx="1585849" cy="1033462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8791575" y="3895661"/>
              <a:ext cx="1071562" cy="547687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8596376" y="3662425"/>
              <a:ext cx="1466850" cy="914400"/>
            </a:xfrm>
            <a:custGeom>
              <a:avLst/>
              <a:gdLst/>
              <a:ahLst/>
              <a:cxnLst/>
              <a:rect l="l" t="t" r="r" b="b"/>
              <a:pathLst>
                <a:path w="1466850" h="914400">
                  <a:moveTo>
                    <a:pt x="733425" y="0"/>
                  </a:moveTo>
                  <a:lnTo>
                    <a:pt x="676099" y="1374"/>
                  </a:lnTo>
                  <a:lnTo>
                    <a:pt x="619981" y="5431"/>
                  </a:lnTo>
                  <a:lnTo>
                    <a:pt x="565235" y="12069"/>
                  </a:lnTo>
                  <a:lnTo>
                    <a:pt x="512022" y="21186"/>
                  </a:lnTo>
                  <a:lnTo>
                    <a:pt x="460507" y="32681"/>
                  </a:lnTo>
                  <a:lnTo>
                    <a:pt x="410852" y="46453"/>
                  </a:lnTo>
                  <a:lnTo>
                    <a:pt x="363220" y="62399"/>
                  </a:lnTo>
                  <a:lnTo>
                    <a:pt x="317773" y="80419"/>
                  </a:lnTo>
                  <a:lnTo>
                    <a:pt x="274675" y="100410"/>
                  </a:lnTo>
                  <a:lnTo>
                    <a:pt x="234089" y="122272"/>
                  </a:lnTo>
                  <a:lnTo>
                    <a:pt x="196177" y="145904"/>
                  </a:lnTo>
                  <a:lnTo>
                    <a:pt x="161103" y="171203"/>
                  </a:lnTo>
                  <a:lnTo>
                    <a:pt x="129029" y="198068"/>
                  </a:lnTo>
                  <a:lnTo>
                    <a:pt x="100118" y="226398"/>
                  </a:lnTo>
                  <a:lnTo>
                    <a:pt x="74533" y="256091"/>
                  </a:lnTo>
                  <a:lnTo>
                    <a:pt x="33995" y="319162"/>
                  </a:lnTo>
                  <a:lnTo>
                    <a:pt x="8715" y="386469"/>
                  </a:lnTo>
                  <a:lnTo>
                    <a:pt x="0" y="457200"/>
                  </a:lnTo>
                  <a:lnTo>
                    <a:pt x="2206" y="492926"/>
                  </a:lnTo>
                  <a:lnTo>
                    <a:pt x="19366" y="562022"/>
                  </a:lnTo>
                  <a:lnTo>
                    <a:pt x="52438" y="627300"/>
                  </a:lnTo>
                  <a:lnTo>
                    <a:pt x="100118" y="687944"/>
                  </a:lnTo>
                  <a:lnTo>
                    <a:pt x="129029" y="716275"/>
                  </a:lnTo>
                  <a:lnTo>
                    <a:pt x="161103" y="743143"/>
                  </a:lnTo>
                  <a:lnTo>
                    <a:pt x="196177" y="768445"/>
                  </a:lnTo>
                  <a:lnTo>
                    <a:pt x="234089" y="792081"/>
                  </a:lnTo>
                  <a:lnTo>
                    <a:pt x="274675" y="813949"/>
                  </a:lnTo>
                  <a:lnTo>
                    <a:pt x="317773" y="833946"/>
                  </a:lnTo>
                  <a:lnTo>
                    <a:pt x="363220" y="851972"/>
                  </a:lnTo>
                  <a:lnTo>
                    <a:pt x="410852" y="867924"/>
                  </a:lnTo>
                  <a:lnTo>
                    <a:pt x="460507" y="881701"/>
                  </a:lnTo>
                  <a:lnTo>
                    <a:pt x="512022" y="893201"/>
                  </a:lnTo>
                  <a:lnTo>
                    <a:pt x="565235" y="902323"/>
                  </a:lnTo>
                  <a:lnTo>
                    <a:pt x="619981" y="908964"/>
                  </a:lnTo>
                  <a:lnTo>
                    <a:pt x="676099" y="913024"/>
                  </a:lnTo>
                  <a:lnTo>
                    <a:pt x="733425" y="914400"/>
                  </a:lnTo>
                  <a:lnTo>
                    <a:pt x="790734" y="913024"/>
                  </a:lnTo>
                  <a:lnTo>
                    <a:pt x="846838" y="908964"/>
                  </a:lnTo>
                  <a:lnTo>
                    <a:pt x="901574" y="902323"/>
                  </a:lnTo>
                  <a:lnTo>
                    <a:pt x="954779" y="893201"/>
                  </a:lnTo>
                  <a:lnTo>
                    <a:pt x="1006289" y="881701"/>
                  </a:lnTo>
                  <a:lnTo>
                    <a:pt x="1055942" y="867924"/>
                  </a:lnTo>
                  <a:lnTo>
                    <a:pt x="1103573" y="851972"/>
                  </a:lnTo>
                  <a:lnTo>
                    <a:pt x="1149021" y="833946"/>
                  </a:lnTo>
                  <a:lnTo>
                    <a:pt x="1192121" y="813949"/>
                  </a:lnTo>
                  <a:lnTo>
                    <a:pt x="1232711" y="792081"/>
                  </a:lnTo>
                  <a:lnTo>
                    <a:pt x="1270627" y="768445"/>
                  </a:lnTo>
                  <a:lnTo>
                    <a:pt x="1305706" y="743143"/>
                  </a:lnTo>
                  <a:lnTo>
                    <a:pt x="1337786" y="716275"/>
                  </a:lnTo>
                  <a:lnTo>
                    <a:pt x="1366703" y="687944"/>
                  </a:lnTo>
                  <a:lnTo>
                    <a:pt x="1392293" y="658252"/>
                  </a:lnTo>
                  <a:lnTo>
                    <a:pt x="1432843" y="595189"/>
                  </a:lnTo>
                  <a:lnTo>
                    <a:pt x="1458130" y="527901"/>
                  </a:lnTo>
                  <a:lnTo>
                    <a:pt x="1466850" y="457200"/>
                  </a:lnTo>
                  <a:lnTo>
                    <a:pt x="1464643" y="421457"/>
                  </a:lnTo>
                  <a:lnTo>
                    <a:pt x="1447476" y="352337"/>
                  </a:lnTo>
                  <a:lnTo>
                    <a:pt x="1414395" y="287047"/>
                  </a:lnTo>
                  <a:lnTo>
                    <a:pt x="1366703" y="226398"/>
                  </a:lnTo>
                  <a:lnTo>
                    <a:pt x="1337786" y="198068"/>
                  </a:lnTo>
                  <a:lnTo>
                    <a:pt x="1305706" y="171203"/>
                  </a:lnTo>
                  <a:lnTo>
                    <a:pt x="1270627" y="145904"/>
                  </a:lnTo>
                  <a:lnTo>
                    <a:pt x="1232711" y="122272"/>
                  </a:lnTo>
                  <a:lnTo>
                    <a:pt x="1192121" y="100410"/>
                  </a:lnTo>
                  <a:lnTo>
                    <a:pt x="1149021" y="80419"/>
                  </a:lnTo>
                  <a:lnTo>
                    <a:pt x="1103573" y="62399"/>
                  </a:lnTo>
                  <a:lnTo>
                    <a:pt x="1055942" y="46453"/>
                  </a:lnTo>
                  <a:lnTo>
                    <a:pt x="1006289" y="32681"/>
                  </a:lnTo>
                  <a:lnTo>
                    <a:pt x="954779" y="21186"/>
                  </a:lnTo>
                  <a:lnTo>
                    <a:pt x="901574" y="12069"/>
                  </a:lnTo>
                  <a:lnTo>
                    <a:pt x="846838" y="5431"/>
                  </a:lnTo>
                  <a:lnTo>
                    <a:pt x="790734" y="1374"/>
                  </a:lnTo>
                  <a:lnTo>
                    <a:pt x="733425" y="0"/>
                  </a:lnTo>
                  <a:close/>
                </a:path>
              </a:pathLst>
            </a:custGeom>
            <a:solidFill>
              <a:srgbClr val="6FAC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8596376" y="3662425"/>
              <a:ext cx="1466850" cy="914400"/>
            </a:xfrm>
            <a:custGeom>
              <a:avLst/>
              <a:gdLst/>
              <a:ahLst/>
              <a:cxnLst/>
              <a:rect l="l" t="t" r="r" b="b"/>
              <a:pathLst>
                <a:path w="1466850" h="914400">
                  <a:moveTo>
                    <a:pt x="0" y="457200"/>
                  </a:moveTo>
                  <a:lnTo>
                    <a:pt x="8715" y="386469"/>
                  </a:lnTo>
                  <a:lnTo>
                    <a:pt x="33995" y="319162"/>
                  </a:lnTo>
                  <a:lnTo>
                    <a:pt x="74533" y="256091"/>
                  </a:lnTo>
                  <a:lnTo>
                    <a:pt x="100118" y="226398"/>
                  </a:lnTo>
                  <a:lnTo>
                    <a:pt x="129029" y="198068"/>
                  </a:lnTo>
                  <a:lnTo>
                    <a:pt x="161103" y="171203"/>
                  </a:lnTo>
                  <a:lnTo>
                    <a:pt x="196177" y="145904"/>
                  </a:lnTo>
                  <a:lnTo>
                    <a:pt x="234089" y="122272"/>
                  </a:lnTo>
                  <a:lnTo>
                    <a:pt x="274675" y="100410"/>
                  </a:lnTo>
                  <a:lnTo>
                    <a:pt x="317773" y="80419"/>
                  </a:lnTo>
                  <a:lnTo>
                    <a:pt x="363220" y="62399"/>
                  </a:lnTo>
                  <a:lnTo>
                    <a:pt x="410852" y="46453"/>
                  </a:lnTo>
                  <a:lnTo>
                    <a:pt x="460507" y="32681"/>
                  </a:lnTo>
                  <a:lnTo>
                    <a:pt x="512022" y="21186"/>
                  </a:lnTo>
                  <a:lnTo>
                    <a:pt x="565235" y="12069"/>
                  </a:lnTo>
                  <a:lnTo>
                    <a:pt x="619981" y="5431"/>
                  </a:lnTo>
                  <a:lnTo>
                    <a:pt x="676099" y="1374"/>
                  </a:lnTo>
                  <a:lnTo>
                    <a:pt x="733425" y="0"/>
                  </a:lnTo>
                  <a:lnTo>
                    <a:pt x="790734" y="1374"/>
                  </a:lnTo>
                  <a:lnTo>
                    <a:pt x="846838" y="5431"/>
                  </a:lnTo>
                  <a:lnTo>
                    <a:pt x="901574" y="12069"/>
                  </a:lnTo>
                  <a:lnTo>
                    <a:pt x="954779" y="21186"/>
                  </a:lnTo>
                  <a:lnTo>
                    <a:pt x="1006289" y="32681"/>
                  </a:lnTo>
                  <a:lnTo>
                    <a:pt x="1055942" y="46453"/>
                  </a:lnTo>
                  <a:lnTo>
                    <a:pt x="1103573" y="62399"/>
                  </a:lnTo>
                  <a:lnTo>
                    <a:pt x="1149021" y="80419"/>
                  </a:lnTo>
                  <a:lnTo>
                    <a:pt x="1192121" y="100410"/>
                  </a:lnTo>
                  <a:lnTo>
                    <a:pt x="1232711" y="122272"/>
                  </a:lnTo>
                  <a:lnTo>
                    <a:pt x="1270627" y="145904"/>
                  </a:lnTo>
                  <a:lnTo>
                    <a:pt x="1305706" y="171203"/>
                  </a:lnTo>
                  <a:lnTo>
                    <a:pt x="1337786" y="198068"/>
                  </a:lnTo>
                  <a:lnTo>
                    <a:pt x="1366703" y="226398"/>
                  </a:lnTo>
                  <a:lnTo>
                    <a:pt x="1392293" y="256091"/>
                  </a:lnTo>
                  <a:lnTo>
                    <a:pt x="1432843" y="319162"/>
                  </a:lnTo>
                  <a:lnTo>
                    <a:pt x="1458130" y="386469"/>
                  </a:lnTo>
                  <a:lnTo>
                    <a:pt x="1466850" y="457200"/>
                  </a:lnTo>
                  <a:lnTo>
                    <a:pt x="1464643" y="492926"/>
                  </a:lnTo>
                  <a:lnTo>
                    <a:pt x="1447476" y="562022"/>
                  </a:lnTo>
                  <a:lnTo>
                    <a:pt x="1414395" y="627300"/>
                  </a:lnTo>
                  <a:lnTo>
                    <a:pt x="1366703" y="687944"/>
                  </a:lnTo>
                  <a:lnTo>
                    <a:pt x="1337786" y="716275"/>
                  </a:lnTo>
                  <a:lnTo>
                    <a:pt x="1305706" y="743143"/>
                  </a:lnTo>
                  <a:lnTo>
                    <a:pt x="1270627" y="768445"/>
                  </a:lnTo>
                  <a:lnTo>
                    <a:pt x="1232711" y="792081"/>
                  </a:lnTo>
                  <a:lnTo>
                    <a:pt x="1192121" y="813949"/>
                  </a:lnTo>
                  <a:lnTo>
                    <a:pt x="1149021" y="833946"/>
                  </a:lnTo>
                  <a:lnTo>
                    <a:pt x="1103573" y="851972"/>
                  </a:lnTo>
                  <a:lnTo>
                    <a:pt x="1055942" y="867924"/>
                  </a:lnTo>
                  <a:lnTo>
                    <a:pt x="1006289" y="881701"/>
                  </a:lnTo>
                  <a:lnTo>
                    <a:pt x="954779" y="893201"/>
                  </a:lnTo>
                  <a:lnTo>
                    <a:pt x="901574" y="902323"/>
                  </a:lnTo>
                  <a:lnTo>
                    <a:pt x="846838" y="908964"/>
                  </a:lnTo>
                  <a:lnTo>
                    <a:pt x="790734" y="913024"/>
                  </a:lnTo>
                  <a:lnTo>
                    <a:pt x="733425" y="914400"/>
                  </a:lnTo>
                  <a:lnTo>
                    <a:pt x="676099" y="913024"/>
                  </a:lnTo>
                  <a:lnTo>
                    <a:pt x="619981" y="908964"/>
                  </a:lnTo>
                  <a:lnTo>
                    <a:pt x="565235" y="902323"/>
                  </a:lnTo>
                  <a:lnTo>
                    <a:pt x="512022" y="893201"/>
                  </a:lnTo>
                  <a:lnTo>
                    <a:pt x="460507" y="881701"/>
                  </a:lnTo>
                  <a:lnTo>
                    <a:pt x="410852" y="867924"/>
                  </a:lnTo>
                  <a:lnTo>
                    <a:pt x="363220" y="851972"/>
                  </a:lnTo>
                  <a:lnTo>
                    <a:pt x="317773" y="833946"/>
                  </a:lnTo>
                  <a:lnTo>
                    <a:pt x="274675" y="813949"/>
                  </a:lnTo>
                  <a:lnTo>
                    <a:pt x="234089" y="792081"/>
                  </a:lnTo>
                  <a:lnTo>
                    <a:pt x="196177" y="768445"/>
                  </a:lnTo>
                  <a:lnTo>
                    <a:pt x="161103" y="743143"/>
                  </a:lnTo>
                  <a:lnTo>
                    <a:pt x="129029" y="716275"/>
                  </a:lnTo>
                  <a:lnTo>
                    <a:pt x="100118" y="687944"/>
                  </a:lnTo>
                  <a:lnTo>
                    <a:pt x="74533" y="658252"/>
                  </a:lnTo>
                  <a:lnTo>
                    <a:pt x="33995" y="595189"/>
                  </a:lnTo>
                  <a:lnTo>
                    <a:pt x="8715" y="527901"/>
                  </a:lnTo>
                  <a:lnTo>
                    <a:pt x="0" y="457200"/>
                  </a:lnTo>
                  <a:close/>
                </a:path>
              </a:pathLst>
            </a:custGeom>
            <a:ln w="9525">
              <a:solidFill>
                <a:srgbClr val="365F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4" name="object 34"/>
          <p:cNvSpPr txBox="1"/>
          <p:nvPr/>
        </p:nvSpPr>
        <p:spPr>
          <a:xfrm>
            <a:off x="8964041" y="3976052"/>
            <a:ext cx="735330" cy="2660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 spc="-10" dirty="0">
                <a:solidFill>
                  <a:srgbClr val="FFFFFF"/>
                </a:solidFill>
                <a:latin typeface="Calibri"/>
                <a:cs typeface="Calibri"/>
              </a:rPr>
              <a:t>Enhance</a:t>
            </a:r>
            <a:endParaRPr sz="155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Unified</a:t>
            </a:r>
            <a:r>
              <a:rPr spc="160" dirty="0"/>
              <a:t> </a:t>
            </a:r>
            <a:r>
              <a:rPr dirty="0"/>
              <a:t>Security</a:t>
            </a:r>
            <a:r>
              <a:rPr spc="105" dirty="0"/>
              <a:t> </a:t>
            </a:r>
            <a:r>
              <a:rPr spc="-10" dirty="0"/>
              <a:t>Architecture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6FAC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6FAC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2865"/>
              </a:lnSpc>
              <a:spcBef>
                <a:spcPts val="105"/>
              </a:spcBef>
            </a:pPr>
            <a:r>
              <a:rPr spc="-10" dirty="0"/>
              <a:t>A-</a:t>
            </a:r>
            <a:r>
              <a:rPr dirty="0"/>
              <a:t>SMS</a:t>
            </a:r>
            <a:r>
              <a:rPr spc="-40" dirty="0"/>
              <a:t> </a:t>
            </a:r>
            <a:r>
              <a:rPr spc="-10" dirty="0"/>
              <a:t>centralised</a:t>
            </a:r>
            <a:r>
              <a:rPr spc="-35" dirty="0"/>
              <a:t> </a:t>
            </a:r>
            <a:r>
              <a:rPr dirty="0"/>
              <a:t>policy</a:t>
            </a:r>
            <a:r>
              <a:rPr spc="-10" dirty="0"/>
              <a:t> definition,</a:t>
            </a:r>
          </a:p>
          <a:p>
            <a:pPr marL="12700">
              <a:lnSpc>
                <a:spcPts val="2865"/>
              </a:lnSpc>
            </a:pPr>
            <a:r>
              <a:rPr dirty="0"/>
              <a:t>monitoring,</a:t>
            </a:r>
            <a:r>
              <a:rPr spc="-35" dirty="0"/>
              <a:t> </a:t>
            </a:r>
            <a:r>
              <a:rPr dirty="0"/>
              <a:t>and</a:t>
            </a:r>
            <a:r>
              <a:rPr spc="-80" dirty="0"/>
              <a:t> </a:t>
            </a:r>
            <a:r>
              <a:rPr spc="-10" dirty="0"/>
              <a:t>updates.</a:t>
            </a:r>
          </a:p>
          <a:p>
            <a:pPr marL="12700">
              <a:lnSpc>
                <a:spcPct val="100000"/>
              </a:lnSpc>
              <a:spcBef>
                <a:spcPts val="800"/>
              </a:spcBef>
            </a:pPr>
            <a:r>
              <a:rPr spc="-10" dirty="0"/>
              <a:t>A-</a:t>
            </a:r>
            <a:r>
              <a:rPr dirty="0"/>
              <a:t>GW</a:t>
            </a:r>
            <a:r>
              <a:rPr spc="-70" dirty="0"/>
              <a:t> </a:t>
            </a:r>
            <a:r>
              <a:rPr spc="-10" dirty="0"/>
              <a:t>enforced</a:t>
            </a:r>
            <a:r>
              <a:rPr spc="-75" dirty="0"/>
              <a:t> </a:t>
            </a:r>
            <a:r>
              <a:rPr dirty="0"/>
              <a:t>the</a:t>
            </a:r>
            <a:r>
              <a:rPr spc="-85" dirty="0"/>
              <a:t> </a:t>
            </a:r>
            <a:r>
              <a:rPr dirty="0"/>
              <a:t>configured</a:t>
            </a:r>
            <a:r>
              <a:rPr spc="-90" dirty="0"/>
              <a:t> </a:t>
            </a:r>
            <a:r>
              <a:rPr dirty="0"/>
              <a:t>rules</a:t>
            </a:r>
            <a:r>
              <a:rPr spc="-55" dirty="0"/>
              <a:t> </a:t>
            </a:r>
            <a:r>
              <a:rPr spc="-25" dirty="0"/>
              <a:t>at</a:t>
            </a:r>
          </a:p>
          <a:p>
            <a:pPr marL="12700">
              <a:lnSpc>
                <a:spcPct val="100000"/>
              </a:lnSpc>
              <a:spcBef>
                <a:spcPts val="45"/>
              </a:spcBef>
            </a:pPr>
            <a:r>
              <a:rPr dirty="0"/>
              <a:t>the</a:t>
            </a:r>
            <a:r>
              <a:rPr spc="-15" dirty="0"/>
              <a:t> </a:t>
            </a:r>
            <a:r>
              <a:rPr spc="-10" dirty="0"/>
              <a:t>network</a:t>
            </a:r>
            <a:r>
              <a:rPr spc="-65" dirty="0"/>
              <a:t> </a:t>
            </a:r>
            <a:r>
              <a:rPr spc="-10" dirty="0"/>
              <a:t>boundary.</a:t>
            </a:r>
          </a:p>
          <a:p>
            <a:pPr marL="12700">
              <a:lnSpc>
                <a:spcPts val="2870"/>
              </a:lnSpc>
              <a:spcBef>
                <a:spcPts val="800"/>
              </a:spcBef>
            </a:pPr>
            <a:r>
              <a:rPr spc="-10" dirty="0"/>
              <a:t>A-</a:t>
            </a:r>
            <a:r>
              <a:rPr dirty="0"/>
              <a:t>GUI</a:t>
            </a:r>
            <a:r>
              <a:rPr spc="-70" dirty="0"/>
              <a:t> </a:t>
            </a:r>
            <a:r>
              <a:rPr dirty="0"/>
              <a:t>with</a:t>
            </a:r>
            <a:r>
              <a:rPr spc="-65" dirty="0"/>
              <a:t> </a:t>
            </a:r>
            <a:r>
              <a:rPr dirty="0"/>
              <a:t>SmartConsole</a:t>
            </a:r>
            <a:r>
              <a:rPr spc="-75" dirty="0"/>
              <a:t> </a:t>
            </a:r>
            <a:r>
              <a:rPr dirty="0"/>
              <a:t>provided</a:t>
            </a:r>
            <a:r>
              <a:rPr spc="-50" dirty="0"/>
              <a:t> </a:t>
            </a:r>
            <a:r>
              <a:rPr spc="-25" dirty="0"/>
              <a:t>the</a:t>
            </a:r>
          </a:p>
          <a:p>
            <a:pPr marL="12700">
              <a:lnSpc>
                <a:spcPts val="2870"/>
              </a:lnSpc>
            </a:pPr>
            <a:r>
              <a:rPr spc="-10" dirty="0"/>
              <a:t>operational</a:t>
            </a:r>
            <a:r>
              <a:rPr spc="-25" dirty="0"/>
              <a:t> </a:t>
            </a:r>
            <a:r>
              <a:rPr spc="-20" dirty="0"/>
              <a:t>interface</a:t>
            </a:r>
            <a:r>
              <a:rPr spc="-60" dirty="0"/>
              <a:t> </a:t>
            </a:r>
            <a:r>
              <a:rPr dirty="0"/>
              <a:t>for</a:t>
            </a:r>
            <a:r>
              <a:rPr spc="-15" dirty="0"/>
              <a:t> </a:t>
            </a:r>
            <a:r>
              <a:rPr spc="-10" dirty="0"/>
              <a:t>administration.</a:t>
            </a:r>
          </a:p>
        </p:txBody>
      </p:sp>
      <p:grpSp>
        <p:nvGrpSpPr>
          <p:cNvPr id="8" name="object 8"/>
          <p:cNvGrpSpPr/>
          <p:nvPr/>
        </p:nvGrpSpPr>
        <p:grpSpPr>
          <a:xfrm>
            <a:off x="6048375" y="2095436"/>
            <a:ext cx="1757680" cy="1214755"/>
            <a:chOff x="6048375" y="2095436"/>
            <a:chExt cx="1757680" cy="1214755"/>
          </a:xfrm>
        </p:grpSpPr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048375" y="2095436"/>
              <a:ext cx="1757426" cy="12144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219825" y="2409761"/>
              <a:ext cx="1147762" cy="585787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6109801" y="2133234"/>
              <a:ext cx="1639570" cy="1094105"/>
            </a:xfrm>
            <a:custGeom>
              <a:avLst/>
              <a:gdLst/>
              <a:ahLst/>
              <a:cxnLst/>
              <a:rect l="l" t="t" r="r" b="b"/>
              <a:pathLst>
                <a:path w="1639570" h="1094105">
                  <a:moveTo>
                    <a:pt x="1257230" y="0"/>
                  </a:moveTo>
                  <a:lnTo>
                    <a:pt x="1211160" y="8902"/>
                  </a:lnTo>
                  <a:lnTo>
                    <a:pt x="1168548" y="28472"/>
                  </a:lnTo>
                  <a:lnTo>
                    <a:pt x="1131865" y="58531"/>
                  </a:lnTo>
                  <a:lnTo>
                    <a:pt x="1119550" y="45456"/>
                  </a:lnTo>
                  <a:lnTo>
                    <a:pt x="1105735" y="33750"/>
                  </a:lnTo>
                  <a:lnTo>
                    <a:pt x="1090539" y="23544"/>
                  </a:lnTo>
                  <a:lnTo>
                    <a:pt x="1074080" y="14970"/>
                  </a:lnTo>
                  <a:lnTo>
                    <a:pt x="1023500" y="613"/>
                  </a:lnTo>
                  <a:lnTo>
                    <a:pt x="972346" y="1306"/>
                  </a:lnTo>
                  <a:lnTo>
                    <a:pt x="924283" y="15948"/>
                  </a:lnTo>
                  <a:lnTo>
                    <a:pt x="882975" y="43434"/>
                  </a:lnTo>
                  <a:lnTo>
                    <a:pt x="852084" y="82661"/>
                  </a:lnTo>
                  <a:lnTo>
                    <a:pt x="841331" y="73614"/>
                  </a:lnTo>
                  <a:lnTo>
                    <a:pt x="805094" y="51165"/>
                  </a:lnTo>
                  <a:lnTo>
                    <a:pt x="761623" y="35678"/>
                  </a:lnTo>
                  <a:lnTo>
                    <a:pt x="716885" y="29741"/>
                  </a:lnTo>
                  <a:lnTo>
                    <a:pt x="672523" y="32900"/>
                  </a:lnTo>
                  <a:lnTo>
                    <a:pt x="630178" y="44706"/>
                  </a:lnTo>
                  <a:lnTo>
                    <a:pt x="591492" y="64707"/>
                  </a:lnTo>
                  <a:lnTo>
                    <a:pt x="558106" y="92453"/>
                  </a:lnTo>
                  <a:lnTo>
                    <a:pt x="531663" y="127492"/>
                  </a:lnTo>
                  <a:lnTo>
                    <a:pt x="493131" y="110755"/>
                  </a:lnTo>
                  <a:lnTo>
                    <a:pt x="452383" y="100091"/>
                  </a:lnTo>
                  <a:lnTo>
                    <a:pt x="410255" y="95666"/>
                  </a:lnTo>
                  <a:lnTo>
                    <a:pt x="367579" y="97647"/>
                  </a:lnTo>
                  <a:lnTo>
                    <a:pt x="317160" y="108681"/>
                  </a:lnTo>
                  <a:lnTo>
                    <a:pt x="271553" y="128035"/>
                  </a:lnTo>
                  <a:lnTo>
                    <a:pt x="231640" y="154658"/>
                  </a:lnTo>
                  <a:lnTo>
                    <a:pt x="198304" y="187499"/>
                  </a:lnTo>
                  <a:lnTo>
                    <a:pt x="172427" y="225507"/>
                  </a:lnTo>
                  <a:lnTo>
                    <a:pt x="154892" y="267632"/>
                  </a:lnTo>
                  <a:lnTo>
                    <a:pt x="146581" y="312823"/>
                  </a:lnTo>
                  <a:lnTo>
                    <a:pt x="148377" y="360029"/>
                  </a:lnTo>
                  <a:lnTo>
                    <a:pt x="146980" y="363331"/>
                  </a:lnTo>
                  <a:lnTo>
                    <a:pt x="109126" y="371127"/>
                  </a:lnTo>
                  <a:lnTo>
                    <a:pt x="45182" y="408818"/>
                  </a:lnTo>
                  <a:lnTo>
                    <a:pt x="2686" y="482135"/>
                  </a:lnTo>
                  <a:lnTo>
                    <a:pt x="0" y="528663"/>
                  </a:lnTo>
                  <a:lnTo>
                    <a:pt x="12742" y="573308"/>
                  </a:lnTo>
                  <a:lnTo>
                    <a:pt x="39957" y="612674"/>
                  </a:lnTo>
                  <a:lnTo>
                    <a:pt x="80686" y="643366"/>
                  </a:lnTo>
                  <a:lnTo>
                    <a:pt x="59039" y="669565"/>
                  </a:lnTo>
                  <a:lnTo>
                    <a:pt x="44285" y="699039"/>
                  </a:lnTo>
                  <a:lnTo>
                    <a:pt x="36841" y="730680"/>
                  </a:lnTo>
                  <a:lnTo>
                    <a:pt x="37125" y="763381"/>
                  </a:lnTo>
                  <a:lnTo>
                    <a:pt x="51602" y="809641"/>
                  </a:lnTo>
                  <a:lnTo>
                    <a:pt x="80216" y="848080"/>
                  </a:lnTo>
                  <a:lnTo>
                    <a:pt x="119942" y="876547"/>
                  </a:lnTo>
                  <a:lnTo>
                    <a:pt x="167758" y="892888"/>
                  </a:lnTo>
                  <a:lnTo>
                    <a:pt x="220640" y="894953"/>
                  </a:lnTo>
                  <a:lnTo>
                    <a:pt x="223688" y="899779"/>
                  </a:lnTo>
                  <a:lnTo>
                    <a:pt x="251443" y="935130"/>
                  </a:lnTo>
                  <a:lnTo>
                    <a:pt x="284169" y="965164"/>
                  </a:lnTo>
                  <a:lnTo>
                    <a:pt x="321036" y="989690"/>
                  </a:lnTo>
                  <a:lnTo>
                    <a:pt x="361218" y="1008519"/>
                  </a:lnTo>
                  <a:lnTo>
                    <a:pt x="403885" y="1021461"/>
                  </a:lnTo>
                  <a:lnTo>
                    <a:pt x="448210" y="1028325"/>
                  </a:lnTo>
                  <a:lnTo>
                    <a:pt x="493364" y="1028923"/>
                  </a:lnTo>
                  <a:lnTo>
                    <a:pt x="538518" y="1023064"/>
                  </a:lnTo>
                  <a:lnTo>
                    <a:pt x="582845" y="1010559"/>
                  </a:lnTo>
                  <a:lnTo>
                    <a:pt x="625516" y="991219"/>
                  </a:lnTo>
                  <a:lnTo>
                    <a:pt x="653079" y="1022633"/>
                  </a:lnTo>
                  <a:lnTo>
                    <a:pt x="685905" y="1049083"/>
                  </a:lnTo>
                  <a:lnTo>
                    <a:pt x="723207" y="1070032"/>
                  </a:lnTo>
                  <a:lnTo>
                    <a:pt x="764200" y="1084945"/>
                  </a:lnTo>
                  <a:lnTo>
                    <a:pt x="815070" y="1094068"/>
                  </a:lnTo>
                  <a:lnTo>
                    <a:pt x="865379" y="1093759"/>
                  </a:lnTo>
                  <a:lnTo>
                    <a:pt x="913844" y="1084645"/>
                  </a:lnTo>
                  <a:lnTo>
                    <a:pt x="959177" y="1067355"/>
                  </a:lnTo>
                  <a:lnTo>
                    <a:pt x="1000093" y="1042516"/>
                  </a:lnTo>
                  <a:lnTo>
                    <a:pt x="1035305" y="1010757"/>
                  </a:lnTo>
                  <a:lnTo>
                    <a:pt x="1063529" y="972705"/>
                  </a:lnTo>
                  <a:lnTo>
                    <a:pt x="1083478" y="928989"/>
                  </a:lnTo>
                  <a:lnTo>
                    <a:pt x="1110126" y="941929"/>
                  </a:lnTo>
                  <a:lnTo>
                    <a:pt x="1138358" y="951357"/>
                  </a:lnTo>
                  <a:lnTo>
                    <a:pt x="1167757" y="957189"/>
                  </a:lnTo>
                  <a:lnTo>
                    <a:pt x="1197905" y="959342"/>
                  </a:lnTo>
                  <a:lnTo>
                    <a:pt x="1248249" y="954439"/>
                  </a:lnTo>
                  <a:lnTo>
                    <a:pt x="1294547" y="939764"/>
                  </a:lnTo>
                  <a:lnTo>
                    <a:pt x="1335475" y="916507"/>
                  </a:lnTo>
                  <a:lnTo>
                    <a:pt x="1369710" y="885859"/>
                  </a:lnTo>
                  <a:lnTo>
                    <a:pt x="1395927" y="849011"/>
                  </a:lnTo>
                  <a:lnTo>
                    <a:pt x="1412802" y="807153"/>
                  </a:lnTo>
                  <a:lnTo>
                    <a:pt x="1419012" y="761476"/>
                  </a:lnTo>
                  <a:lnTo>
                    <a:pt x="1451286" y="755308"/>
                  </a:lnTo>
                  <a:lnTo>
                    <a:pt x="1511738" y="732115"/>
                  </a:lnTo>
                  <a:lnTo>
                    <a:pt x="1577038" y="682918"/>
                  </a:lnTo>
                  <a:lnTo>
                    <a:pt x="1606168" y="645388"/>
                  </a:lnTo>
                  <a:lnTo>
                    <a:pt x="1626355" y="604104"/>
                  </a:lnTo>
                  <a:lnTo>
                    <a:pt x="1637405" y="560387"/>
                  </a:lnTo>
                  <a:lnTo>
                    <a:pt x="1639126" y="515557"/>
                  </a:lnTo>
                  <a:lnTo>
                    <a:pt x="1631326" y="470933"/>
                  </a:lnTo>
                  <a:lnTo>
                    <a:pt x="1613815" y="427837"/>
                  </a:lnTo>
                  <a:lnTo>
                    <a:pt x="1586398" y="387588"/>
                  </a:lnTo>
                  <a:lnTo>
                    <a:pt x="1591462" y="375602"/>
                  </a:lnTo>
                  <a:lnTo>
                    <a:pt x="1595669" y="363331"/>
                  </a:lnTo>
                  <a:lnTo>
                    <a:pt x="1602693" y="321283"/>
                  </a:lnTo>
                  <a:lnTo>
                    <a:pt x="1599189" y="280197"/>
                  </a:lnTo>
                  <a:lnTo>
                    <a:pt x="1586012" y="241440"/>
                  </a:lnTo>
                  <a:lnTo>
                    <a:pt x="1564018" y="206376"/>
                  </a:lnTo>
                  <a:lnTo>
                    <a:pt x="1534061" y="176374"/>
                  </a:lnTo>
                  <a:lnTo>
                    <a:pt x="1496998" y="152799"/>
                  </a:lnTo>
                  <a:lnTo>
                    <a:pt x="1453683" y="137017"/>
                  </a:lnTo>
                  <a:lnTo>
                    <a:pt x="1445335" y="109108"/>
                  </a:lnTo>
                  <a:lnTo>
                    <a:pt x="1413875" y="59578"/>
                  </a:lnTo>
                  <a:lnTo>
                    <a:pt x="1349849" y="14918"/>
                  </a:lnTo>
                  <a:lnTo>
                    <a:pt x="1304284" y="1945"/>
                  </a:lnTo>
                  <a:lnTo>
                    <a:pt x="1257230" y="0"/>
                  </a:lnTo>
                  <a:close/>
                </a:path>
              </a:pathLst>
            </a:custGeom>
            <a:solidFill>
              <a:srgbClr val="B4BDC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109801" y="2133234"/>
              <a:ext cx="1639570" cy="1094105"/>
            </a:xfrm>
            <a:custGeom>
              <a:avLst/>
              <a:gdLst/>
              <a:ahLst/>
              <a:cxnLst/>
              <a:rect l="l" t="t" r="r" b="b"/>
              <a:pathLst>
                <a:path w="1639570" h="1094105">
                  <a:moveTo>
                    <a:pt x="148377" y="360029"/>
                  </a:moveTo>
                  <a:lnTo>
                    <a:pt x="146581" y="312823"/>
                  </a:lnTo>
                  <a:lnTo>
                    <a:pt x="154892" y="267632"/>
                  </a:lnTo>
                  <a:lnTo>
                    <a:pt x="172427" y="225507"/>
                  </a:lnTo>
                  <a:lnTo>
                    <a:pt x="198304" y="187499"/>
                  </a:lnTo>
                  <a:lnTo>
                    <a:pt x="231640" y="154658"/>
                  </a:lnTo>
                  <a:lnTo>
                    <a:pt x="271553" y="128035"/>
                  </a:lnTo>
                  <a:lnTo>
                    <a:pt x="317160" y="108681"/>
                  </a:lnTo>
                  <a:lnTo>
                    <a:pt x="367579" y="97647"/>
                  </a:lnTo>
                  <a:lnTo>
                    <a:pt x="410255" y="95666"/>
                  </a:lnTo>
                  <a:lnTo>
                    <a:pt x="452383" y="100091"/>
                  </a:lnTo>
                  <a:lnTo>
                    <a:pt x="493131" y="110755"/>
                  </a:lnTo>
                  <a:lnTo>
                    <a:pt x="531663" y="127492"/>
                  </a:lnTo>
                  <a:lnTo>
                    <a:pt x="558106" y="92453"/>
                  </a:lnTo>
                  <a:lnTo>
                    <a:pt x="591492" y="64707"/>
                  </a:lnTo>
                  <a:lnTo>
                    <a:pt x="630178" y="44706"/>
                  </a:lnTo>
                  <a:lnTo>
                    <a:pt x="672523" y="32900"/>
                  </a:lnTo>
                  <a:lnTo>
                    <a:pt x="716885" y="29741"/>
                  </a:lnTo>
                  <a:lnTo>
                    <a:pt x="761623" y="35678"/>
                  </a:lnTo>
                  <a:lnTo>
                    <a:pt x="805094" y="51165"/>
                  </a:lnTo>
                  <a:lnTo>
                    <a:pt x="841331" y="73614"/>
                  </a:lnTo>
                  <a:lnTo>
                    <a:pt x="852084" y="82661"/>
                  </a:lnTo>
                  <a:lnTo>
                    <a:pt x="882975" y="43434"/>
                  </a:lnTo>
                  <a:lnTo>
                    <a:pt x="924283" y="15948"/>
                  </a:lnTo>
                  <a:lnTo>
                    <a:pt x="972346" y="1306"/>
                  </a:lnTo>
                  <a:lnTo>
                    <a:pt x="1023500" y="613"/>
                  </a:lnTo>
                  <a:lnTo>
                    <a:pt x="1074080" y="14970"/>
                  </a:lnTo>
                  <a:lnTo>
                    <a:pt x="1090539" y="23544"/>
                  </a:lnTo>
                  <a:lnTo>
                    <a:pt x="1105735" y="33750"/>
                  </a:lnTo>
                  <a:lnTo>
                    <a:pt x="1119550" y="45456"/>
                  </a:lnTo>
                  <a:lnTo>
                    <a:pt x="1131865" y="58531"/>
                  </a:lnTo>
                  <a:lnTo>
                    <a:pt x="1168548" y="28472"/>
                  </a:lnTo>
                  <a:lnTo>
                    <a:pt x="1211160" y="8902"/>
                  </a:lnTo>
                  <a:lnTo>
                    <a:pt x="1257230" y="0"/>
                  </a:lnTo>
                  <a:lnTo>
                    <a:pt x="1304284" y="1945"/>
                  </a:lnTo>
                  <a:lnTo>
                    <a:pt x="1349849" y="14918"/>
                  </a:lnTo>
                  <a:lnTo>
                    <a:pt x="1391453" y="39100"/>
                  </a:lnTo>
                  <a:lnTo>
                    <a:pt x="1431950" y="83105"/>
                  </a:lnTo>
                  <a:lnTo>
                    <a:pt x="1453683" y="137017"/>
                  </a:lnTo>
                  <a:lnTo>
                    <a:pt x="1496998" y="152799"/>
                  </a:lnTo>
                  <a:lnTo>
                    <a:pt x="1534061" y="176374"/>
                  </a:lnTo>
                  <a:lnTo>
                    <a:pt x="1564018" y="206376"/>
                  </a:lnTo>
                  <a:lnTo>
                    <a:pt x="1586012" y="241440"/>
                  </a:lnTo>
                  <a:lnTo>
                    <a:pt x="1599189" y="280197"/>
                  </a:lnTo>
                  <a:lnTo>
                    <a:pt x="1602693" y="321283"/>
                  </a:lnTo>
                  <a:lnTo>
                    <a:pt x="1595669" y="363331"/>
                  </a:lnTo>
                  <a:lnTo>
                    <a:pt x="1593667" y="369496"/>
                  </a:lnTo>
                  <a:lnTo>
                    <a:pt x="1591462" y="375602"/>
                  </a:lnTo>
                  <a:lnTo>
                    <a:pt x="1589043" y="381636"/>
                  </a:lnTo>
                  <a:lnTo>
                    <a:pt x="1586398" y="387588"/>
                  </a:lnTo>
                  <a:lnTo>
                    <a:pt x="1613815" y="427837"/>
                  </a:lnTo>
                  <a:lnTo>
                    <a:pt x="1631326" y="470933"/>
                  </a:lnTo>
                  <a:lnTo>
                    <a:pt x="1639126" y="515557"/>
                  </a:lnTo>
                  <a:lnTo>
                    <a:pt x="1637405" y="560387"/>
                  </a:lnTo>
                  <a:lnTo>
                    <a:pt x="1626355" y="604104"/>
                  </a:lnTo>
                  <a:lnTo>
                    <a:pt x="1606168" y="645388"/>
                  </a:lnTo>
                  <a:lnTo>
                    <a:pt x="1577038" y="682918"/>
                  </a:lnTo>
                  <a:lnTo>
                    <a:pt x="1539154" y="715375"/>
                  </a:lnTo>
                  <a:lnTo>
                    <a:pt x="1482322" y="745474"/>
                  </a:lnTo>
                  <a:lnTo>
                    <a:pt x="1419012" y="761476"/>
                  </a:lnTo>
                  <a:lnTo>
                    <a:pt x="1412802" y="807153"/>
                  </a:lnTo>
                  <a:lnTo>
                    <a:pt x="1395927" y="849011"/>
                  </a:lnTo>
                  <a:lnTo>
                    <a:pt x="1369710" y="885859"/>
                  </a:lnTo>
                  <a:lnTo>
                    <a:pt x="1335475" y="916507"/>
                  </a:lnTo>
                  <a:lnTo>
                    <a:pt x="1294547" y="939764"/>
                  </a:lnTo>
                  <a:lnTo>
                    <a:pt x="1248249" y="954439"/>
                  </a:lnTo>
                  <a:lnTo>
                    <a:pt x="1197905" y="959342"/>
                  </a:lnTo>
                  <a:lnTo>
                    <a:pt x="1167757" y="957189"/>
                  </a:lnTo>
                  <a:lnTo>
                    <a:pt x="1138358" y="951357"/>
                  </a:lnTo>
                  <a:lnTo>
                    <a:pt x="1110126" y="941929"/>
                  </a:lnTo>
                  <a:lnTo>
                    <a:pt x="1083478" y="928989"/>
                  </a:lnTo>
                  <a:lnTo>
                    <a:pt x="1063529" y="972705"/>
                  </a:lnTo>
                  <a:lnTo>
                    <a:pt x="1035305" y="1010757"/>
                  </a:lnTo>
                  <a:lnTo>
                    <a:pt x="1000093" y="1042516"/>
                  </a:lnTo>
                  <a:lnTo>
                    <a:pt x="959177" y="1067355"/>
                  </a:lnTo>
                  <a:lnTo>
                    <a:pt x="913844" y="1084645"/>
                  </a:lnTo>
                  <a:lnTo>
                    <a:pt x="865379" y="1093759"/>
                  </a:lnTo>
                  <a:lnTo>
                    <a:pt x="815070" y="1094068"/>
                  </a:lnTo>
                  <a:lnTo>
                    <a:pt x="764200" y="1084945"/>
                  </a:lnTo>
                  <a:lnTo>
                    <a:pt x="723207" y="1070032"/>
                  </a:lnTo>
                  <a:lnTo>
                    <a:pt x="685905" y="1049083"/>
                  </a:lnTo>
                  <a:lnTo>
                    <a:pt x="653079" y="1022633"/>
                  </a:lnTo>
                  <a:lnTo>
                    <a:pt x="625516" y="991219"/>
                  </a:lnTo>
                  <a:lnTo>
                    <a:pt x="582845" y="1010559"/>
                  </a:lnTo>
                  <a:lnTo>
                    <a:pt x="538518" y="1023064"/>
                  </a:lnTo>
                  <a:lnTo>
                    <a:pt x="493364" y="1028923"/>
                  </a:lnTo>
                  <a:lnTo>
                    <a:pt x="448210" y="1028325"/>
                  </a:lnTo>
                  <a:lnTo>
                    <a:pt x="403885" y="1021461"/>
                  </a:lnTo>
                  <a:lnTo>
                    <a:pt x="361218" y="1008519"/>
                  </a:lnTo>
                  <a:lnTo>
                    <a:pt x="321036" y="989690"/>
                  </a:lnTo>
                  <a:lnTo>
                    <a:pt x="284169" y="965164"/>
                  </a:lnTo>
                  <a:lnTo>
                    <a:pt x="251443" y="935130"/>
                  </a:lnTo>
                  <a:lnTo>
                    <a:pt x="223688" y="899779"/>
                  </a:lnTo>
                  <a:lnTo>
                    <a:pt x="221656" y="896604"/>
                  </a:lnTo>
                  <a:lnTo>
                    <a:pt x="220640" y="894953"/>
                  </a:lnTo>
                  <a:lnTo>
                    <a:pt x="167758" y="892888"/>
                  </a:lnTo>
                  <a:lnTo>
                    <a:pt x="119942" y="876547"/>
                  </a:lnTo>
                  <a:lnTo>
                    <a:pt x="80216" y="848080"/>
                  </a:lnTo>
                  <a:lnTo>
                    <a:pt x="51602" y="809641"/>
                  </a:lnTo>
                  <a:lnTo>
                    <a:pt x="37125" y="763381"/>
                  </a:lnTo>
                  <a:lnTo>
                    <a:pt x="36841" y="730680"/>
                  </a:lnTo>
                  <a:lnTo>
                    <a:pt x="44285" y="699039"/>
                  </a:lnTo>
                  <a:lnTo>
                    <a:pt x="59039" y="669565"/>
                  </a:lnTo>
                  <a:lnTo>
                    <a:pt x="80686" y="643366"/>
                  </a:lnTo>
                  <a:lnTo>
                    <a:pt x="39957" y="612674"/>
                  </a:lnTo>
                  <a:lnTo>
                    <a:pt x="12742" y="573308"/>
                  </a:lnTo>
                  <a:lnTo>
                    <a:pt x="0" y="528663"/>
                  </a:lnTo>
                  <a:lnTo>
                    <a:pt x="2686" y="482135"/>
                  </a:lnTo>
                  <a:lnTo>
                    <a:pt x="21758" y="437118"/>
                  </a:lnTo>
                  <a:lnTo>
                    <a:pt x="74749" y="386556"/>
                  </a:lnTo>
                  <a:lnTo>
                    <a:pt x="146980" y="363331"/>
                  </a:lnTo>
                  <a:lnTo>
                    <a:pt x="148377" y="360029"/>
                  </a:lnTo>
                  <a:close/>
                </a:path>
                <a:path w="1639570" h="1094105">
                  <a:moveTo>
                    <a:pt x="178476" y="659368"/>
                  </a:moveTo>
                  <a:lnTo>
                    <a:pt x="153400" y="659409"/>
                  </a:lnTo>
                  <a:lnTo>
                    <a:pt x="128740" y="655986"/>
                  </a:lnTo>
                  <a:lnTo>
                    <a:pt x="104913" y="649206"/>
                  </a:lnTo>
                  <a:lnTo>
                    <a:pt x="82337" y="639175"/>
                  </a:lnTo>
                </a:path>
                <a:path w="1639570" h="1094105">
                  <a:moveTo>
                    <a:pt x="263185" y="880475"/>
                  </a:moveTo>
                  <a:lnTo>
                    <a:pt x="252974" y="883858"/>
                  </a:lnTo>
                  <a:lnTo>
                    <a:pt x="242548" y="886587"/>
                  </a:lnTo>
                  <a:lnTo>
                    <a:pt x="231931" y="888672"/>
                  </a:lnTo>
                  <a:lnTo>
                    <a:pt x="221148" y="890127"/>
                  </a:lnTo>
                </a:path>
                <a:path w="1639570" h="1094105">
                  <a:moveTo>
                    <a:pt x="625389" y="986774"/>
                  </a:moveTo>
                  <a:lnTo>
                    <a:pt x="618083" y="976209"/>
                  </a:lnTo>
                  <a:lnTo>
                    <a:pt x="611419" y="965311"/>
                  </a:lnTo>
                  <a:lnTo>
                    <a:pt x="605422" y="954127"/>
                  </a:lnTo>
                  <a:lnTo>
                    <a:pt x="600116" y="942705"/>
                  </a:lnTo>
                </a:path>
                <a:path w="1639570" h="1094105">
                  <a:moveTo>
                    <a:pt x="1093765" y="876792"/>
                  </a:moveTo>
                  <a:lnTo>
                    <a:pt x="1092267" y="889049"/>
                  </a:lnTo>
                  <a:lnTo>
                    <a:pt x="1090066" y="901223"/>
                  </a:lnTo>
                  <a:lnTo>
                    <a:pt x="1087175" y="913278"/>
                  </a:lnTo>
                  <a:lnTo>
                    <a:pt x="1083605" y="925179"/>
                  </a:lnTo>
                </a:path>
                <a:path w="1639570" h="1094105">
                  <a:moveTo>
                    <a:pt x="1294806" y="577580"/>
                  </a:moveTo>
                  <a:lnTo>
                    <a:pt x="1336855" y="601948"/>
                  </a:lnTo>
                  <a:lnTo>
                    <a:pt x="1371205" y="633693"/>
                  </a:lnTo>
                  <a:lnTo>
                    <a:pt x="1396862" y="671351"/>
                  </a:lnTo>
                  <a:lnTo>
                    <a:pt x="1412833" y="713459"/>
                  </a:lnTo>
                  <a:lnTo>
                    <a:pt x="1418123" y="758555"/>
                  </a:lnTo>
                </a:path>
                <a:path w="1639570" h="1094105">
                  <a:moveTo>
                    <a:pt x="1585636" y="384921"/>
                  </a:moveTo>
                  <a:lnTo>
                    <a:pt x="1575206" y="403965"/>
                  </a:lnTo>
                  <a:lnTo>
                    <a:pt x="1562490" y="421735"/>
                  </a:lnTo>
                  <a:lnTo>
                    <a:pt x="1547631" y="438052"/>
                  </a:lnTo>
                  <a:lnTo>
                    <a:pt x="1530772" y="452739"/>
                  </a:lnTo>
                </a:path>
                <a:path w="1639570" h="1094105">
                  <a:moveTo>
                    <a:pt x="1453810" y="133207"/>
                  </a:moveTo>
                  <a:lnTo>
                    <a:pt x="1455213" y="141154"/>
                  </a:lnTo>
                  <a:lnTo>
                    <a:pt x="1456176" y="149161"/>
                  </a:lnTo>
                  <a:lnTo>
                    <a:pt x="1456686" y="157192"/>
                  </a:lnTo>
                  <a:lnTo>
                    <a:pt x="1456731" y="165211"/>
                  </a:lnTo>
                </a:path>
                <a:path w="1639570" h="1094105">
                  <a:moveTo>
                    <a:pt x="1103290" y="95869"/>
                  </a:moveTo>
                  <a:lnTo>
                    <a:pt x="1109051" y="84943"/>
                  </a:lnTo>
                  <a:lnTo>
                    <a:pt x="1115657" y="74469"/>
                  </a:lnTo>
                  <a:lnTo>
                    <a:pt x="1123096" y="64472"/>
                  </a:lnTo>
                  <a:lnTo>
                    <a:pt x="1131357" y="54975"/>
                  </a:lnTo>
                </a:path>
                <a:path w="1639570" h="1094105">
                  <a:moveTo>
                    <a:pt x="840146" y="115300"/>
                  </a:moveTo>
                  <a:lnTo>
                    <a:pt x="842644" y="106211"/>
                  </a:lnTo>
                  <a:lnTo>
                    <a:pt x="845750" y="97266"/>
                  </a:lnTo>
                  <a:lnTo>
                    <a:pt x="849451" y="88511"/>
                  </a:lnTo>
                  <a:lnTo>
                    <a:pt x="853735" y="79994"/>
                  </a:lnTo>
                </a:path>
                <a:path w="1639570" h="1094105">
                  <a:moveTo>
                    <a:pt x="531409" y="127238"/>
                  </a:moveTo>
                  <a:lnTo>
                    <a:pt x="544573" y="134754"/>
                  </a:lnTo>
                  <a:lnTo>
                    <a:pt x="557190" y="142986"/>
                  </a:lnTo>
                  <a:lnTo>
                    <a:pt x="569235" y="151884"/>
                  </a:lnTo>
                  <a:lnTo>
                    <a:pt x="580685" y="161401"/>
                  </a:lnTo>
                </a:path>
                <a:path w="1639570" h="1094105">
                  <a:moveTo>
                    <a:pt x="157013" y="395970"/>
                  </a:moveTo>
                  <a:lnTo>
                    <a:pt x="154253" y="387068"/>
                  </a:lnTo>
                  <a:lnTo>
                    <a:pt x="151886" y="378094"/>
                  </a:lnTo>
                  <a:lnTo>
                    <a:pt x="149923" y="369073"/>
                  </a:lnTo>
                  <a:lnTo>
                    <a:pt x="148377" y="360029"/>
                  </a:lnTo>
                </a:path>
              </a:pathLst>
            </a:custGeom>
            <a:ln w="9525">
              <a:solidFill>
                <a:srgbClr val="365F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6411976" y="2484056"/>
            <a:ext cx="77787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Internet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7953375" y="2057336"/>
            <a:ext cx="1405255" cy="1033780"/>
            <a:chOff x="7953375" y="2057336"/>
            <a:chExt cx="1405255" cy="1033780"/>
          </a:xfrm>
        </p:grpSpPr>
        <p:pic>
          <p:nvPicPr>
            <p:cNvPr id="15" name="object 1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953375" y="2057336"/>
              <a:ext cx="1404874" cy="1033462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8096250" y="2314511"/>
              <a:ext cx="928687" cy="585787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8015351" y="2100325"/>
              <a:ext cx="1285875" cy="914400"/>
            </a:xfrm>
            <a:custGeom>
              <a:avLst/>
              <a:gdLst/>
              <a:ahLst/>
              <a:cxnLst/>
              <a:rect l="l" t="t" r="r" b="b"/>
              <a:pathLst>
                <a:path w="1285875" h="914400">
                  <a:moveTo>
                    <a:pt x="1057275" y="0"/>
                  </a:moveTo>
                  <a:lnTo>
                    <a:pt x="228600" y="0"/>
                  </a:lnTo>
                  <a:lnTo>
                    <a:pt x="0" y="457200"/>
                  </a:lnTo>
                  <a:lnTo>
                    <a:pt x="228600" y="914400"/>
                  </a:lnTo>
                  <a:lnTo>
                    <a:pt x="1057275" y="914400"/>
                  </a:lnTo>
                  <a:lnTo>
                    <a:pt x="1285875" y="457200"/>
                  </a:lnTo>
                  <a:lnTo>
                    <a:pt x="1057275" y="0"/>
                  </a:lnTo>
                  <a:close/>
                </a:path>
              </a:pathLst>
            </a:custGeom>
            <a:solidFill>
              <a:srgbClr val="5B9B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8015351" y="2100325"/>
              <a:ext cx="1285875" cy="914400"/>
            </a:xfrm>
            <a:custGeom>
              <a:avLst/>
              <a:gdLst/>
              <a:ahLst/>
              <a:cxnLst/>
              <a:rect l="l" t="t" r="r" b="b"/>
              <a:pathLst>
                <a:path w="1285875" h="914400">
                  <a:moveTo>
                    <a:pt x="0" y="457200"/>
                  </a:moveTo>
                  <a:lnTo>
                    <a:pt x="228600" y="0"/>
                  </a:lnTo>
                  <a:lnTo>
                    <a:pt x="1057275" y="0"/>
                  </a:lnTo>
                  <a:lnTo>
                    <a:pt x="1285875" y="457200"/>
                  </a:lnTo>
                  <a:lnTo>
                    <a:pt x="1057275" y="914400"/>
                  </a:lnTo>
                  <a:lnTo>
                    <a:pt x="228600" y="914400"/>
                  </a:lnTo>
                  <a:lnTo>
                    <a:pt x="0" y="45720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8282051" y="2390457"/>
            <a:ext cx="57213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A-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GW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8105775" y="771461"/>
            <a:ext cx="1071880" cy="852805"/>
            <a:chOff x="8105775" y="771461"/>
            <a:chExt cx="1071880" cy="852805"/>
          </a:xfrm>
        </p:grpSpPr>
        <p:pic>
          <p:nvPicPr>
            <p:cNvPr id="21" name="object 2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8143875" y="771461"/>
              <a:ext cx="1033462" cy="85248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8105775" y="933386"/>
              <a:ext cx="985837" cy="585787"/>
            </a:xfrm>
            <a:prstGeom prst="rect">
              <a:avLst/>
            </a:prstGeom>
          </p:spPr>
        </p:pic>
      </p:grpSp>
      <p:sp>
        <p:nvSpPr>
          <p:cNvPr id="23" name="object 23"/>
          <p:cNvSpPr txBox="1"/>
          <p:nvPr/>
        </p:nvSpPr>
        <p:spPr>
          <a:xfrm>
            <a:off x="8205851" y="814450"/>
            <a:ext cx="914400" cy="733425"/>
          </a:xfrm>
          <a:prstGeom prst="rect">
            <a:avLst/>
          </a:prstGeom>
          <a:solidFill>
            <a:srgbClr val="6FAC46"/>
          </a:solidFill>
          <a:ln w="9525">
            <a:solidFill>
              <a:srgbClr val="6FAC46"/>
            </a:solidFill>
          </a:ln>
        </p:spPr>
        <p:txBody>
          <a:bodyPr vert="horz" wrap="square" lIns="0" tIns="207645" rIns="0" bIns="0" rtlCol="0">
            <a:spAutoFit/>
          </a:bodyPr>
          <a:lstStyle/>
          <a:p>
            <a:pPr marL="96520">
              <a:lnSpc>
                <a:spcPct val="100000"/>
              </a:lnSpc>
              <a:spcBef>
                <a:spcPts val="1635"/>
              </a:spcBef>
            </a:pP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A-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SMS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8105775" y="3390836"/>
            <a:ext cx="1071880" cy="852805"/>
            <a:chOff x="8105775" y="3390836"/>
            <a:chExt cx="1071880" cy="852805"/>
          </a:xfrm>
        </p:grpSpPr>
        <p:pic>
          <p:nvPicPr>
            <p:cNvPr id="25" name="object 25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8143875" y="3390836"/>
              <a:ext cx="1033462" cy="85248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8105775" y="3552761"/>
              <a:ext cx="928687" cy="585787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8205851" y="3433825"/>
              <a:ext cx="914400" cy="733425"/>
            </a:xfrm>
            <a:custGeom>
              <a:avLst/>
              <a:gdLst/>
              <a:ahLst/>
              <a:cxnLst/>
              <a:rect l="l" t="t" r="r" b="b"/>
              <a:pathLst>
                <a:path w="914400" h="733425">
                  <a:moveTo>
                    <a:pt x="914400" y="0"/>
                  </a:moveTo>
                  <a:lnTo>
                    <a:pt x="0" y="0"/>
                  </a:lnTo>
                  <a:lnTo>
                    <a:pt x="0" y="733425"/>
                  </a:lnTo>
                  <a:lnTo>
                    <a:pt x="914400" y="733425"/>
                  </a:lnTo>
                  <a:lnTo>
                    <a:pt x="914400" y="0"/>
                  </a:lnTo>
                  <a:close/>
                </a:path>
              </a:pathLst>
            </a:custGeom>
            <a:solidFill>
              <a:srgbClr val="FFC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8205851" y="3433825"/>
              <a:ext cx="914400" cy="733425"/>
            </a:xfrm>
            <a:custGeom>
              <a:avLst/>
              <a:gdLst/>
              <a:ahLst/>
              <a:cxnLst/>
              <a:rect l="l" t="t" r="r" b="b"/>
              <a:pathLst>
                <a:path w="914400" h="733425">
                  <a:moveTo>
                    <a:pt x="0" y="733425"/>
                  </a:moveTo>
                  <a:lnTo>
                    <a:pt x="914400" y="733425"/>
                  </a:lnTo>
                  <a:lnTo>
                    <a:pt x="914400" y="0"/>
                  </a:lnTo>
                  <a:lnTo>
                    <a:pt x="0" y="0"/>
                  </a:lnTo>
                  <a:lnTo>
                    <a:pt x="0" y="733425"/>
                  </a:lnTo>
                  <a:close/>
                </a:path>
              </a:pathLst>
            </a:custGeom>
            <a:ln w="9525">
              <a:solidFill>
                <a:srgbClr val="FFC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9" name="object 29"/>
          <p:cNvSpPr txBox="1"/>
          <p:nvPr/>
        </p:nvSpPr>
        <p:spPr>
          <a:xfrm>
            <a:off x="8289925" y="3632771"/>
            <a:ext cx="58039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A-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GUI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9248775" y="685800"/>
            <a:ext cx="2491105" cy="1490980"/>
            <a:chOff x="9248775" y="685800"/>
            <a:chExt cx="2491105" cy="1490980"/>
          </a:xfrm>
        </p:grpSpPr>
        <p:pic>
          <p:nvPicPr>
            <p:cNvPr id="31" name="object 31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9248775" y="685800"/>
              <a:ext cx="2490851" cy="1490599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9267825" y="762000"/>
              <a:ext cx="1805051" cy="1414399"/>
            </a:xfrm>
            <a:prstGeom prst="rect">
              <a:avLst/>
            </a:prstGeom>
          </p:spPr>
        </p:pic>
        <p:sp>
          <p:nvSpPr>
            <p:cNvPr id="33" name="object 33"/>
            <p:cNvSpPr/>
            <p:nvPr/>
          </p:nvSpPr>
          <p:spPr>
            <a:xfrm>
              <a:off x="9310751" y="728726"/>
              <a:ext cx="2371725" cy="1371600"/>
            </a:xfrm>
            <a:custGeom>
              <a:avLst/>
              <a:gdLst/>
              <a:ahLst/>
              <a:cxnLst/>
              <a:rect l="l" t="t" r="r" b="b"/>
              <a:pathLst>
                <a:path w="2371725" h="1371600">
                  <a:moveTo>
                    <a:pt x="2142998" y="0"/>
                  </a:moveTo>
                  <a:lnTo>
                    <a:pt x="228600" y="0"/>
                  </a:lnTo>
                  <a:lnTo>
                    <a:pt x="182496" y="4639"/>
                  </a:lnTo>
                  <a:lnTo>
                    <a:pt x="139571" y="17948"/>
                  </a:lnTo>
                  <a:lnTo>
                    <a:pt x="100738" y="39011"/>
                  </a:lnTo>
                  <a:lnTo>
                    <a:pt x="66913" y="66913"/>
                  </a:lnTo>
                  <a:lnTo>
                    <a:pt x="39011" y="100738"/>
                  </a:lnTo>
                  <a:lnTo>
                    <a:pt x="17948" y="139571"/>
                  </a:lnTo>
                  <a:lnTo>
                    <a:pt x="4639" y="182496"/>
                  </a:lnTo>
                  <a:lnTo>
                    <a:pt x="0" y="228600"/>
                  </a:lnTo>
                  <a:lnTo>
                    <a:pt x="0" y="1142873"/>
                  </a:lnTo>
                  <a:lnTo>
                    <a:pt x="4639" y="1188981"/>
                  </a:lnTo>
                  <a:lnTo>
                    <a:pt x="17948" y="1231921"/>
                  </a:lnTo>
                  <a:lnTo>
                    <a:pt x="39011" y="1270775"/>
                  </a:lnTo>
                  <a:lnTo>
                    <a:pt x="66913" y="1304623"/>
                  </a:lnTo>
                  <a:lnTo>
                    <a:pt x="100738" y="1332548"/>
                  </a:lnTo>
                  <a:lnTo>
                    <a:pt x="139571" y="1353631"/>
                  </a:lnTo>
                  <a:lnTo>
                    <a:pt x="182496" y="1366954"/>
                  </a:lnTo>
                  <a:lnTo>
                    <a:pt x="228600" y="1371600"/>
                  </a:lnTo>
                  <a:lnTo>
                    <a:pt x="2142998" y="1371600"/>
                  </a:lnTo>
                  <a:lnTo>
                    <a:pt x="2189106" y="1366954"/>
                  </a:lnTo>
                  <a:lnTo>
                    <a:pt x="2232046" y="1353631"/>
                  </a:lnTo>
                  <a:lnTo>
                    <a:pt x="2270900" y="1332548"/>
                  </a:lnTo>
                  <a:lnTo>
                    <a:pt x="2304748" y="1304623"/>
                  </a:lnTo>
                  <a:lnTo>
                    <a:pt x="2332673" y="1270775"/>
                  </a:lnTo>
                  <a:lnTo>
                    <a:pt x="2353756" y="1231921"/>
                  </a:lnTo>
                  <a:lnTo>
                    <a:pt x="2367079" y="1188981"/>
                  </a:lnTo>
                  <a:lnTo>
                    <a:pt x="2371725" y="1142873"/>
                  </a:lnTo>
                  <a:lnTo>
                    <a:pt x="2371725" y="228600"/>
                  </a:lnTo>
                  <a:lnTo>
                    <a:pt x="2367079" y="182496"/>
                  </a:lnTo>
                  <a:lnTo>
                    <a:pt x="2353756" y="139571"/>
                  </a:lnTo>
                  <a:lnTo>
                    <a:pt x="2332673" y="100738"/>
                  </a:lnTo>
                  <a:lnTo>
                    <a:pt x="2304748" y="66913"/>
                  </a:lnTo>
                  <a:lnTo>
                    <a:pt x="2270900" y="39011"/>
                  </a:lnTo>
                  <a:lnTo>
                    <a:pt x="2232046" y="17948"/>
                  </a:lnTo>
                  <a:lnTo>
                    <a:pt x="2189106" y="4639"/>
                  </a:lnTo>
                  <a:lnTo>
                    <a:pt x="2142998" y="0"/>
                  </a:lnTo>
                  <a:close/>
                </a:path>
              </a:pathLst>
            </a:custGeom>
            <a:solidFill>
              <a:srgbClr val="F1F1F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9310751" y="728726"/>
              <a:ext cx="2371725" cy="1371600"/>
            </a:xfrm>
            <a:custGeom>
              <a:avLst/>
              <a:gdLst/>
              <a:ahLst/>
              <a:cxnLst/>
              <a:rect l="l" t="t" r="r" b="b"/>
              <a:pathLst>
                <a:path w="2371725" h="1371600">
                  <a:moveTo>
                    <a:pt x="0" y="228600"/>
                  </a:moveTo>
                  <a:lnTo>
                    <a:pt x="4639" y="182496"/>
                  </a:lnTo>
                  <a:lnTo>
                    <a:pt x="17948" y="139571"/>
                  </a:lnTo>
                  <a:lnTo>
                    <a:pt x="39011" y="100738"/>
                  </a:lnTo>
                  <a:lnTo>
                    <a:pt x="66913" y="66913"/>
                  </a:lnTo>
                  <a:lnTo>
                    <a:pt x="100738" y="39011"/>
                  </a:lnTo>
                  <a:lnTo>
                    <a:pt x="139571" y="17948"/>
                  </a:lnTo>
                  <a:lnTo>
                    <a:pt x="182496" y="4639"/>
                  </a:lnTo>
                  <a:lnTo>
                    <a:pt x="228600" y="0"/>
                  </a:lnTo>
                  <a:lnTo>
                    <a:pt x="2142998" y="0"/>
                  </a:lnTo>
                  <a:lnTo>
                    <a:pt x="2189106" y="4639"/>
                  </a:lnTo>
                  <a:lnTo>
                    <a:pt x="2232046" y="17948"/>
                  </a:lnTo>
                  <a:lnTo>
                    <a:pt x="2270900" y="39011"/>
                  </a:lnTo>
                  <a:lnTo>
                    <a:pt x="2304748" y="66913"/>
                  </a:lnTo>
                  <a:lnTo>
                    <a:pt x="2332673" y="100738"/>
                  </a:lnTo>
                  <a:lnTo>
                    <a:pt x="2353756" y="139571"/>
                  </a:lnTo>
                  <a:lnTo>
                    <a:pt x="2367079" y="182496"/>
                  </a:lnTo>
                  <a:lnTo>
                    <a:pt x="2371725" y="228600"/>
                  </a:lnTo>
                  <a:lnTo>
                    <a:pt x="2371725" y="1142873"/>
                  </a:lnTo>
                  <a:lnTo>
                    <a:pt x="2367079" y="1188981"/>
                  </a:lnTo>
                  <a:lnTo>
                    <a:pt x="2353756" y="1231921"/>
                  </a:lnTo>
                  <a:lnTo>
                    <a:pt x="2332673" y="1270775"/>
                  </a:lnTo>
                  <a:lnTo>
                    <a:pt x="2304748" y="1304623"/>
                  </a:lnTo>
                  <a:lnTo>
                    <a:pt x="2270900" y="1332548"/>
                  </a:lnTo>
                  <a:lnTo>
                    <a:pt x="2232046" y="1353631"/>
                  </a:lnTo>
                  <a:lnTo>
                    <a:pt x="2189106" y="1366954"/>
                  </a:lnTo>
                  <a:lnTo>
                    <a:pt x="2142998" y="1371600"/>
                  </a:lnTo>
                  <a:lnTo>
                    <a:pt x="228600" y="1371600"/>
                  </a:lnTo>
                  <a:lnTo>
                    <a:pt x="182496" y="1366954"/>
                  </a:lnTo>
                  <a:lnTo>
                    <a:pt x="139571" y="1353631"/>
                  </a:lnTo>
                  <a:lnTo>
                    <a:pt x="100738" y="1332548"/>
                  </a:lnTo>
                  <a:lnTo>
                    <a:pt x="66913" y="1304623"/>
                  </a:lnTo>
                  <a:lnTo>
                    <a:pt x="39011" y="1270775"/>
                  </a:lnTo>
                  <a:lnTo>
                    <a:pt x="17948" y="1231921"/>
                  </a:lnTo>
                  <a:lnTo>
                    <a:pt x="4639" y="1188981"/>
                  </a:lnTo>
                  <a:lnTo>
                    <a:pt x="0" y="1142873"/>
                  </a:lnTo>
                  <a:lnTo>
                    <a:pt x="0" y="228600"/>
                  </a:lnTo>
                  <a:close/>
                </a:path>
              </a:pathLst>
            </a:custGeom>
            <a:ln w="9525">
              <a:solidFill>
                <a:srgbClr val="365F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5" name="object 35"/>
          <p:cNvSpPr txBox="1"/>
          <p:nvPr/>
        </p:nvSpPr>
        <p:spPr>
          <a:xfrm>
            <a:off x="9456166" y="834707"/>
            <a:ext cx="1446530" cy="113030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22225">
              <a:lnSpc>
                <a:spcPct val="100800"/>
              </a:lnSpc>
              <a:spcBef>
                <a:spcPts val="85"/>
              </a:spcBef>
            </a:pPr>
            <a:r>
              <a:rPr sz="1800" dirty="0">
                <a:latin typeface="Calibri"/>
                <a:cs typeface="Calibri"/>
              </a:rPr>
              <a:t>Swansea</a:t>
            </a:r>
            <a:r>
              <a:rPr sz="1800" spc="-9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Site </a:t>
            </a:r>
            <a:r>
              <a:rPr sz="1800" dirty="0">
                <a:latin typeface="Calibri"/>
                <a:cs typeface="Calibri"/>
              </a:rPr>
              <a:t>DC,</a:t>
            </a:r>
            <a:r>
              <a:rPr sz="1800" spc="-6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DNS,</a:t>
            </a:r>
            <a:r>
              <a:rPr sz="1800" spc="10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DHCP</a:t>
            </a:r>
            <a:endParaRPr sz="1800">
              <a:latin typeface="Calibri"/>
              <a:cs typeface="Calibri"/>
            </a:endParaRPr>
          </a:p>
          <a:p>
            <a:pPr marL="12700" marR="5080">
              <a:lnSpc>
                <a:spcPct val="100800"/>
              </a:lnSpc>
            </a:pPr>
            <a:r>
              <a:rPr sz="1800" dirty="0">
                <a:latin typeface="Calibri"/>
                <a:cs typeface="Calibri"/>
              </a:rPr>
              <a:t>Client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subnet 192.168.1.0/24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9248775" y="3019425"/>
            <a:ext cx="2491105" cy="1490980"/>
            <a:chOff x="9248775" y="3019425"/>
            <a:chExt cx="2491105" cy="1490980"/>
          </a:xfrm>
        </p:grpSpPr>
        <p:pic>
          <p:nvPicPr>
            <p:cNvPr id="37" name="object 37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9248775" y="3019425"/>
              <a:ext cx="2490851" cy="1490599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9267825" y="3086100"/>
              <a:ext cx="1805051" cy="1414399"/>
            </a:xfrm>
            <a:prstGeom prst="rect">
              <a:avLst/>
            </a:prstGeom>
          </p:spPr>
        </p:pic>
        <p:sp>
          <p:nvSpPr>
            <p:cNvPr id="39" name="object 39"/>
            <p:cNvSpPr/>
            <p:nvPr/>
          </p:nvSpPr>
          <p:spPr>
            <a:xfrm>
              <a:off x="9310751" y="3062351"/>
              <a:ext cx="2371725" cy="1371600"/>
            </a:xfrm>
            <a:custGeom>
              <a:avLst/>
              <a:gdLst/>
              <a:ahLst/>
              <a:cxnLst/>
              <a:rect l="l" t="t" r="r" b="b"/>
              <a:pathLst>
                <a:path w="2371725" h="1371600">
                  <a:moveTo>
                    <a:pt x="2142998" y="0"/>
                  </a:moveTo>
                  <a:lnTo>
                    <a:pt x="228600" y="0"/>
                  </a:lnTo>
                  <a:lnTo>
                    <a:pt x="182496" y="4639"/>
                  </a:lnTo>
                  <a:lnTo>
                    <a:pt x="139571" y="17948"/>
                  </a:lnTo>
                  <a:lnTo>
                    <a:pt x="100738" y="39011"/>
                  </a:lnTo>
                  <a:lnTo>
                    <a:pt x="66913" y="66913"/>
                  </a:lnTo>
                  <a:lnTo>
                    <a:pt x="39011" y="100738"/>
                  </a:lnTo>
                  <a:lnTo>
                    <a:pt x="17948" y="139571"/>
                  </a:lnTo>
                  <a:lnTo>
                    <a:pt x="4639" y="182496"/>
                  </a:lnTo>
                  <a:lnTo>
                    <a:pt x="0" y="228600"/>
                  </a:lnTo>
                  <a:lnTo>
                    <a:pt x="0" y="1142873"/>
                  </a:lnTo>
                  <a:lnTo>
                    <a:pt x="4639" y="1188981"/>
                  </a:lnTo>
                  <a:lnTo>
                    <a:pt x="17948" y="1231921"/>
                  </a:lnTo>
                  <a:lnTo>
                    <a:pt x="39011" y="1270775"/>
                  </a:lnTo>
                  <a:lnTo>
                    <a:pt x="66913" y="1304623"/>
                  </a:lnTo>
                  <a:lnTo>
                    <a:pt x="100738" y="1332548"/>
                  </a:lnTo>
                  <a:lnTo>
                    <a:pt x="139571" y="1353631"/>
                  </a:lnTo>
                  <a:lnTo>
                    <a:pt x="182496" y="1366954"/>
                  </a:lnTo>
                  <a:lnTo>
                    <a:pt x="228600" y="1371600"/>
                  </a:lnTo>
                  <a:lnTo>
                    <a:pt x="2142998" y="1371600"/>
                  </a:lnTo>
                  <a:lnTo>
                    <a:pt x="2189106" y="1366954"/>
                  </a:lnTo>
                  <a:lnTo>
                    <a:pt x="2232046" y="1353631"/>
                  </a:lnTo>
                  <a:lnTo>
                    <a:pt x="2270900" y="1332548"/>
                  </a:lnTo>
                  <a:lnTo>
                    <a:pt x="2304748" y="1304623"/>
                  </a:lnTo>
                  <a:lnTo>
                    <a:pt x="2332673" y="1270775"/>
                  </a:lnTo>
                  <a:lnTo>
                    <a:pt x="2353756" y="1231921"/>
                  </a:lnTo>
                  <a:lnTo>
                    <a:pt x="2367079" y="1188981"/>
                  </a:lnTo>
                  <a:lnTo>
                    <a:pt x="2371725" y="1142873"/>
                  </a:lnTo>
                  <a:lnTo>
                    <a:pt x="2371725" y="228600"/>
                  </a:lnTo>
                  <a:lnTo>
                    <a:pt x="2367079" y="182496"/>
                  </a:lnTo>
                  <a:lnTo>
                    <a:pt x="2353756" y="139571"/>
                  </a:lnTo>
                  <a:lnTo>
                    <a:pt x="2332673" y="100738"/>
                  </a:lnTo>
                  <a:lnTo>
                    <a:pt x="2304748" y="66913"/>
                  </a:lnTo>
                  <a:lnTo>
                    <a:pt x="2270900" y="39011"/>
                  </a:lnTo>
                  <a:lnTo>
                    <a:pt x="2232046" y="17948"/>
                  </a:lnTo>
                  <a:lnTo>
                    <a:pt x="2189106" y="4639"/>
                  </a:lnTo>
                  <a:lnTo>
                    <a:pt x="2142998" y="0"/>
                  </a:lnTo>
                  <a:close/>
                </a:path>
              </a:pathLst>
            </a:custGeom>
            <a:solidFill>
              <a:srgbClr val="F1F1F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9310751" y="3062351"/>
              <a:ext cx="2371725" cy="1371600"/>
            </a:xfrm>
            <a:custGeom>
              <a:avLst/>
              <a:gdLst/>
              <a:ahLst/>
              <a:cxnLst/>
              <a:rect l="l" t="t" r="r" b="b"/>
              <a:pathLst>
                <a:path w="2371725" h="1371600">
                  <a:moveTo>
                    <a:pt x="0" y="228600"/>
                  </a:moveTo>
                  <a:lnTo>
                    <a:pt x="4639" y="182496"/>
                  </a:lnTo>
                  <a:lnTo>
                    <a:pt x="17948" y="139571"/>
                  </a:lnTo>
                  <a:lnTo>
                    <a:pt x="39011" y="100738"/>
                  </a:lnTo>
                  <a:lnTo>
                    <a:pt x="66913" y="66913"/>
                  </a:lnTo>
                  <a:lnTo>
                    <a:pt x="100738" y="39011"/>
                  </a:lnTo>
                  <a:lnTo>
                    <a:pt x="139571" y="17948"/>
                  </a:lnTo>
                  <a:lnTo>
                    <a:pt x="182496" y="4639"/>
                  </a:lnTo>
                  <a:lnTo>
                    <a:pt x="228600" y="0"/>
                  </a:lnTo>
                  <a:lnTo>
                    <a:pt x="2142998" y="0"/>
                  </a:lnTo>
                  <a:lnTo>
                    <a:pt x="2189106" y="4639"/>
                  </a:lnTo>
                  <a:lnTo>
                    <a:pt x="2232046" y="17948"/>
                  </a:lnTo>
                  <a:lnTo>
                    <a:pt x="2270900" y="39011"/>
                  </a:lnTo>
                  <a:lnTo>
                    <a:pt x="2304748" y="66913"/>
                  </a:lnTo>
                  <a:lnTo>
                    <a:pt x="2332673" y="100738"/>
                  </a:lnTo>
                  <a:lnTo>
                    <a:pt x="2353756" y="139571"/>
                  </a:lnTo>
                  <a:lnTo>
                    <a:pt x="2367079" y="182496"/>
                  </a:lnTo>
                  <a:lnTo>
                    <a:pt x="2371725" y="228600"/>
                  </a:lnTo>
                  <a:lnTo>
                    <a:pt x="2371725" y="1142873"/>
                  </a:lnTo>
                  <a:lnTo>
                    <a:pt x="2367079" y="1188981"/>
                  </a:lnTo>
                  <a:lnTo>
                    <a:pt x="2353756" y="1231921"/>
                  </a:lnTo>
                  <a:lnTo>
                    <a:pt x="2332673" y="1270775"/>
                  </a:lnTo>
                  <a:lnTo>
                    <a:pt x="2304748" y="1304623"/>
                  </a:lnTo>
                  <a:lnTo>
                    <a:pt x="2270900" y="1332548"/>
                  </a:lnTo>
                  <a:lnTo>
                    <a:pt x="2232046" y="1353631"/>
                  </a:lnTo>
                  <a:lnTo>
                    <a:pt x="2189106" y="1366954"/>
                  </a:lnTo>
                  <a:lnTo>
                    <a:pt x="2142998" y="1371600"/>
                  </a:lnTo>
                  <a:lnTo>
                    <a:pt x="228600" y="1371600"/>
                  </a:lnTo>
                  <a:lnTo>
                    <a:pt x="182496" y="1366954"/>
                  </a:lnTo>
                  <a:lnTo>
                    <a:pt x="139571" y="1353631"/>
                  </a:lnTo>
                  <a:lnTo>
                    <a:pt x="100738" y="1332548"/>
                  </a:lnTo>
                  <a:lnTo>
                    <a:pt x="66913" y="1304623"/>
                  </a:lnTo>
                  <a:lnTo>
                    <a:pt x="39011" y="1270775"/>
                  </a:lnTo>
                  <a:lnTo>
                    <a:pt x="17948" y="1231921"/>
                  </a:lnTo>
                  <a:lnTo>
                    <a:pt x="4639" y="1188981"/>
                  </a:lnTo>
                  <a:lnTo>
                    <a:pt x="0" y="1142873"/>
                  </a:lnTo>
                  <a:lnTo>
                    <a:pt x="0" y="228600"/>
                  </a:lnTo>
                  <a:close/>
                </a:path>
              </a:pathLst>
            </a:custGeom>
            <a:ln w="9525">
              <a:solidFill>
                <a:srgbClr val="365F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1" name="object 41"/>
          <p:cNvSpPr txBox="1"/>
          <p:nvPr/>
        </p:nvSpPr>
        <p:spPr>
          <a:xfrm>
            <a:off x="9456166" y="3162998"/>
            <a:ext cx="1446530" cy="113030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>
              <a:lnSpc>
                <a:spcPct val="100800"/>
              </a:lnSpc>
              <a:spcBef>
                <a:spcPts val="85"/>
              </a:spcBef>
            </a:pPr>
            <a:r>
              <a:rPr sz="1800" dirty="0">
                <a:latin typeface="Calibri"/>
                <a:cs typeface="Calibri"/>
              </a:rPr>
              <a:t>London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Site </a:t>
            </a:r>
            <a:r>
              <a:rPr sz="1800" dirty="0">
                <a:latin typeface="Calibri"/>
                <a:cs typeface="Calibri"/>
              </a:rPr>
              <a:t>Child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DC, </a:t>
            </a:r>
            <a:r>
              <a:rPr sz="1800" spc="-20" dirty="0">
                <a:latin typeface="Calibri"/>
                <a:cs typeface="Calibri"/>
              </a:rPr>
              <a:t>Relay </a:t>
            </a:r>
            <a:r>
              <a:rPr sz="1800" dirty="0">
                <a:latin typeface="Calibri"/>
                <a:cs typeface="Calibri"/>
              </a:rPr>
              <a:t>Client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subnet 192.168.2.0/24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42" name="object 42"/>
          <p:cNvGrpSpPr/>
          <p:nvPr/>
        </p:nvGrpSpPr>
        <p:grpSpPr>
          <a:xfrm>
            <a:off x="7610475" y="1619186"/>
            <a:ext cx="1938655" cy="1862455"/>
            <a:chOff x="7610475" y="1619186"/>
            <a:chExt cx="1938655" cy="1862455"/>
          </a:xfrm>
        </p:grpSpPr>
        <p:pic>
          <p:nvPicPr>
            <p:cNvPr id="43" name="object 43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7610475" y="2505011"/>
              <a:ext cx="671512" cy="138112"/>
            </a:xfrm>
            <a:prstGeom prst="rect">
              <a:avLst/>
            </a:prstGeom>
          </p:spPr>
        </p:pic>
        <p:sp>
          <p:nvSpPr>
            <p:cNvPr id="44" name="object 44"/>
            <p:cNvSpPr/>
            <p:nvPr/>
          </p:nvSpPr>
          <p:spPr>
            <a:xfrm>
              <a:off x="7662926" y="2557526"/>
              <a:ext cx="548640" cy="0"/>
            </a:xfrm>
            <a:custGeom>
              <a:avLst/>
              <a:gdLst/>
              <a:ahLst/>
              <a:cxnLst/>
              <a:rect l="l" t="t" r="r" b="b"/>
              <a:pathLst>
                <a:path w="548640">
                  <a:moveTo>
                    <a:pt x="0" y="0"/>
                  </a:moveTo>
                  <a:lnTo>
                    <a:pt x="548640" y="0"/>
                  </a:lnTo>
                </a:path>
              </a:pathLst>
            </a:custGeom>
            <a:ln w="27940">
              <a:solidFill>
                <a:srgbClr val="365F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5" name="object 45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9105900" y="2076386"/>
              <a:ext cx="433387" cy="376237"/>
            </a:xfrm>
            <a:prstGeom prst="rect">
              <a:avLst/>
            </a:prstGeom>
          </p:spPr>
        </p:pic>
        <p:sp>
          <p:nvSpPr>
            <p:cNvPr id="46" name="object 46"/>
            <p:cNvSpPr/>
            <p:nvPr/>
          </p:nvSpPr>
          <p:spPr>
            <a:xfrm>
              <a:off x="9167875" y="2128901"/>
              <a:ext cx="306705" cy="239395"/>
            </a:xfrm>
            <a:custGeom>
              <a:avLst/>
              <a:gdLst/>
              <a:ahLst/>
              <a:cxnLst/>
              <a:rect l="l" t="t" r="r" b="b"/>
              <a:pathLst>
                <a:path w="306704" h="239394">
                  <a:moveTo>
                    <a:pt x="0" y="239013"/>
                  </a:moveTo>
                  <a:lnTo>
                    <a:pt x="306704" y="0"/>
                  </a:lnTo>
                </a:path>
              </a:pathLst>
            </a:custGeom>
            <a:ln w="27940">
              <a:solidFill>
                <a:srgbClr val="365F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" name="object 47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9077325" y="2809811"/>
              <a:ext cx="471487" cy="395287"/>
            </a:xfrm>
            <a:prstGeom prst="rect">
              <a:avLst/>
            </a:prstGeom>
          </p:spPr>
        </p:pic>
        <p:sp>
          <p:nvSpPr>
            <p:cNvPr id="48" name="object 48"/>
            <p:cNvSpPr/>
            <p:nvPr/>
          </p:nvSpPr>
          <p:spPr>
            <a:xfrm>
              <a:off x="9139300" y="2862326"/>
              <a:ext cx="342900" cy="256540"/>
            </a:xfrm>
            <a:custGeom>
              <a:avLst/>
              <a:gdLst/>
              <a:ahLst/>
              <a:cxnLst/>
              <a:rect l="l" t="t" r="r" b="b"/>
              <a:pathLst>
                <a:path w="342900" h="256539">
                  <a:moveTo>
                    <a:pt x="0" y="0"/>
                  </a:moveTo>
                  <a:lnTo>
                    <a:pt x="342392" y="256159"/>
                  </a:lnTo>
                </a:path>
              </a:pathLst>
            </a:custGeom>
            <a:ln w="27940">
              <a:solidFill>
                <a:srgbClr val="365F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9" name="object 49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8534400" y="1619186"/>
              <a:ext cx="138112" cy="481012"/>
            </a:xfrm>
            <a:prstGeom prst="rect">
              <a:avLst/>
            </a:prstGeom>
          </p:spPr>
        </p:pic>
        <p:sp>
          <p:nvSpPr>
            <p:cNvPr id="50" name="object 50"/>
            <p:cNvSpPr/>
            <p:nvPr/>
          </p:nvSpPr>
          <p:spPr>
            <a:xfrm>
              <a:off x="8605900" y="1652651"/>
              <a:ext cx="0" cy="365760"/>
            </a:xfrm>
            <a:custGeom>
              <a:avLst/>
              <a:gdLst/>
              <a:ahLst/>
              <a:cxnLst/>
              <a:rect l="l" t="t" r="r" b="b"/>
              <a:pathLst>
                <a:path h="365760">
                  <a:moveTo>
                    <a:pt x="0" y="0"/>
                  </a:moveTo>
                  <a:lnTo>
                    <a:pt x="0" y="365760"/>
                  </a:lnTo>
                </a:path>
              </a:pathLst>
            </a:custGeom>
            <a:ln w="27940">
              <a:solidFill>
                <a:srgbClr val="365F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1" name="object 51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8572500" y="3009836"/>
              <a:ext cx="157162" cy="471487"/>
            </a:xfrm>
            <a:prstGeom prst="rect">
              <a:avLst/>
            </a:prstGeom>
          </p:spPr>
        </p:pic>
        <p:sp>
          <p:nvSpPr>
            <p:cNvPr id="52" name="object 52"/>
            <p:cNvSpPr/>
            <p:nvPr/>
          </p:nvSpPr>
          <p:spPr>
            <a:xfrm>
              <a:off x="8644000" y="3052826"/>
              <a:ext cx="24130" cy="346710"/>
            </a:xfrm>
            <a:custGeom>
              <a:avLst/>
              <a:gdLst/>
              <a:ahLst/>
              <a:cxnLst/>
              <a:rect l="l" t="t" r="r" b="b"/>
              <a:pathLst>
                <a:path w="24129" h="346710">
                  <a:moveTo>
                    <a:pt x="0" y="0"/>
                  </a:moveTo>
                  <a:lnTo>
                    <a:pt x="23749" y="346201"/>
                  </a:lnTo>
                </a:path>
              </a:pathLst>
            </a:custGeom>
            <a:ln w="27940">
              <a:solidFill>
                <a:srgbClr val="365F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Configuration</a:t>
            </a:r>
            <a:r>
              <a:rPr spc="114" dirty="0"/>
              <a:t> </a:t>
            </a:r>
            <a:r>
              <a:rPr dirty="0"/>
              <a:t>and</a:t>
            </a:r>
            <a:r>
              <a:rPr spc="130" dirty="0"/>
              <a:t> </a:t>
            </a:r>
            <a:r>
              <a:rPr dirty="0"/>
              <a:t>Administrative</a:t>
            </a:r>
            <a:r>
              <a:rPr spc="60" dirty="0"/>
              <a:t> </a:t>
            </a:r>
            <a:r>
              <a:rPr spc="-10" dirty="0"/>
              <a:t>Setup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6FAC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6FAC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10894" y="1570355"/>
            <a:ext cx="4921885" cy="1906548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298450" marR="363855" indent="-285750" algn="just">
              <a:lnSpc>
                <a:spcPct val="100400"/>
              </a:lnSpc>
              <a:spcBef>
                <a:spcPts val="90"/>
              </a:spcBef>
              <a:buFont typeface="Arial" panose="020B0604020202020204" pitchFamily="34" charset="0"/>
              <a:buChar char="•"/>
            </a:pP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The</a:t>
            </a:r>
            <a:r>
              <a:rPr sz="1600" spc="-10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core</a:t>
            </a:r>
            <a:r>
              <a:rPr sz="1600" spc="-4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appliances</a:t>
            </a:r>
            <a:r>
              <a:rPr sz="1600" spc="-7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were</a:t>
            </a:r>
            <a:r>
              <a:rPr sz="1600" spc="-10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C3D2C"/>
                </a:solidFill>
                <a:latin typeface="Calibri"/>
                <a:cs typeface="Calibri"/>
              </a:rPr>
              <a:t>configured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with</a:t>
            </a:r>
            <a:r>
              <a:rPr sz="1600" spc="-7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the</a:t>
            </a:r>
            <a:r>
              <a:rPr sz="1600" spc="-1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C3D2C"/>
                </a:solidFill>
                <a:latin typeface="Calibri"/>
                <a:cs typeface="Calibri"/>
              </a:rPr>
              <a:t>required</a:t>
            </a:r>
            <a:r>
              <a:rPr sz="1600" spc="-6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IP</a:t>
            </a:r>
            <a:r>
              <a:rPr sz="1600" spc="-5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C3D2C"/>
                </a:solidFill>
                <a:latin typeface="Calibri"/>
                <a:cs typeface="Calibri"/>
              </a:rPr>
              <a:t>parameters</a:t>
            </a:r>
            <a:r>
              <a:rPr sz="1600" spc="-5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spc="-25" dirty="0">
                <a:solidFill>
                  <a:srgbClr val="2C3D2C"/>
                </a:solidFill>
                <a:latin typeface="Calibri"/>
                <a:cs typeface="Calibri"/>
              </a:rPr>
              <a:t>and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management</a:t>
            </a:r>
            <a:r>
              <a:rPr sz="1600" spc="-11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C3D2C"/>
                </a:solidFill>
                <a:latin typeface="Calibri"/>
                <a:cs typeface="Calibri"/>
              </a:rPr>
              <a:t>access.</a:t>
            </a:r>
            <a:endParaRPr sz="1600" dirty="0">
              <a:latin typeface="Calibri"/>
              <a:cs typeface="Calibri"/>
            </a:endParaRPr>
          </a:p>
          <a:p>
            <a:pPr marL="298450" marR="5080" indent="-285750">
              <a:lnSpc>
                <a:spcPct val="100400"/>
              </a:lnSpc>
              <a:spcBef>
                <a:spcPts val="790"/>
              </a:spcBef>
              <a:buFont typeface="Arial" panose="020B0604020202020204" pitchFamily="34" charset="0"/>
              <a:buChar char="•"/>
            </a:pPr>
            <a:r>
              <a:rPr sz="1600" spc="-10" dirty="0">
                <a:solidFill>
                  <a:srgbClr val="2C3D2C"/>
                </a:solidFill>
                <a:latin typeface="Calibri"/>
                <a:cs typeface="Calibri"/>
              </a:rPr>
              <a:t>Preparation</a:t>
            </a:r>
            <a:r>
              <a:rPr sz="1600" spc="-7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at</a:t>
            </a:r>
            <a:r>
              <a:rPr sz="1600" spc="-6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this</a:t>
            </a:r>
            <a:r>
              <a:rPr sz="1600" spc="-5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stage</a:t>
            </a:r>
            <a:r>
              <a:rPr sz="1600" spc="-7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was</a:t>
            </a:r>
            <a:r>
              <a:rPr sz="1600" spc="-114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C3D2C"/>
                </a:solidFill>
                <a:latin typeface="Calibri"/>
                <a:cs typeface="Calibri"/>
              </a:rPr>
              <a:t>essential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because</a:t>
            </a:r>
            <a:r>
              <a:rPr sz="1600" spc="-114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secure</a:t>
            </a:r>
            <a:r>
              <a:rPr sz="1600" spc="-5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C3D2C"/>
                </a:solidFill>
                <a:latin typeface="Calibri"/>
                <a:cs typeface="Calibri"/>
              </a:rPr>
              <a:t>administration</a:t>
            </a:r>
            <a:r>
              <a:rPr sz="1600" spc="-10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C3D2C"/>
                </a:solidFill>
                <a:latin typeface="Calibri"/>
                <a:cs typeface="Calibri"/>
              </a:rPr>
              <a:t>depends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on</a:t>
            </a:r>
            <a:r>
              <a:rPr sz="1600" spc="-8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correct</a:t>
            </a:r>
            <a:r>
              <a:rPr sz="1600" spc="-7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C3D2C"/>
                </a:solidFill>
                <a:latin typeface="Calibri"/>
                <a:cs typeface="Calibri"/>
              </a:rPr>
              <a:t>setup.</a:t>
            </a:r>
            <a:endParaRPr sz="1600" dirty="0">
              <a:latin typeface="Calibri"/>
              <a:cs typeface="Calibri"/>
            </a:endParaRPr>
          </a:p>
          <a:p>
            <a:pPr marL="298450" indent="-285750">
              <a:lnSpc>
                <a:spcPts val="2865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sz="1600" spc="-10" dirty="0">
                <a:solidFill>
                  <a:srgbClr val="2C3D2C"/>
                </a:solidFill>
                <a:latin typeface="Calibri"/>
                <a:cs typeface="Calibri"/>
              </a:rPr>
              <a:t>Management</a:t>
            </a:r>
            <a:r>
              <a:rPr sz="1600" spc="-12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readiness</a:t>
            </a:r>
            <a:r>
              <a:rPr sz="1600" spc="-3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C3D2C"/>
                </a:solidFill>
                <a:latin typeface="Calibri"/>
                <a:cs typeface="Calibri"/>
              </a:rPr>
              <a:t>supported</a:t>
            </a:r>
            <a:r>
              <a:rPr sz="1600" spc="-5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C3D2C"/>
                </a:solidFill>
                <a:latin typeface="Calibri"/>
                <a:cs typeface="Calibri"/>
              </a:rPr>
              <a:t>later</a:t>
            </a:r>
            <a:endParaRPr sz="1600" dirty="0">
              <a:latin typeface="Calibri"/>
              <a:cs typeface="Calibri"/>
            </a:endParaRPr>
          </a:p>
          <a:p>
            <a:pPr marL="298450" indent="-285750">
              <a:lnSpc>
                <a:spcPts val="2865"/>
              </a:lnSpc>
              <a:buFont typeface="Arial" panose="020B0604020202020204" pitchFamily="34" charset="0"/>
              <a:buChar char="•"/>
            </a:pP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rule</a:t>
            </a:r>
            <a:r>
              <a:rPr sz="1600" spc="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C3D2C"/>
                </a:solidFill>
                <a:latin typeface="Calibri"/>
                <a:cs typeface="Calibri"/>
              </a:rPr>
              <a:t>deployment</a:t>
            </a:r>
            <a:r>
              <a:rPr sz="1600" spc="-4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and</a:t>
            </a:r>
            <a:r>
              <a:rPr sz="1600" spc="-5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C3D2C"/>
                </a:solidFill>
                <a:latin typeface="Calibri"/>
                <a:cs typeface="Calibri"/>
              </a:rPr>
              <a:t>troubleshooting.</a:t>
            </a:r>
            <a:endParaRPr sz="1600" dirty="0">
              <a:latin typeface="Calibri"/>
              <a:cs typeface="Calibri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83482B1-CC6E-1415-9CD9-F97CC2087D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33" t="19470" r="19444" b="20001"/>
          <a:stretch>
            <a:fillRect/>
          </a:stretch>
        </p:blipFill>
        <p:spPr>
          <a:xfrm>
            <a:off x="5410200" y="783843"/>
            <a:ext cx="6553200" cy="415106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FBF434F-80AD-59C0-5B28-456657C4B74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76" t="32527" r="19547" b="6078"/>
          <a:stretch>
            <a:fillRect/>
          </a:stretch>
        </p:blipFill>
        <p:spPr>
          <a:xfrm>
            <a:off x="8077200" y="4267200"/>
            <a:ext cx="3733801" cy="25146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3676914-EF8C-C4C4-3179-BA6C160C180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07" t="17985" r="22917" b="18888"/>
          <a:stretch>
            <a:fillRect/>
          </a:stretch>
        </p:blipFill>
        <p:spPr>
          <a:xfrm>
            <a:off x="-30480" y="3556826"/>
            <a:ext cx="8336280" cy="432917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/>
              <a:t>Licensing</a:t>
            </a:r>
            <a:r>
              <a:rPr sz="2400" spc="-85" dirty="0"/>
              <a:t> </a:t>
            </a:r>
            <a:r>
              <a:rPr sz="2400" dirty="0"/>
              <a:t>and</a:t>
            </a:r>
            <a:r>
              <a:rPr sz="2400" spc="-10" dirty="0"/>
              <a:t> Platform</a:t>
            </a:r>
            <a:r>
              <a:rPr sz="2400" spc="-75" dirty="0"/>
              <a:t> </a:t>
            </a:r>
            <a:r>
              <a:rPr sz="2400" spc="-10" dirty="0"/>
              <a:t>Validation</a:t>
            </a:r>
            <a:endParaRPr sz="2400"/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6FAC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6FAC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body" idx="1"/>
          </p:nvPr>
        </p:nvSpPr>
        <p:spPr>
          <a:xfrm>
            <a:off x="152400" y="1311412"/>
            <a:ext cx="5031105" cy="1310423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262890">
              <a:lnSpc>
                <a:spcPct val="103200"/>
              </a:lnSpc>
              <a:spcBef>
                <a:spcPts val="55"/>
              </a:spcBef>
            </a:pPr>
            <a:r>
              <a:rPr sz="1400" dirty="0"/>
              <a:t>Licensing</a:t>
            </a:r>
            <a:r>
              <a:rPr sz="1400" spc="75" dirty="0"/>
              <a:t> </a:t>
            </a:r>
            <a:r>
              <a:rPr sz="1400" dirty="0"/>
              <a:t>was</a:t>
            </a:r>
            <a:r>
              <a:rPr sz="1400" spc="5" dirty="0"/>
              <a:t> </a:t>
            </a:r>
            <a:r>
              <a:rPr sz="1400" dirty="0"/>
              <a:t>treated</a:t>
            </a:r>
            <a:r>
              <a:rPr sz="1400" spc="50" dirty="0"/>
              <a:t> </a:t>
            </a:r>
            <a:r>
              <a:rPr sz="1400" dirty="0"/>
              <a:t>as</a:t>
            </a:r>
            <a:r>
              <a:rPr sz="1400" spc="85" dirty="0"/>
              <a:t> </a:t>
            </a:r>
            <a:r>
              <a:rPr sz="1400" dirty="0"/>
              <a:t>an</a:t>
            </a:r>
            <a:r>
              <a:rPr sz="1400" spc="55" dirty="0"/>
              <a:t> </a:t>
            </a:r>
            <a:r>
              <a:rPr sz="1400" spc="-10" dirty="0"/>
              <a:t>operational </a:t>
            </a:r>
            <a:r>
              <a:rPr sz="1400" dirty="0"/>
              <a:t>requirement</a:t>
            </a:r>
            <a:r>
              <a:rPr sz="1400" spc="55" dirty="0"/>
              <a:t> </a:t>
            </a:r>
            <a:r>
              <a:rPr sz="1400" dirty="0"/>
              <a:t>rather</a:t>
            </a:r>
            <a:r>
              <a:rPr sz="1400" spc="30" dirty="0"/>
              <a:t> </a:t>
            </a:r>
            <a:r>
              <a:rPr sz="1400" dirty="0"/>
              <a:t>than</a:t>
            </a:r>
            <a:r>
              <a:rPr sz="1400" spc="80" dirty="0"/>
              <a:t> </a:t>
            </a:r>
            <a:r>
              <a:rPr sz="1400" dirty="0"/>
              <a:t>a</a:t>
            </a:r>
            <a:r>
              <a:rPr sz="1400" spc="90" dirty="0"/>
              <a:t> </a:t>
            </a:r>
            <a:r>
              <a:rPr sz="1400" dirty="0"/>
              <a:t>minor</a:t>
            </a:r>
            <a:r>
              <a:rPr sz="1400" spc="30" dirty="0"/>
              <a:t> </a:t>
            </a:r>
            <a:r>
              <a:rPr sz="1400" spc="-10" dirty="0"/>
              <a:t>administrative step.</a:t>
            </a:r>
            <a:endParaRPr sz="1400" dirty="0"/>
          </a:p>
          <a:p>
            <a:pPr marL="12700">
              <a:lnSpc>
                <a:spcPct val="100000"/>
              </a:lnSpc>
              <a:spcBef>
                <a:spcPts val="855"/>
              </a:spcBef>
            </a:pPr>
            <a:r>
              <a:rPr sz="1400" dirty="0"/>
              <a:t>Valid</a:t>
            </a:r>
            <a:r>
              <a:rPr sz="1400" spc="50" dirty="0"/>
              <a:t> </a:t>
            </a:r>
            <a:r>
              <a:rPr sz="1400" dirty="0"/>
              <a:t>licensing</a:t>
            </a:r>
            <a:r>
              <a:rPr sz="1400" spc="80" dirty="0"/>
              <a:t> </a:t>
            </a:r>
            <a:r>
              <a:rPr sz="1400" dirty="0"/>
              <a:t>confirmed</a:t>
            </a:r>
            <a:r>
              <a:rPr sz="1400" spc="55" dirty="0"/>
              <a:t> </a:t>
            </a:r>
            <a:r>
              <a:rPr sz="1400" dirty="0"/>
              <a:t>that</a:t>
            </a:r>
            <a:r>
              <a:rPr sz="1400" spc="35" dirty="0"/>
              <a:t> </a:t>
            </a:r>
            <a:r>
              <a:rPr sz="1400" dirty="0"/>
              <a:t>the</a:t>
            </a:r>
            <a:r>
              <a:rPr sz="1400" spc="30" dirty="0"/>
              <a:t> </a:t>
            </a:r>
            <a:r>
              <a:rPr sz="1400" spc="-10" dirty="0"/>
              <a:t>environment</a:t>
            </a:r>
            <a:endParaRPr sz="1400" dirty="0"/>
          </a:p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1400" dirty="0"/>
              <a:t>could</a:t>
            </a:r>
            <a:r>
              <a:rPr sz="1400" spc="80" dirty="0"/>
              <a:t> </a:t>
            </a:r>
            <a:r>
              <a:rPr sz="1400" dirty="0"/>
              <a:t>support</a:t>
            </a:r>
            <a:r>
              <a:rPr sz="1400" spc="60" dirty="0"/>
              <a:t> </a:t>
            </a:r>
            <a:r>
              <a:rPr sz="1400" dirty="0"/>
              <a:t>the</a:t>
            </a:r>
            <a:r>
              <a:rPr sz="1400" spc="55" dirty="0"/>
              <a:t> </a:t>
            </a:r>
            <a:r>
              <a:rPr sz="1400" dirty="0"/>
              <a:t>required</a:t>
            </a:r>
            <a:r>
              <a:rPr sz="1400" spc="80" dirty="0"/>
              <a:t> </a:t>
            </a:r>
            <a:r>
              <a:rPr sz="1400" dirty="0"/>
              <a:t>security</a:t>
            </a:r>
            <a:r>
              <a:rPr sz="1400" spc="65" dirty="0"/>
              <a:t> </a:t>
            </a:r>
            <a:r>
              <a:rPr sz="1400" spc="-10" dirty="0"/>
              <a:t>functions.</a:t>
            </a:r>
            <a:endParaRPr sz="1400" dirty="0"/>
          </a:p>
          <a:p>
            <a:pPr marL="12700" marR="5080">
              <a:lnSpc>
                <a:spcPct val="101499"/>
              </a:lnSpc>
              <a:spcBef>
                <a:spcPts val="825"/>
              </a:spcBef>
            </a:pPr>
            <a:r>
              <a:rPr sz="1400" dirty="0"/>
              <a:t>This</a:t>
            </a:r>
            <a:r>
              <a:rPr sz="1400" spc="30" dirty="0"/>
              <a:t> </a:t>
            </a:r>
            <a:r>
              <a:rPr sz="1400" dirty="0"/>
              <a:t>validation</a:t>
            </a:r>
            <a:r>
              <a:rPr sz="1400" spc="85" dirty="0"/>
              <a:t> </a:t>
            </a:r>
            <a:r>
              <a:rPr sz="1400" dirty="0"/>
              <a:t>reduced</a:t>
            </a:r>
            <a:r>
              <a:rPr sz="1400" spc="85" dirty="0"/>
              <a:t> </a:t>
            </a:r>
            <a:r>
              <a:rPr sz="1400" dirty="0"/>
              <a:t>uncertainty</a:t>
            </a:r>
            <a:r>
              <a:rPr sz="1400" spc="70" dirty="0"/>
              <a:t> </a:t>
            </a:r>
            <a:r>
              <a:rPr sz="1400" dirty="0"/>
              <a:t>before</a:t>
            </a:r>
            <a:r>
              <a:rPr sz="1400" spc="60" dirty="0"/>
              <a:t> </a:t>
            </a:r>
            <a:r>
              <a:rPr sz="1400" spc="-10" dirty="0"/>
              <a:t>moving </a:t>
            </a:r>
            <a:r>
              <a:rPr sz="1400" dirty="0"/>
              <a:t>to</a:t>
            </a:r>
            <a:r>
              <a:rPr sz="1400" spc="-15" dirty="0"/>
              <a:t> </a:t>
            </a:r>
            <a:r>
              <a:rPr sz="1400" spc="-10" dirty="0"/>
              <a:t>enforcement.</a:t>
            </a:r>
            <a:endParaRPr sz="1400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9A1495B-65E2-37C1-D252-91A15B63E7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b="18889"/>
          <a:stretch>
            <a:fillRect/>
          </a:stretch>
        </p:blipFill>
        <p:spPr>
          <a:xfrm>
            <a:off x="762000" y="2667000"/>
            <a:ext cx="9753600" cy="425140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F64CA2B-D585-BA13-B14C-EFEDBEFCBE3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685" b="51111"/>
          <a:stretch>
            <a:fillRect/>
          </a:stretch>
        </p:blipFill>
        <p:spPr>
          <a:xfrm>
            <a:off x="6451599" y="228600"/>
            <a:ext cx="5740401" cy="33528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Connectivity</a:t>
            </a:r>
            <a:r>
              <a:rPr spc="105" dirty="0"/>
              <a:t> </a:t>
            </a:r>
            <a:r>
              <a:rPr dirty="0"/>
              <a:t>as</a:t>
            </a:r>
            <a:r>
              <a:rPr spc="20" dirty="0"/>
              <a:t> </a:t>
            </a:r>
            <a:r>
              <a:rPr dirty="0"/>
              <a:t>a</a:t>
            </a:r>
            <a:r>
              <a:rPr spc="55" dirty="0"/>
              <a:t> </a:t>
            </a:r>
            <a:r>
              <a:rPr dirty="0"/>
              <a:t>Prerequisite</a:t>
            </a:r>
            <a:r>
              <a:rPr spc="105" dirty="0"/>
              <a:t> </a:t>
            </a:r>
            <a:r>
              <a:rPr dirty="0"/>
              <a:t>for</a:t>
            </a:r>
            <a:r>
              <a:rPr spc="75" dirty="0"/>
              <a:t> </a:t>
            </a:r>
            <a:r>
              <a:rPr spc="-10" dirty="0"/>
              <a:t>Control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6FAC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6FAC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10894" y="1607819"/>
            <a:ext cx="4818380" cy="195014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8450" marR="524510" indent="-285750">
              <a:lnSpc>
                <a:spcPct val="100000"/>
              </a:lnSpc>
              <a:spcBef>
                <a:spcPts val="105"/>
              </a:spcBef>
              <a:buFont typeface="Arial" panose="020B0604020202020204" pitchFamily="34" charset="0"/>
              <a:buChar char="•"/>
            </a:pP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Connectivity</a:t>
            </a:r>
            <a:r>
              <a:rPr sz="1600" spc="-13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between</a:t>
            </a:r>
            <a:r>
              <a:rPr sz="1600" spc="-8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spc="-25" dirty="0">
                <a:solidFill>
                  <a:srgbClr val="2C3D2C"/>
                </a:solidFill>
                <a:latin typeface="Calibri"/>
                <a:cs typeface="Calibri"/>
              </a:rPr>
              <a:t>the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management</a:t>
            </a:r>
            <a:r>
              <a:rPr sz="1600" spc="-8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plane</a:t>
            </a:r>
            <a:r>
              <a:rPr sz="1600" spc="-9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and</a:t>
            </a:r>
            <a:r>
              <a:rPr sz="1600" spc="-8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C3D2C"/>
                </a:solidFill>
                <a:latin typeface="Calibri"/>
                <a:cs typeface="Calibri"/>
              </a:rPr>
              <a:t>enterprise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network</a:t>
            </a:r>
            <a:r>
              <a:rPr sz="1600" spc="-7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was</a:t>
            </a:r>
            <a:r>
              <a:rPr sz="1600" spc="-7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verified</a:t>
            </a:r>
            <a:r>
              <a:rPr sz="1600" spc="-8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spc="-20" dirty="0">
                <a:solidFill>
                  <a:srgbClr val="2C3D2C"/>
                </a:solidFill>
                <a:latin typeface="Calibri"/>
                <a:cs typeface="Calibri"/>
              </a:rPr>
              <a:t>before</a:t>
            </a:r>
            <a:r>
              <a:rPr sz="1600" spc="-9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C3D2C"/>
                </a:solidFill>
                <a:latin typeface="Calibri"/>
                <a:cs typeface="Calibri"/>
              </a:rPr>
              <a:t>policy installation.</a:t>
            </a:r>
            <a:endParaRPr sz="1600" dirty="0">
              <a:latin typeface="Calibri"/>
              <a:cs typeface="Calibri"/>
            </a:endParaRPr>
          </a:p>
          <a:p>
            <a:pPr marL="298450" indent="-285750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This</a:t>
            </a:r>
            <a:r>
              <a:rPr sz="1600" spc="-2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C3D2C"/>
                </a:solidFill>
                <a:latin typeface="Calibri"/>
                <a:cs typeface="Calibri"/>
              </a:rPr>
              <a:t>confirmed</a:t>
            </a:r>
            <a:r>
              <a:rPr sz="1600" spc="-3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that</a:t>
            </a:r>
            <a:r>
              <a:rPr sz="1600" spc="-3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C3D2C"/>
                </a:solidFill>
                <a:latin typeface="Calibri"/>
                <a:cs typeface="Calibri"/>
              </a:rPr>
              <a:t>centralized</a:t>
            </a:r>
            <a:r>
              <a:rPr lang="en-GB" sz="1600" dirty="0"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C3D2C"/>
                </a:solidFill>
                <a:latin typeface="Calibri"/>
                <a:cs typeface="Calibri"/>
              </a:rPr>
              <a:t>administration</a:t>
            </a:r>
            <a:r>
              <a:rPr sz="1600" spc="-7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could</a:t>
            </a:r>
            <a:r>
              <a:rPr sz="1600" spc="-6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spc="-20" dirty="0">
                <a:solidFill>
                  <a:srgbClr val="2C3D2C"/>
                </a:solidFill>
                <a:latin typeface="Calibri"/>
                <a:cs typeface="Calibri"/>
              </a:rPr>
              <a:t>operate</a:t>
            </a:r>
            <a:r>
              <a:rPr sz="1600" spc="-7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C3D2C"/>
                </a:solidFill>
                <a:latin typeface="Calibri"/>
                <a:cs typeface="Calibri"/>
              </a:rPr>
              <a:t>reliably.</a:t>
            </a:r>
            <a:endParaRPr sz="1600" dirty="0">
              <a:latin typeface="Calibri"/>
              <a:cs typeface="Calibri"/>
            </a:endParaRPr>
          </a:p>
          <a:p>
            <a:pPr marL="298450" marR="5080" indent="-285750">
              <a:lnSpc>
                <a:spcPct val="99100"/>
              </a:lnSpc>
              <a:spcBef>
                <a:spcPts val="825"/>
              </a:spcBef>
              <a:buFont typeface="Arial" panose="020B0604020202020204" pitchFamily="34" charset="0"/>
              <a:buChar char="•"/>
            </a:pP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In</a:t>
            </a:r>
            <a:r>
              <a:rPr sz="1600" spc="-7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practice,</a:t>
            </a:r>
            <a:r>
              <a:rPr sz="1600" spc="-6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policy</a:t>
            </a:r>
            <a:r>
              <a:rPr sz="1600" spc="-114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control</a:t>
            </a:r>
            <a:r>
              <a:rPr sz="1600" spc="-2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is</a:t>
            </a:r>
            <a:r>
              <a:rPr sz="1600" spc="-4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only</a:t>
            </a:r>
            <a:r>
              <a:rPr sz="1600" spc="-114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spc="-25" dirty="0">
                <a:solidFill>
                  <a:srgbClr val="2C3D2C"/>
                </a:solidFill>
                <a:latin typeface="Calibri"/>
                <a:cs typeface="Calibri"/>
              </a:rPr>
              <a:t>as </a:t>
            </a:r>
            <a:r>
              <a:rPr sz="1600" spc="-10" dirty="0">
                <a:solidFill>
                  <a:srgbClr val="2C3D2C"/>
                </a:solidFill>
                <a:latin typeface="Calibri"/>
                <a:cs typeface="Calibri"/>
              </a:rPr>
              <a:t>strong</a:t>
            </a:r>
            <a:r>
              <a:rPr sz="1600" spc="-4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as</a:t>
            </a:r>
            <a:r>
              <a:rPr sz="1600" spc="-7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the</a:t>
            </a:r>
            <a:r>
              <a:rPr sz="1600" spc="-2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2C3D2C"/>
                </a:solidFill>
                <a:latin typeface="Calibri"/>
                <a:cs typeface="Calibri"/>
              </a:rPr>
              <a:t>communication</a:t>
            </a:r>
            <a:r>
              <a:rPr sz="1600" spc="-2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path</a:t>
            </a:r>
            <a:r>
              <a:rPr sz="1600" spc="-20" dirty="0">
                <a:solidFill>
                  <a:srgbClr val="2C3D2C"/>
                </a:solidFill>
                <a:latin typeface="Calibri"/>
                <a:cs typeface="Calibri"/>
              </a:rPr>
              <a:t> that </a:t>
            </a:r>
            <a:r>
              <a:rPr sz="1600" dirty="0">
                <a:solidFill>
                  <a:srgbClr val="2C3D2C"/>
                </a:solidFill>
                <a:latin typeface="Calibri"/>
                <a:cs typeface="Calibri"/>
              </a:rPr>
              <a:t>supports</a:t>
            </a:r>
            <a:r>
              <a:rPr sz="1600" spc="-11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1600" spc="-25" dirty="0">
                <a:solidFill>
                  <a:srgbClr val="2C3D2C"/>
                </a:solidFill>
                <a:latin typeface="Calibri"/>
                <a:cs typeface="Calibri"/>
              </a:rPr>
              <a:t>it.</a:t>
            </a:r>
            <a:endParaRPr sz="1600" dirty="0">
              <a:latin typeface="Calibri"/>
              <a:cs typeface="Calibri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BE3BB9-F734-1E2F-FBBA-FD1E4D5283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b="52222"/>
          <a:stretch>
            <a:fillRect/>
          </a:stretch>
        </p:blipFill>
        <p:spPr>
          <a:xfrm>
            <a:off x="2514600" y="3557968"/>
            <a:ext cx="8991600" cy="32766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Access</a:t>
            </a:r>
            <a:r>
              <a:rPr spc="75" dirty="0"/>
              <a:t> </a:t>
            </a:r>
            <a:r>
              <a:rPr spc="-10" dirty="0"/>
              <a:t>Control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6FAC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6FAC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body" idx="1"/>
          </p:nvPr>
        </p:nvSpPr>
        <p:spPr>
          <a:xfrm>
            <a:off x="810894" y="1570355"/>
            <a:ext cx="7571106" cy="1169807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8450" indent="-285750">
              <a:lnSpc>
                <a:spcPts val="2865"/>
              </a:lnSpc>
              <a:spcBef>
                <a:spcPts val="105"/>
              </a:spcBef>
              <a:buFont typeface="Arial" panose="020B0604020202020204" pitchFamily="34" charset="0"/>
              <a:buChar char="•"/>
            </a:pPr>
            <a:r>
              <a:rPr sz="1600" dirty="0"/>
              <a:t>The</a:t>
            </a:r>
            <a:r>
              <a:rPr sz="1600" spc="-40" dirty="0"/>
              <a:t> </a:t>
            </a:r>
            <a:r>
              <a:rPr sz="1600" dirty="0"/>
              <a:t>rule</a:t>
            </a:r>
            <a:r>
              <a:rPr sz="1600" spc="-35" dirty="0"/>
              <a:t> </a:t>
            </a:r>
            <a:r>
              <a:rPr sz="1600" dirty="0"/>
              <a:t>base</a:t>
            </a:r>
            <a:r>
              <a:rPr sz="1600" spc="-40" dirty="0"/>
              <a:t> </a:t>
            </a:r>
            <a:r>
              <a:rPr sz="1600" dirty="0"/>
              <a:t>was</a:t>
            </a:r>
            <a:r>
              <a:rPr sz="1600" spc="-80" dirty="0"/>
              <a:t> </a:t>
            </a:r>
            <a:r>
              <a:rPr sz="1600" dirty="0"/>
              <a:t>guided</a:t>
            </a:r>
            <a:r>
              <a:rPr sz="1600" spc="-30" dirty="0"/>
              <a:t> </a:t>
            </a:r>
            <a:r>
              <a:rPr sz="1600" dirty="0"/>
              <a:t>by</a:t>
            </a:r>
            <a:r>
              <a:rPr sz="1600" spc="-10" dirty="0"/>
              <a:t> least</a:t>
            </a:r>
            <a:r>
              <a:rPr lang="en-GB" sz="1600" dirty="0"/>
              <a:t> </a:t>
            </a:r>
            <a:r>
              <a:rPr sz="1600" dirty="0"/>
              <a:t>privilege</a:t>
            </a:r>
            <a:r>
              <a:rPr sz="1600" spc="-110" dirty="0"/>
              <a:t> </a:t>
            </a:r>
            <a:r>
              <a:rPr sz="1600" dirty="0"/>
              <a:t>rather</a:t>
            </a:r>
            <a:r>
              <a:rPr sz="1600" spc="-60" dirty="0"/>
              <a:t> </a:t>
            </a:r>
            <a:r>
              <a:rPr sz="1600" dirty="0"/>
              <a:t>than</a:t>
            </a:r>
            <a:r>
              <a:rPr sz="1600" spc="-100" dirty="0"/>
              <a:t> </a:t>
            </a:r>
            <a:r>
              <a:rPr sz="1600" spc="-10" dirty="0"/>
              <a:t>blanket</a:t>
            </a:r>
            <a:r>
              <a:rPr sz="1600" spc="-95" dirty="0"/>
              <a:t> </a:t>
            </a:r>
            <a:r>
              <a:rPr sz="1600" spc="-10" dirty="0"/>
              <a:t>blocking.</a:t>
            </a:r>
          </a:p>
          <a:p>
            <a:pPr marL="298450" indent="-285750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sz="1600" dirty="0"/>
              <a:t>The</a:t>
            </a:r>
            <a:r>
              <a:rPr sz="1600" spc="-45" dirty="0"/>
              <a:t> </a:t>
            </a:r>
            <a:r>
              <a:rPr sz="1600" spc="-10" dirty="0"/>
              <a:t>objective</a:t>
            </a:r>
            <a:r>
              <a:rPr sz="1600" spc="-40" dirty="0"/>
              <a:t> </a:t>
            </a:r>
            <a:r>
              <a:rPr sz="1600" dirty="0"/>
              <a:t>was</a:t>
            </a:r>
            <a:r>
              <a:rPr sz="1600" spc="-80" dirty="0"/>
              <a:t> </a:t>
            </a:r>
            <a:r>
              <a:rPr sz="1600" dirty="0"/>
              <a:t>to</a:t>
            </a:r>
            <a:r>
              <a:rPr sz="1600" spc="-35" dirty="0"/>
              <a:t> </a:t>
            </a:r>
            <a:r>
              <a:rPr sz="1600" dirty="0"/>
              <a:t>allow</a:t>
            </a:r>
            <a:r>
              <a:rPr sz="1600" spc="-35" dirty="0"/>
              <a:t> </a:t>
            </a:r>
            <a:r>
              <a:rPr sz="1600" spc="-10" dirty="0"/>
              <a:t>necessary</a:t>
            </a:r>
            <a:r>
              <a:rPr lang="en-GB" sz="1600" dirty="0"/>
              <a:t> </a:t>
            </a:r>
            <a:r>
              <a:rPr sz="1600" dirty="0"/>
              <a:t>traffic</a:t>
            </a:r>
            <a:r>
              <a:rPr sz="1600" spc="-50" dirty="0"/>
              <a:t> </a:t>
            </a:r>
            <a:r>
              <a:rPr sz="1600" dirty="0"/>
              <a:t>while</a:t>
            </a:r>
            <a:r>
              <a:rPr sz="1600" spc="-75" dirty="0"/>
              <a:t> </a:t>
            </a:r>
            <a:r>
              <a:rPr sz="1600" dirty="0"/>
              <a:t>shrinking</a:t>
            </a:r>
            <a:r>
              <a:rPr sz="1600" spc="-80" dirty="0"/>
              <a:t> </a:t>
            </a:r>
            <a:r>
              <a:rPr sz="1600" dirty="0"/>
              <a:t>the</a:t>
            </a:r>
            <a:r>
              <a:rPr sz="1600" spc="-70" dirty="0"/>
              <a:t> </a:t>
            </a:r>
            <a:r>
              <a:rPr sz="1600" spc="-10" dirty="0"/>
              <a:t>attack</a:t>
            </a:r>
            <a:r>
              <a:rPr sz="1600" spc="-114" dirty="0"/>
              <a:t> </a:t>
            </a:r>
            <a:r>
              <a:rPr sz="1600" spc="-10" dirty="0"/>
              <a:t>surface.</a:t>
            </a:r>
          </a:p>
          <a:p>
            <a:pPr marL="298450" indent="-285750">
              <a:lnSpc>
                <a:spcPts val="2870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sz="1600" dirty="0"/>
              <a:t>Protection</a:t>
            </a:r>
            <a:r>
              <a:rPr sz="1600" spc="-95" dirty="0"/>
              <a:t> </a:t>
            </a:r>
            <a:r>
              <a:rPr sz="1600" dirty="0"/>
              <a:t>and</a:t>
            </a:r>
            <a:r>
              <a:rPr sz="1600" spc="-95" dirty="0"/>
              <a:t> </a:t>
            </a:r>
            <a:r>
              <a:rPr sz="1600" dirty="0"/>
              <a:t>functionality</a:t>
            </a:r>
            <a:r>
              <a:rPr sz="1600" spc="-70" dirty="0"/>
              <a:t> </a:t>
            </a:r>
            <a:r>
              <a:rPr sz="1600" spc="-10" dirty="0"/>
              <a:t>therefore</a:t>
            </a:r>
            <a:r>
              <a:rPr lang="en-GB" sz="1600" spc="-10" dirty="0"/>
              <a:t> </a:t>
            </a:r>
            <a:r>
              <a:rPr sz="1600" dirty="0"/>
              <a:t>had</a:t>
            </a:r>
            <a:r>
              <a:rPr sz="1600" spc="-65" dirty="0"/>
              <a:t> </a:t>
            </a:r>
            <a:r>
              <a:rPr sz="1600" dirty="0"/>
              <a:t>to</a:t>
            </a:r>
            <a:r>
              <a:rPr sz="1600" spc="-65" dirty="0"/>
              <a:t> </a:t>
            </a:r>
            <a:r>
              <a:rPr sz="1600" dirty="0"/>
              <a:t>be</a:t>
            </a:r>
            <a:r>
              <a:rPr sz="1600" spc="-5" dirty="0"/>
              <a:t> </a:t>
            </a:r>
            <a:r>
              <a:rPr sz="1600" dirty="0"/>
              <a:t>balanced</a:t>
            </a:r>
            <a:r>
              <a:rPr sz="1600" spc="-55" dirty="0"/>
              <a:t> </a:t>
            </a:r>
            <a:r>
              <a:rPr sz="1600" spc="-10" dirty="0"/>
              <a:t>carefully.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2B53519-2C9A-5652-F1D3-3C3A803E64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" y="2895600"/>
            <a:ext cx="10972801" cy="39624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Security</a:t>
            </a:r>
            <a:r>
              <a:rPr spc="105" dirty="0"/>
              <a:t> </a:t>
            </a:r>
            <a:r>
              <a:rPr dirty="0"/>
              <a:t>Enhancement</a:t>
            </a:r>
            <a:r>
              <a:rPr spc="85" dirty="0"/>
              <a:t> </a:t>
            </a:r>
            <a:r>
              <a:rPr dirty="0"/>
              <a:t>as</a:t>
            </a:r>
            <a:r>
              <a:rPr spc="85" dirty="0"/>
              <a:t> </a:t>
            </a:r>
            <a:r>
              <a:rPr dirty="0"/>
              <a:t>Layered</a:t>
            </a:r>
            <a:r>
              <a:rPr spc="155" dirty="0"/>
              <a:t> </a:t>
            </a:r>
            <a:r>
              <a:rPr spc="-10" dirty="0"/>
              <a:t>Defence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6FAC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6FAC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10894" y="1469517"/>
            <a:ext cx="8252459" cy="1427954"/>
          </a:xfrm>
          <a:prstGeom prst="rect">
            <a:avLst/>
          </a:prstGeom>
        </p:spPr>
        <p:txBody>
          <a:bodyPr vert="horz" wrap="square" lIns="0" tIns="113664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94"/>
              </a:spcBef>
              <a:buFont typeface="Courier New"/>
              <a:buChar char="o"/>
              <a:tabLst>
                <a:tab pos="354965" algn="l"/>
              </a:tabLst>
            </a:pPr>
            <a:r>
              <a:rPr lang="en-GB" sz="2400" dirty="0">
                <a:solidFill>
                  <a:srgbClr val="2C3D2C"/>
                </a:solidFill>
                <a:latin typeface="Calibri"/>
                <a:cs typeface="Calibri"/>
              </a:rPr>
              <a:t>Data Loss Prevention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and</a:t>
            </a:r>
            <a:r>
              <a:rPr sz="2400" spc="-6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stronger</a:t>
            </a:r>
            <a:r>
              <a:rPr sz="2400" spc="-8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admin</a:t>
            </a:r>
            <a:r>
              <a:rPr sz="2400" spc="-6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controls.</a:t>
            </a:r>
            <a:endParaRPr sz="2400" dirty="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800"/>
              </a:spcBef>
              <a:buFont typeface="Courier New"/>
              <a:buChar char="o"/>
              <a:tabLst>
                <a:tab pos="354965" algn="l"/>
              </a:tabLst>
            </a:pPr>
            <a:r>
              <a:rPr lang="en-GB" sz="2400" dirty="0">
                <a:solidFill>
                  <a:srgbClr val="2C3D2C"/>
                </a:solidFill>
                <a:latin typeface="Calibri"/>
                <a:cs typeface="Calibri"/>
              </a:rPr>
              <a:t>Resilience &amp; recovery </a:t>
            </a:r>
          </a:p>
          <a:p>
            <a:pPr marL="354965" indent="-342265">
              <a:lnSpc>
                <a:spcPct val="100000"/>
              </a:lnSpc>
              <a:spcBef>
                <a:spcPts val="800"/>
              </a:spcBef>
              <a:buFont typeface="Courier New"/>
              <a:buChar char="o"/>
              <a:tabLst>
                <a:tab pos="354965" algn="l"/>
              </a:tabLst>
            </a:pPr>
            <a:r>
              <a:rPr lang="en-GB" sz="2400" dirty="0">
                <a:solidFill>
                  <a:srgbClr val="2C3D2C"/>
                </a:solidFill>
                <a:latin typeface="Calibri"/>
                <a:cs typeface="Calibri"/>
              </a:rPr>
              <a:t>Governance &amp; automation (inside </a:t>
            </a:r>
            <a:r>
              <a:rPr lang="en-GB" sz="2400" dirty="0" err="1">
                <a:solidFill>
                  <a:srgbClr val="2C3D2C"/>
                </a:solidFill>
                <a:latin typeface="Calibri"/>
                <a:cs typeface="Calibri"/>
              </a:rPr>
              <a:t>SmartConsole</a:t>
            </a:r>
            <a:r>
              <a:rPr lang="en-GB" sz="2400" dirty="0">
                <a:solidFill>
                  <a:srgbClr val="2C3D2C"/>
                </a:solidFill>
                <a:latin typeface="Calibri"/>
                <a:cs typeface="Calibri"/>
              </a:rPr>
              <a:t>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pc="-10" dirty="0"/>
              <a:t>Conclusion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6FAC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6FAC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10894" y="1570355"/>
            <a:ext cx="8208645" cy="24237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2865"/>
              </a:lnSpc>
              <a:spcBef>
                <a:spcPts val="105"/>
              </a:spcBef>
            </a:pP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The</a:t>
            </a:r>
            <a:r>
              <a:rPr sz="2400" spc="-7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project</a:t>
            </a:r>
            <a:r>
              <a:rPr sz="2400" spc="-6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demonstrated</a:t>
            </a:r>
            <a:r>
              <a:rPr sz="2400" spc="-7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how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 centralised</a:t>
            </a:r>
            <a:r>
              <a:rPr sz="2400" spc="-8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management</a:t>
            </a:r>
            <a:r>
              <a:rPr sz="2400" spc="-6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improves</a:t>
            </a:r>
            <a:endParaRPr sz="2400">
              <a:latin typeface="Calibri"/>
              <a:cs typeface="Calibri"/>
            </a:endParaRPr>
          </a:p>
          <a:p>
            <a:pPr marL="12700">
              <a:lnSpc>
                <a:spcPts val="2865"/>
              </a:lnSpc>
            </a:pP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consistency</a:t>
            </a:r>
            <a:r>
              <a:rPr sz="2400" spc="-9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and</a:t>
            </a:r>
            <a:r>
              <a:rPr sz="2400" spc="-4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visibility</a:t>
            </a:r>
            <a:r>
              <a:rPr sz="2400" spc="-9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in</a:t>
            </a:r>
            <a:r>
              <a:rPr sz="2400" spc="-4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enterprise</a:t>
            </a:r>
            <a:r>
              <a:rPr sz="2400" spc="1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security.</a:t>
            </a:r>
            <a:endParaRPr sz="24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800"/>
              </a:spcBef>
            </a:pP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The</a:t>
            </a:r>
            <a:r>
              <a:rPr sz="2400" spc="-8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final</a:t>
            </a:r>
            <a:r>
              <a:rPr sz="2400" spc="-3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design</a:t>
            </a:r>
            <a:r>
              <a:rPr sz="2400" spc="-7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was</a:t>
            </a:r>
            <a:r>
              <a:rPr sz="2400" spc="-5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more</a:t>
            </a:r>
            <a:r>
              <a:rPr sz="2400" spc="-7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controlled,</a:t>
            </a:r>
            <a:r>
              <a:rPr sz="2400" spc="-8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auditable,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and</a:t>
            </a:r>
            <a:r>
              <a:rPr sz="2400" spc="-7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resilient</a:t>
            </a:r>
            <a:r>
              <a:rPr sz="2400" spc="-12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20" dirty="0">
                <a:solidFill>
                  <a:srgbClr val="2C3D2C"/>
                </a:solidFill>
                <a:latin typeface="Calibri"/>
                <a:cs typeface="Calibri"/>
              </a:rPr>
              <a:t>than</a:t>
            </a:r>
            <a:endParaRPr sz="24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45"/>
              </a:spcBef>
            </a:pP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the</a:t>
            </a:r>
            <a:r>
              <a:rPr sz="2400" spc="-5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original</a:t>
            </a:r>
            <a:r>
              <a:rPr sz="2400" spc="-8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functional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 build.</a:t>
            </a:r>
            <a:endParaRPr sz="2400">
              <a:latin typeface="Calibri"/>
              <a:cs typeface="Calibri"/>
            </a:endParaRPr>
          </a:p>
          <a:p>
            <a:pPr marL="12700">
              <a:lnSpc>
                <a:spcPts val="2870"/>
              </a:lnSpc>
              <a:spcBef>
                <a:spcPts val="800"/>
              </a:spcBef>
            </a:pP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Overall,</a:t>
            </a:r>
            <a:r>
              <a:rPr sz="2400" spc="-6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the</a:t>
            </a:r>
            <a:r>
              <a:rPr sz="2400" spc="-5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work</a:t>
            </a:r>
            <a:r>
              <a:rPr sz="2400" spc="-3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showed</a:t>
            </a:r>
            <a:r>
              <a:rPr sz="2400" spc="-4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both</a:t>
            </a:r>
            <a:r>
              <a:rPr sz="2400" spc="-5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practical</a:t>
            </a:r>
            <a:r>
              <a:rPr sz="2400" spc="-8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capability</a:t>
            </a:r>
            <a:r>
              <a:rPr sz="2400" spc="-25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C3D2C"/>
                </a:solidFill>
                <a:latin typeface="Calibri"/>
                <a:cs typeface="Calibri"/>
              </a:rPr>
              <a:t>and</a:t>
            </a:r>
            <a:r>
              <a:rPr sz="2400" spc="-50" dirty="0">
                <a:solidFill>
                  <a:srgbClr val="2C3D2C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analytical</a:t>
            </a:r>
            <a:endParaRPr sz="2400">
              <a:latin typeface="Calibri"/>
              <a:cs typeface="Calibri"/>
            </a:endParaRPr>
          </a:p>
          <a:p>
            <a:pPr marL="12700">
              <a:lnSpc>
                <a:spcPts val="2870"/>
              </a:lnSpc>
            </a:pPr>
            <a:r>
              <a:rPr sz="2400" spc="-10" dirty="0">
                <a:solidFill>
                  <a:srgbClr val="2C3D2C"/>
                </a:solidFill>
                <a:latin typeface="Calibri"/>
                <a:cs typeface="Calibri"/>
              </a:rPr>
              <a:t>justification.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</TotalTime>
  <Words>438</Words>
  <PresentationFormat>Widescreen</PresentationFormat>
  <Paragraphs>65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Arial MT</vt:lpstr>
      <vt:lpstr>Calibri</vt:lpstr>
      <vt:lpstr>Courier New</vt:lpstr>
      <vt:lpstr>Times New Roman</vt:lpstr>
      <vt:lpstr>Office Theme</vt:lpstr>
      <vt:lpstr>Submitted by-</vt:lpstr>
      <vt:lpstr>Why Hardening Was Needed</vt:lpstr>
      <vt:lpstr>Objectives</vt:lpstr>
      <vt:lpstr>Methodological Approach</vt:lpstr>
      <vt:lpstr>Unified Security Architecture</vt:lpstr>
      <vt:lpstr>Configuration and Administrative Setup</vt:lpstr>
      <vt:lpstr>Licensing and Platform Validation</vt:lpstr>
      <vt:lpstr>Connectivity as a Prerequisite for Control</vt:lpstr>
      <vt:lpstr>Access Control</vt:lpstr>
      <vt:lpstr>Security Enhancement as Layered Defence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2026-04-27T11:47:10Z</dcterms:created>
  <dcterms:modified xsi:type="dcterms:W3CDTF">2026-04-27T14:54:34Z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verter">
    <vt:lpwstr>SolidFramework v10.0.19910.1</vt:lpwstr>
  </property>
  <property fmtid="{D5CDD505-2E9C-101B-9397-08002B2CF9AE}" pid="3" name="Created">
    <vt:filetime>2026-04-26T00:00:00Z</vt:filetime>
  </property>
  <property fmtid="{D5CDD505-2E9C-101B-9397-08002B2CF9AE}" pid="4" name="LastSaved">
    <vt:filetime>2026-04-27T00:00:00Z</vt:filetime>
  </property>
</Properties>
</file>