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31" r:id="rId3"/>
    <p:sldId id="333" r:id="rId4"/>
    <p:sldId id="339" r:id="rId5"/>
    <p:sldId id="335" r:id="rId6"/>
    <p:sldId id="336" r:id="rId7"/>
    <p:sldId id="352" r:id="rId8"/>
    <p:sldId id="353" r:id="rId9"/>
    <p:sldId id="354" r:id="rId10"/>
    <p:sldId id="355" r:id="rId11"/>
    <p:sldId id="356" r:id="rId12"/>
    <p:sldId id="366" r:id="rId13"/>
    <p:sldId id="357" r:id="rId14"/>
    <p:sldId id="358" r:id="rId15"/>
    <p:sldId id="360" r:id="rId16"/>
    <p:sldId id="367" r:id="rId17"/>
    <p:sldId id="361" r:id="rId18"/>
    <p:sldId id="363" r:id="rId19"/>
    <p:sldId id="362" r:id="rId20"/>
    <p:sldId id="364" r:id="rId21"/>
    <p:sldId id="365" r:id="rId22"/>
    <p:sldId id="351"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123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4</a:t>
            </a:fld>
            <a:endParaRPr lang="en-US" altLang="en-US"/>
          </a:p>
        </p:txBody>
      </p:sp>
    </p:spTree>
    <p:extLst>
      <p:ext uri="{BB962C8B-B14F-4D97-AF65-F5344CB8AC3E}">
        <p14:creationId xmlns:p14="http://schemas.microsoft.com/office/powerpoint/2010/main" val="3125607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7</a:t>
            </a:fld>
            <a:endParaRPr lang="en-US" altLang="en-US"/>
          </a:p>
        </p:txBody>
      </p:sp>
    </p:spTree>
    <p:extLst>
      <p:ext uri="{BB962C8B-B14F-4D97-AF65-F5344CB8AC3E}">
        <p14:creationId xmlns:p14="http://schemas.microsoft.com/office/powerpoint/2010/main" val="1692663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8</a:t>
            </a:fld>
            <a:endParaRPr lang="en-US" altLang="en-US"/>
          </a:p>
        </p:txBody>
      </p:sp>
    </p:spTree>
    <p:extLst>
      <p:ext uri="{BB962C8B-B14F-4D97-AF65-F5344CB8AC3E}">
        <p14:creationId xmlns:p14="http://schemas.microsoft.com/office/powerpoint/2010/main" val="387713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9</a:t>
            </a:fld>
            <a:endParaRPr lang="en-US" altLang="en-US"/>
          </a:p>
        </p:txBody>
      </p:sp>
    </p:spTree>
    <p:extLst>
      <p:ext uri="{BB962C8B-B14F-4D97-AF65-F5344CB8AC3E}">
        <p14:creationId xmlns:p14="http://schemas.microsoft.com/office/powerpoint/2010/main" val="406052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10</a:t>
            </a:fld>
            <a:endParaRPr lang="en-US" altLang="en-US"/>
          </a:p>
        </p:txBody>
      </p:sp>
    </p:spTree>
    <p:extLst>
      <p:ext uri="{BB962C8B-B14F-4D97-AF65-F5344CB8AC3E}">
        <p14:creationId xmlns:p14="http://schemas.microsoft.com/office/powerpoint/2010/main" val="519202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11</a:t>
            </a:fld>
            <a:endParaRPr lang="en-US" altLang="en-US"/>
          </a:p>
        </p:txBody>
      </p:sp>
    </p:spTree>
    <p:extLst>
      <p:ext uri="{BB962C8B-B14F-4D97-AF65-F5344CB8AC3E}">
        <p14:creationId xmlns:p14="http://schemas.microsoft.com/office/powerpoint/2010/main" val="262835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12</a:t>
            </a:fld>
            <a:endParaRPr lang="en-US" altLang="en-US"/>
          </a:p>
        </p:txBody>
      </p:sp>
    </p:spTree>
    <p:extLst>
      <p:ext uri="{BB962C8B-B14F-4D97-AF65-F5344CB8AC3E}">
        <p14:creationId xmlns:p14="http://schemas.microsoft.com/office/powerpoint/2010/main" val="3832926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13</a:t>
            </a:fld>
            <a:endParaRPr lang="en-US" altLang="en-US"/>
          </a:p>
        </p:txBody>
      </p:sp>
    </p:spTree>
    <p:extLst>
      <p:ext uri="{BB962C8B-B14F-4D97-AF65-F5344CB8AC3E}">
        <p14:creationId xmlns:p14="http://schemas.microsoft.com/office/powerpoint/2010/main" val="2966410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14</a:t>
            </a:fld>
            <a:endParaRPr lang="en-US" altLang="en-US"/>
          </a:p>
        </p:txBody>
      </p:sp>
    </p:spTree>
    <p:extLst>
      <p:ext uri="{BB962C8B-B14F-4D97-AF65-F5344CB8AC3E}">
        <p14:creationId xmlns:p14="http://schemas.microsoft.com/office/powerpoint/2010/main" val="2772692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2109821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16</a:t>
            </a:fld>
            <a:endParaRPr lang="en-US" altLang="en-US"/>
          </a:p>
        </p:txBody>
      </p:sp>
    </p:spTree>
    <p:extLst>
      <p:ext uri="{BB962C8B-B14F-4D97-AF65-F5344CB8AC3E}">
        <p14:creationId xmlns:p14="http://schemas.microsoft.com/office/powerpoint/2010/main" val="35657040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17</a:t>
            </a:fld>
            <a:endParaRPr lang="en-US" altLang="en-US"/>
          </a:p>
        </p:txBody>
      </p:sp>
    </p:spTree>
    <p:extLst>
      <p:ext uri="{BB962C8B-B14F-4D97-AF65-F5344CB8AC3E}">
        <p14:creationId xmlns:p14="http://schemas.microsoft.com/office/powerpoint/2010/main" val="1134540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19</a:t>
            </a:fld>
            <a:endParaRPr lang="en-US" altLang="en-US"/>
          </a:p>
        </p:txBody>
      </p:sp>
    </p:spTree>
    <p:extLst>
      <p:ext uri="{BB962C8B-B14F-4D97-AF65-F5344CB8AC3E}">
        <p14:creationId xmlns:p14="http://schemas.microsoft.com/office/powerpoint/2010/main" val="2513112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22</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bi.nlm.nih.gov/pmc/articles/PMC554633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dutopia.org/blog/critical-thinking-necessary-skill-g-randy-kaste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interpersonalwellness.com/connection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lentlyft.com/en/resources/job-descriptions/finance-job-descriptions" TargetMode="External"/><Relationship Id="rId7" Type="http://schemas.openxmlformats.org/officeDocument/2006/relationships/hyperlink" Target="https://www.talentlyft.com/en/resources/operations-manager-job-descrip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alentlyft.com/en/resources/business-analyst-job-description" TargetMode="External"/><Relationship Id="rId5" Type="http://schemas.openxmlformats.org/officeDocument/2006/relationships/hyperlink" Target="https://www.talentlyft.com/en/resources/marketing-strategist-job-description" TargetMode="External"/><Relationship Id="rId4" Type="http://schemas.openxmlformats.org/officeDocument/2006/relationships/hyperlink" Target="https://www.talentlyft.com/en/resources/investment-analyst-job-descript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Thinking_outside_the_box#/media/File:Ninedots.sv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blog.mindvalley.com/analytical-thinking-skill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alentlyft.com/en/resources/analytical-skills-interview-ques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t>BMSW 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rgbClr val="FFFF00"/>
                </a:solidFill>
              </a:rPr>
              <a:t>Academic and Employability Skills</a:t>
            </a:r>
          </a:p>
          <a:p>
            <a:pPr eaLnBrk="1" hangingPunct="1"/>
            <a:r>
              <a:rPr lang="en-GB" altLang="en-US" b="1">
                <a:solidFill>
                  <a:schemeClr val="tx1"/>
                </a:solidFill>
              </a:rPr>
              <a:t>Week 6</a:t>
            </a:r>
            <a:endParaRPr lang="en-GB" altLang="en-US" b="1" dirty="0">
              <a:solidFill>
                <a:schemeClr val="tx1"/>
              </a:solidFill>
            </a:endParaRPr>
          </a:p>
          <a:p>
            <a:pPr eaLnBrk="1" hangingPunct="1"/>
            <a:endParaRPr lang="en-GB" altLang="en-US" dirty="0">
              <a:solidFill>
                <a:schemeClr val="tx1"/>
              </a:solidFill>
            </a:endParaRPr>
          </a:p>
          <a:p>
            <a:pPr eaLnBrk="1" hangingPunct="1"/>
            <a:r>
              <a:rPr lang="en-GB" altLang="en-US" sz="4800" b="1" dirty="0">
                <a:solidFill>
                  <a:srgbClr val="FFFF00"/>
                </a:solidFill>
              </a:rPr>
              <a:t>Analytical thinking skills</a:t>
            </a:r>
          </a:p>
          <a:p>
            <a:pPr eaLnBrk="1" hangingPunct="1"/>
            <a:r>
              <a:rPr lang="en-GB" altLang="en-US" sz="4800"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a:t>1. To understand what analytical thinking is</a:t>
            </a:r>
          </a:p>
          <a:p>
            <a:pPr eaLnBrk="1" hangingPunct="1">
              <a:defRPr/>
            </a:pPr>
            <a:endParaRPr lang="en-GB" altLang="en-US" sz="2400" dirty="0"/>
          </a:p>
          <a:p>
            <a:pPr eaLnBrk="1" hangingPunct="1">
              <a:buNone/>
              <a:defRPr/>
            </a:pPr>
            <a:r>
              <a:rPr lang="en-GB" altLang="en-US" sz="2400" dirty="0"/>
              <a:t>2. To know examples of analytical skills</a:t>
            </a:r>
          </a:p>
          <a:p>
            <a:pPr eaLnBrk="1" hangingPunct="1">
              <a:buNone/>
              <a:defRPr/>
            </a:pPr>
            <a:endParaRPr lang="en-GB" altLang="en-US" sz="2400" dirty="0"/>
          </a:p>
          <a:p>
            <a:pPr eaLnBrk="1" hangingPunct="1">
              <a:buNone/>
              <a:defRPr/>
            </a:pPr>
            <a:r>
              <a:rPr lang="en-GB" altLang="en-US" sz="2400" dirty="0"/>
              <a:t>3. To know how to improve your analytical thinking skills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285720" y="928670"/>
            <a:ext cx="8401080" cy="4588563"/>
          </a:xfrm>
        </p:spPr>
        <p:txBody>
          <a:bodyPr/>
          <a:lstStyle/>
          <a:p>
            <a:pPr algn="just"/>
            <a:r>
              <a:rPr lang="en-US" sz="2400" b="1" dirty="0">
                <a:latin typeface="Helvetica"/>
                <a:cs typeface="Helvetica"/>
              </a:rPr>
              <a:t>Analytical thinking </a:t>
            </a:r>
            <a:r>
              <a:rPr lang="en-US" sz="2400" dirty="0">
                <a:latin typeface="Helvetica"/>
                <a:cs typeface="Helvetica"/>
              </a:rPr>
              <a:t>is the mental process of breaking down complex information or comprehensive data into smaller parts.</a:t>
            </a:r>
          </a:p>
          <a:p>
            <a:pPr algn="just"/>
            <a:endParaRPr 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3"/>
          <p:cNvPicPr>
            <a:picLocks noChangeAspect="1"/>
          </p:cNvPicPr>
          <p:nvPr/>
        </p:nvPicPr>
        <p:blipFill rotWithShape="1">
          <a:blip r:embed="rId2"/>
          <a:srcRect t="3415" b="3415"/>
          <a:stretch/>
        </p:blipFill>
        <p:spPr>
          <a:xfrm>
            <a:off x="2162361" y="2348880"/>
            <a:ext cx="4647797" cy="306548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458787" y="1403325"/>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04550" indent="-342900" eaLnBrk="1" hangingPunct="1">
              <a:buClr>
                <a:srgbClr val="000000"/>
              </a:buClr>
              <a:buSzPct val="45000"/>
              <a:buFont typeface="Wingdings" panose="05000000000000000000" pitchFamily="2" charset="2"/>
              <a:buChar char="q"/>
              <a:defRPr/>
            </a:pPr>
            <a:r>
              <a:rPr lang="en-GB" sz="2000" b="0" i="0" spc="-1" dirty="0">
                <a:solidFill>
                  <a:srgbClr val="000000"/>
                </a:solidFill>
                <a:uFill>
                  <a:solidFill>
                    <a:srgbClr val="FFFFFF"/>
                  </a:solidFill>
                </a:uFill>
                <a:ea typeface="DejaVu Sans"/>
              </a:rPr>
              <a:t>At their core — they’re problem solving skills. </a:t>
            </a:r>
          </a:p>
          <a:p>
            <a:pPr marL="404550" indent="-342900" eaLnBrk="1" hangingPunct="1">
              <a:buClr>
                <a:srgbClr val="000000"/>
              </a:buClr>
              <a:buSzPct val="45000"/>
              <a:buFont typeface="Wingdings" panose="05000000000000000000" pitchFamily="2" charset="2"/>
              <a:buChar char="q"/>
              <a:defRPr/>
            </a:pPr>
            <a:endParaRPr lang="en-GB" sz="2000" b="0" i="0" spc="-1" dirty="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spc="-1" dirty="0">
                <a:solidFill>
                  <a:srgbClr val="000000"/>
                </a:solidFill>
                <a:uFill>
                  <a:solidFill>
                    <a:srgbClr val="FFFFFF"/>
                  </a:solidFill>
                </a:uFill>
                <a:ea typeface="DejaVu Sans"/>
              </a:rPr>
              <a:t>Analytical thinking skills are methods we can use to analyse, tackle, and sort new information, ideas, problems, and solutions.</a:t>
            </a:r>
          </a:p>
          <a:p>
            <a:pPr marL="404550" indent="-342900" eaLnBrk="1" hangingPunct="1">
              <a:buClr>
                <a:srgbClr val="000000"/>
              </a:buClr>
              <a:buSzPct val="45000"/>
              <a:buFont typeface="Wingdings" panose="05000000000000000000" pitchFamily="2" charset="2"/>
              <a:buChar char="q"/>
              <a:defRPr/>
            </a:pPr>
            <a:endParaRPr lang="en-GB" sz="2000" b="0" i="0" spc="-1" dirty="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dirty="0"/>
              <a:t>Analytical skills are an invaluable asset to have. They easily transfer and apply across many spectrums of our lives. </a:t>
            </a:r>
          </a:p>
          <a:p>
            <a:pPr marL="404550" indent="-342900" eaLnBrk="1" hangingPunct="1">
              <a:buClr>
                <a:srgbClr val="000000"/>
              </a:buClr>
              <a:buSzPct val="45000"/>
              <a:buFont typeface="Wingdings" panose="05000000000000000000" pitchFamily="2" charset="2"/>
              <a:buChar char="q"/>
              <a:defRPr/>
            </a:pPr>
            <a:endParaRPr lang="en-GB" sz="2000" b="0" i="0" dirty="0"/>
          </a:p>
          <a:p>
            <a:pPr marL="404550" indent="-342900" eaLnBrk="1" hangingPunct="1">
              <a:buClr>
                <a:srgbClr val="000000"/>
              </a:buClr>
              <a:buSzPct val="45000"/>
              <a:buFont typeface="Wingdings" panose="05000000000000000000" pitchFamily="2" charset="2"/>
              <a:buChar char="q"/>
              <a:defRPr/>
            </a:pPr>
            <a:r>
              <a:rPr lang="en-GB" sz="2000" b="0" i="0" dirty="0"/>
              <a:t>Learning to negotiate and improve these skills can aid us in becoming better thinkers, communicators, and creators. </a:t>
            </a:r>
          </a:p>
          <a:p>
            <a:pPr marL="404550" indent="-342900" eaLnBrk="1" hangingPunct="1">
              <a:buClr>
                <a:srgbClr val="000000"/>
              </a:buClr>
              <a:buSzPct val="45000"/>
              <a:buFont typeface="Wingdings" panose="05000000000000000000" pitchFamily="2" charset="2"/>
              <a:buChar char="q"/>
              <a:defRPr/>
            </a:pPr>
            <a:endParaRPr lang="en-GB" sz="2000" b="0" i="0" dirty="0"/>
          </a:p>
          <a:p>
            <a:pPr marL="404550" indent="-342900" eaLnBrk="1" hangingPunct="1">
              <a:buClr>
                <a:srgbClr val="000000"/>
              </a:buClr>
              <a:buSzPct val="45000"/>
              <a:buFont typeface="Wingdings" panose="05000000000000000000" pitchFamily="2" charset="2"/>
              <a:buChar char="q"/>
              <a:defRPr/>
            </a:pPr>
            <a:r>
              <a:rPr lang="en-GB" sz="2000" b="0" i="0" dirty="0"/>
              <a:t>They enable us to problem solve more efficiently, and carry out solutions with better efficacy.</a:t>
            </a:r>
            <a:endParaRPr lang="en-GB" sz="2000" b="0" i="0" spc="-1" dirty="0">
              <a:solidFill>
                <a:srgbClr val="000000"/>
              </a:solidFill>
              <a:uFill>
                <a:solidFill>
                  <a:srgbClr val="FFFFFF"/>
                </a:solidFill>
              </a:uFill>
            </a:endParaRPr>
          </a:p>
        </p:txBody>
      </p:sp>
      <p:sp>
        <p:nvSpPr>
          <p:cNvPr id="2" name="Title 1"/>
          <p:cNvSpPr>
            <a:spLocks noGrp="1"/>
          </p:cNvSpPr>
          <p:nvPr>
            <p:ph type="title"/>
          </p:nvPr>
        </p:nvSpPr>
        <p:spPr/>
        <p:txBody>
          <a:bodyPr/>
          <a:lstStyle/>
          <a:p>
            <a:r>
              <a:rPr lang="en-US" sz="3600" b="1" dirty="0"/>
              <a:t>Analytical thinking skills</a:t>
            </a:r>
            <a:endParaRPr lang="en-GB" sz="3600" b="1" dirty="0"/>
          </a:p>
        </p:txBody>
      </p:sp>
    </p:spTree>
    <p:extLst>
      <p:ext uri="{BB962C8B-B14F-4D97-AF65-F5344CB8AC3E}">
        <p14:creationId xmlns:p14="http://schemas.microsoft.com/office/powerpoint/2010/main" val="21696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lstStyle/>
          <a:p>
            <a:r>
              <a:rPr lang="en-US" sz="3600" b="1" dirty="0"/>
              <a:t>Examples of analytical skills</a:t>
            </a:r>
            <a:endParaRPr lang="en-GB" sz="3600" dirty="0"/>
          </a:p>
        </p:txBody>
      </p:sp>
      <p:sp>
        <p:nvSpPr>
          <p:cNvPr id="3" name="Content Placeholder 2"/>
          <p:cNvSpPr>
            <a:spLocks noGrp="1"/>
          </p:cNvSpPr>
          <p:nvPr>
            <p:ph idx="1"/>
          </p:nvPr>
        </p:nvSpPr>
        <p:spPr>
          <a:xfrm>
            <a:off x="736600" y="1071546"/>
            <a:ext cx="8229600" cy="4572032"/>
          </a:xfrm>
        </p:spPr>
        <p:txBody>
          <a:bodyPr/>
          <a:lstStyle/>
          <a:p>
            <a:pPr marL="285750" indent="-285750">
              <a:buFont typeface="Wingdings" panose="05000000000000000000" pitchFamily="2" charset="2"/>
              <a:buChar char="§"/>
            </a:pPr>
            <a:r>
              <a:rPr lang="en-US" sz="2400" dirty="0"/>
              <a:t>Data analysis</a:t>
            </a:r>
          </a:p>
          <a:p>
            <a:pPr marL="285750" lvl="0" indent="-285750" eaLnBrk="1" fontAlgn="auto" hangingPunct="1">
              <a:spcBef>
                <a:spcPts val="0"/>
              </a:spcBef>
              <a:spcAft>
                <a:spcPts val="0"/>
              </a:spcAft>
              <a:buFont typeface="Wingdings" panose="05000000000000000000" pitchFamily="2" charset="2"/>
              <a:buChar char="§"/>
              <a:defRPr/>
            </a:pPr>
            <a:r>
              <a:rPr lang="en-US" sz="2400" dirty="0"/>
              <a:t>Efficient problem solving (</a:t>
            </a:r>
            <a:r>
              <a:rPr lang="en-GB" sz="2400" dirty="0"/>
              <a:t>Troubleshooting)</a:t>
            </a:r>
          </a:p>
          <a:p>
            <a:pPr marL="285750" indent="-285750">
              <a:buFont typeface="Wingdings" panose="05000000000000000000" pitchFamily="2" charset="2"/>
              <a:buChar char="§"/>
            </a:pPr>
            <a:r>
              <a:rPr lang="en-US" sz="2400" dirty="0"/>
              <a:t>Creative thinking</a:t>
            </a:r>
          </a:p>
          <a:p>
            <a:pPr marL="285750" indent="-285750">
              <a:buFont typeface="Wingdings" panose="05000000000000000000" pitchFamily="2" charset="2"/>
              <a:buChar char="§"/>
            </a:pPr>
            <a:r>
              <a:rPr lang="en-US" sz="2400" dirty="0" err="1"/>
              <a:t>Organisation</a:t>
            </a:r>
            <a:endParaRPr lang="en-US" sz="2400" dirty="0"/>
          </a:p>
          <a:p>
            <a:pPr marL="285750" indent="-285750">
              <a:buFont typeface="Wingdings" panose="05000000000000000000" pitchFamily="2" charset="2"/>
              <a:buChar char="§"/>
            </a:pPr>
            <a:r>
              <a:rPr lang="en-US" sz="2400" dirty="0"/>
              <a:t>Reporting</a:t>
            </a:r>
          </a:p>
          <a:p>
            <a:pPr marL="285750" indent="-285750">
              <a:buFont typeface="Wingdings" panose="05000000000000000000" pitchFamily="2" charset="2"/>
              <a:buChar char="§"/>
            </a:pPr>
            <a:r>
              <a:rPr lang="en-US" sz="2400" dirty="0"/>
              <a:t>Effective research</a:t>
            </a:r>
          </a:p>
          <a:p>
            <a:pPr marL="285750" indent="-285750">
              <a:buFont typeface="Wingdings" panose="05000000000000000000" pitchFamily="2" charset="2"/>
              <a:buChar char="§"/>
            </a:pPr>
            <a:r>
              <a:rPr lang="en-US" sz="2400" dirty="0"/>
              <a:t>Budgeting</a:t>
            </a:r>
          </a:p>
          <a:p>
            <a:pPr marL="285750" indent="-285750">
              <a:buFont typeface="Wingdings" panose="05000000000000000000" pitchFamily="2" charset="2"/>
              <a:buChar char="§"/>
            </a:pPr>
            <a:r>
              <a:rPr lang="en-US" sz="2400" dirty="0"/>
              <a:t>Diagnostics</a:t>
            </a:r>
          </a:p>
          <a:p>
            <a:pPr marL="285750" indent="-285750">
              <a:buFont typeface="Wingdings" panose="05000000000000000000" pitchFamily="2" charset="2"/>
              <a:buChar char="§"/>
            </a:pPr>
            <a:r>
              <a:rPr lang="en-US" sz="2400" dirty="0"/>
              <a:t>Metrics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latin typeface="Helvetica"/>
                <a:cs typeface="Helvetica"/>
              </a:rPr>
              <a:t>The thought processes involved when using analytical thinking skills </a:t>
            </a:r>
            <a:endParaRPr lang="en-GB" sz="3200" b="1" dirty="0"/>
          </a:p>
        </p:txBody>
      </p:sp>
      <p:sp>
        <p:nvSpPr>
          <p:cNvPr id="3" name="Content Placeholder 2"/>
          <p:cNvSpPr>
            <a:spLocks noGrp="1"/>
          </p:cNvSpPr>
          <p:nvPr>
            <p:ph idx="1"/>
          </p:nvPr>
        </p:nvSpPr>
        <p:spPr/>
        <p:txBody>
          <a:bodyPr/>
          <a:lstStyle/>
          <a:p>
            <a:pPr marL="0" indent="0">
              <a:buNone/>
            </a:pPr>
            <a:r>
              <a:rPr lang="en-US" sz="2800" dirty="0"/>
              <a:t>1. </a:t>
            </a:r>
            <a:r>
              <a:rPr lang="en-US" sz="2800" dirty="0" err="1"/>
              <a:t>Recognise</a:t>
            </a:r>
            <a:r>
              <a:rPr lang="en-US" sz="2800" dirty="0"/>
              <a:t> the underlying issues or problems</a:t>
            </a:r>
          </a:p>
          <a:p>
            <a:pPr marL="0" indent="0">
              <a:buNone/>
            </a:pPr>
            <a:r>
              <a:rPr lang="en-US" sz="2800" dirty="0"/>
              <a:t>2. </a:t>
            </a:r>
            <a:r>
              <a:rPr lang="en-US" sz="2800" dirty="0" err="1"/>
              <a:t>Organise</a:t>
            </a:r>
            <a:r>
              <a:rPr lang="en-US" sz="2800" dirty="0"/>
              <a:t> information related to the underlying issues or problems</a:t>
            </a:r>
          </a:p>
          <a:p>
            <a:pPr marL="0" indent="0">
              <a:buNone/>
            </a:pPr>
            <a:r>
              <a:rPr lang="en-US" sz="2800" dirty="0"/>
              <a:t>3. Integrate all the pieces</a:t>
            </a:r>
          </a:p>
          <a:p>
            <a:pPr marL="0" indent="0">
              <a:buNone/>
            </a:pPr>
            <a:r>
              <a:rPr lang="en-US" sz="2800" dirty="0"/>
              <a:t>4. Draw proper conclusions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a:t>Analytical Skills Make You Marketable</a:t>
            </a:r>
          </a:p>
          <a:p>
            <a:pPr marL="457200" indent="-457200">
              <a:buAutoNum type="arabicPeriod"/>
            </a:pPr>
            <a:endParaRPr lang="en-GB" sz="2000" b="1" dirty="0"/>
          </a:p>
          <a:p>
            <a:pPr marL="342900" indent="-342900">
              <a:buFontTx/>
              <a:buChar char="-"/>
            </a:pPr>
            <a:r>
              <a:rPr lang="en-GB" sz="2000" dirty="0"/>
              <a:t>one of the most concrete, tangible benefits of how to improve your analytical skills and critical thinking abilities.</a:t>
            </a:r>
          </a:p>
          <a:p>
            <a:pPr marL="342900" indent="-342900">
              <a:buFontTx/>
              <a:buChar char="-"/>
            </a:pPr>
            <a:endParaRPr lang="en-GB" sz="2000" dirty="0"/>
          </a:p>
          <a:p>
            <a:pPr marL="342900" indent="-342900">
              <a:buFontTx/>
              <a:buChar char="-"/>
            </a:pPr>
            <a:r>
              <a:rPr lang="en-US" sz="2000" dirty="0" err="1"/>
              <a:t>i</a:t>
            </a:r>
            <a:r>
              <a:rPr lang="en-GB" sz="2000" dirty="0"/>
              <a:t>f you’ve already got your dream job, acquiring these skills will help you shine in the eyes of your employer, and will enable you to get your job done more efficiently, in less time.</a:t>
            </a:r>
          </a:p>
          <a:p>
            <a:pPr marL="342900" indent="-342900">
              <a:buFontTx/>
              <a:buChar char="-"/>
            </a:pPr>
            <a:endParaRPr lang="en-GB" sz="2000" dirty="0"/>
          </a:p>
          <a:p>
            <a:r>
              <a:rPr lang="en-US" sz="2000" dirty="0"/>
              <a:t>- </a:t>
            </a:r>
            <a:r>
              <a:rPr lang="en-US" sz="2000" dirty="0" err="1"/>
              <a:t>i</a:t>
            </a:r>
            <a:r>
              <a:rPr lang="en-GB" sz="2000" dirty="0"/>
              <a:t>f you don’t have your dream job, then learning how to improve analytical thinking skills will likely help you score that position you’ve been eyeing. Slide a few analytical skills into your CV and your potential employer will be quite impressed.</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49128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Analytical Skills Make You A Better Problem Solver</a:t>
            </a:r>
          </a:p>
          <a:p>
            <a:endParaRPr lang="en-GB" sz="2000" b="1" dirty="0"/>
          </a:p>
          <a:p>
            <a:r>
              <a:rPr lang="en-US" sz="2000" dirty="0"/>
              <a:t>- they </a:t>
            </a:r>
            <a:r>
              <a:rPr lang="en-GB" sz="2000" dirty="0"/>
              <a:t>will help you tackle even the most daunting of </a:t>
            </a:r>
            <a:r>
              <a:rPr lang="en-GB" sz="2000" dirty="0">
                <a:hlinkClick r:id="rId3"/>
              </a:rPr>
              <a:t>cognitive challenges</a:t>
            </a:r>
            <a:r>
              <a:rPr lang="en-GB" sz="2000" dirty="0"/>
              <a:t> with ease. </a:t>
            </a:r>
          </a:p>
          <a:p>
            <a:endParaRPr lang="en-GB" sz="2000" dirty="0"/>
          </a:p>
          <a:p>
            <a:r>
              <a:rPr lang="en-GB" sz="2000" dirty="0"/>
              <a:t>- when you understand how to digest data, pick out the relevant details, and devise a creative solution, not much will be able to stand in the way of you and what you want.</a:t>
            </a:r>
          </a:p>
          <a:p>
            <a:endParaRPr lang="en-GB" sz="2000" dirty="0"/>
          </a:p>
          <a:p>
            <a:r>
              <a:rPr lang="en-GB" sz="2000" dirty="0"/>
              <a:t>Be it at home, at work, or for a personal project, efficient problem solving will empower you for the success of tomorrow.</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11792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457200" y="1052736"/>
            <a:ext cx="8310365" cy="4192711"/>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Analytical Skills Encourage Critical Thinking</a:t>
            </a:r>
          </a:p>
          <a:p>
            <a:pPr algn="just"/>
            <a:endParaRPr lang="en-GB" sz="2000" dirty="0"/>
          </a:p>
          <a:p>
            <a:pPr algn="just"/>
            <a:r>
              <a:rPr lang="en-GB" sz="2000" dirty="0"/>
              <a:t>What is </a:t>
            </a:r>
            <a:r>
              <a:rPr lang="en-GB" sz="2000" dirty="0">
                <a:hlinkClick r:id="rId3"/>
              </a:rPr>
              <a:t>critical thinking</a:t>
            </a:r>
            <a:r>
              <a:rPr lang="en-GB" sz="2000" dirty="0"/>
              <a:t>? </a:t>
            </a:r>
          </a:p>
          <a:p>
            <a:pPr algn="just"/>
            <a:r>
              <a:rPr lang="en-US" sz="2000" dirty="0"/>
              <a:t>The </a:t>
            </a:r>
            <a:r>
              <a:rPr lang="en-US" sz="2000" b="1" dirty="0"/>
              <a:t>objective</a:t>
            </a:r>
            <a:r>
              <a:rPr lang="en-US" sz="2000" dirty="0"/>
              <a:t> analysis and evaluation of an issue in order to form a judgement. (e.g. "professors often find it difficult to encourage critical thinking among their students“). </a:t>
            </a:r>
            <a:r>
              <a:rPr lang="en-GB" sz="2000" dirty="0"/>
              <a:t>It’s a type of intellectual discipline that emphasises the logical synthesis of information to produce informed thought and action.</a:t>
            </a:r>
          </a:p>
          <a:p>
            <a:pPr algn="just"/>
            <a:endParaRPr lang="en-US" sz="2000" dirty="0"/>
          </a:p>
          <a:p>
            <a:pPr algn="just"/>
            <a:r>
              <a:rPr lang="en-GB" sz="2000" dirty="0"/>
              <a:t>It’s a way in which we can interact with information, experience, even other people, without the reactivity we’re so used to operating under.</a:t>
            </a:r>
          </a:p>
          <a:p>
            <a:pPr algn="just"/>
            <a:endParaRPr lang="en-GB" sz="2000" dirty="0"/>
          </a:p>
          <a:p>
            <a:pPr algn="just"/>
            <a:r>
              <a:rPr lang="en-GB" sz="2000" dirty="0"/>
              <a:t>Being a more conscious, less reactive person leads to more harmonious relationships with the ones we love. When we learn to think critically, we’re carving a path toward better </a:t>
            </a:r>
            <a:r>
              <a:rPr lang="en-GB" sz="2000" dirty="0">
                <a:hlinkClick r:id="rId4"/>
              </a:rPr>
              <a:t>interpersonal connections</a:t>
            </a:r>
            <a:r>
              <a:rPr lang="en-GB" sz="2000" dirty="0"/>
              <a:t>.</a:t>
            </a:r>
          </a:p>
        </p:txBody>
      </p:sp>
      <p:sp>
        <p:nvSpPr>
          <p:cNvPr id="2" name="Title 1"/>
          <p:cNvSpPr>
            <a:spLocks noGrp="1"/>
          </p:cNvSpPr>
          <p:nvPr>
            <p:ph type="title"/>
          </p:nvPr>
        </p:nvSpPr>
        <p:spPr>
          <a:xfrm>
            <a:off x="539552" y="274638"/>
            <a:ext cx="8147248" cy="893762"/>
          </a:xfrm>
        </p:spPr>
        <p:txBody>
          <a:bodyPr/>
          <a:lstStyle/>
          <a:p>
            <a:r>
              <a:rPr lang="en-US" sz="3600" b="1" dirty="0"/>
              <a:t>Benefits </a:t>
            </a:r>
            <a:endParaRPr lang="en-GB" sz="3600" b="1" dirty="0"/>
          </a:p>
        </p:txBody>
      </p:sp>
    </p:spTree>
    <p:extLst>
      <p:ext uri="{BB962C8B-B14F-4D97-AF65-F5344CB8AC3E}">
        <p14:creationId xmlns:p14="http://schemas.microsoft.com/office/powerpoint/2010/main" val="288921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a:t>Play Brain Games</a:t>
            </a:r>
          </a:p>
          <a:p>
            <a:pPr marL="457200" indent="-457200">
              <a:buAutoNum type="arabicPeriod"/>
            </a:pPr>
            <a:endParaRPr lang="en-GB" sz="2000" b="1" dirty="0"/>
          </a:p>
          <a:p>
            <a:r>
              <a:rPr lang="en-GB" sz="2000" dirty="0"/>
              <a:t>This is a fun and practical way to begin improving your analytical skills and boosting your brain power. Plus, all you need is 15 minutes a day!</a:t>
            </a:r>
          </a:p>
          <a:p>
            <a:endParaRPr lang="en-GB" sz="2000" dirty="0"/>
          </a:p>
          <a:p>
            <a:r>
              <a:rPr lang="en-GB" sz="2000" b="1" dirty="0"/>
              <a:t>Question for you: </a:t>
            </a:r>
          </a:p>
          <a:p>
            <a:r>
              <a:rPr lang="en-GB" sz="2000" dirty="0"/>
              <a:t>What brain games do you know?</a:t>
            </a:r>
          </a:p>
          <a:p>
            <a:endParaRPr lang="en-GB" sz="2000" dirty="0"/>
          </a:p>
          <a:p>
            <a:r>
              <a:rPr lang="en-GB" sz="2000" b="1" dirty="0"/>
              <a:t>Suggestions:</a:t>
            </a:r>
          </a:p>
          <a:p>
            <a:r>
              <a:rPr lang="en-GB" sz="2000" dirty="0"/>
              <a:t>sudoku</a:t>
            </a:r>
          </a:p>
          <a:p>
            <a:r>
              <a:rPr lang="en-GB" sz="2000" dirty="0"/>
              <a:t>crosswords</a:t>
            </a:r>
          </a:p>
          <a:p>
            <a:r>
              <a:rPr lang="en-GB" sz="2000" dirty="0"/>
              <a:t>chess</a:t>
            </a:r>
          </a:p>
          <a:p>
            <a:r>
              <a:rPr lang="en-GB" sz="2000" dirty="0"/>
              <a:t>Scrabble</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r>
              <a:rPr lang="en-GB" sz="2800" b="1" dirty="0"/>
              <a:t>in 5 Easy Steps</a:t>
            </a:r>
          </a:p>
        </p:txBody>
      </p:sp>
    </p:spTree>
    <p:extLst>
      <p:ext uri="{BB962C8B-B14F-4D97-AF65-F5344CB8AC3E}">
        <p14:creationId xmlns:p14="http://schemas.microsoft.com/office/powerpoint/2010/main" val="151173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Learn One New Thing Every Day</a:t>
            </a:r>
          </a:p>
          <a:p>
            <a:endParaRPr lang="en-GB" sz="2000" b="1" dirty="0"/>
          </a:p>
          <a:p>
            <a:pPr marL="342900" indent="-342900">
              <a:buFontTx/>
              <a:buChar char="-"/>
            </a:pPr>
            <a:r>
              <a:rPr lang="en-GB" sz="2000" dirty="0"/>
              <a:t>make it a habit to learn something new each and every day. </a:t>
            </a:r>
          </a:p>
          <a:p>
            <a:pPr marL="342900" indent="-342900">
              <a:buFontTx/>
              <a:buChar char="-"/>
            </a:pPr>
            <a:r>
              <a:rPr lang="en-GB" sz="2000" dirty="0"/>
              <a:t>don’t be passive about your learning – actively seek out mental and cognitive stimulation</a:t>
            </a:r>
          </a:p>
          <a:p>
            <a:pPr marL="342900" indent="-342900">
              <a:buFontTx/>
              <a:buChar char="-"/>
            </a:pPr>
            <a:r>
              <a:rPr lang="en-GB" sz="2000" dirty="0"/>
              <a:t>to try and learn something that excites your passions each day. Go online and research a topic that has always interested you.</a:t>
            </a:r>
          </a:p>
          <a:p>
            <a:pPr marL="342900" indent="-342900">
              <a:buFontTx/>
              <a:buChar char="-"/>
            </a:pPr>
            <a:r>
              <a:rPr lang="en-GB" sz="2000" dirty="0"/>
              <a:t>talk to a professional in a field you’re curious about. </a:t>
            </a:r>
          </a:p>
          <a:p>
            <a:pPr marL="342900" indent="-342900">
              <a:buFontTx/>
              <a:buChar char="-"/>
            </a:pPr>
            <a:r>
              <a:rPr lang="en-GB" sz="2000" dirty="0"/>
              <a:t>get out there and expand your knowledge base by learning something you didn’t know the day before.</a:t>
            </a:r>
          </a:p>
          <a:p>
            <a:pPr marL="342900" indent="-342900">
              <a:buFontTx/>
              <a:buChar char="-"/>
            </a:pPr>
            <a:endParaRPr lang="en-GB" sz="2000" dirty="0"/>
          </a:p>
          <a:p>
            <a:r>
              <a:rPr lang="en-GB" sz="2000" b="1" dirty="0"/>
              <a:t>Question for you: </a:t>
            </a:r>
          </a:p>
          <a:p>
            <a:r>
              <a:rPr lang="en-GB" sz="2000" dirty="0"/>
              <a:t>What have you learnt recently (outside the classroom)?</a:t>
            </a:r>
          </a:p>
          <a:p>
            <a:pPr marL="342900" indent="-342900">
              <a:buFontTx/>
              <a:buChar char="-"/>
            </a:pPr>
            <a:endParaRPr lang="en-GB" sz="2000" dirty="0"/>
          </a:p>
          <a:p>
            <a:pPr marL="342900" indent="-342900">
              <a:buFontTx/>
              <a:buChar char="-"/>
            </a:pPr>
            <a:endParaRPr lang="en-GB" sz="2000" dirty="0"/>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321742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Join a Book Club</a:t>
            </a:r>
          </a:p>
          <a:p>
            <a:endParaRPr lang="en-GB" sz="2000" b="1" dirty="0"/>
          </a:p>
          <a:p>
            <a:r>
              <a:rPr lang="en-GB" sz="2000" dirty="0"/>
              <a:t>Reading is a powerful asset to our cognitive abilities, and reading material we might not normally pick up can teach us quite a lot.</a:t>
            </a:r>
          </a:p>
          <a:p>
            <a:endParaRPr lang="en-GB" sz="2000" b="1" dirty="0"/>
          </a:p>
          <a:p>
            <a:endParaRPr lang="en-GB" sz="2000" b="1" dirty="0"/>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64711" y="2780928"/>
            <a:ext cx="4296930" cy="2249702"/>
          </a:xfrm>
          <a:prstGeom prst="rect">
            <a:avLst/>
          </a:prstGeom>
        </p:spPr>
      </p:pic>
    </p:spTree>
    <p:extLst>
      <p:ext uri="{BB962C8B-B14F-4D97-AF65-F5344CB8AC3E}">
        <p14:creationId xmlns:p14="http://schemas.microsoft.com/office/powerpoint/2010/main" val="134262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Join a Book Club</a:t>
            </a:r>
          </a:p>
          <a:p>
            <a:endParaRPr lang="en-GB" sz="2000" dirty="0"/>
          </a:p>
          <a:p>
            <a:r>
              <a:rPr lang="en-GB" sz="2000" b="1" dirty="0"/>
              <a:t>Question for you: </a:t>
            </a:r>
          </a:p>
          <a:p>
            <a:r>
              <a:rPr lang="en-GB" sz="2000" dirty="0"/>
              <a:t>What could be the potential benefits? </a:t>
            </a:r>
          </a:p>
          <a:p>
            <a:endParaRPr lang="en-GB" sz="2000" dirty="0"/>
          </a:p>
          <a:p>
            <a:r>
              <a:rPr lang="en-GB" sz="2000" dirty="0"/>
              <a:t>By joining a book club, not only are you likely to read more, but you’ll also engage in literal analysis and debate during book club meetings. </a:t>
            </a:r>
          </a:p>
          <a:p>
            <a:endParaRPr lang="en-GB" sz="2000" dirty="0"/>
          </a:p>
          <a:p>
            <a:r>
              <a:rPr lang="en-GB" sz="2000" dirty="0"/>
              <a:t>You’ll have the opportunity to delve into critical analysis, dissect metaphors, and unpack symbolism. </a:t>
            </a:r>
          </a:p>
          <a:p>
            <a:endParaRPr lang="en-GB" sz="2000" dirty="0"/>
          </a:p>
          <a:p>
            <a:r>
              <a:rPr lang="en-GB" sz="2000" dirty="0"/>
              <a:t>Social aspect - you may make a few friends in the process </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260572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4. Volunteer for New Projects</a:t>
            </a:r>
          </a:p>
          <a:p>
            <a:r>
              <a:rPr lang="en-GB" sz="2000" dirty="0"/>
              <a:t>If there’s a particular analytical skill you’re interested in, why not volunteer yourself for a project that involves that skill? </a:t>
            </a:r>
          </a:p>
          <a:p>
            <a:endParaRPr lang="en-GB" sz="2000" dirty="0"/>
          </a:p>
          <a:p>
            <a:pPr marL="342900" indent="-342900">
              <a:buFont typeface="Arial" panose="020B0604020202020204" pitchFamily="34" charset="0"/>
              <a:buChar char="•"/>
            </a:pPr>
            <a:r>
              <a:rPr lang="en-GB" sz="2000" dirty="0"/>
              <a:t>all we need is a little internal push to delve into something new</a:t>
            </a:r>
          </a:p>
          <a:p>
            <a:pPr marL="342900" indent="-342900">
              <a:buFont typeface="Arial" panose="020B0604020202020204" pitchFamily="34" charset="0"/>
              <a:buChar char="•"/>
            </a:pPr>
            <a:r>
              <a:rPr lang="en-GB" sz="2000" dirty="0"/>
              <a:t>best if we search for it ourselves (i.e. don’t expect to be ‘spoon-fed’)</a:t>
            </a:r>
          </a:p>
          <a:p>
            <a:pPr marL="342900" indent="-342900">
              <a:buFont typeface="Arial" panose="020B0604020202020204" pitchFamily="34" charset="0"/>
              <a:buChar char="•"/>
            </a:pPr>
            <a:r>
              <a:rPr lang="en-GB" sz="2000" dirty="0"/>
              <a:t>volunteering for projects and assignments will throw you head first into the learning</a:t>
            </a:r>
          </a:p>
          <a:p>
            <a:pPr marL="342900" indent="-342900">
              <a:buFont typeface="Arial" panose="020B0604020202020204" pitchFamily="34" charset="0"/>
              <a:buChar char="•"/>
            </a:pPr>
            <a:r>
              <a:rPr lang="en-GB" sz="2000" dirty="0"/>
              <a:t>you’ll be able to add new analytical skills to your arsenal</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204500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5. Take an Online Course</a:t>
            </a:r>
          </a:p>
          <a:p>
            <a:pPr marL="342900" indent="-342900">
              <a:buFontTx/>
              <a:buChar char="-"/>
            </a:pPr>
            <a:r>
              <a:rPr lang="en-GB" sz="2000" dirty="0"/>
              <a:t>decide what appeals to you most. Keep in mind that you may already possess quite a few of the analytical skills identified earlier. </a:t>
            </a:r>
          </a:p>
          <a:p>
            <a:pPr marL="342900" indent="-342900">
              <a:buFontTx/>
              <a:buChar char="-"/>
            </a:pPr>
            <a:r>
              <a:rPr lang="en-GB" sz="2000" dirty="0"/>
              <a:t>It’s best to challenge yourself with something you’re not particularly good at – if we only pursue that which we’re already proficient in, we’re really not learning anything new </a:t>
            </a:r>
          </a:p>
          <a:p>
            <a:pPr marL="342900" indent="-342900">
              <a:buFontTx/>
              <a:buChar char="-"/>
            </a:pPr>
            <a:r>
              <a:rPr lang="en-GB" sz="2000" dirty="0"/>
              <a:t>To cultivate your analytical skills, you’ll need to take a proactive approach. </a:t>
            </a:r>
          </a:p>
          <a:p>
            <a:pPr marL="342900" indent="-342900">
              <a:buFontTx/>
              <a:buChar char="-"/>
            </a:pPr>
            <a:endParaRPr lang="en-GB" sz="2000" dirty="0"/>
          </a:p>
          <a:p>
            <a:r>
              <a:rPr lang="en-GB" sz="2000" b="1" dirty="0"/>
              <a:t>Question for you:</a:t>
            </a:r>
          </a:p>
          <a:p>
            <a:r>
              <a:rPr lang="en-GB" sz="2000" dirty="0"/>
              <a:t>Do you know any platforms where you can take a course for free (or a small fee)?</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19583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br>
              <a:rPr lang="en-US" sz="2400" dirty="0"/>
            </a:br>
            <a:endParaRPr lang="en-GB" sz="2400" dirty="0"/>
          </a:p>
        </p:txBody>
      </p:sp>
      <p:sp>
        <p:nvSpPr>
          <p:cNvPr id="2" name="Title 1"/>
          <p:cNvSpPr>
            <a:spLocks noGrp="1"/>
          </p:cNvSpPr>
          <p:nvPr>
            <p:ph type="title"/>
          </p:nvPr>
        </p:nvSpPr>
        <p:spPr>
          <a:xfrm>
            <a:off x="143508" y="149225"/>
            <a:ext cx="8856984" cy="893762"/>
          </a:xfrm>
        </p:spPr>
        <p:txBody>
          <a:bodyPr/>
          <a:lstStyle/>
          <a:p>
            <a:r>
              <a:rPr lang="en-US" sz="2800" b="1" dirty="0"/>
              <a:t>Analytical skills interview questions</a:t>
            </a:r>
          </a:p>
        </p:txBody>
      </p:sp>
      <p:sp>
        <p:nvSpPr>
          <p:cNvPr id="4" name="Rectangle 3">
            <a:extLst>
              <a:ext uri="{FF2B5EF4-FFF2-40B4-BE49-F238E27FC236}">
                <a16:creationId xmlns:a16="http://schemas.microsoft.com/office/drawing/2014/main" id="{9AC8E151-FA14-47E3-8A27-D74653096A9F}"/>
              </a:ext>
            </a:extLst>
          </p:cNvPr>
          <p:cNvSpPr/>
          <p:nvPr/>
        </p:nvSpPr>
        <p:spPr>
          <a:xfrm>
            <a:off x="457200" y="980728"/>
            <a:ext cx="8147248" cy="3046988"/>
          </a:xfrm>
          <a:prstGeom prst="rect">
            <a:avLst/>
          </a:prstGeom>
        </p:spPr>
        <p:txBody>
          <a:bodyPr wrap="square">
            <a:spAutoFit/>
          </a:bodyPr>
          <a:lstStyle/>
          <a:p>
            <a:r>
              <a:rPr lang="en-US" sz="2400" dirty="0"/>
              <a:t>In some interviews you may be asked questions which test and measure your ability to </a:t>
            </a:r>
            <a:r>
              <a:rPr lang="en-US" sz="2400" b="1" dirty="0"/>
              <a:t>think logically, evaluate advantages and disadvantages</a:t>
            </a:r>
            <a:r>
              <a:rPr lang="en-US" sz="2400" dirty="0"/>
              <a:t> and to break down and </a:t>
            </a:r>
            <a:r>
              <a:rPr lang="en-US" sz="2400" b="1" dirty="0" err="1"/>
              <a:t>analyse</a:t>
            </a:r>
            <a:r>
              <a:rPr lang="en-US" sz="2400" b="1" dirty="0"/>
              <a:t> data</a:t>
            </a:r>
            <a:r>
              <a:rPr lang="en-US" sz="2400" dirty="0"/>
              <a:t>.</a:t>
            </a:r>
          </a:p>
          <a:p>
            <a:endParaRPr lang="en-US" sz="2400" dirty="0"/>
          </a:p>
          <a:p>
            <a:r>
              <a:rPr lang="en-US" sz="2400" dirty="0"/>
              <a:t>Analytical skills tests are very valuable and useful for finding and identifying problems and bottlenecks in a business process. </a:t>
            </a:r>
          </a:p>
        </p:txBody>
      </p:sp>
    </p:spTree>
    <p:extLst>
      <p:ext uri="{BB962C8B-B14F-4D97-AF65-F5344CB8AC3E}">
        <p14:creationId xmlns:p14="http://schemas.microsoft.com/office/powerpoint/2010/main" val="301572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US" sz="2400" b="1" dirty="0"/>
              <a:t>Job positions to use analytical skills questions for:</a:t>
            </a:r>
          </a:p>
          <a:p>
            <a:pPr marL="285750" indent="-285750">
              <a:buFontTx/>
              <a:buChar char="-"/>
            </a:pPr>
            <a:r>
              <a:rPr lang="en-US" sz="2400" dirty="0"/>
              <a:t>almost every position requires analytical skills to some extent</a:t>
            </a:r>
          </a:p>
          <a:p>
            <a:pPr marL="285750" indent="-285750">
              <a:buFontTx/>
              <a:buChar char="-"/>
            </a:pPr>
            <a:endParaRPr lang="en-US" sz="2400" dirty="0"/>
          </a:p>
          <a:p>
            <a:pPr marL="285750" indent="-285750">
              <a:buFontTx/>
              <a:buChar char="-"/>
            </a:pPr>
            <a:r>
              <a:rPr lang="en-US" sz="2400" dirty="0"/>
              <a:t>in certain positions such as </a:t>
            </a:r>
            <a:r>
              <a:rPr lang="en-US" sz="2400" dirty="0">
                <a:hlinkClick r:id="rId3"/>
              </a:rPr>
              <a:t>Finance</a:t>
            </a:r>
            <a:r>
              <a:rPr lang="en-US" sz="2400" dirty="0"/>
              <a:t>, </a:t>
            </a:r>
            <a:r>
              <a:rPr lang="en-US" sz="2400" dirty="0">
                <a:hlinkClick r:id="rId4"/>
              </a:rPr>
              <a:t>Investment Analyst</a:t>
            </a:r>
            <a:r>
              <a:rPr lang="en-US" sz="2400" dirty="0"/>
              <a:t>, </a:t>
            </a:r>
            <a:r>
              <a:rPr lang="en-US" sz="2400" dirty="0">
                <a:hlinkClick r:id="rId5"/>
              </a:rPr>
              <a:t>Marketing Strategist</a:t>
            </a:r>
            <a:r>
              <a:rPr lang="en-US" sz="2400" dirty="0"/>
              <a:t>, </a:t>
            </a:r>
            <a:r>
              <a:rPr lang="en-US" sz="2400" dirty="0">
                <a:hlinkClick r:id="rId6"/>
              </a:rPr>
              <a:t>Business Analyst</a:t>
            </a:r>
            <a:r>
              <a:rPr lang="en-US" sz="2400" dirty="0"/>
              <a:t> or </a:t>
            </a:r>
            <a:r>
              <a:rPr lang="en-US" sz="2400" dirty="0">
                <a:hlinkClick r:id="rId7"/>
              </a:rPr>
              <a:t>Operations Manager </a:t>
            </a:r>
            <a:r>
              <a:rPr lang="en-US" sz="2400" dirty="0"/>
              <a:t>analytical skills are used on a daily basis, and candidates without them would be unable to do their jobs properly. For these positions, it is obligatory to use analytical skills test.</a:t>
            </a:r>
            <a:endParaRPr lang="en-GB" sz="2400" dirty="0"/>
          </a:p>
        </p:txBody>
      </p:sp>
      <p:sp>
        <p:nvSpPr>
          <p:cNvPr id="2" name="Title 1"/>
          <p:cNvSpPr>
            <a:spLocks noGrp="1"/>
          </p:cNvSpPr>
          <p:nvPr>
            <p:ph type="title"/>
          </p:nvPr>
        </p:nvSpPr>
        <p:spPr>
          <a:xfrm>
            <a:off x="143508" y="149225"/>
            <a:ext cx="8856984" cy="893762"/>
          </a:xfrm>
        </p:spPr>
        <p:txBody>
          <a:bodyPr/>
          <a:lstStyle/>
          <a:p>
            <a:r>
              <a:rPr lang="en-US" sz="2800" b="1" dirty="0"/>
              <a:t>Analytical skills interview questions</a:t>
            </a:r>
          </a:p>
        </p:txBody>
      </p:sp>
    </p:spTree>
    <p:extLst>
      <p:ext uri="{BB962C8B-B14F-4D97-AF65-F5344CB8AC3E}">
        <p14:creationId xmlns:p14="http://schemas.microsoft.com/office/powerpoint/2010/main" val="10641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TASK </a:t>
            </a:r>
            <a:endParaRPr lang="en-GB" b="1" dirty="0"/>
          </a:p>
        </p:txBody>
      </p:sp>
      <p:sp>
        <p:nvSpPr>
          <p:cNvPr id="3" name="Content Placeholder 2"/>
          <p:cNvSpPr>
            <a:spLocks noGrp="1"/>
          </p:cNvSpPr>
          <p:nvPr>
            <p:ph idx="1"/>
          </p:nvPr>
        </p:nvSpPr>
        <p:spPr/>
        <p:txBody>
          <a:bodyPr/>
          <a:lstStyle/>
          <a:p>
            <a:r>
              <a:rPr lang="en-US" dirty="0"/>
              <a:t>In groups of 3-4 practice asking each other analytical skills interview questions from the next slide.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7205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a:buFont typeface="+mj-lt"/>
              <a:buAutoNum type="arabicPeriod"/>
            </a:pPr>
            <a:r>
              <a:rPr lang="en-US" sz="2000" dirty="0"/>
              <a:t>Describe a project or situation where you successfully demonstrated your analytical abilities.</a:t>
            </a:r>
          </a:p>
          <a:p>
            <a:pPr marL="342900" indent="-342900">
              <a:buFont typeface="+mj-lt"/>
              <a:buAutoNum type="arabicPeriod"/>
            </a:pPr>
            <a:r>
              <a:rPr lang="en-US" sz="2000" dirty="0"/>
              <a:t>When you are faced with a problem, what do you do? Describe the steps in your problem-solving approach.</a:t>
            </a:r>
          </a:p>
          <a:p>
            <a:pPr marL="342900" indent="-342900">
              <a:buFont typeface="+mj-lt"/>
              <a:buAutoNum type="arabicPeriod"/>
            </a:pPr>
            <a:r>
              <a:rPr lang="en-US" sz="2000" dirty="0"/>
              <a:t>Give me an example of a situation when you took a risk to achieve a goal. What was the outcome?</a:t>
            </a:r>
          </a:p>
          <a:p>
            <a:pPr marL="342900" indent="-342900">
              <a:buFont typeface="+mj-lt"/>
              <a:buAutoNum type="arabicPeriod"/>
            </a:pPr>
            <a:r>
              <a:rPr lang="en-US" sz="2000" dirty="0"/>
              <a:t>In your experience, would you say that developing and using a detailed procedure was always necessary for your job?</a:t>
            </a:r>
          </a:p>
          <a:p>
            <a:pPr marL="342900" indent="-342900">
              <a:buFont typeface="+mj-lt"/>
              <a:buAutoNum type="arabicPeriod"/>
            </a:pPr>
            <a:r>
              <a:rPr lang="en-US" sz="2000" dirty="0"/>
              <a:t>Imagine a situation in which one of your colleagues wants to solve a problem in a certain way, but the other colleague has a totally different approach in mind. They come to you asking </a:t>
            </a:r>
            <a:r>
              <a:rPr lang="en-US" sz="2000"/>
              <a:t>for help </a:t>
            </a:r>
            <a:r>
              <a:rPr lang="en-US" sz="2000" dirty="0"/>
              <a:t>in deciding on the right approach. What do you do?</a:t>
            </a:r>
          </a:p>
          <a:p>
            <a:pPr marL="342900" indent="-342900">
              <a:buFont typeface="+mj-lt"/>
              <a:buAutoNum type="arabicPeriod"/>
            </a:pPr>
            <a:r>
              <a:rPr lang="en-US" sz="2000" dirty="0"/>
              <a:t>How do you compare and weigh pros and cons before making a decision?</a:t>
            </a:r>
          </a:p>
        </p:txBody>
      </p:sp>
      <p:sp>
        <p:nvSpPr>
          <p:cNvPr id="2" name="Title 1"/>
          <p:cNvSpPr>
            <a:spLocks noGrp="1"/>
          </p:cNvSpPr>
          <p:nvPr>
            <p:ph type="title"/>
          </p:nvPr>
        </p:nvSpPr>
        <p:spPr>
          <a:xfrm>
            <a:off x="143508" y="149225"/>
            <a:ext cx="8856984" cy="893762"/>
          </a:xfrm>
        </p:spPr>
        <p:txBody>
          <a:bodyPr/>
          <a:lstStyle/>
          <a:p>
            <a:r>
              <a:rPr lang="en-US" sz="2800" b="1" dirty="0"/>
              <a:t>Some common examples of analytical skills interview questions</a:t>
            </a:r>
          </a:p>
        </p:txBody>
      </p:sp>
    </p:spTree>
    <p:extLst>
      <p:ext uri="{BB962C8B-B14F-4D97-AF65-F5344CB8AC3E}">
        <p14:creationId xmlns:p14="http://schemas.microsoft.com/office/powerpoint/2010/main" val="97592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000" dirty="0"/>
              <a:t>Connect all the dots by drawing four straight, continuous lines that pass through each of the nine dots, never lifting the pen from the paper.</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792" y="1988840"/>
            <a:ext cx="3384376" cy="3577662"/>
          </a:xfrm>
          <a:prstGeom prst="rect">
            <a:avLst/>
          </a:prstGeom>
        </p:spPr>
      </p:pic>
    </p:spTree>
    <p:extLst>
      <p:ext uri="{BB962C8B-B14F-4D97-AF65-F5344CB8AC3E}">
        <p14:creationId xmlns:p14="http://schemas.microsoft.com/office/powerpoint/2010/main" val="2208547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400" dirty="0"/>
              <a:t>To find the solution follow the link</a:t>
            </a:r>
          </a:p>
          <a:p>
            <a:pPr marL="0" indent="0">
              <a:buNone/>
            </a:pPr>
            <a:r>
              <a:rPr lang="en-GB" sz="2400" dirty="0">
                <a:hlinkClick r:id="rId2"/>
              </a:rPr>
              <a:t>https://en.wikipedia.org/wiki/Thinking_outside_the_box#/media/File:Ninedots.svg</a:t>
            </a:r>
            <a:endParaRPr lang="en-GB" sz="2400" dirty="0"/>
          </a:p>
          <a:p>
            <a:pPr marL="0" indent="0">
              <a:buNone/>
            </a:pP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443267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a:t>Mindvalley</a:t>
            </a:r>
            <a:r>
              <a:rPr lang="en-GB" i="0" dirty="0"/>
              <a:t>. (2018) ‘5 Ways To Improve And Expand Your Analytical Thinking Skills’</a:t>
            </a:r>
          </a:p>
          <a:p>
            <a:pPr eaLnBrk="1" hangingPunct="1"/>
            <a:r>
              <a:rPr lang="en-GB" altLang="en-US" b="0" i="0" dirty="0">
                <a:hlinkClick r:id="rId3"/>
              </a:rPr>
              <a:t>https://blog.mindvalley.com/analytical-thinking-skills/</a:t>
            </a:r>
            <a:r>
              <a:rPr lang="en-GB" altLang="en-US" b="0" i="0" dirty="0"/>
              <a:t> [accessed 8.04.2018]</a:t>
            </a:r>
          </a:p>
          <a:p>
            <a:pPr eaLnBrk="1" hangingPunct="1"/>
            <a:endParaRPr lang="en-GB" altLang="en-US" dirty="0"/>
          </a:p>
          <a:p>
            <a:pPr eaLnBrk="1" hangingPunct="1"/>
            <a:r>
              <a:rPr lang="en-GB" altLang="en-US" dirty="0" err="1"/>
              <a:t>Talentlift</a:t>
            </a:r>
            <a:r>
              <a:rPr lang="en-GB" altLang="en-US" dirty="0"/>
              <a:t>. (2019) ‘</a:t>
            </a:r>
            <a:r>
              <a:rPr lang="en-GB" dirty="0"/>
              <a:t>Analytical skills Interview Questions’ </a:t>
            </a:r>
            <a:endParaRPr lang="en-GB" altLang="en-US" dirty="0"/>
          </a:p>
          <a:p>
            <a:pPr eaLnBrk="1" hangingPunct="1"/>
            <a:r>
              <a:rPr lang="en-GB" dirty="0">
                <a:hlinkClick r:id="rId4"/>
              </a:rPr>
              <a:t>https://www.talentlyft.com/en/resources/analytical-skills-interview-question</a:t>
            </a:r>
            <a:endParaRPr lang="en-GB" dirty="0"/>
          </a:p>
          <a:p>
            <a:pPr eaLnBrk="1" hangingPunct="1"/>
            <a:r>
              <a:rPr lang="en-GB" altLang="en-US" dirty="0"/>
              <a:t>[accessed 30.07.2019]</a:t>
            </a:r>
          </a:p>
          <a:p>
            <a:pPr eaLnBrk="1" hangingPunct="1"/>
            <a:r>
              <a:rPr lang="en-GB" altLang="en-US" b="0" i="0" dirty="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a:t>References</a:t>
            </a:r>
            <a:endParaRPr lang="en-GB" sz="3600" b="1" dirty="0"/>
          </a:p>
        </p:txBody>
      </p:sp>
    </p:spTree>
    <p:extLst>
      <p:ext uri="{BB962C8B-B14F-4D97-AF65-F5344CB8AC3E}">
        <p14:creationId xmlns:p14="http://schemas.microsoft.com/office/powerpoint/2010/main" val="1247120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1471</TotalTime>
  <Words>1540</Words>
  <Application>Microsoft Office PowerPoint</Application>
  <PresentationFormat>On-screen Show (4:3)</PresentationFormat>
  <Paragraphs>194</Paragraphs>
  <Slides>22</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Helvetica</vt:lpstr>
      <vt:lpstr>Myriad Pro</vt:lpstr>
      <vt:lpstr>Verdana</vt:lpstr>
      <vt:lpstr>Wingdings</vt:lpstr>
      <vt:lpstr>20140311PresentationUWTSDTemplate</vt:lpstr>
      <vt:lpstr>BMSW 4001</vt:lpstr>
      <vt:lpstr>Lesson Aims</vt:lpstr>
      <vt:lpstr>Definition</vt:lpstr>
      <vt:lpstr>Analytical thinking skills</vt:lpstr>
      <vt:lpstr>Examples of analytical skills</vt:lpstr>
      <vt:lpstr>The thought processes involved when using analytical thinking skills </vt:lpstr>
      <vt:lpstr>Benefits </vt:lpstr>
      <vt:lpstr>Benefits </vt:lpstr>
      <vt:lpstr>Benefits </vt:lpstr>
      <vt:lpstr>Improving Analytical Thinking Skills  in 5 Easy Steps</vt:lpstr>
      <vt:lpstr>Improving Analytical Thinking Skills  </vt:lpstr>
      <vt:lpstr>Improving Analytical Thinking Skills  </vt:lpstr>
      <vt:lpstr>Improving Analytical Thinking Skills  </vt:lpstr>
      <vt:lpstr>Improving Analytical Thinking Skills  </vt:lpstr>
      <vt:lpstr>Improving Analytical Thinking Skills  </vt:lpstr>
      <vt:lpstr>Analytical skills interview questions</vt:lpstr>
      <vt:lpstr>Analytical skills interview questions</vt:lpstr>
      <vt:lpstr>TASK </vt:lpstr>
      <vt:lpstr>Some common examples of analytical skills interview questions</vt:lpstr>
      <vt:lpstr>9 dots challenge </vt:lpstr>
      <vt:lpstr>9 dots challenge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78</cp:revision>
  <cp:lastPrinted>2019-07-30T14:24:04Z</cp:lastPrinted>
  <dcterms:created xsi:type="dcterms:W3CDTF">2002-10-07T19:43:58Z</dcterms:created>
  <dcterms:modified xsi:type="dcterms:W3CDTF">2020-07-28T12:14:30Z</dcterms:modified>
</cp:coreProperties>
</file>