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Default Extension="AVI" ContentType="video/x-msvideo"/>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rts/chart1.xml" ContentType="application/vnd.openxmlformats-officedocument.drawingml.chart+xml"/>
  <Override PartName="/ppt/charts/chart2.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60" r:id="rId5"/>
    <p:sldId id="264" r:id="rId6"/>
    <p:sldId id="265" r:id="rId7"/>
    <p:sldId id="266" r:id="rId8"/>
    <p:sldId id="267" r:id="rId9"/>
    <p:sldId id="259" r:id="rId10"/>
    <p:sldId id="263" r:id="rId11"/>
    <p:sldId id="268" r:id="rId12"/>
    <p:sldId id="269" r:id="rId13"/>
    <p:sldId id="261" r:id="rId14"/>
    <p:sldId id="26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3" d="100"/>
          <a:sy n="113" d="100"/>
        </p:scale>
        <p:origin x="372"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title>
      <c:tx>
        <c:rich>
          <a:bodyPr/>
          <a:lstStyle/>
          <a:p>
            <a:pPr>
              <a:defRPr lang="en-GB"/>
            </a:pPr>
            <a:r>
              <a:rPr lang="en-US" dirty="0" smtClean="0"/>
              <a:t>Use</a:t>
            </a:r>
            <a:r>
              <a:rPr lang="en-US" baseline="0" dirty="0" smtClean="0"/>
              <a:t> of </a:t>
            </a:r>
            <a:r>
              <a:rPr lang="en-US" i="1" baseline="0" dirty="0" err="1" smtClean="0"/>
              <a:t>pollice</a:t>
            </a:r>
            <a:r>
              <a:rPr lang="en-US" baseline="0" dirty="0" smtClean="0"/>
              <a:t>: contexts</a:t>
            </a:r>
            <a:endParaRPr lang="en-US" dirty="0"/>
          </a:p>
        </c:rich>
      </c:tx>
      <c:layout/>
      <c:overlay val="0"/>
    </c:title>
    <c:autoTitleDeleted val="0"/>
    <c:view3D>
      <c:rotX val="30"/>
      <c:rotY val="0"/>
      <c:rAngAx val="0"/>
    </c:view3D>
    <c:floor>
      <c:thickness val="0"/>
    </c:floor>
    <c:sideWall>
      <c:thickness val="0"/>
    </c:sideWall>
    <c:backWall>
      <c:thickness val="0"/>
    </c:backWall>
    <c:plotArea>
      <c:layout>
        <c:manualLayout>
          <c:layoutTarget val="inner"/>
          <c:xMode val="edge"/>
          <c:yMode val="edge"/>
          <c:x val="9.5131170826313199E-2"/>
          <c:y val="0.16099402982589101"/>
          <c:w val="0.80973765834737299"/>
          <c:h val="0.74711816281838905"/>
        </c:manualLayout>
      </c:layout>
      <c:pie3DChart>
        <c:varyColors val="1"/>
        <c:ser>
          <c:idx val="0"/>
          <c:order val="0"/>
          <c:tx>
            <c:strRef>
              <c:f>Sheet1!$B$1</c:f>
              <c:strCache>
                <c:ptCount val="1"/>
                <c:pt idx="0">
                  <c:v>Spinning vs. non-spinning instances </c:v>
                </c:pt>
              </c:strCache>
            </c:strRef>
          </c:tx>
          <c:explosion val="25"/>
          <c:dLbls>
            <c:spPr>
              <a:noFill/>
              <a:ln>
                <a:noFill/>
              </a:ln>
              <a:effectLst/>
            </c:spPr>
            <c:txPr>
              <a:bodyPr/>
              <a:lstStyle/>
              <a:p>
                <a:pPr>
                  <a:defRPr lang="en-GB"/>
                </a:pPr>
                <a:endParaRPr lang="en-US"/>
              </a:p>
            </c:txPr>
            <c:showLegendKey val="0"/>
            <c:showVal val="0"/>
            <c:showCatName val="1"/>
            <c:showSerName val="0"/>
            <c:showPercent val="1"/>
            <c:showBubbleSize val="0"/>
            <c:showLeaderLines val="0"/>
            <c:extLst>
              <c:ext xmlns:c15="http://schemas.microsoft.com/office/drawing/2012/chart" uri="{CE6537A1-D6FC-4f65-9D91-7224C49458BB}">
                <c15:layout/>
              </c:ext>
            </c:extLst>
          </c:dLbls>
          <c:cat>
            <c:strRef>
              <c:f>Sheet1!$A$2:$A$3</c:f>
              <c:strCache>
                <c:ptCount val="2"/>
                <c:pt idx="0">
                  <c:v>Non-spinning</c:v>
                </c:pt>
                <c:pt idx="1">
                  <c:v>Spinning</c:v>
                </c:pt>
              </c:strCache>
            </c:strRef>
          </c:cat>
          <c:val>
            <c:numRef>
              <c:f>Sheet1!$B$2:$B$3</c:f>
              <c:numCache>
                <c:formatCode>General</c:formatCode>
                <c:ptCount val="2"/>
                <c:pt idx="0">
                  <c:v>73</c:v>
                </c:pt>
                <c:pt idx="1">
                  <c:v>27</c:v>
                </c:pt>
              </c:numCache>
            </c:numRef>
          </c:val>
        </c:ser>
        <c:dLbls>
          <c:showLegendKey val="0"/>
          <c:showVal val="0"/>
          <c:showCatName val="1"/>
          <c:showSerName val="0"/>
          <c:showPercent val="1"/>
          <c:showBubbleSize val="0"/>
          <c:showLeaderLines val="0"/>
        </c:dLbls>
      </c:pie3DChart>
    </c:plotArea>
    <c:plotVisOnly val="1"/>
    <c:dispBlanksAs val="zero"/>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lang="en-GB"/>
            </a:pPr>
            <a:r>
              <a:rPr lang="en-US" dirty="0" smtClean="0"/>
              <a:t>Position</a:t>
            </a:r>
            <a:r>
              <a:rPr lang="en-US" baseline="0" dirty="0" smtClean="0"/>
              <a:t> of </a:t>
            </a:r>
            <a:r>
              <a:rPr lang="en-US" i="1" baseline="0" dirty="0" err="1" smtClean="0"/>
              <a:t>pollice</a:t>
            </a:r>
            <a:r>
              <a:rPr lang="en-US" i="1" baseline="0" dirty="0" smtClean="0"/>
              <a:t> </a:t>
            </a:r>
            <a:r>
              <a:rPr lang="en-US" baseline="0" dirty="0" smtClean="0"/>
              <a:t>in the  hexameter line</a:t>
            </a:r>
            <a:endParaRPr lang="en-US" dirty="0"/>
          </a:p>
        </c:rich>
      </c:tx>
      <c:layout/>
      <c:overlay val="0"/>
    </c:title>
    <c:autoTitleDeleted val="0"/>
    <c:plotArea>
      <c:layout/>
      <c:barChart>
        <c:barDir val="bar"/>
        <c:grouping val="stacked"/>
        <c:varyColors val="0"/>
        <c:ser>
          <c:idx val="0"/>
          <c:order val="0"/>
          <c:tx>
            <c:strRef>
              <c:f>Sheet1!$B$1</c:f>
              <c:strCache>
                <c:ptCount val="1"/>
                <c:pt idx="0">
                  <c:v>5th foot</c:v>
                </c:pt>
              </c:strCache>
            </c:strRef>
          </c:tx>
          <c:invertIfNegative val="0"/>
          <c:cat>
            <c:strRef>
              <c:f>Sheet1!$A$2:$A$3</c:f>
              <c:strCache>
                <c:ptCount val="2"/>
                <c:pt idx="0">
                  <c:v>Non-spinning</c:v>
                </c:pt>
                <c:pt idx="1">
                  <c:v>Spinning</c:v>
                </c:pt>
              </c:strCache>
            </c:strRef>
          </c:cat>
          <c:val>
            <c:numRef>
              <c:f>Sheet1!$B$2:$B$3</c:f>
              <c:numCache>
                <c:formatCode>General</c:formatCode>
                <c:ptCount val="2"/>
                <c:pt idx="0">
                  <c:v>85</c:v>
                </c:pt>
                <c:pt idx="1">
                  <c:v>100</c:v>
                </c:pt>
              </c:numCache>
            </c:numRef>
          </c:val>
        </c:ser>
        <c:ser>
          <c:idx val="1"/>
          <c:order val="1"/>
          <c:tx>
            <c:strRef>
              <c:f>Sheet1!$C$1</c:f>
              <c:strCache>
                <c:ptCount val="1"/>
                <c:pt idx="0">
                  <c:v>Elsewhere</c:v>
                </c:pt>
              </c:strCache>
            </c:strRef>
          </c:tx>
          <c:invertIfNegative val="0"/>
          <c:cat>
            <c:strRef>
              <c:f>Sheet1!$A$2:$A$3</c:f>
              <c:strCache>
                <c:ptCount val="2"/>
                <c:pt idx="0">
                  <c:v>Non-spinning</c:v>
                </c:pt>
                <c:pt idx="1">
                  <c:v>Spinning</c:v>
                </c:pt>
              </c:strCache>
            </c:strRef>
          </c:cat>
          <c:val>
            <c:numRef>
              <c:f>Sheet1!$C$2:$C$3</c:f>
              <c:numCache>
                <c:formatCode>General</c:formatCode>
                <c:ptCount val="2"/>
                <c:pt idx="0">
                  <c:v>15</c:v>
                </c:pt>
                <c:pt idx="1">
                  <c:v>0</c:v>
                </c:pt>
              </c:numCache>
            </c:numRef>
          </c:val>
        </c:ser>
        <c:dLbls>
          <c:showLegendKey val="0"/>
          <c:showVal val="0"/>
          <c:showCatName val="0"/>
          <c:showSerName val="0"/>
          <c:showPercent val="0"/>
          <c:showBubbleSize val="0"/>
        </c:dLbls>
        <c:gapWidth val="150"/>
        <c:overlap val="100"/>
        <c:axId val="245808624"/>
        <c:axId val="245808232"/>
      </c:barChart>
      <c:catAx>
        <c:axId val="245808624"/>
        <c:scaling>
          <c:orientation val="minMax"/>
        </c:scaling>
        <c:delete val="0"/>
        <c:axPos val="l"/>
        <c:numFmt formatCode="General" sourceLinked="0"/>
        <c:majorTickMark val="out"/>
        <c:minorTickMark val="none"/>
        <c:tickLblPos val="nextTo"/>
        <c:txPr>
          <a:bodyPr/>
          <a:lstStyle/>
          <a:p>
            <a:pPr>
              <a:defRPr lang="en-GB"/>
            </a:pPr>
            <a:endParaRPr lang="en-US"/>
          </a:p>
        </c:txPr>
        <c:crossAx val="245808232"/>
        <c:crosses val="autoZero"/>
        <c:auto val="1"/>
        <c:lblAlgn val="ctr"/>
        <c:lblOffset val="100"/>
        <c:noMultiLvlLbl val="0"/>
      </c:catAx>
      <c:valAx>
        <c:axId val="245808232"/>
        <c:scaling>
          <c:orientation val="minMax"/>
        </c:scaling>
        <c:delete val="0"/>
        <c:axPos val="b"/>
        <c:majorGridlines/>
        <c:numFmt formatCode="General" sourceLinked="1"/>
        <c:majorTickMark val="out"/>
        <c:minorTickMark val="none"/>
        <c:tickLblPos val="nextTo"/>
        <c:txPr>
          <a:bodyPr/>
          <a:lstStyle/>
          <a:p>
            <a:pPr>
              <a:defRPr lang="en-GB"/>
            </a:pPr>
            <a:endParaRPr lang="en-US"/>
          </a:p>
        </c:txPr>
        <c:crossAx val="245808624"/>
        <c:crosses val="autoZero"/>
        <c:crossBetween val="between"/>
      </c:valAx>
    </c:plotArea>
    <c:legend>
      <c:legendPos val="r"/>
      <c:layout/>
      <c:overlay val="0"/>
      <c:txPr>
        <a:bodyPr/>
        <a:lstStyle/>
        <a:p>
          <a:pPr>
            <a:defRPr lang="en-GB"/>
          </a:pPr>
          <a:endParaRPr lang="en-US"/>
        </a:p>
      </c:txPr>
    </c:legend>
    <c:plotVisOnly val="1"/>
    <c:dispBlanksAs val="gap"/>
    <c:showDLblsOverMax val="0"/>
  </c:chart>
  <c:externalData r:id="rId1">
    <c:autoUpdate val="0"/>
  </c:externalData>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6D4D7C8-3591-4932-93FD-0D4829E382FA}" type="datetimeFigureOut">
              <a:rPr lang="en-GB" smtClean="0"/>
              <a:pPr/>
              <a:t>17/03/2016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8399BA-6641-4B43-927F-B880CAFA9BC0}" type="slidenum">
              <a:rPr lang="en-GB" smtClean="0"/>
              <a:pPr/>
              <a:t>‹#›</a:t>
            </a:fld>
            <a:endParaRPr lang="en-GB"/>
          </a:p>
        </p:txBody>
      </p:sp>
    </p:spTree>
    <p:extLst>
      <p:ext uri="{BB962C8B-B14F-4D97-AF65-F5344CB8AC3E}">
        <p14:creationId xmlns:p14="http://schemas.microsoft.com/office/powerpoint/2010/main" val="419498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D4D7C8-3591-4932-93FD-0D4829E382FA}" type="datetimeFigureOut">
              <a:rPr lang="en-GB" smtClean="0"/>
              <a:pPr/>
              <a:t>17/03/2016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8399BA-6641-4B43-927F-B880CAFA9BC0}" type="slidenum">
              <a:rPr lang="en-GB" smtClean="0"/>
              <a:pPr/>
              <a:t>‹#›</a:t>
            </a:fld>
            <a:endParaRPr lang="en-GB"/>
          </a:p>
        </p:txBody>
      </p:sp>
    </p:spTree>
    <p:extLst>
      <p:ext uri="{BB962C8B-B14F-4D97-AF65-F5344CB8AC3E}">
        <p14:creationId xmlns:p14="http://schemas.microsoft.com/office/powerpoint/2010/main" val="701949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6D4D7C8-3591-4932-93FD-0D4829E382FA}" type="datetimeFigureOut">
              <a:rPr lang="en-GB" smtClean="0"/>
              <a:pPr/>
              <a:t>17/03/2016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8399BA-6641-4B43-927F-B880CAFA9BC0}" type="slidenum">
              <a:rPr lang="en-GB" smtClean="0"/>
              <a:pPr/>
              <a:t>‹#›</a:t>
            </a:fld>
            <a:endParaRPr lang="en-GB"/>
          </a:p>
        </p:txBody>
      </p:sp>
    </p:spTree>
    <p:extLst>
      <p:ext uri="{BB962C8B-B14F-4D97-AF65-F5344CB8AC3E}">
        <p14:creationId xmlns:p14="http://schemas.microsoft.com/office/powerpoint/2010/main" val="3443230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6D4D7C8-3591-4932-93FD-0D4829E382FA}" type="datetimeFigureOut">
              <a:rPr lang="en-GB" smtClean="0"/>
              <a:pPr/>
              <a:t>17/03/2016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8399BA-6641-4B43-927F-B880CAFA9BC0}" type="slidenum">
              <a:rPr lang="en-GB" smtClean="0"/>
              <a:pPr/>
              <a:t>‹#›</a:t>
            </a:fld>
            <a:endParaRPr lang="en-GB"/>
          </a:p>
        </p:txBody>
      </p:sp>
    </p:spTree>
    <p:extLst>
      <p:ext uri="{BB962C8B-B14F-4D97-AF65-F5344CB8AC3E}">
        <p14:creationId xmlns:p14="http://schemas.microsoft.com/office/powerpoint/2010/main" val="31181758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6D4D7C8-3591-4932-93FD-0D4829E382FA}" type="datetimeFigureOut">
              <a:rPr lang="en-GB" smtClean="0"/>
              <a:pPr/>
              <a:t>17/03/2016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8399BA-6641-4B43-927F-B880CAFA9BC0}" type="slidenum">
              <a:rPr lang="en-GB" smtClean="0"/>
              <a:pPr/>
              <a:t>‹#›</a:t>
            </a:fld>
            <a:endParaRPr lang="en-GB"/>
          </a:p>
        </p:txBody>
      </p:sp>
    </p:spTree>
    <p:extLst>
      <p:ext uri="{BB962C8B-B14F-4D97-AF65-F5344CB8AC3E}">
        <p14:creationId xmlns:p14="http://schemas.microsoft.com/office/powerpoint/2010/main" val="3581260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6D4D7C8-3591-4932-93FD-0D4829E382FA}" type="datetimeFigureOut">
              <a:rPr lang="en-GB" smtClean="0"/>
              <a:pPr/>
              <a:t>17/03/2016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8399BA-6641-4B43-927F-B880CAFA9BC0}" type="slidenum">
              <a:rPr lang="en-GB" smtClean="0"/>
              <a:pPr/>
              <a:t>‹#›</a:t>
            </a:fld>
            <a:endParaRPr lang="en-GB"/>
          </a:p>
        </p:txBody>
      </p:sp>
    </p:spTree>
    <p:extLst>
      <p:ext uri="{BB962C8B-B14F-4D97-AF65-F5344CB8AC3E}">
        <p14:creationId xmlns:p14="http://schemas.microsoft.com/office/powerpoint/2010/main" val="1392289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D4D7C8-3591-4932-93FD-0D4829E382FA}" type="datetimeFigureOut">
              <a:rPr lang="en-GB" smtClean="0"/>
              <a:pPr/>
              <a:t>17/03/2016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8399BA-6641-4B43-927F-B880CAFA9BC0}" type="slidenum">
              <a:rPr lang="en-GB" smtClean="0"/>
              <a:pPr/>
              <a:t>‹#›</a:t>
            </a:fld>
            <a:endParaRPr lang="en-GB"/>
          </a:p>
        </p:txBody>
      </p:sp>
    </p:spTree>
    <p:extLst>
      <p:ext uri="{BB962C8B-B14F-4D97-AF65-F5344CB8AC3E}">
        <p14:creationId xmlns:p14="http://schemas.microsoft.com/office/powerpoint/2010/main" val="3696569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D4D7C8-3591-4932-93FD-0D4829E382FA}" type="datetimeFigureOut">
              <a:rPr lang="en-GB" smtClean="0"/>
              <a:pPr/>
              <a:t>17/03/2016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8399BA-6641-4B43-927F-B880CAFA9BC0}" type="slidenum">
              <a:rPr lang="en-GB" smtClean="0"/>
              <a:pPr/>
              <a:t>‹#›</a:t>
            </a:fld>
            <a:endParaRPr lang="en-GB"/>
          </a:p>
        </p:txBody>
      </p:sp>
    </p:spTree>
    <p:extLst>
      <p:ext uri="{BB962C8B-B14F-4D97-AF65-F5344CB8AC3E}">
        <p14:creationId xmlns:p14="http://schemas.microsoft.com/office/powerpoint/2010/main" val="1727197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6D4D7C8-3591-4932-93FD-0D4829E382FA}" type="datetimeFigureOut">
              <a:rPr lang="en-GB" smtClean="0"/>
              <a:pPr/>
              <a:t>17/03/2016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8399BA-6641-4B43-927F-B880CAFA9BC0}" type="slidenum">
              <a:rPr lang="en-GB" smtClean="0"/>
              <a:pPr/>
              <a:t>‹#›</a:t>
            </a:fld>
            <a:endParaRPr lang="en-GB"/>
          </a:p>
        </p:txBody>
      </p:sp>
    </p:spTree>
    <p:extLst>
      <p:ext uri="{BB962C8B-B14F-4D97-AF65-F5344CB8AC3E}">
        <p14:creationId xmlns:p14="http://schemas.microsoft.com/office/powerpoint/2010/main" val="3277868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D4D7C8-3591-4932-93FD-0D4829E382FA}" type="datetimeFigureOut">
              <a:rPr lang="en-GB" smtClean="0"/>
              <a:pPr/>
              <a:t>17/03/2016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8399BA-6641-4B43-927F-B880CAFA9BC0}" type="slidenum">
              <a:rPr lang="en-GB" smtClean="0"/>
              <a:pPr/>
              <a:t>‹#›</a:t>
            </a:fld>
            <a:endParaRPr lang="en-GB"/>
          </a:p>
        </p:txBody>
      </p:sp>
    </p:spTree>
    <p:extLst>
      <p:ext uri="{BB962C8B-B14F-4D97-AF65-F5344CB8AC3E}">
        <p14:creationId xmlns:p14="http://schemas.microsoft.com/office/powerpoint/2010/main" val="2259632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D4D7C8-3591-4932-93FD-0D4829E382FA}" type="datetimeFigureOut">
              <a:rPr lang="en-GB" smtClean="0"/>
              <a:pPr/>
              <a:t>17/03/2016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8399BA-6641-4B43-927F-B880CAFA9BC0}" type="slidenum">
              <a:rPr lang="en-GB" smtClean="0"/>
              <a:pPr/>
              <a:t>‹#›</a:t>
            </a:fld>
            <a:endParaRPr lang="en-GB"/>
          </a:p>
        </p:txBody>
      </p:sp>
    </p:spTree>
    <p:extLst>
      <p:ext uri="{BB962C8B-B14F-4D97-AF65-F5344CB8AC3E}">
        <p14:creationId xmlns:p14="http://schemas.microsoft.com/office/powerpoint/2010/main" val="10487072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3 Content">
    <p:spTree>
      <p:nvGrpSpPr>
        <p:cNvPr id="1" name=""/>
        <p:cNvGrpSpPr/>
        <p:nvPr/>
      </p:nvGrpSpPr>
      <p:grpSpPr>
        <a:xfrm>
          <a:off x="0" y="0"/>
          <a:ext cx="0" cy="0"/>
          <a:chOff x="0" y="0"/>
          <a:chExt cx="0" cy="0"/>
        </a:xfrm>
      </p:grpSpPr>
      <p:sp>
        <p:nvSpPr>
          <p:cNvPr id="8" name="Rectangle 7"/>
          <p:cNvSpPr/>
          <p:nvPr/>
        </p:nvSpPr>
        <p:spPr>
          <a:xfrm>
            <a:off x="10889129" y="282574"/>
            <a:ext cx="9144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sz="1800"/>
          </a:p>
        </p:txBody>
      </p:sp>
      <p:sp>
        <p:nvSpPr>
          <p:cNvPr id="10" name="TextBox 9"/>
          <p:cNvSpPr txBox="1"/>
          <p:nvPr/>
        </p:nvSpPr>
        <p:spPr>
          <a:xfrm>
            <a:off x="297581" y="228600"/>
            <a:ext cx="34787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5880100" y="1985963"/>
            <a:ext cx="48768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F2FCD2ED-087C-884B-A4A1-937BCE849D25}" type="datetimeFigureOut">
              <a:rPr lang="en-US" smtClean="0"/>
              <a:pPr/>
              <a:t>3/17/2016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5D31DE-31A0-4B46-9004-9F820407EE93}" type="slidenum">
              <a:rPr lang="en-GB" smtClean="0"/>
              <a:pPr/>
              <a:t>‹#›</a:t>
            </a:fld>
            <a:endParaRPr lang="en-GB"/>
          </a:p>
        </p:txBody>
      </p:sp>
      <p:sp>
        <p:nvSpPr>
          <p:cNvPr id="11" name="Content Placeholder 2"/>
          <p:cNvSpPr>
            <a:spLocks noGrp="1"/>
          </p:cNvSpPr>
          <p:nvPr>
            <p:ph sz="half" idx="15"/>
          </p:nvPr>
        </p:nvSpPr>
        <p:spPr>
          <a:xfrm>
            <a:off x="664691" y="1985963"/>
            <a:ext cx="48768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13" name="Content Placeholder 2"/>
          <p:cNvSpPr>
            <a:spLocks noGrp="1"/>
          </p:cNvSpPr>
          <p:nvPr>
            <p:ph sz="half" idx="16"/>
          </p:nvPr>
        </p:nvSpPr>
        <p:spPr>
          <a:xfrm>
            <a:off x="5880100" y="4169664"/>
            <a:ext cx="48768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Tree>
    <p:extLst>
      <p:ext uri="{BB962C8B-B14F-4D97-AF65-F5344CB8AC3E}">
        <p14:creationId xmlns:p14="http://schemas.microsoft.com/office/powerpoint/2010/main" val="688044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D4D7C8-3591-4932-93FD-0D4829E382FA}" type="datetimeFigureOut">
              <a:rPr lang="en-GB" smtClean="0"/>
              <a:pPr/>
              <a:t>17/03/2016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8399BA-6641-4B43-927F-B880CAFA9BC0}" type="slidenum">
              <a:rPr lang="en-GB" smtClean="0"/>
              <a:pPr/>
              <a:t>‹#›</a:t>
            </a:fld>
            <a:endParaRPr lang="en-GB"/>
          </a:p>
        </p:txBody>
      </p:sp>
    </p:spTree>
    <p:extLst>
      <p:ext uri="{BB962C8B-B14F-4D97-AF65-F5344CB8AC3E}">
        <p14:creationId xmlns:p14="http://schemas.microsoft.com/office/powerpoint/2010/main" val="26019423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AVI"/><Relationship Id="rId1" Type="http://schemas.microsoft.com/office/2007/relationships/media" Target="../media/media1.AVI"/><Relationship Id="rId6" Type="http://schemas.openxmlformats.org/officeDocument/2006/relationships/hyperlink" Target="http://paduaresearch.cab.unipd.it/6040/" TargetMode="External"/><Relationship Id="rId5" Type="http://schemas.openxmlformats.org/officeDocument/2006/relationships/image" Target="../media/image2.jpe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Augustan Lovers</a:t>
            </a:r>
            <a:endParaRPr lang="en-GB"/>
          </a:p>
        </p:txBody>
      </p:sp>
      <p:sp>
        <p:nvSpPr>
          <p:cNvPr id="3" name="Subtitle 2"/>
          <p:cNvSpPr>
            <a:spLocks noGrp="1"/>
          </p:cNvSpPr>
          <p:nvPr>
            <p:ph type="subTitle" idx="1"/>
          </p:nvPr>
        </p:nvSpPr>
        <p:spPr/>
        <p:txBody>
          <a:bodyPr/>
          <a:lstStyle/>
          <a:p>
            <a:r>
              <a:rPr lang="en-GB" smtClean="0"/>
              <a:t>Luxury and women’s textile work</a:t>
            </a:r>
            <a:endParaRPr lang="en-GB"/>
          </a:p>
        </p:txBody>
      </p:sp>
    </p:spTree>
    <p:extLst>
      <p:ext uri="{BB962C8B-B14F-4D97-AF65-F5344CB8AC3E}">
        <p14:creationId xmlns:p14="http://schemas.microsoft.com/office/powerpoint/2010/main" val="635321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Textile work in Tibullus</a:t>
            </a:r>
            <a:endParaRPr lang="en-GB"/>
          </a:p>
        </p:txBody>
      </p:sp>
      <p:sp>
        <p:nvSpPr>
          <p:cNvPr id="3" name="Content Placeholder 2"/>
          <p:cNvSpPr>
            <a:spLocks noGrp="1"/>
          </p:cNvSpPr>
          <p:nvPr>
            <p:ph sz="half" idx="1"/>
          </p:nvPr>
        </p:nvSpPr>
        <p:spPr/>
        <p:txBody>
          <a:bodyPr/>
          <a:lstStyle/>
          <a:p>
            <a:pPr marL="0" indent="0">
              <a:buNone/>
            </a:pPr>
            <a:r>
              <a:rPr lang="en-GB"/>
              <a:t>Hence [from the countryside] also comes the woman's work, hence the daily allotment of wool and the distaff, and hence the weaver singing as she busies herself with constant craft, and hence it is that the loom sings as the loom weights are struck [together]. </a:t>
            </a:r>
          </a:p>
          <a:p>
            <a:pPr marL="0" indent="0">
              <a:buNone/>
            </a:pPr>
            <a:r>
              <a:rPr lang="en-GB" smtClean="0"/>
              <a:t>Tib. 2.1.63-66</a:t>
            </a:r>
            <a:endParaRPr lang="en-GB"/>
          </a:p>
        </p:txBody>
      </p:sp>
      <p:sp>
        <p:nvSpPr>
          <p:cNvPr id="4" name="Content Placeholder 3"/>
          <p:cNvSpPr>
            <a:spLocks noGrp="1"/>
          </p:cNvSpPr>
          <p:nvPr>
            <p:ph sz="half" idx="15"/>
          </p:nvPr>
        </p:nvSpPr>
        <p:spPr/>
        <p:txBody>
          <a:bodyPr>
            <a:normAutofit lnSpcReduction="10000"/>
          </a:bodyPr>
          <a:lstStyle/>
          <a:p>
            <a:r>
              <a:rPr lang="en-GB" smtClean="0"/>
              <a:t>Tibullus’ descriptions of country side life includes portrayals of work to be undertaken by both husband and wife</a:t>
            </a:r>
          </a:p>
          <a:p>
            <a:r>
              <a:rPr lang="en-GB" smtClean="0"/>
              <a:t>In both cases, it is described as being performed by a generic wife/husband rather than by the narrator or Delia/Nemesis</a:t>
            </a:r>
          </a:p>
          <a:p>
            <a:r>
              <a:rPr lang="en-GB" smtClean="0"/>
              <a:t>Descriptions are surprisingly detailed</a:t>
            </a:r>
          </a:p>
          <a:p>
            <a:r>
              <a:rPr lang="en-GB" smtClean="0"/>
              <a:t>AS another way of being Alexandrinian: showing off knowledge not with mythological details but technological terminology?</a:t>
            </a:r>
          </a:p>
          <a:p>
            <a:pPr lvl="1"/>
            <a:r>
              <a:rPr lang="en-GB" smtClean="0"/>
              <a:t>Cf. </a:t>
            </a:r>
            <a:r>
              <a:rPr lang="it-IT"/>
              <a:t>Maltby, R. (1999) Technical Language in Tibullus, Emerita. Rivista de linguitica y filologia classica 67, </a:t>
            </a:r>
            <a:r>
              <a:rPr lang="it-IT" smtClean="0"/>
              <a:t>231-249</a:t>
            </a:r>
          </a:p>
          <a:p>
            <a:r>
              <a:rPr lang="it-IT" smtClean="0"/>
              <a:t>AS a result of the author’s tacit knowledge of textile production flowing into the text?</a:t>
            </a:r>
            <a:endParaRPr lang="en-GB" smtClean="0"/>
          </a:p>
        </p:txBody>
      </p:sp>
      <p:sp>
        <p:nvSpPr>
          <p:cNvPr id="5" name="Content Placeholder 4"/>
          <p:cNvSpPr>
            <a:spLocks noGrp="1"/>
          </p:cNvSpPr>
          <p:nvPr>
            <p:ph sz="half" idx="16"/>
          </p:nvPr>
        </p:nvSpPr>
        <p:spPr/>
        <p:txBody>
          <a:bodyPr/>
          <a:lstStyle/>
          <a:p>
            <a:pPr marL="0" indent="0">
              <a:lnSpc>
                <a:spcPct val="100000"/>
              </a:lnSpc>
              <a:spcBef>
                <a:spcPts val="0"/>
              </a:spcBef>
              <a:buNone/>
            </a:pPr>
            <a:r>
              <a:rPr lang="en-GB"/>
              <a:t>hinc et femineus labor est, hinc pensa colusque,</a:t>
            </a:r>
          </a:p>
          <a:p>
            <a:pPr marL="0" indent="0">
              <a:lnSpc>
                <a:spcPct val="100000"/>
              </a:lnSpc>
              <a:spcBef>
                <a:spcPts val="0"/>
              </a:spcBef>
              <a:buNone/>
            </a:pPr>
            <a:r>
              <a:rPr lang="en-GB"/>
              <a:t>   fusus et </a:t>
            </a:r>
            <a:r>
              <a:rPr lang="en-GB" smtClean="0">
                <a:solidFill>
                  <a:srgbClr val="FF0000"/>
                </a:solidFill>
              </a:rPr>
              <a:t>adposito | </a:t>
            </a:r>
            <a:r>
              <a:rPr lang="en-GB">
                <a:solidFill>
                  <a:srgbClr val="FF0000"/>
                </a:solidFill>
              </a:rPr>
              <a:t>pollice</a:t>
            </a:r>
            <a:r>
              <a:rPr lang="en-GB"/>
              <a:t> uersat opus:</a:t>
            </a:r>
          </a:p>
          <a:p>
            <a:pPr marL="0" indent="0">
              <a:lnSpc>
                <a:spcPct val="100000"/>
              </a:lnSpc>
              <a:spcBef>
                <a:spcPts val="0"/>
              </a:spcBef>
              <a:buNone/>
            </a:pPr>
            <a:r>
              <a:rPr lang="en-GB"/>
              <a:t>atque aliqua adsiduae textrix operata mineruae   </a:t>
            </a:r>
          </a:p>
          <a:p>
            <a:pPr marL="0" indent="0">
              <a:lnSpc>
                <a:spcPct val="100000"/>
              </a:lnSpc>
              <a:spcBef>
                <a:spcPts val="0"/>
              </a:spcBef>
              <a:buNone/>
            </a:pPr>
            <a:r>
              <a:rPr lang="en-GB"/>
              <a:t>   </a:t>
            </a:r>
            <a:r>
              <a:rPr lang="en-GB" b="1">
                <a:solidFill>
                  <a:srgbClr val="FF0000"/>
                </a:solidFill>
              </a:rPr>
              <a:t>c</a:t>
            </a:r>
            <a:r>
              <a:rPr lang="en-GB"/>
              <a:t>an</a:t>
            </a:r>
            <a:r>
              <a:rPr lang="en-GB" b="1">
                <a:solidFill>
                  <a:srgbClr val="FF0000"/>
                </a:solidFill>
              </a:rPr>
              <a:t>t</a:t>
            </a:r>
            <a:r>
              <a:rPr lang="en-GB"/>
              <a:t>a</a:t>
            </a:r>
            <a:r>
              <a:rPr lang="en-GB" b="1">
                <a:solidFill>
                  <a:srgbClr val="FF0000"/>
                </a:solidFill>
              </a:rPr>
              <a:t>t</a:t>
            </a:r>
            <a:r>
              <a:rPr lang="en-GB"/>
              <a:t>, e</a:t>
            </a:r>
            <a:r>
              <a:rPr lang="en-GB" b="1">
                <a:solidFill>
                  <a:srgbClr val="FF0000"/>
                </a:solidFill>
              </a:rPr>
              <a:t>t</a:t>
            </a:r>
            <a:r>
              <a:rPr lang="en-GB"/>
              <a:t> a </a:t>
            </a:r>
            <a:r>
              <a:rPr lang="en-GB" b="1">
                <a:solidFill>
                  <a:srgbClr val="FF0000"/>
                </a:solidFill>
              </a:rPr>
              <a:t>p</a:t>
            </a:r>
            <a:r>
              <a:rPr lang="en-GB"/>
              <a:t>ulso </a:t>
            </a:r>
            <a:r>
              <a:rPr lang="en-GB" smtClean="0"/>
              <a:t>| </a:t>
            </a:r>
            <a:r>
              <a:rPr lang="en-GB" b="1" smtClean="0">
                <a:solidFill>
                  <a:srgbClr val="FF0000"/>
                </a:solidFill>
              </a:rPr>
              <a:t>t</a:t>
            </a:r>
            <a:r>
              <a:rPr lang="en-GB" smtClean="0"/>
              <a:t>ela </a:t>
            </a:r>
            <a:r>
              <a:rPr lang="en-GB"/>
              <a:t>sona</a:t>
            </a:r>
            <a:r>
              <a:rPr lang="en-GB" b="1">
                <a:solidFill>
                  <a:srgbClr val="FF0000"/>
                </a:solidFill>
              </a:rPr>
              <a:t>t</a:t>
            </a:r>
            <a:r>
              <a:rPr lang="en-GB"/>
              <a:t> la</a:t>
            </a:r>
            <a:r>
              <a:rPr lang="en-GB" b="1">
                <a:solidFill>
                  <a:srgbClr val="FF0000"/>
                </a:solidFill>
              </a:rPr>
              <a:t>t</a:t>
            </a:r>
            <a:r>
              <a:rPr lang="en-GB"/>
              <a:t>ere.</a:t>
            </a:r>
          </a:p>
          <a:p>
            <a:pPr marL="0" indent="0">
              <a:buNone/>
            </a:pPr>
            <a:endParaRPr lang="en-GB"/>
          </a:p>
        </p:txBody>
      </p:sp>
    </p:spTree>
    <p:extLst>
      <p:ext uri="{BB962C8B-B14F-4D97-AF65-F5344CB8AC3E}">
        <p14:creationId xmlns:p14="http://schemas.microsoft.com/office/powerpoint/2010/main" val="2155195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Experiments at </a:t>
            </a:r>
            <a:r>
              <a:rPr lang="en-GB" dirty="0" err="1" smtClean="0"/>
              <a:t>Lejre</a:t>
            </a:r>
            <a:r>
              <a:rPr lang="en-GB" dirty="0" smtClean="0"/>
              <a:t> Experimental Centre </a:t>
            </a:r>
            <a:endParaRPr lang="en-GB" dirty="0"/>
          </a:p>
        </p:txBody>
      </p:sp>
      <p:pic>
        <p:nvPicPr>
          <p:cNvPr id="4" name="MVI_5671.AVI">
            <a:hlinkClick r:id="" action="ppaction://media"/>
          </p:cNvPr>
          <p:cNvPicPr>
            <a:picLocks noGrp="1"/>
          </p:cNvPicPr>
          <p:nvPr>
            <p:ph sz="half" idx="1"/>
            <a:videoFile r:link="rId2"/>
            <p:extLst>
              <p:ext uri="{DAA4B4D4-6D71-4841-9C94-3DE7FCFB9230}">
                <p14:media xmlns:p14="http://schemas.microsoft.com/office/powerpoint/2010/main" r:embed="rId1"/>
              </p:ext>
            </p:extLst>
          </p:nvPr>
        </p:nvPicPr>
        <p:blipFill>
          <a:blip r:embed="rId4"/>
          <a:stretch>
            <a:fillRect/>
          </a:stretch>
        </p:blipFill>
        <p:spPr>
          <a:xfrm>
            <a:off x="5934075" y="1494349"/>
            <a:ext cx="3558268" cy="2669779"/>
          </a:xfrm>
        </p:spPr>
      </p:pic>
      <p:pic>
        <p:nvPicPr>
          <p:cNvPr id="8" name="Content Placeholder 7"/>
          <p:cNvPicPr>
            <a:picLocks noGrp="1" noChangeAspect="1"/>
          </p:cNvPicPr>
          <p:nvPr>
            <p:ph sz="half" idx="15"/>
          </p:nvPr>
        </p:nvPicPr>
        <p:blipFill rotWithShape="1">
          <a:blip r:embed="rId5" cstate="print">
            <a:extLst>
              <a:ext uri="{28A0092B-C50C-407E-A947-70E740481C1C}">
                <a14:useLocalDpi xmlns:a14="http://schemas.microsoft.com/office/drawing/2010/main" val="0"/>
              </a:ext>
            </a:extLst>
          </a:blip>
          <a:srcRect b="17559"/>
          <a:stretch/>
        </p:blipFill>
        <p:spPr>
          <a:xfrm>
            <a:off x="838200" y="1690688"/>
            <a:ext cx="3180897" cy="4661989"/>
          </a:xfrm>
        </p:spPr>
      </p:pic>
      <p:sp>
        <p:nvSpPr>
          <p:cNvPr id="7" name="Content Placeholder 6"/>
          <p:cNvSpPr>
            <a:spLocks noGrp="1"/>
          </p:cNvSpPr>
          <p:nvPr>
            <p:ph sz="half" idx="16"/>
          </p:nvPr>
        </p:nvSpPr>
        <p:spPr>
          <a:xfrm>
            <a:off x="5486401" y="4365172"/>
            <a:ext cx="4855029" cy="2177143"/>
          </a:xfrm>
        </p:spPr>
        <p:txBody>
          <a:bodyPr>
            <a:noAutofit/>
          </a:bodyPr>
          <a:lstStyle/>
          <a:p>
            <a:pPr>
              <a:spcBef>
                <a:spcPts val="0"/>
              </a:spcBef>
            </a:pPr>
            <a:r>
              <a:rPr lang="en-GB" sz="1600" dirty="0"/>
              <a:t>Reconstruction of 1</a:t>
            </a:r>
            <a:r>
              <a:rPr lang="en-GB" sz="1600" baseline="30000" dirty="0"/>
              <a:t>st</a:t>
            </a:r>
            <a:r>
              <a:rPr lang="en-GB" sz="1600" dirty="0"/>
              <a:t> C BCE – 1</a:t>
            </a:r>
            <a:r>
              <a:rPr lang="en-GB" sz="1600" baseline="30000" dirty="0"/>
              <a:t>st</a:t>
            </a:r>
            <a:r>
              <a:rPr lang="en-GB" sz="1600" dirty="0"/>
              <a:t> C CE loom weights from Rovigo by Dr Anna-Rosa </a:t>
            </a:r>
            <a:r>
              <a:rPr lang="en-GB" sz="1600" dirty="0" err="1"/>
              <a:t>Tricomi</a:t>
            </a:r>
            <a:r>
              <a:rPr lang="en-GB" sz="1600" dirty="0"/>
              <a:t> (Padua)</a:t>
            </a:r>
          </a:p>
          <a:p>
            <a:pPr lvl="1">
              <a:spcBef>
                <a:spcPts val="0"/>
              </a:spcBef>
            </a:pPr>
            <a:r>
              <a:rPr lang="en-GB" sz="1600" dirty="0"/>
              <a:t>Cf. </a:t>
            </a:r>
            <a:r>
              <a:rPr lang="en-GB" sz="1600" dirty="0" err="1"/>
              <a:t>Tricomi</a:t>
            </a:r>
            <a:r>
              <a:rPr lang="en-GB" sz="1600" dirty="0"/>
              <a:t>, A.-R. (2012) </a:t>
            </a:r>
            <a:r>
              <a:rPr lang="en-GB" sz="1600" dirty="0">
                <a:hlinkClick r:id="rId6"/>
              </a:rPr>
              <a:t>http://paduaresearch.cab.unipd.it/6040/</a:t>
            </a:r>
            <a:endParaRPr lang="en-GB" sz="1600" dirty="0"/>
          </a:p>
          <a:p>
            <a:pPr>
              <a:spcBef>
                <a:spcPts val="0"/>
              </a:spcBef>
            </a:pPr>
            <a:r>
              <a:rPr lang="en-GB" sz="1600" dirty="0"/>
              <a:t>Tabby weave with wool (hand-spun, but using a spinning wheel)</a:t>
            </a:r>
          </a:p>
          <a:p>
            <a:pPr>
              <a:spcBef>
                <a:spcPts val="0"/>
              </a:spcBef>
            </a:pPr>
            <a:r>
              <a:rPr lang="en-GB" sz="1600" dirty="0"/>
              <a:t>Here, the new shed is adjusted and the weft beaten into place</a:t>
            </a:r>
          </a:p>
        </p:txBody>
      </p:sp>
    </p:spTree>
    <p:extLst>
      <p:ext uri="{BB962C8B-B14F-4D97-AF65-F5344CB8AC3E}">
        <p14:creationId xmlns:p14="http://schemas.microsoft.com/office/powerpoint/2010/main" val="279574868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38200" y="365125"/>
            <a:ext cx="10515600" cy="930275"/>
          </a:xfrm>
        </p:spPr>
        <p:txBody>
          <a:bodyPr/>
          <a:lstStyle/>
          <a:p>
            <a:r>
              <a:rPr lang="en-GB" dirty="0" smtClean="0"/>
              <a:t>Observations on text and sound</a:t>
            </a:r>
            <a:endParaRPr lang="en-GB" dirty="0"/>
          </a:p>
        </p:txBody>
      </p:sp>
      <p:pic>
        <p:nvPicPr>
          <p:cNvPr id="2050" name="Picture 2" descr="C:\Users\sg001\Dropbox\Textile Reflections\Experiments\WARSAW TEXTILE WORKSHOP DAY 2 (24.06.2014)\DSC_029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8200" y="1498146"/>
            <a:ext cx="3504069" cy="5290457"/>
          </a:xfrm>
          <a:prstGeom prst="rect">
            <a:avLst/>
          </a:prstGeom>
          <a:noFill/>
          <a:extLst>
            <a:ext uri="{909E8E84-426E-40DD-AFC4-6F175D3DCCD1}">
              <a14:hiddenFill xmlns:a14="http://schemas.microsoft.com/office/drawing/2010/main">
                <a:solidFill>
                  <a:srgbClr val="FFFFFF"/>
                </a:solidFill>
              </a14:hiddenFill>
            </a:ext>
          </a:extLst>
        </p:spPr>
      </p:pic>
      <p:sp>
        <p:nvSpPr>
          <p:cNvPr id="11" name="Content Placeholder 6"/>
          <p:cNvSpPr>
            <a:spLocks noGrp="1"/>
          </p:cNvSpPr>
          <p:nvPr>
            <p:ph sz="half" idx="1"/>
          </p:nvPr>
        </p:nvSpPr>
        <p:spPr>
          <a:xfrm>
            <a:off x="4851399" y="1498145"/>
            <a:ext cx="6942667" cy="5290457"/>
          </a:xfrm>
        </p:spPr>
        <p:txBody>
          <a:bodyPr>
            <a:normAutofit fontScale="92500" lnSpcReduction="20000"/>
          </a:bodyPr>
          <a:lstStyle/>
          <a:p>
            <a:r>
              <a:rPr lang="en-GB" dirty="0" smtClean="0"/>
              <a:t>What I expected was very much that: to hear the loom weights clatter</a:t>
            </a:r>
          </a:p>
          <a:p>
            <a:r>
              <a:rPr lang="en-GB" dirty="0" smtClean="0"/>
              <a:t>Careful observation and recordings show rather more:</a:t>
            </a:r>
          </a:p>
          <a:p>
            <a:pPr lvl="1"/>
            <a:r>
              <a:rPr lang="en-GB" dirty="0"/>
              <a:t>Loom weights clatter while the weft is beaten – and the sound of the weaving sword hitting the weft is a dull </a:t>
            </a:r>
            <a:r>
              <a:rPr lang="en-GB" dirty="0" smtClean="0"/>
              <a:t>thud</a:t>
            </a:r>
          </a:p>
          <a:p>
            <a:pPr lvl="2"/>
            <a:r>
              <a:rPr lang="en-GB" dirty="0" smtClean="0"/>
              <a:t>These thuds occur in a sequence but with notable pauses as the sword is inserted in different parts of the weave</a:t>
            </a:r>
            <a:endParaRPr lang="en-GB" dirty="0"/>
          </a:p>
          <a:p>
            <a:pPr lvl="1"/>
            <a:r>
              <a:rPr lang="en-GB" dirty="0" smtClean="0"/>
              <a:t>Loom weights clatter as the heddle-rod is shifted – but the sound of the rod itself is rather louder</a:t>
            </a:r>
          </a:p>
          <a:p>
            <a:pPr lvl="1"/>
            <a:r>
              <a:rPr lang="en-GB" dirty="0" smtClean="0"/>
              <a:t>Additional sounds arise as the shed is adjusted before inserting the weft thread</a:t>
            </a:r>
          </a:p>
          <a:p>
            <a:pPr lvl="2"/>
            <a:r>
              <a:rPr lang="en-GB" dirty="0" smtClean="0"/>
              <a:t>Warp and fibres being separated</a:t>
            </a:r>
          </a:p>
          <a:p>
            <a:pPr lvl="2"/>
            <a:r>
              <a:rPr lang="en-GB" dirty="0" smtClean="0"/>
              <a:t>Loom weights clattering</a:t>
            </a:r>
          </a:p>
          <a:p>
            <a:pPr lvl="1"/>
            <a:r>
              <a:rPr lang="en-GB" dirty="0" smtClean="0"/>
              <a:t>As the weft is inserted and put into place, there are small scratching-like sounds in rhythmic sequence made by the pin/wool-comb </a:t>
            </a:r>
          </a:p>
          <a:p>
            <a:endParaRPr lang="en-GB" dirty="0"/>
          </a:p>
        </p:txBody>
      </p:sp>
    </p:spTree>
    <p:extLst>
      <p:ext uri="{BB962C8B-B14F-4D97-AF65-F5344CB8AC3E}">
        <p14:creationId xmlns:p14="http://schemas.microsoft.com/office/powerpoint/2010/main" val="28866875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Rhythm of weaving sounds</a:t>
            </a:r>
            <a:endParaRPr lang="en-GB" dirty="0"/>
          </a:p>
        </p:txBody>
      </p:sp>
      <p:sp>
        <p:nvSpPr>
          <p:cNvPr id="3" name="Content Placeholder 2"/>
          <p:cNvSpPr>
            <a:spLocks noGrp="1"/>
          </p:cNvSpPr>
          <p:nvPr>
            <p:ph sz="half" idx="1"/>
          </p:nvPr>
        </p:nvSpPr>
        <p:spPr>
          <a:xfrm>
            <a:off x="947208" y="1690688"/>
            <a:ext cx="8162925" cy="4876799"/>
          </a:xfrm>
        </p:spPr>
        <p:txBody>
          <a:bodyPr>
            <a:noAutofit/>
          </a:bodyPr>
          <a:lstStyle/>
          <a:p>
            <a:r>
              <a:rPr lang="en-GB" sz="1800" dirty="0" smtClean="0">
                <a:solidFill>
                  <a:schemeClr val="tx1"/>
                </a:solidFill>
              </a:rPr>
              <a:t>As </a:t>
            </a:r>
            <a:r>
              <a:rPr lang="en-GB" sz="1800" dirty="0">
                <a:solidFill>
                  <a:schemeClr val="tx1"/>
                </a:solidFill>
              </a:rPr>
              <a:t>the weft is inserted and put into place, there are small scratching-like sounds in rhythmic sequence made by the pin/wool-comb </a:t>
            </a:r>
            <a:r>
              <a:rPr lang="en-GB" sz="1800" dirty="0" smtClean="0">
                <a:solidFill>
                  <a:schemeClr val="tx1"/>
                </a:solidFill>
              </a:rPr>
              <a:t>(00:29-00:34)</a:t>
            </a:r>
            <a:endParaRPr lang="en-GB" sz="1800" dirty="0">
              <a:solidFill>
                <a:schemeClr val="tx1"/>
              </a:solidFill>
            </a:endParaRPr>
          </a:p>
          <a:p>
            <a:r>
              <a:rPr lang="en-GB" sz="1800" dirty="0" smtClean="0">
                <a:solidFill>
                  <a:schemeClr val="tx1"/>
                </a:solidFill>
              </a:rPr>
              <a:t>Loom </a:t>
            </a:r>
            <a:r>
              <a:rPr lang="en-GB" sz="1800" dirty="0">
                <a:solidFill>
                  <a:schemeClr val="tx1"/>
                </a:solidFill>
              </a:rPr>
              <a:t>weights clatter as the heddle-rod is shifted – but the sound of the rod itself is rather </a:t>
            </a:r>
            <a:r>
              <a:rPr lang="en-GB" sz="1800" dirty="0" smtClean="0">
                <a:solidFill>
                  <a:schemeClr val="tx1"/>
                </a:solidFill>
              </a:rPr>
              <a:t>louder (</a:t>
            </a:r>
            <a:r>
              <a:rPr lang="en-GB" sz="1800" b="1" dirty="0" smtClean="0">
                <a:solidFill>
                  <a:schemeClr val="tx1"/>
                </a:solidFill>
              </a:rPr>
              <a:t>00:35-1:05</a:t>
            </a:r>
            <a:r>
              <a:rPr lang="en-GB" sz="1800" dirty="0" smtClean="0">
                <a:solidFill>
                  <a:schemeClr val="tx1"/>
                </a:solidFill>
              </a:rPr>
              <a:t>; 02:00)</a:t>
            </a:r>
            <a:endParaRPr lang="en-GB" sz="1800" dirty="0">
              <a:solidFill>
                <a:schemeClr val="tx1"/>
              </a:solidFill>
            </a:endParaRPr>
          </a:p>
          <a:p>
            <a:r>
              <a:rPr lang="en-GB" sz="1800" dirty="0" smtClean="0">
                <a:solidFill>
                  <a:schemeClr val="tx1"/>
                </a:solidFill>
              </a:rPr>
              <a:t>Loom </a:t>
            </a:r>
            <a:r>
              <a:rPr lang="en-GB" sz="1800" dirty="0">
                <a:solidFill>
                  <a:schemeClr val="tx1"/>
                </a:solidFill>
              </a:rPr>
              <a:t>weights clatter while the weft is beaten – and the sound of the weaving sword hitting the weft is a dull thud </a:t>
            </a:r>
            <a:r>
              <a:rPr lang="en-GB" sz="1800" dirty="0" smtClean="0">
                <a:solidFill>
                  <a:schemeClr val="tx1"/>
                </a:solidFill>
              </a:rPr>
              <a:t>(01:16)</a:t>
            </a:r>
            <a:endParaRPr lang="en-GB" sz="1800" dirty="0">
              <a:solidFill>
                <a:schemeClr val="tx1"/>
              </a:solidFill>
            </a:endParaRPr>
          </a:p>
          <a:p>
            <a:pPr lvl="1"/>
            <a:r>
              <a:rPr lang="en-GB" sz="1600" dirty="0">
                <a:solidFill>
                  <a:schemeClr val="tx1"/>
                </a:solidFill>
              </a:rPr>
              <a:t>These thuds occur in a sequence but with notable pauses as the sword is inserted in different parts of the weave</a:t>
            </a:r>
          </a:p>
          <a:p>
            <a:r>
              <a:rPr lang="en-GB" sz="1800" dirty="0">
                <a:solidFill>
                  <a:schemeClr val="tx1"/>
                </a:solidFill>
              </a:rPr>
              <a:t>Additional sounds arise as the shed is adjusted before inserting the weft </a:t>
            </a:r>
            <a:r>
              <a:rPr lang="en-GB" sz="1800" dirty="0" smtClean="0">
                <a:solidFill>
                  <a:schemeClr val="tx1"/>
                </a:solidFill>
              </a:rPr>
              <a:t>thread (</a:t>
            </a:r>
            <a:r>
              <a:rPr lang="en-GB" sz="1800" b="1" dirty="0" smtClean="0">
                <a:solidFill>
                  <a:schemeClr val="tx1"/>
                </a:solidFill>
              </a:rPr>
              <a:t>02:00-02:57</a:t>
            </a:r>
            <a:r>
              <a:rPr lang="en-GB" sz="1800" dirty="0" smtClean="0">
                <a:solidFill>
                  <a:schemeClr val="tx1"/>
                </a:solidFill>
              </a:rPr>
              <a:t>)</a:t>
            </a:r>
            <a:endParaRPr lang="en-GB" sz="1800" dirty="0">
              <a:solidFill>
                <a:schemeClr val="tx1"/>
              </a:solidFill>
            </a:endParaRPr>
          </a:p>
          <a:p>
            <a:pPr lvl="1"/>
            <a:r>
              <a:rPr lang="en-GB" sz="1600" dirty="0">
                <a:solidFill>
                  <a:schemeClr val="tx1"/>
                </a:solidFill>
              </a:rPr>
              <a:t>Warp and fibres being separated</a:t>
            </a:r>
          </a:p>
          <a:p>
            <a:pPr lvl="1"/>
            <a:r>
              <a:rPr lang="en-GB" sz="1600" dirty="0">
                <a:solidFill>
                  <a:schemeClr val="tx1"/>
                </a:solidFill>
              </a:rPr>
              <a:t>Loom weights </a:t>
            </a:r>
            <a:r>
              <a:rPr lang="en-GB" sz="1600" dirty="0" smtClean="0">
                <a:solidFill>
                  <a:schemeClr val="tx1"/>
                </a:solidFill>
              </a:rPr>
              <a:t>clattering</a:t>
            </a:r>
          </a:p>
          <a:p>
            <a:r>
              <a:rPr lang="en-GB" sz="1800" dirty="0" smtClean="0">
                <a:solidFill>
                  <a:schemeClr val="tx1"/>
                </a:solidFill>
              </a:rPr>
              <a:t>Sounds will vary slightly as weaving continues: the shed may need to be adjusted more or less before the weft is beaten</a:t>
            </a:r>
            <a:endParaRPr lang="en-GB" sz="1800" dirty="0">
              <a:solidFill>
                <a:schemeClr val="tx1"/>
              </a:solidFill>
            </a:endParaRPr>
          </a:p>
          <a:p>
            <a:endParaRPr lang="en-GB" dirty="0"/>
          </a:p>
        </p:txBody>
      </p:sp>
      <p:pic>
        <p:nvPicPr>
          <p:cNvPr id="5" name="Voice 004.m4a">
            <a:hlinkClick r:id="" action="ppaction://media"/>
          </p:cNvPr>
          <p:cNvPicPr>
            <a:picLocks noGrp="1" noChangeAspect="1"/>
          </p:cNvPicPr>
          <p:nvPr>
            <p:ph sz="half" idx="2"/>
            <a:audioFile r:link="rId2"/>
            <p:extLst>
              <p:ext uri="{DAA4B4D4-6D71-4841-9C94-3DE7FCFB9230}">
                <p14:media xmlns:p14="http://schemas.microsoft.com/office/powerpoint/2010/main" r:embed="rId1"/>
              </p:ext>
            </p:extLst>
          </p:nvPr>
        </p:nvPicPr>
        <p:blipFill>
          <a:blip r:embed="rId4"/>
          <a:stretch>
            <a:fillRect/>
          </a:stretch>
        </p:blipFill>
        <p:spPr>
          <a:xfrm>
            <a:off x="9429750" y="2303463"/>
            <a:ext cx="609600" cy="609600"/>
          </a:xfrm>
        </p:spPr>
      </p:pic>
    </p:spTree>
    <p:extLst>
      <p:ext uri="{BB962C8B-B14F-4D97-AF65-F5344CB8AC3E}">
        <p14:creationId xmlns:p14="http://schemas.microsoft.com/office/powerpoint/2010/main" val="169657355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02710"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65125"/>
            <a:ext cx="10972800" cy="1325563"/>
          </a:xfrm>
        </p:spPr>
        <p:txBody>
          <a:bodyPr/>
          <a:lstStyle/>
          <a:p>
            <a:r>
              <a:rPr lang="en-GB" smtClean="0"/>
              <a:t>Tib. 2.1.63-66 again</a:t>
            </a:r>
            <a:endParaRPr lang="en-GB"/>
          </a:p>
        </p:txBody>
      </p:sp>
      <p:sp>
        <p:nvSpPr>
          <p:cNvPr id="5" name="Content Placeholder 4"/>
          <p:cNvSpPr>
            <a:spLocks noGrp="1"/>
          </p:cNvSpPr>
          <p:nvPr>
            <p:ph sz="half" idx="4294967295"/>
          </p:nvPr>
        </p:nvSpPr>
        <p:spPr>
          <a:xfrm>
            <a:off x="381000" y="1820333"/>
            <a:ext cx="11167533" cy="4588933"/>
          </a:xfrm>
        </p:spPr>
        <p:txBody>
          <a:bodyPr>
            <a:normAutofit/>
          </a:bodyPr>
          <a:lstStyle/>
          <a:p>
            <a:pPr marL="0" indent="0">
              <a:lnSpc>
                <a:spcPct val="100000"/>
              </a:lnSpc>
              <a:spcBef>
                <a:spcPts val="0"/>
              </a:spcBef>
              <a:buNone/>
            </a:pPr>
            <a:r>
              <a:rPr lang="en-GB"/>
              <a:t>hinc et femineus labor est, hinc pensa colusque,</a:t>
            </a:r>
          </a:p>
          <a:p>
            <a:pPr marL="0" indent="0">
              <a:lnSpc>
                <a:spcPct val="100000"/>
              </a:lnSpc>
              <a:spcBef>
                <a:spcPts val="0"/>
              </a:spcBef>
              <a:buNone/>
            </a:pPr>
            <a:r>
              <a:rPr lang="en-GB"/>
              <a:t>   fusus et </a:t>
            </a:r>
            <a:r>
              <a:rPr lang="en-GB" smtClean="0">
                <a:solidFill>
                  <a:srgbClr val="FF0000"/>
                </a:solidFill>
              </a:rPr>
              <a:t>adposito | </a:t>
            </a:r>
            <a:r>
              <a:rPr lang="en-GB">
                <a:solidFill>
                  <a:srgbClr val="FF0000"/>
                </a:solidFill>
              </a:rPr>
              <a:t>pollice</a:t>
            </a:r>
            <a:r>
              <a:rPr lang="en-GB"/>
              <a:t> uersat opus:</a:t>
            </a:r>
          </a:p>
          <a:p>
            <a:pPr marL="0" indent="0">
              <a:lnSpc>
                <a:spcPct val="100000"/>
              </a:lnSpc>
              <a:spcBef>
                <a:spcPts val="0"/>
              </a:spcBef>
              <a:buNone/>
            </a:pPr>
            <a:r>
              <a:rPr lang="en-GB"/>
              <a:t>atque aliqua adsiduae textrix operata mineruae   </a:t>
            </a:r>
          </a:p>
          <a:p>
            <a:pPr marL="0" indent="0">
              <a:buNone/>
            </a:pPr>
            <a:r>
              <a:rPr lang="en-GB"/>
              <a:t>   </a:t>
            </a:r>
            <a:r>
              <a:rPr lang="en-GB" b="1">
                <a:solidFill>
                  <a:srgbClr val="FF0000"/>
                </a:solidFill>
              </a:rPr>
              <a:t>c</a:t>
            </a:r>
            <a:r>
              <a:rPr lang="en-GB"/>
              <a:t>an</a:t>
            </a:r>
            <a:r>
              <a:rPr lang="en-GB" b="1">
                <a:solidFill>
                  <a:srgbClr val="FF0000"/>
                </a:solidFill>
              </a:rPr>
              <a:t>t</a:t>
            </a:r>
            <a:r>
              <a:rPr lang="en-GB"/>
              <a:t>a</a:t>
            </a:r>
            <a:r>
              <a:rPr lang="en-GB" b="1">
                <a:solidFill>
                  <a:srgbClr val="FF0000"/>
                </a:solidFill>
              </a:rPr>
              <a:t>t</a:t>
            </a:r>
            <a:r>
              <a:rPr lang="en-GB"/>
              <a:t>, e</a:t>
            </a:r>
            <a:r>
              <a:rPr lang="en-GB" b="1">
                <a:solidFill>
                  <a:srgbClr val="FF0000"/>
                </a:solidFill>
              </a:rPr>
              <a:t>t</a:t>
            </a:r>
            <a:r>
              <a:rPr lang="en-GB"/>
              <a:t> a </a:t>
            </a:r>
            <a:r>
              <a:rPr lang="en-GB" b="1">
                <a:solidFill>
                  <a:srgbClr val="FF0000"/>
                </a:solidFill>
              </a:rPr>
              <a:t>p</a:t>
            </a:r>
            <a:r>
              <a:rPr lang="en-GB"/>
              <a:t>ulso </a:t>
            </a:r>
            <a:r>
              <a:rPr lang="en-GB" smtClean="0"/>
              <a:t>| </a:t>
            </a:r>
            <a:r>
              <a:rPr lang="en-GB" b="1" smtClean="0">
                <a:solidFill>
                  <a:srgbClr val="FF0000"/>
                </a:solidFill>
              </a:rPr>
              <a:t>t</a:t>
            </a:r>
            <a:r>
              <a:rPr lang="en-GB" smtClean="0"/>
              <a:t>ela </a:t>
            </a:r>
            <a:r>
              <a:rPr lang="en-GB"/>
              <a:t>sona</a:t>
            </a:r>
            <a:r>
              <a:rPr lang="en-GB" b="1">
                <a:solidFill>
                  <a:srgbClr val="FF0000"/>
                </a:solidFill>
              </a:rPr>
              <a:t>t</a:t>
            </a:r>
            <a:r>
              <a:rPr lang="en-GB"/>
              <a:t> la</a:t>
            </a:r>
            <a:r>
              <a:rPr lang="en-GB" b="1">
                <a:solidFill>
                  <a:srgbClr val="FF0000"/>
                </a:solidFill>
              </a:rPr>
              <a:t>t</a:t>
            </a:r>
            <a:r>
              <a:rPr lang="en-GB"/>
              <a:t>ere</a:t>
            </a:r>
            <a:r>
              <a:rPr lang="en-GB" smtClean="0"/>
              <a:t>. </a:t>
            </a:r>
          </a:p>
          <a:p>
            <a:pPr marL="0" indent="0">
              <a:buNone/>
            </a:pPr>
            <a:endParaRPr lang="en-GB"/>
          </a:p>
          <a:p>
            <a:pPr marL="0" indent="0">
              <a:buNone/>
            </a:pPr>
            <a:r>
              <a:rPr lang="en-GB" smtClean="0"/>
              <a:t>Hence [from the countryside] also comes the woman's work, hence the daily allotment of wool and the distaff, and hence the weaver singing as she busies herself with constant craft, and hence it is that the loom sings as the loom weights are struck [together]. </a:t>
            </a:r>
          </a:p>
          <a:p>
            <a:pPr marL="0" indent="0">
              <a:buNone/>
            </a:pPr>
            <a:r>
              <a:rPr lang="en-GB" smtClean="0"/>
              <a:t>Tib. 2.1.63-66</a:t>
            </a:r>
          </a:p>
          <a:p>
            <a:pPr marL="0" indent="0">
              <a:lnSpc>
                <a:spcPct val="100000"/>
              </a:lnSpc>
              <a:spcBef>
                <a:spcPts val="0"/>
              </a:spcBef>
              <a:buNone/>
            </a:pPr>
            <a:endParaRPr lang="en-GB"/>
          </a:p>
          <a:p>
            <a:pPr marL="0" indent="0">
              <a:buNone/>
            </a:pPr>
            <a:endParaRPr lang="en-GB"/>
          </a:p>
        </p:txBody>
      </p:sp>
    </p:spTree>
    <p:extLst>
      <p:ext uri="{BB962C8B-B14F-4D97-AF65-F5344CB8AC3E}">
        <p14:creationId xmlns:p14="http://schemas.microsoft.com/office/powerpoint/2010/main" val="2303487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55066" y="170392"/>
            <a:ext cx="7425267" cy="1325563"/>
          </a:xfrm>
        </p:spPr>
        <p:txBody>
          <a:bodyPr/>
          <a:lstStyle/>
          <a:p>
            <a:r>
              <a:rPr lang="en-GB" smtClean="0"/>
              <a:t>Wool-preparation and spinning</a:t>
            </a:r>
            <a:endParaRPr lang="en-GB"/>
          </a:p>
        </p:txBody>
      </p:sp>
      <p:pic>
        <p:nvPicPr>
          <p:cNvPr id="6" name="Content Placeholder 5"/>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 y="-1"/>
            <a:ext cx="4555067" cy="6821471"/>
          </a:xfrm>
        </p:spPr>
      </p:pic>
      <p:pic>
        <p:nvPicPr>
          <p:cNvPr id="7" name="Picture 6"/>
          <p:cNvPicPr>
            <a:picLocks noChangeAspect="1"/>
          </p:cNvPicPr>
          <p:nvPr/>
        </p:nvPicPr>
        <p:blipFill>
          <a:blip r:embed="rId3"/>
          <a:stretch>
            <a:fillRect/>
          </a:stretch>
        </p:blipFill>
        <p:spPr>
          <a:xfrm>
            <a:off x="4872406" y="1495955"/>
            <a:ext cx="6790586" cy="5092940"/>
          </a:xfrm>
          <a:prstGeom prst="rect">
            <a:avLst/>
          </a:prstGeom>
        </p:spPr>
      </p:pic>
    </p:spTree>
    <p:extLst>
      <p:ext uri="{BB962C8B-B14F-4D97-AF65-F5344CB8AC3E}">
        <p14:creationId xmlns:p14="http://schemas.microsoft.com/office/powerpoint/2010/main" val="3702944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58932" y="212725"/>
            <a:ext cx="5342467" cy="1325563"/>
          </a:xfrm>
        </p:spPr>
        <p:txBody>
          <a:bodyPr/>
          <a:lstStyle/>
          <a:p>
            <a:r>
              <a:rPr lang="en-GB" smtClean="0"/>
              <a:t>Columella on the villa overseer’s wife</a:t>
            </a:r>
            <a:endParaRPr lang="en-GB"/>
          </a:p>
        </p:txBody>
      </p:sp>
      <p:sp>
        <p:nvSpPr>
          <p:cNvPr id="3" name="Content Placeholder 2"/>
          <p:cNvSpPr>
            <a:spLocks noGrp="1"/>
          </p:cNvSpPr>
          <p:nvPr>
            <p:ph sz="half" idx="1"/>
          </p:nvPr>
        </p:nvSpPr>
        <p:spPr>
          <a:xfrm>
            <a:off x="5858932" y="4306358"/>
            <a:ext cx="5181600" cy="4351338"/>
          </a:xfrm>
        </p:spPr>
        <p:txBody>
          <a:bodyPr>
            <a:normAutofit fontScale="55000" lnSpcReduction="20000"/>
          </a:bodyPr>
          <a:lstStyle/>
          <a:p>
            <a:pPr marL="0" indent="0" algn="just">
              <a:buNone/>
            </a:pPr>
            <a:r>
              <a:rPr lang="en-GB" smtClean="0"/>
              <a:t>But in order that she may have recourse to wool-work on rainy days or when, owing to cold or frost, a woman cannot be busy with field-work under the open sky, there should be wool prepared and combed out ready, so that she may be able more easily to carry out the task of spinning and demand this work also from others. For it will not be a bad plan if clothing is made at home for helself and the overseers and other slaves of good position, so that the account of the master of the house may be less heavily charged. (Col. </a:t>
            </a:r>
            <a:r>
              <a:rPr lang="en-GB" i="1" smtClean="0"/>
              <a:t>On Agriculture </a:t>
            </a:r>
            <a:r>
              <a:rPr lang="en-GB" smtClean="0"/>
              <a:t>12.3.6)</a:t>
            </a:r>
            <a:endParaRPr lang="en-GB"/>
          </a:p>
        </p:txBody>
      </p:sp>
      <p:sp>
        <p:nvSpPr>
          <p:cNvPr id="4" name="Content Placeholder 3"/>
          <p:cNvSpPr>
            <a:spLocks noGrp="1"/>
          </p:cNvSpPr>
          <p:nvPr>
            <p:ph sz="half" idx="2"/>
          </p:nvPr>
        </p:nvSpPr>
        <p:spPr>
          <a:xfrm>
            <a:off x="5858932" y="1647560"/>
            <a:ext cx="5181600" cy="2290762"/>
          </a:xfrm>
        </p:spPr>
        <p:txBody>
          <a:bodyPr>
            <a:normAutofit fontScale="55000" lnSpcReduction="20000"/>
          </a:bodyPr>
          <a:lstStyle/>
          <a:p>
            <a:pPr marL="0" indent="0">
              <a:buNone/>
            </a:pPr>
            <a:r>
              <a:rPr lang="en-GB" smtClean="0"/>
              <a:t>...amongst the Romans down to the time which our fathers can remember domestic labour was practically the sphere of the married woman... ....nowadays, however, when most women so abandon themselves to luxury and idleness that they do not deign to undertake even the superintendence of wool-making and there is a distaste for home-made garments and their perverse desire can only be satisfied by clothing purchased for large sums and almost the whole of their husband’s income, one cannot be suprised that these same ladies are bored by a country estate and the implements of husbandry and regard a few days’ stay at a country house as a most sordid business. (Col. </a:t>
            </a:r>
            <a:r>
              <a:rPr lang="en-GB" i="1" smtClean="0"/>
              <a:t>On Agriculture</a:t>
            </a:r>
            <a:r>
              <a:rPr lang="en-GB" smtClean="0"/>
              <a:t> 12. praef. 9)</a:t>
            </a:r>
            <a:endParaRPr lang="en-GB"/>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0"/>
            <a:ext cx="5818805" cy="4106333"/>
          </a:xfrm>
          <a:prstGeom prst="rect">
            <a:avLst/>
          </a:prstGeom>
        </p:spPr>
      </p:pic>
      <p:sp>
        <p:nvSpPr>
          <p:cNvPr id="6" name="TextBox 5"/>
          <p:cNvSpPr txBox="1"/>
          <p:nvPr/>
        </p:nvSpPr>
        <p:spPr>
          <a:xfrm>
            <a:off x="160867" y="4233333"/>
            <a:ext cx="5604933" cy="646331"/>
          </a:xfrm>
          <a:prstGeom prst="rect">
            <a:avLst/>
          </a:prstGeom>
          <a:noFill/>
        </p:spPr>
        <p:txBody>
          <a:bodyPr wrap="square" rtlCol="0">
            <a:spAutoFit/>
          </a:bodyPr>
          <a:lstStyle/>
          <a:p>
            <a:r>
              <a:rPr lang="en-GB" dirty="0" smtClean="0"/>
              <a:t>Women viewing a piece of cloth for sale. Germania, 2</a:t>
            </a:r>
            <a:r>
              <a:rPr lang="en-GB" baseline="30000" dirty="0" smtClean="0"/>
              <a:t>nd</a:t>
            </a:r>
            <a:r>
              <a:rPr lang="en-GB" dirty="0" smtClean="0"/>
              <a:t>/3</a:t>
            </a:r>
            <a:r>
              <a:rPr lang="en-GB" baseline="30000" dirty="0" smtClean="0"/>
              <a:t>rd</a:t>
            </a:r>
            <a:r>
              <a:rPr lang="en-GB" dirty="0" smtClean="0"/>
              <a:t> C CE</a:t>
            </a:r>
            <a:endParaRPr lang="en-GB" dirty="0"/>
          </a:p>
        </p:txBody>
      </p:sp>
    </p:spTree>
    <p:extLst>
      <p:ext uri="{BB962C8B-B14F-4D97-AF65-F5344CB8AC3E}">
        <p14:creationId xmlns:p14="http://schemas.microsoft.com/office/powerpoint/2010/main" val="32949692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A horror image of the elegiac mistress in old age?</a:t>
            </a:r>
            <a:endParaRPr lang="en-GB"/>
          </a:p>
        </p:txBody>
      </p:sp>
      <p:sp>
        <p:nvSpPr>
          <p:cNvPr id="3" name="Content Placeholder 2"/>
          <p:cNvSpPr>
            <a:spLocks noGrp="1"/>
          </p:cNvSpPr>
          <p:nvPr>
            <p:ph sz="half" idx="1"/>
          </p:nvPr>
        </p:nvSpPr>
        <p:spPr/>
        <p:txBody>
          <a:bodyPr/>
          <a:lstStyle/>
          <a:p>
            <a:pPr marL="0" indent="0">
              <a:buNone/>
            </a:pPr>
            <a:r>
              <a:rPr lang="en-GB" i="1"/>
              <a:t>But she who was faithful to none, once overcome with age and destitute, draws out the twisted threads with trembling hand, and ties firm leashes to a rented loom, and she scours the teased wool pulled from snow-white fleeces. </a:t>
            </a:r>
          </a:p>
          <a:p>
            <a:pPr marL="0" indent="0">
              <a:buNone/>
            </a:pPr>
            <a:r>
              <a:rPr lang="en-GB" smtClean="0"/>
              <a:t>Tib. 1.6.77-80 using Maltby’s interpretation of technological terms</a:t>
            </a:r>
            <a:endParaRPr lang="en-GB"/>
          </a:p>
        </p:txBody>
      </p:sp>
      <p:sp>
        <p:nvSpPr>
          <p:cNvPr id="4" name="Content Placeholder 3"/>
          <p:cNvSpPr>
            <a:spLocks noGrp="1"/>
          </p:cNvSpPr>
          <p:nvPr>
            <p:ph sz="half" idx="15"/>
          </p:nvPr>
        </p:nvSpPr>
        <p:spPr/>
        <p:txBody>
          <a:bodyPr>
            <a:normAutofit fontScale="85000" lnSpcReduction="10000"/>
          </a:bodyPr>
          <a:lstStyle/>
          <a:p>
            <a:r>
              <a:rPr lang="en-GB" smtClean="0"/>
              <a:t>Tib. 1.6 initially states that Delia is seeing another man... ...on whom Delia has cheated too, with the narrator</a:t>
            </a:r>
          </a:p>
          <a:p>
            <a:r>
              <a:rPr lang="en-GB" smtClean="0"/>
              <a:t>From line 75 onward it turns to an encouragement to Delia herself to be faithful </a:t>
            </a:r>
          </a:p>
          <a:p>
            <a:r>
              <a:rPr lang="en-GB" smtClean="0"/>
              <a:t>The description of the old weaving woman suggests that leasing a loom is a way to earn an income</a:t>
            </a:r>
          </a:p>
          <a:p>
            <a:r>
              <a:rPr lang="en-GB" smtClean="0"/>
              <a:t>This corresponds to evidence from lead stamps and epigraphic evidence of women as cloth producers – but such evidence also shows significant evidence of male involvement in this type of industry</a:t>
            </a:r>
          </a:p>
          <a:p>
            <a:pPr lvl="1"/>
            <a:r>
              <a:rPr lang="en-GB" smtClean="0"/>
              <a:t>Moeller, M. (1969) ‘The Male Weavers at Pompeii’, </a:t>
            </a:r>
            <a:r>
              <a:rPr lang="en-GB" i="1" smtClean="0"/>
              <a:t>Technology and Culture</a:t>
            </a:r>
            <a:r>
              <a:rPr lang="en-GB" smtClean="0"/>
              <a:t> 10, 561-566.</a:t>
            </a:r>
          </a:p>
          <a:p>
            <a:pPr lvl="1"/>
            <a:r>
              <a:rPr lang="en-GB"/>
              <a:t>Larsson-Loven, L. (2013) ‘Female work and identity in Roman textile production and trade : a methodological </a:t>
            </a:r>
            <a:r>
              <a:rPr lang="en-GB" smtClean="0"/>
              <a:t>discussion’, in: E. Gleba: </a:t>
            </a:r>
            <a:r>
              <a:rPr lang="en-GB" i="1" smtClean="0"/>
              <a:t>Making Textiles in pre-Roman and Roman Times</a:t>
            </a:r>
            <a:r>
              <a:rPr lang="en-GB" smtClean="0"/>
              <a:t>, Oxbow.</a:t>
            </a:r>
            <a:endParaRPr lang="en-GB"/>
          </a:p>
        </p:txBody>
      </p:sp>
      <p:sp>
        <p:nvSpPr>
          <p:cNvPr id="5" name="Content Placeholder 4"/>
          <p:cNvSpPr>
            <a:spLocks noGrp="1"/>
          </p:cNvSpPr>
          <p:nvPr>
            <p:ph sz="half" idx="16"/>
          </p:nvPr>
        </p:nvSpPr>
        <p:spPr/>
        <p:txBody>
          <a:bodyPr/>
          <a:lstStyle/>
          <a:p>
            <a:pPr marL="0" indent="0">
              <a:buNone/>
            </a:pPr>
            <a:r>
              <a:rPr lang="en-GB" i="1"/>
              <a:t>But she who was faithful to none, once overcome with age and destitute, draws out the twisted threads with trembling hand, and ties firm leashes to a rented loom, and she </a:t>
            </a:r>
            <a:r>
              <a:rPr lang="en-GB" i="1" smtClean="0"/>
              <a:t>thinks that the wool is pulled </a:t>
            </a:r>
            <a:r>
              <a:rPr lang="en-GB" i="1"/>
              <a:t>from snow-white fleeces. </a:t>
            </a:r>
            <a:endParaRPr lang="en-GB" i="1" smtClean="0"/>
          </a:p>
          <a:p>
            <a:pPr marL="0" indent="0">
              <a:buNone/>
            </a:pPr>
            <a:r>
              <a:rPr lang="en-GB" smtClean="0"/>
              <a:t>Tib. 1.6.77-80 using my own interpretation of technological terms</a:t>
            </a:r>
            <a:endParaRPr lang="en-GB"/>
          </a:p>
          <a:p>
            <a:pPr marL="0" indent="0">
              <a:buNone/>
            </a:pPr>
            <a:endParaRPr lang="en-GB"/>
          </a:p>
        </p:txBody>
      </p:sp>
    </p:spTree>
    <p:extLst>
      <p:ext uri="{BB962C8B-B14F-4D97-AF65-F5344CB8AC3E}">
        <p14:creationId xmlns:p14="http://schemas.microsoft.com/office/powerpoint/2010/main" val="2866205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Textile work as part of upbringing</a:t>
            </a:r>
            <a:endParaRPr lang="en-GB" dirty="0"/>
          </a:p>
        </p:txBody>
      </p:sp>
      <p:sp>
        <p:nvSpPr>
          <p:cNvPr id="7" name="Content Placeholder 6"/>
          <p:cNvSpPr>
            <a:spLocks noGrp="1"/>
          </p:cNvSpPr>
          <p:nvPr>
            <p:ph sz="half" idx="1"/>
          </p:nvPr>
        </p:nvSpPr>
        <p:spPr/>
        <p:txBody>
          <a:bodyPr>
            <a:normAutofit fontScale="77500" lnSpcReduction="20000"/>
          </a:bodyPr>
          <a:lstStyle/>
          <a:p>
            <a:pPr marL="0" indent="0">
              <a:buNone/>
            </a:pPr>
            <a:r>
              <a:rPr lang="en-US" dirty="0" smtClean="0"/>
              <a:t>In bringing up his daughter and his granddaughters he even had them taught spinning and weaving, and he forbade them to say or do anything except openly and such as might be recorded in the household diary. (Suet. </a:t>
            </a:r>
            <a:r>
              <a:rPr lang="en-US" i="1" dirty="0" smtClean="0"/>
              <a:t>Aug</a:t>
            </a:r>
            <a:r>
              <a:rPr lang="en-US" dirty="0" smtClean="0"/>
              <a:t>. 64)</a:t>
            </a:r>
          </a:p>
          <a:p>
            <a:pPr marL="0" indent="0">
              <a:buNone/>
            </a:pPr>
            <a:endParaRPr lang="en-US" dirty="0" smtClean="0"/>
          </a:p>
          <a:p>
            <a:pPr marL="0" indent="0">
              <a:buNone/>
            </a:pPr>
            <a:r>
              <a:rPr lang="en-US" dirty="0" smtClean="0"/>
              <a:t>The simplicity of his furniture and household goods may be seen from couches and tables still in existence, many of which are scarcely fine enough for a private citizen. They say that he always slept on a low and plainly furnished bed. Except on special occasions he wore common clothes for the house, made by his sister, wife, daughter or granddaughters; (Suet. </a:t>
            </a:r>
            <a:r>
              <a:rPr lang="en-US" i="1" dirty="0" smtClean="0"/>
              <a:t>Aug</a:t>
            </a:r>
            <a:r>
              <a:rPr lang="en-US" dirty="0" smtClean="0"/>
              <a:t>. 73)</a:t>
            </a:r>
            <a:endParaRPr lang="en-GB" dirty="0"/>
          </a:p>
        </p:txBody>
      </p:sp>
      <p:sp>
        <p:nvSpPr>
          <p:cNvPr id="8" name="Content Placeholder 7"/>
          <p:cNvSpPr>
            <a:spLocks noGrp="1"/>
          </p:cNvSpPr>
          <p:nvPr>
            <p:ph sz="half" idx="2"/>
          </p:nvPr>
        </p:nvSpPr>
        <p:spPr/>
        <p:txBody>
          <a:bodyPr>
            <a:normAutofit fontScale="77500" lnSpcReduction="20000"/>
          </a:bodyPr>
          <a:lstStyle/>
          <a:p>
            <a:pPr marL="0" indent="0">
              <a:buNone/>
            </a:pPr>
            <a:r>
              <a:rPr lang="en-GB" sz="3097" dirty="0" smtClean="0"/>
              <a:t>Hence arose the practice that maidens at their marriage were accompanied by a decorated distaff and a spindle with thread. </a:t>
            </a:r>
            <a:r>
              <a:rPr lang="en-GB" sz="3097" dirty="0" err="1" smtClean="0"/>
              <a:t>Tanaquil</a:t>
            </a:r>
            <a:r>
              <a:rPr lang="en-GB" sz="3097" dirty="0" smtClean="0"/>
              <a:t> first wove a straight tunic of the kind that novices wear with the plain white toga, and newly married brides. (</a:t>
            </a:r>
            <a:r>
              <a:rPr lang="en-GB" sz="3097" dirty="0" err="1" smtClean="0"/>
              <a:t>Plin</a:t>
            </a:r>
            <a:r>
              <a:rPr lang="en-GB" sz="3097" dirty="0" smtClean="0"/>
              <a:t>. Nat. 8.194)</a:t>
            </a:r>
          </a:p>
          <a:p>
            <a:pPr marL="0" indent="0">
              <a:buNone/>
            </a:pPr>
            <a:endParaRPr lang="en-GB" sz="3097" dirty="0" smtClean="0"/>
          </a:p>
          <a:p>
            <a:pPr marL="0" indent="0">
              <a:buNone/>
            </a:pPr>
            <a:r>
              <a:rPr lang="en-GB" sz="3097" dirty="0" smtClean="0"/>
              <a:t>...a </a:t>
            </a:r>
            <a:r>
              <a:rPr lang="en-GB" sz="3097" i="1" dirty="0" smtClean="0"/>
              <a:t>tunica recta</a:t>
            </a:r>
            <a:r>
              <a:rPr lang="en-GB" sz="3097" dirty="0" smtClean="0"/>
              <a:t>, woven by weavers standing up, such as brides wear on the wedding day. Fest. </a:t>
            </a:r>
            <a:r>
              <a:rPr lang="en-GB" sz="3097" dirty="0" err="1" smtClean="0"/>
              <a:t>p</a:t>
            </a:r>
            <a:r>
              <a:rPr lang="en-GB" sz="3097" dirty="0" smtClean="0"/>
              <a:t>. 286M</a:t>
            </a:r>
          </a:p>
          <a:p>
            <a:pPr marL="0" indent="0">
              <a:buNone/>
            </a:pPr>
            <a:endParaRPr lang="en-GB" sz="1800" dirty="0" smtClean="0"/>
          </a:p>
          <a:p>
            <a:pPr marL="0" indent="0">
              <a:buNone/>
            </a:pPr>
            <a:endParaRPr lang="en-GB" sz="1800" dirty="0" smtClean="0"/>
          </a:p>
        </p:txBody>
      </p:sp>
    </p:spTree>
    <p:extLst>
      <p:ext uri="{BB962C8B-B14F-4D97-AF65-F5344CB8AC3E}">
        <p14:creationId xmlns:p14="http://schemas.microsoft.com/office/powerpoint/2010/main" val="1268997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Textiles, weddings, and virtues in elegy</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Thus, the importance of weaving as part of a girl’s upbringing remains well after home weaving has become economically irrelevant among the elite</a:t>
            </a:r>
          </a:p>
          <a:p>
            <a:r>
              <a:rPr lang="en-GB" dirty="0" smtClean="0"/>
              <a:t>This means that when Delia and Cynthia spin and weave, more is at stake than might first be obvious</a:t>
            </a:r>
          </a:p>
          <a:p>
            <a:r>
              <a:rPr lang="en-GB" dirty="0" smtClean="0"/>
              <a:t>They do what they should do to be virtuous young women and what a young wife would do</a:t>
            </a:r>
          </a:p>
          <a:p>
            <a:pPr lvl="1"/>
            <a:r>
              <a:rPr lang="en-GB" dirty="0" smtClean="0"/>
              <a:t>Cf. the supervisory role</a:t>
            </a:r>
          </a:p>
          <a:p>
            <a:r>
              <a:rPr lang="en-GB" dirty="0" smtClean="0"/>
              <a:t>Elegiac intrusions? What does Cynthia spin?</a:t>
            </a:r>
          </a:p>
          <a:p>
            <a:pPr lvl="1"/>
            <a:r>
              <a:rPr lang="en-GB" dirty="0" smtClean="0"/>
              <a:t>Cf. </a:t>
            </a:r>
            <a:r>
              <a:rPr lang="en-GB" i="1" dirty="0" smtClean="0"/>
              <a:t>Il</a:t>
            </a:r>
            <a:r>
              <a:rPr lang="en-GB" dirty="0" smtClean="0"/>
              <a:t>. 3 and Helen weaving a purple weave</a:t>
            </a:r>
            <a:endParaRPr lang="en-GB" dirty="0"/>
          </a:p>
        </p:txBody>
      </p:sp>
      <p:sp>
        <p:nvSpPr>
          <p:cNvPr id="4" name="Content Placeholder 3"/>
          <p:cNvSpPr>
            <a:spLocks noGrp="1"/>
          </p:cNvSpPr>
          <p:nvPr>
            <p:ph sz="half" idx="2"/>
          </p:nvPr>
        </p:nvSpPr>
        <p:spPr/>
        <p:txBody>
          <a:bodyPr>
            <a:normAutofit fontScale="77500" lnSpcReduction="20000"/>
          </a:bodyPr>
          <a:lstStyle/>
          <a:p>
            <a:pPr marL="0" indent="0">
              <a:buNone/>
            </a:pPr>
            <a:r>
              <a:rPr lang="en-GB" dirty="0" smtClean="0"/>
              <a:t>Villain, </a:t>
            </a:r>
            <a:r>
              <a:rPr lang="en-GB" dirty="0" err="1" smtClean="0"/>
              <a:t>o</a:t>
            </a:r>
            <a:r>
              <a:rPr lang="en-GB" dirty="0" smtClean="0"/>
              <a:t> how I wish you could endure such nights / as you always inflict on wretched me. / Sometimes I cheated sleep with crimson thread / or a tired tune on Orpheus’ lyre. / Or I whispered complaints to my forsaken self / at unmarried love’s long absences / until I dropped off, stroked by Slumber’s welcome wings, / that thought, above all, made me weep. (Prop. 1.3.39-46)</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Tacit knowledge and Hellenistic games?</a:t>
            </a:r>
            <a:endParaRPr lang="en-GB" dirty="0"/>
          </a:p>
        </p:txBody>
      </p:sp>
      <p:sp>
        <p:nvSpPr>
          <p:cNvPr id="3" name="Content Placeholder 2"/>
          <p:cNvSpPr>
            <a:spLocks noGrp="1"/>
          </p:cNvSpPr>
          <p:nvPr>
            <p:ph sz="half" idx="1"/>
          </p:nvPr>
        </p:nvSpPr>
        <p:spPr/>
        <p:txBody>
          <a:bodyPr>
            <a:normAutofit fontScale="92500"/>
          </a:bodyPr>
          <a:lstStyle/>
          <a:p>
            <a:r>
              <a:rPr lang="en-GB" dirty="0" smtClean="0"/>
              <a:t>Just as in the Tibullus passages (1.3; 6 and 2.1), Propertius describes a woman spinning with a surprising level of accuracy</a:t>
            </a:r>
          </a:p>
          <a:p>
            <a:r>
              <a:rPr lang="en-GB" dirty="0" smtClean="0"/>
              <a:t>BECAUSE of research? This would be entirely in line with the Hellenistic aesthetics of love elegy</a:t>
            </a:r>
          </a:p>
          <a:p>
            <a:r>
              <a:rPr lang="en-GB" dirty="0" smtClean="0"/>
              <a:t>BECAUSE of tacit knowledge – whether introduced consciously or unconsciously?</a:t>
            </a:r>
            <a:endParaRPr lang="en-GB" dirty="0"/>
          </a:p>
        </p:txBody>
      </p:sp>
      <p:sp>
        <p:nvSpPr>
          <p:cNvPr id="4" name="Content Placeholder 3"/>
          <p:cNvSpPr>
            <a:spLocks noGrp="1"/>
          </p:cNvSpPr>
          <p:nvPr>
            <p:ph sz="half" idx="2"/>
          </p:nvPr>
        </p:nvSpPr>
        <p:spPr/>
        <p:txBody>
          <a:bodyPr>
            <a:normAutofit fontScale="92500"/>
          </a:bodyPr>
          <a:lstStyle/>
          <a:p>
            <a:pPr marL="0" indent="0">
              <a:buNone/>
            </a:pPr>
            <a:r>
              <a:rPr lang="en-US" dirty="0" smtClean="0"/>
              <a:t>Then they broke down the doors by force; they threw down the images of his ancestors and they broke into pieces the marriage bed, in the presence of his wife Cornelia (whose morality was held up as a model); likewise, they pulled down the loom which decorated the atrium in accordance with a very old tradition. </a:t>
            </a:r>
            <a:r>
              <a:rPr lang="en-US" dirty="0" err="1" smtClean="0"/>
              <a:t>Asconius</a:t>
            </a:r>
            <a:r>
              <a:rPr lang="en-US" dirty="0" smtClean="0"/>
              <a:t> </a:t>
            </a:r>
            <a:r>
              <a:rPr lang="en-US" i="1" dirty="0" smtClean="0"/>
              <a:t>Commentary on Cicero’s speech for Milo 43C</a:t>
            </a:r>
            <a:endParaRPr lang="en-GB" i="1"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Pollice</a:t>
            </a:r>
            <a:r>
              <a:rPr lang="en-GB" dirty="0" smtClean="0"/>
              <a:t> – ‘with the thumb’</a:t>
            </a:r>
            <a:endParaRPr lang="en-GB" dirty="0"/>
          </a:p>
        </p:txBody>
      </p:sp>
      <p:sp>
        <p:nvSpPr>
          <p:cNvPr id="3" name="Content Placeholder 2"/>
          <p:cNvSpPr>
            <a:spLocks noGrp="1"/>
          </p:cNvSpPr>
          <p:nvPr>
            <p:ph idx="1"/>
          </p:nvPr>
        </p:nvSpPr>
        <p:spPr>
          <a:xfrm>
            <a:off x="838200" y="1549400"/>
            <a:ext cx="10515600" cy="4627563"/>
          </a:xfrm>
        </p:spPr>
        <p:txBody>
          <a:bodyPr>
            <a:normAutofit fontScale="92500" lnSpcReduction="20000"/>
          </a:bodyPr>
          <a:lstStyle/>
          <a:p>
            <a:r>
              <a:rPr lang="en-GB" smtClean="0"/>
              <a:t>The placement of the spinning description in Prop. 1.3 mirrors patterns in descriptions of spinning elsewhere: </a:t>
            </a:r>
          </a:p>
          <a:p>
            <a:r>
              <a:rPr lang="en-GB" smtClean="0"/>
              <a:t>In Ov. </a:t>
            </a:r>
            <a:r>
              <a:rPr lang="en-GB" i="1" smtClean="0"/>
              <a:t>Met</a:t>
            </a:r>
            <a:r>
              <a:rPr lang="en-GB" smtClean="0"/>
              <a:t>. 4.34 (in the story of the daughters of Minyas) the </a:t>
            </a:r>
            <a:r>
              <a:rPr lang="en-GB" dirty="0" smtClean="0"/>
              <a:t>reference to the twisting of the thread with the thumb occurs in the most quick-pace part of the hexameter line</a:t>
            </a:r>
          </a:p>
          <a:p>
            <a:r>
              <a:rPr lang="en-GB" dirty="0" smtClean="0"/>
              <a:t>The basic hexameter line: six verse feet, made up of either one long + two short syllables or one long + one long syllables. </a:t>
            </a:r>
          </a:p>
          <a:p>
            <a:pPr lvl="1"/>
            <a:r>
              <a:rPr lang="en-GB" dirty="0">
                <a:solidFill>
                  <a:schemeClr val="accent4">
                    <a:lumMod val="50000"/>
                  </a:schemeClr>
                </a:solidFill>
                <a:latin typeface="Century" pitchFamily="18" charset="0"/>
              </a:rPr>
              <a:t>ˉ ˘ ˘ | ˉ ˘ ˘ </a:t>
            </a:r>
            <a:r>
              <a:rPr lang="en-GB" dirty="0" smtClean="0">
                <a:solidFill>
                  <a:schemeClr val="accent4">
                    <a:lumMod val="50000"/>
                  </a:schemeClr>
                </a:solidFill>
                <a:latin typeface="Century" pitchFamily="18" charset="0"/>
              </a:rPr>
              <a:t>| </a:t>
            </a:r>
            <a:r>
              <a:rPr lang="en-GB" dirty="0">
                <a:solidFill>
                  <a:schemeClr val="accent4">
                    <a:lumMod val="50000"/>
                  </a:schemeClr>
                </a:solidFill>
                <a:latin typeface="Century" pitchFamily="18" charset="0"/>
              </a:rPr>
              <a:t>ˉ ˘ ˘ | </a:t>
            </a:r>
            <a:r>
              <a:rPr lang="en-GB" dirty="0" smtClean="0">
                <a:solidFill>
                  <a:schemeClr val="accent4">
                    <a:lumMod val="50000"/>
                  </a:schemeClr>
                </a:solidFill>
                <a:latin typeface="Century" pitchFamily="18" charset="0"/>
              </a:rPr>
              <a:t>ˉ</a:t>
            </a:r>
            <a:r>
              <a:rPr lang="en-GB" dirty="0">
                <a:solidFill>
                  <a:schemeClr val="accent4">
                    <a:lumMod val="50000"/>
                  </a:schemeClr>
                </a:solidFill>
                <a:latin typeface="Century" pitchFamily="18" charset="0"/>
              </a:rPr>
              <a:t> ˘ ˘</a:t>
            </a:r>
            <a:r>
              <a:rPr lang="en-GB" dirty="0" smtClean="0">
                <a:solidFill>
                  <a:schemeClr val="accent4">
                    <a:lumMod val="50000"/>
                  </a:schemeClr>
                </a:solidFill>
                <a:latin typeface="Century" pitchFamily="18" charset="0"/>
              </a:rPr>
              <a:t> | </a:t>
            </a:r>
            <a:r>
              <a:rPr lang="en-GB" dirty="0">
                <a:solidFill>
                  <a:schemeClr val="accent4">
                    <a:lumMod val="50000"/>
                  </a:schemeClr>
                </a:solidFill>
                <a:latin typeface="Century" pitchFamily="18" charset="0"/>
              </a:rPr>
              <a:t>ˉ ˘ ˘ | ˉ </a:t>
            </a:r>
            <a:r>
              <a:rPr lang="en-GB" dirty="0">
                <a:solidFill>
                  <a:schemeClr val="accent4">
                    <a:lumMod val="50000"/>
                  </a:schemeClr>
                </a:solidFill>
              </a:rPr>
              <a:t> </a:t>
            </a:r>
            <a:r>
              <a:rPr lang="en-GB" dirty="0" smtClean="0">
                <a:solidFill>
                  <a:schemeClr val="accent4">
                    <a:lumMod val="50000"/>
                  </a:schemeClr>
                </a:solidFill>
              </a:rPr>
              <a:t>x </a:t>
            </a:r>
            <a:endParaRPr lang="en-GB" dirty="0">
              <a:solidFill>
                <a:schemeClr val="accent4">
                  <a:lumMod val="50000"/>
                </a:schemeClr>
              </a:solidFill>
            </a:endParaRPr>
          </a:p>
          <a:p>
            <a:r>
              <a:rPr lang="en-GB" dirty="0" smtClean="0"/>
              <a:t>By the 1</a:t>
            </a:r>
            <a:r>
              <a:rPr lang="en-GB" baseline="30000" dirty="0" smtClean="0"/>
              <a:t>st</a:t>
            </a:r>
            <a:r>
              <a:rPr lang="en-GB" dirty="0" smtClean="0"/>
              <a:t> C BCE, the basic metrical foot is variable in this way in all positions but the penultimate foot. Here, the verse is always as fast as possible (=dactylic) and the reader, approaching the end of the line, would expect this to be the case</a:t>
            </a:r>
          </a:p>
          <a:p>
            <a:r>
              <a:rPr lang="en-GB" dirty="0" err="1" smtClean="0"/>
              <a:t>Pollice</a:t>
            </a:r>
            <a:r>
              <a:rPr lang="en-GB" dirty="0" smtClean="0"/>
              <a:t> (with the thumb) is a dactylic word so is likely often to appear in the fifth foot (nearly always a dactyl)</a:t>
            </a:r>
          </a:p>
          <a:p>
            <a:pPr marL="0" indent="0">
              <a:buNone/>
            </a:pPr>
            <a:endParaRPr lang="en-GB" dirty="0" smtClean="0"/>
          </a:p>
        </p:txBody>
      </p:sp>
      <p:sp>
        <p:nvSpPr>
          <p:cNvPr id="4" name="Rectangle 3"/>
          <p:cNvSpPr/>
          <p:nvPr/>
        </p:nvSpPr>
        <p:spPr>
          <a:xfrm>
            <a:off x="4568372" y="3756932"/>
            <a:ext cx="613228" cy="336852"/>
          </a:xfrm>
          <a:prstGeom prst="rect">
            <a:avLst/>
          </a:prstGeom>
          <a:noFill/>
          <a:ln w="41275">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507710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smtClean="0"/>
              <a:t>Twisting thread, twisting verse</a:t>
            </a:r>
            <a:endParaRPr lang="en-GB" dirty="0"/>
          </a:p>
        </p:txBody>
      </p:sp>
      <p:graphicFrame>
        <p:nvGraphicFramePr>
          <p:cNvPr id="4" name="Content Placeholder 3"/>
          <p:cNvGraphicFramePr>
            <a:graphicFrameLocks noGrp="1"/>
          </p:cNvGraphicFramePr>
          <p:nvPr>
            <p:ph sz="half" idx="1"/>
            <p:extLst/>
          </p:nvPr>
        </p:nvGraphicFramePr>
        <p:xfrm>
          <a:off x="6103799" y="1905000"/>
          <a:ext cx="4281173" cy="480388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1" name="C 8"/>
          <p:cNvGraphicFramePr>
            <a:graphicFrameLocks noGrp="1"/>
          </p:cNvGraphicFramePr>
          <p:nvPr>
            <p:ph sz="half" idx="2"/>
            <p:extLst/>
          </p:nvPr>
        </p:nvGraphicFramePr>
        <p:xfrm>
          <a:off x="1743098" y="1905000"/>
          <a:ext cx="4276702" cy="4803880"/>
        </p:xfrm>
        <a:graphic>
          <a:graphicData uri="http://schemas.openxmlformats.org/drawingml/2006/chart">
            <c:chart xmlns:c="http://schemas.openxmlformats.org/drawingml/2006/chart" xmlns:r="http://schemas.openxmlformats.org/officeDocument/2006/relationships" r:id="rId3"/>
          </a:graphicData>
        </a:graphic>
      </p:graphicFrame>
      <p:sp>
        <p:nvSpPr>
          <p:cNvPr id="2" name="TextBox 1"/>
          <p:cNvSpPr txBox="1"/>
          <p:nvPr/>
        </p:nvSpPr>
        <p:spPr>
          <a:xfrm>
            <a:off x="5486401" y="5834744"/>
            <a:ext cx="4985657" cy="646331"/>
          </a:xfrm>
          <a:prstGeom prst="rect">
            <a:avLst/>
          </a:prstGeom>
          <a:noFill/>
        </p:spPr>
        <p:txBody>
          <a:bodyPr wrap="square" rtlCol="0">
            <a:spAutoFit/>
          </a:bodyPr>
          <a:lstStyle/>
          <a:p>
            <a:pPr algn="ctr"/>
            <a:r>
              <a:rPr lang="en-GB" i="1" dirty="0" err="1"/>
              <a:t>Pollice</a:t>
            </a:r>
            <a:r>
              <a:rPr lang="en-GB" dirty="0"/>
              <a:t> occurs in this precise form 64 times in Latin hexameter poetry</a:t>
            </a:r>
          </a:p>
        </p:txBody>
      </p:sp>
    </p:spTree>
    <p:extLst>
      <p:ext uri="{BB962C8B-B14F-4D97-AF65-F5344CB8AC3E}">
        <p14:creationId xmlns:p14="http://schemas.microsoft.com/office/powerpoint/2010/main" val="46687025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113</TotalTime>
  <Words>1907</Words>
  <Application>Microsoft Office PowerPoint</Application>
  <PresentationFormat>Widescreen</PresentationFormat>
  <Paragraphs>94</Paragraphs>
  <Slides>14</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Century</vt:lpstr>
      <vt:lpstr>Office Theme</vt:lpstr>
      <vt:lpstr>Augustan Lovers</vt:lpstr>
      <vt:lpstr>Textile work in Tibullus</vt:lpstr>
      <vt:lpstr>Experiments at Lejre Experimental Centre </vt:lpstr>
      <vt:lpstr>Observations on text and sound</vt:lpstr>
      <vt:lpstr>Rhythm of weaving sounds</vt:lpstr>
      <vt:lpstr>Tib. 2.1.63-66 again</vt:lpstr>
      <vt:lpstr>Wool-preparation and spinning</vt:lpstr>
      <vt:lpstr>Columella on the villa overseer’s wife</vt:lpstr>
      <vt:lpstr>A horror image of the elegiac mistress in old age?</vt:lpstr>
      <vt:lpstr>Textile work as part of upbringing</vt:lpstr>
      <vt:lpstr>Textiles, weddings, and virtues in elegy</vt:lpstr>
      <vt:lpstr>Tacit knowledge and Hellenistic games?</vt:lpstr>
      <vt:lpstr>Pollice – ‘with the thumb’</vt:lpstr>
      <vt:lpstr>Twisting thread, twisting verse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Augustan Lovers</dc:title>
  <dc:creator>Magdalena Ohrman</dc:creator>
  <cp:lastModifiedBy>Magdalena Ohrman</cp:lastModifiedBy>
  <cp:revision>5</cp:revision>
  <dcterms:created xsi:type="dcterms:W3CDTF">2016-03-16T14:57:33Z</dcterms:created>
  <dcterms:modified xsi:type="dcterms:W3CDTF">2016-03-17T09:30:19Z</dcterms:modified>
</cp:coreProperties>
</file>