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9"/>
  </p:notesMasterIdLst>
  <p:handoutMasterIdLst>
    <p:handoutMasterId r:id="rId60"/>
  </p:handoutMasterIdLst>
  <p:sldIdLst>
    <p:sldId id="265" r:id="rId2"/>
    <p:sldId id="283" r:id="rId3"/>
    <p:sldId id="273" r:id="rId4"/>
    <p:sldId id="281" r:id="rId5"/>
    <p:sldId id="282" r:id="rId6"/>
    <p:sldId id="284" r:id="rId7"/>
    <p:sldId id="285" r:id="rId8"/>
    <p:sldId id="286" r:id="rId9"/>
    <p:sldId id="287" r:id="rId10"/>
    <p:sldId id="288" r:id="rId11"/>
    <p:sldId id="289" r:id="rId12"/>
    <p:sldId id="290" r:id="rId13"/>
    <p:sldId id="291" r:id="rId14"/>
    <p:sldId id="292" r:id="rId15"/>
    <p:sldId id="293" r:id="rId16"/>
    <p:sldId id="294" r:id="rId17"/>
    <p:sldId id="295" r:id="rId18"/>
    <p:sldId id="296" r:id="rId19"/>
    <p:sldId id="297" r:id="rId20"/>
    <p:sldId id="298" r:id="rId21"/>
    <p:sldId id="299" r:id="rId22"/>
    <p:sldId id="300" r:id="rId23"/>
    <p:sldId id="301" r:id="rId24"/>
    <p:sldId id="302" r:id="rId25"/>
    <p:sldId id="303" r:id="rId26"/>
    <p:sldId id="304" r:id="rId27"/>
    <p:sldId id="305" r:id="rId28"/>
    <p:sldId id="306" r:id="rId29"/>
    <p:sldId id="307" r:id="rId30"/>
    <p:sldId id="308" r:id="rId31"/>
    <p:sldId id="309" r:id="rId32"/>
    <p:sldId id="310" r:id="rId33"/>
    <p:sldId id="311" r:id="rId34"/>
    <p:sldId id="312" r:id="rId35"/>
    <p:sldId id="313" r:id="rId36"/>
    <p:sldId id="314" r:id="rId37"/>
    <p:sldId id="315" r:id="rId38"/>
    <p:sldId id="316" r:id="rId39"/>
    <p:sldId id="317" r:id="rId40"/>
    <p:sldId id="318" r:id="rId41"/>
    <p:sldId id="319" r:id="rId42"/>
    <p:sldId id="320" r:id="rId43"/>
    <p:sldId id="321" r:id="rId44"/>
    <p:sldId id="322" r:id="rId45"/>
    <p:sldId id="323" r:id="rId46"/>
    <p:sldId id="324" r:id="rId47"/>
    <p:sldId id="325" r:id="rId48"/>
    <p:sldId id="326" r:id="rId49"/>
    <p:sldId id="327" r:id="rId50"/>
    <p:sldId id="328" r:id="rId51"/>
    <p:sldId id="329" r:id="rId52"/>
    <p:sldId id="330" r:id="rId53"/>
    <p:sldId id="331" r:id="rId54"/>
    <p:sldId id="332" r:id="rId55"/>
    <p:sldId id="333" r:id="rId56"/>
    <p:sldId id="334" r:id="rId57"/>
    <p:sldId id="335" r:id="rId5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pos="3840" userDrawn="1">
          <p15:clr>
            <a:srgbClr val="A4A3A4"/>
          </p15:clr>
        </p15:guide>
        <p15:guide id="2" orient="horz" pos="216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793D81CF-94F2-401A-BA57-92F5A7B2D0C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85" autoAdjust="0"/>
    <p:restoredTop sz="94706" autoAdjust="0"/>
  </p:normalViewPr>
  <p:slideViewPr>
    <p:cSldViewPr snapToGrid="0">
      <p:cViewPr varScale="1">
        <p:scale>
          <a:sx n="88" d="100"/>
          <a:sy n="88" d="100"/>
        </p:scale>
        <p:origin x="72" y="168"/>
      </p:cViewPr>
      <p:guideLst>
        <p:guide pos="3840"/>
        <p:guide orient="horz" pos="2160"/>
      </p:guideLst>
    </p:cSldViewPr>
  </p:slideViewPr>
  <p:notesTextViewPr>
    <p:cViewPr>
      <p:scale>
        <a:sx n="1" d="1"/>
        <a:sy n="1" d="1"/>
      </p:scale>
      <p:origin x="0" y="0"/>
    </p:cViewPr>
  </p:notesTextViewPr>
  <p:notesViewPr>
    <p:cSldViewPr snapToGrid="0">
      <p:cViewPr varScale="1">
        <p:scale>
          <a:sx n="63" d="100"/>
          <a:sy n="63" d="100"/>
        </p:scale>
        <p:origin x="1986" y="10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61" Type="http://schemas.openxmlformats.org/officeDocument/2006/relationships/presProps" Target="pres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20EA5F0D-C1DC-412F-A146-DDB3A74B588F}" type="datetimeFigureOut">
              <a:rPr lang="en-US"/>
              <a:t>10/13/2021</a:t>
            </a:fld>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7BAE14B8-3CC9-472D-9BC5-A84D80684DE2}" type="slidenum">
              <a:rPr/>
              <a:t>‹#›</a:t>
            </a:fld>
            <a:endParaRPr/>
          </a:p>
        </p:txBody>
      </p:sp>
    </p:spTree>
    <p:extLst>
      <p:ext uri="{BB962C8B-B14F-4D97-AF65-F5344CB8AC3E}">
        <p14:creationId xmlns:p14="http://schemas.microsoft.com/office/powerpoint/2010/main" val="257782754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8CDE508-72C8-4AB5-AA9C-1584D31690E0}" type="datetimeFigureOut">
              <a:rPr lang="en-US"/>
              <a:t>10/13/2021</a:t>
            </a:fld>
            <a:endParaRPr/>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400550"/>
            <a:ext cx="5486400" cy="3086100"/>
          </a:xfrm>
          <a:prstGeom prst="rect">
            <a:avLst/>
          </a:prstGeom>
        </p:spPr>
        <p:txBody>
          <a:bodyPr vert="horz" lIns="91440" tIns="45720" rIns="91440" bIns="45720" rtlCol="0"/>
          <a:lstStyle/>
          <a:p>
            <a:pPr lvl="0"/>
            <a:r>
              <a:t>Click to edit Master text styles</a:t>
            </a:r>
          </a:p>
          <a:p>
            <a:pPr lvl="1"/>
            <a:r>
              <a:t>Second level</a:t>
            </a:r>
          </a:p>
          <a:p>
            <a:pPr lvl="2"/>
            <a:r>
              <a:t>Third level</a:t>
            </a:r>
          </a:p>
          <a:p>
            <a:pPr lvl="3"/>
            <a:r>
              <a:t>Fourth level</a:t>
            </a:r>
          </a:p>
          <a:p>
            <a:pPr lvl="4"/>
            <a:r>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FB667E1-E601-4AAF-B95C-B25720D70A60}" type="slidenum">
              <a:rPr/>
              <a:t>‹#›</a:t>
            </a:fld>
            <a:endParaRPr/>
          </a:p>
        </p:txBody>
      </p:sp>
    </p:spTree>
    <p:extLst>
      <p:ext uri="{BB962C8B-B14F-4D97-AF65-F5344CB8AC3E}">
        <p14:creationId xmlns:p14="http://schemas.microsoft.com/office/powerpoint/2010/main" val="7111367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9" name="Picture 8" descr="Sun rising over grassy hills"/>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51" y="0"/>
            <a:ext cx="12188699" cy="4799300"/>
          </a:xfrm>
          <a:prstGeom prst="rect">
            <a:avLst/>
          </a:prstGeom>
        </p:spPr>
      </p:pic>
      <p:sp>
        <p:nvSpPr>
          <p:cNvPr id="4" name="Rectangle 3"/>
          <p:cNvSpPr/>
          <p:nvPr/>
        </p:nvSpPr>
        <p:spPr bwMode="ltGray">
          <a:xfrm>
            <a:off x="-2" y="4754880"/>
            <a:ext cx="12192002" cy="2103120"/>
          </a:xfrm>
          <a:prstGeom prst="rect">
            <a:avLst/>
          </a:prstGeom>
          <a:gradFill flip="none" rotWithShape="1">
            <a:gsLst>
              <a:gs pos="100000">
                <a:schemeClr val="tx2">
                  <a:lumMod val="75000"/>
                </a:schemeClr>
              </a:gs>
              <a:gs pos="0">
                <a:schemeClr val="tx2"/>
              </a:gs>
            </a:gsLst>
            <a:path path="circle">
              <a:fillToRect l="50000" t="50000" r="50000" b="50000"/>
            </a:path>
            <a:tileRect/>
          </a:gradFill>
          <a:ln w="9525"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a:ln>
                <a:noFill/>
              </a:ln>
              <a:solidFill>
                <a:prstClr val="white"/>
              </a:solidFill>
              <a:effectLst/>
              <a:uLnTx/>
              <a:uFillTx/>
              <a:latin typeface="Euphemia"/>
              <a:ea typeface="+mn-ea"/>
              <a:cs typeface="+mn-cs"/>
            </a:endParaRPr>
          </a:p>
        </p:txBody>
      </p:sp>
      <p:sp>
        <p:nvSpPr>
          <p:cNvPr id="6" name="Rectangle 5"/>
          <p:cNvSpPr/>
          <p:nvPr/>
        </p:nvSpPr>
        <p:spPr bwMode="white">
          <a:xfrm>
            <a:off x="-127" y="4724400"/>
            <a:ext cx="12188826" cy="7620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 name="Title 1"/>
          <p:cNvSpPr>
            <a:spLocks noGrp="1"/>
          </p:cNvSpPr>
          <p:nvPr>
            <p:ph type="ctrTitle"/>
          </p:nvPr>
        </p:nvSpPr>
        <p:spPr>
          <a:xfrm>
            <a:off x="1523999" y="4800600"/>
            <a:ext cx="9144002" cy="1143000"/>
          </a:xfrm>
        </p:spPr>
        <p:txBody>
          <a:bodyPr anchor="b">
            <a:normAutofit/>
          </a:bodyPr>
          <a:lstStyle>
            <a:lvl1pPr algn="ctr">
              <a:defRPr sz="4800">
                <a:solidFill>
                  <a:schemeClr val="bg1"/>
                </a:solidFill>
              </a:defRPr>
            </a:lvl1pPr>
          </a:lstStyle>
          <a:p>
            <a:r>
              <a:rPr lang="en-US"/>
              <a:t>Click to edit Master title style</a:t>
            </a:r>
            <a:endParaRPr/>
          </a:p>
        </p:txBody>
      </p:sp>
      <p:sp>
        <p:nvSpPr>
          <p:cNvPr id="3" name="Subtitle 2"/>
          <p:cNvSpPr>
            <a:spLocks noGrp="1"/>
          </p:cNvSpPr>
          <p:nvPr>
            <p:ph type="subTitle" idx="1"/>
          </p:nvPr>
        </p:nvSpPr>
        <p:spPr>
          <a:xfrm>
            <a:off x="1522413" y="5943600"/>
            <a:ext cx="9144002" cy="762000"/>
          </a:xfrm>
        </p:spPr>
        <p:txBody>
          <a:bodyPr>
            <a:normAutofit/>
          </a:bodyPr>
          <a:lstStyle>
            <a:lvl1pPr marL="0" indent="0" algn="ctr">
              <a:spcBef>
                <a:spcPts val="0"/>
              </a:spcBef>
              <a:buNone/>
              <a:defRPr sz="2000" cap="none" baseline="0">
                <a:solidFill>
                  <a:schemeClr val="bg1"/>
                </a:solidFill>
              </a:defRPr>
            </a:lvl1pPr>
            <a:lvl2pPr marL="457200" indent="0" algn="ctr">
              <a:buNone/>
              <a:defRPr sz="28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a:p>
        </p:txBody>
      </p:sp>
    </p:spTree>
    <p:extLst>
      <p:ext uri="{BB962C8B-B14F-4D97-AF65-F5344CB8AC3E}">
        <p14:creationId xmlns:p14="http://schemas.microsoft.com/office/powerpoint/2010/main" val="33828820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idx="1"/>
          </p:nvPr>
        </p:nvSpPr>
        <p:spPr/>
        <p:txBody>
          <a:bodyPr/>
          <a:lstStyle>
            <a:lvl6pPr>
              <a:defRPr/>
            </a:lvl6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Footer Placeholder 3"/>
          <p:cNvSpPr>
            <a:spLocks noGrp="1"/>
          </p:cNvSpPr>
          <p:nvPr>
            <p:ph type="ftr" sz="quarter" idx="11"/>
          </p:nvPr>
        </p:nvSpPr>
        <p:spPr/>
        <p:txBody>
          <a:bodyPr/>
          <a:lstStyle/>
          <a:p>
            <a:endParaRPr dirty="0"/>
          </a:p>
        </p:txBody>
      </p:sp>
      <p:sp>
        <p:nvSpPr>
          <p:cNvPr id="4" name="Date Placeholder 4"/>
          <p:cNvSpPr>
            <a:spLocks noGrp="1"/>
          </p:cNvSpPr>
          <p:nvPr>
            <p:ph type="dt" sz="half" idx="10"/>
          </p:nvPr>
        </p:nvSpPr>
        <p:spPr/>
        <p:txBody>
          <a:bodyPr/>
          <a:lstStyle/>
          <a:p>
            <a:fld id="{9E583DDF-CA54-461A-A486-592D2374C532}" type="datetimeFigureOut">
              <a:rPr lang="en-US"/>
              <a:t>10/13/2021</a:t>
            </a:fld>
            <a:endParaRPr/>
          </a:p>
        </p:txBody>
      </p:sp>
      <p:sp>
        <p:nvSpPr>
          <p:cNvPr id="6" name="Slide Number Placeholder 5"/>
          <p:cNvSpPr>
            <a:spLocks noGrp="1"/>
          </p:cNvSpPr>
          <p:nvPr>
            <p:ph type="sldNum" sz="quarter" idx="12"/>
          </p:nvPr>
        </p:nvSpPr>
        <p:spPr/>
        <p:txBody>
          <a:bodyPr/>
          <a:lstStyle/>
          <a:p>
            <a:fld id="{CA8D9AD5-F248-4919-864A-CFD76CC027D6}" type="slidenum">
              <a:rPr/>
              <a:t>‹#›</a:t>
            </a:fld>
            <a:endParaRPr/>
          </a:p>
        </p:txBody>
      </p:sp>
    </p:spTree>
    <p:extLst>
      <p:ext uri="{BB962C8B-B14F-4D97-AF65-F5344CB8AC3E}">
        <p14:creationId xmlns:p14="http://schemas.microsoft.com/office/powerpoint/2010/main" val="41593422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7" name="Rectangle 1"/>
          <p:cNvSpPr/>
          <p:nvPr/>
        </p:nvSpPr>
        <p:spPr bwMode="ltGray">
          <a:xfrm>
            <a:off x="0" y="0"/>
            <a:ext cx="12188826" cy="457200"/>
          </a:xfrm>
          <a:prstGeom prst="rect">
            <a:avLst/>
          </a:prstGeom>
          <a:gradFill flip="none" rotWithShape="1">
            <a:gsLst>
              <a:gs pos="100000">
                <a:schemeClr val="tx2">
                  <a:lumMod val="75000"/>
                </a:schemeClr>
              </a:gs>
              <a:gs pos="0">
                <a:schemeClr val="tx2"/>
              </a:gs>
            </a:gsLst>
            <a:path path="circle">
              <a:fillToRect l="50000" t="50000" r="50000" b="50000"/>
            </a:path>
            <a:tileRect/>
          </a:gradFill>
          <a:ln w="9525" cap="flat" cmpd="sng" algn="ctr">
            <a:noFill/>
            <a:prstDash val="solid"/>
          </a:ln>
          <a:effectLst/>
        </p:spPr>
        <p:txBody>
          <a:bodyPr rtlCol="0" anchor="ctr"/>
          <a:lstStyle/>
          <a:p>
            <a:pPr marR="0" lvl="0" indent="0" algn="ctr" fontAlgn="auto">
              <a:lnSpc>
                <a:spcPct val="100000"/>
              </a:lnSpc>
              <a:spcBef>
                <a:spcPts val="0"/>
              </a:spcBef>
              <a:spcAft>
                <a:spcPts val="0"/>
              </a:spcAft>
              <a:buClrTx/>
              <a:buSzTx/>
              <a:buFontTx/>
              <a:buNone/>
              <a:tabLst/>
            </a:pPr>
            <a:endParaRPr kumimoji="0" b="0" i="0" u="none" strike="noStrike" kern="0" cap="none" spc="0" normalizeH="0" baseline="0">
              <a:ln>
                <a:noFill/>
              </a:ln>
              <a:solidFill>
                <a:prstClr val="white"/>
              </a:solidFill>
              <a:effectLst/>
              <a:uLnTx/>
              <a:uFillTx/>
              <a:latin typeface="Euphemia"/>
            </a:endParaRPr>
          </a:p>
        </p:txBody>
      </p:sp>
      <p:sp>
        <p:nvSpPr>
          <p:cNvPr id="8" name="Rectangle 2"/>
          <p:cNvSpPr/>
          <p:nvPr/>
        </p:nvSpPr>
        <p:spPr bwMode="white">
          <a:xfrm>
            <a:off x="-1" y="411480"/>
            <a:ext cx="12188826" cy="4572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a:xfrm>
            <a:off x="1524000" y="1143000"/>
            <a:ext cx="9144000" cy="2667000"/>
          </a:xfrm>
        </p:spPr>
        <p:txBody>
          <a:bodyPr anchor="b">
            <a:normAutofit/>
          </a:bodyPr>
          <a:lstStyle>
            <a:lvl1pPr algn="ctr">
              <a:defRPr sz="5200" b="0"/>
            </a:lvl1pPr>
          </a:lstStyle>
          <a:p>
            <a:r>
              <a:rPr lang="en-US"/>
              <a:t>Click to edit Master title style</a:t>
            </a:r>
            <a:endParaRPr/>
          </a:p>
        </p:txBody>
      </p:sp>
      <p:sp>
        <p:nvSpPr>
          <p:cNvPr id="3" name="Text Placeholder 2"/>
          <p:cNvSpPr>
            <a:spLocks noGrp="1"/>
          </p:cNvSpPr>
          <p:nvPr>
            <p:ph type="body" idx="1"/>
          </p:nvPr>
        </p:nvSpPr>
        <p:spPr>
          <a:xfrm>
            <a:off x="1524000" y="3810000"/>
            <a:ext cx="9144000" cy="1143000"/>
          </a:xfrm>
        </p:spPr>
        <p:txBody>
          <a:bodyPr anchor="t">
            <a:normAutofit/>
          </a:bodyPr>
          <a:lstStyle>
            <a:lvl1pPr marL="0" indent="0" algn="ctr">
              <a:spcBef>
                <a:spcPts val="0"/>
              </a:spcBef>
              <a:buNone/>
              <a:defRPr sz="2400" cap="none" baseline="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5" name="Footer Placeholder 3"/>
          <p:cNvSpPr>
            <a:spLocks noGrp="1"/>
          </p:cNvSpPr>
          <p:nvPr>
            <p:ph type="ftr" sz="quarter" idx="11"/>
          </p:nvPr>
        </p:nvSpPr>
        <p:spPr/>
        <p:txBody>
          <a:bodyPr/>
          <a:lstStyle/>
          <a:p>
            <a:endParaRPr/>
          </a:p>
        </p:txBody>
      </p:sp>
      <p:sp>
        <p:nvSpPr>
          <p:cNvPr id="4" name="Date Placeholder 4"/>
          <p:cNvSpPr>
            <a:spLocks noGrp="1"/>
          </p:cNvSpPr>
          <p:nvPr>
            <p:ph type="dt" sz="half" idx="10"/>
          </p:nvPr>
        </p:nvSpPr>
        <p:spPr/>
        <p:txBody>
          <a:bodyPr/>
          <a:lstStyle/>
          <a:p>
            <a:fld id="{9E583DDF-CA54-461A-A486-592D2374C532}" type="datetimeFigureOut">
              <a:rPr lang="en-US"/>
              <a:t>10/13/2021</a:t>
            </a:fld>
            <a:endParaRPr/>
          </a:p>
        </p:txBody>
      </p:sp>
      <p:sp>
        <p:nvSpPr>
          <p:cNvPr id="6" name="Slide Number Placeholder 5"/>
          <p:cNvSpPr>
            <a:spLocks noGrp="1"/>
          </p:cNvSpPr>
          <p:nvPr>
            <p:ph type="sldNum" sz="quarter" idx="12"/>
          </p:nvPr>
        </p:nvSpPr>
        <p:spPr/>
        <p:txBody>
          <a:bodyPr/>
          <a:lstStyle/>
          <a:p>
            <a:fld id="{CA8D9AD5-F248-4919-864A-CFD76CC027D6}" type="slidenum">
              <a:rPr/>
              <a:t>‹#›</a:t>
            </a:fld>
            <a:endParaRPr/>
          </a:p>
        </p:txBody>
      </p:sp>
    </p:spTree>
    <p:extLst>
      <p:ext uri="{BB962C8B-B14F-4D97-AF65-F5344CB8AC3E}">
        <p14:creationId xmlns:p14="http://schemas.microsoft.com/office/powerpoint/2010/main" val="271584378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secHead" preserve="1">
  <p:cSld name="Alternate Section Header">
    <p:bg>
      <p:bgRef idx="1003">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524000" y="1143000"/>
            <a:ext cx="9144000" cy="2667000"/>
          </a:xfrm>
        </p:spPr>
        <p:txBody>
          <a:bodyPr anchor="b">
            <a:normAutofit/>
          </a:bodyPr>
          <a:lstStyle>
            <a:lvl1pPr algn="ctr">
              <a:defRPr sz="5200" b="0">
                <a:solidFill>
                  <a:schemeClr val="tx1"/>
                </a:solidFill>
              </a:defRPr>
            </a:lvl1pPr>
          </a:lstStyle>
          <a:p>
            <a:r>
              <a:rPr lang="en-US"/>
              <a:t>Click to edit Master title style</a:t>
            </a:r>
            <a:endParaRPr/>
          </a:p>
        </p:txBody>
      </p:sp>
      <p:sp>
        <p:nvSpPr>
          <p:cNvPr id="3" name="Text Placeholder 2"/>
          <p:cNvSpPr>
            <a:spLocks noGrp="1"/>
          </p:cNvSpPr>
          <p:nvPr>
            <p:ph type="body" idx="1"/>
          </p:nvPr>
        </p:nvSpPr>
        <p:spPr>
          <a:xfrm>
            <a:off x="1522413" y="3810000"/>
            <a:ext cx="9144000" cy="1143000"/>
          </a:xfrm>
        </p:spPr>
        <p:txBody>
          <a:bodyPr anchor="t">
            <a:normAutofit/>
          </a:bodyPr>
          <a:lstStyle>
            <a:lvl1pPr marL="0" indent="0" algn="ctr">
              <a:spcBef>
                <a:spcPts val="0"/>
              </a:spcBef>
              <a:buNone/>
              <a:defRPr sz="2400" cap="none" baseline="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5" name="Footer Placeholder 3"/>
          <p:cNvSpPr>
            <a:spLocks noGrp="1"/>
          </p:cNvSpPr>
          <p:nvPr>
            <p:ph type="ftr" sz="quarter" idx="11"/>
          </p:nvPr>
        </p:nvSpPr>
        <p:spPr/>
        <p:txBody>
          <a:bodyPr/>
          <a:lstStyle>
            <a:lvl1pPr>
              <a:defRPr>
                <a:solidFill>
                  <a:schemeClr val="tx2"/>
                </a:solidFill>
              </a:defRPr>
            </a:lvl1pPr>
          </a:lstStyle>
          <a:p>
            <a:endParaRPr/>
          </a:p>
        </p:txBody>
      </p:sp>
      <p:sp>
        <p:nvSpPr>
          <p:cNvPr id="4" name="Date Placeholder 4"/>
          <p:cNvSpPr>
            <a:spLocks noGrp="1"/>
          </p:cNvSpPr>
          <p:nvPr>
            <p:ph type="dt" sz="half" idx="10"/>
          </p:nvPr>
        </p:nvSpPr>
        <p:spPr/>
        <p:txBody>
          <a:bodyPr/>
          <a:lstStyle>
            <a:lvl1pPr>
              <a:defRPr>
                <a:solidFill>
                  <a:schemeClr val="tx2"/>
                </a:solidFill>
              </a:defRPr>
            </a:lvl1pPr>
          </a:lstStyle>
          <a:p>
            <a:fld id="{9E583DDF-CA54-461A-A486-592D2374C532}" type="datetimeFigureOut">
              <a:rPr lang="en-US"/>
              <a:pPr/>
              <a:t>10/13/2021</a:t>
            </a:fld>
            <a:endParaRPr/>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CA8D9AD5-F248-4919-864A-CFD76CC027D6}" type="slidenum">
              <a:rPr/>
              <a:pPr/>
              <a:t>‹#›</a:t>
            </a:fld>
            <a:endParaRPr/>
          </a:p>
        </p:txBody>
      </p:sp>
    </p:spTree>
    <p:extLst>
      <p:ext uri="{BB962C8B-B14F-4D97-AF65-F5344CB8AC3E}">
        <p14:creationId xmlns:p14="http://schemas.microsoft.com/office/powerpoint/2010/main" val="2804328065"/>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sz="half" idx="1"/>
          </p:nvPr>
        </p:nvSpPr>
        <p:spPr>
          <a:xfrm>
            <a:off x="1341120" y="1901952"/>
            <a:ext cx="4572000" cy="4123944"/>
          </a:xfrm>
        </p:spPr>
        <p:txBody>
          <a:bodyP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Content Placeholder 3"/>
          <p:cNvSpPr>
            <a:spLocks noGrp="1"/>
          </p:cNvSpPr>
          <p:nvPr>
            <p:ph sz="half" idx="2"/>
          </p:nvPr>
        </p:nvSpPr>
        <p:spPr>
          <a:xfrm>
            <a:off x="6278880" y="1901952"/>
            <a:ext cx="4572000" cy="4123944"/>
          </a:xfrm>
        </p:spPr>
        <p:txBody>
          <a:bodyP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6" name="Footer Placeholder 4"/>
          <p:cNvSpPr>
            <a:spLocks noGrp="1"/>
          </p:cNvSpPr>
          <p:nvPr>
            <p:ph type="ftr" sz="quarter" idx="11"/>
          </p:nvPr>
        </p:nvSpPr>
        <p:spPr/>
        <p:txBody>
          <a:bodyPr/>
          <a:lstStyle/>
          <a:p>
            <a:endParaRPr/>
          </a:p>
        </p:txBody>
      </p:sp>
      <p:sp>
        <p:nvSpPr>
          <p:cNvPr id="5" name="Date Placeholder 5"/>
          <p:cNvSpPr>
            <a:spLocks noGrp="1"/>
          </p:cNvSpPr>
          <p:nvPr>
            <p:ph type="dt" sz="half" idx="10"/>
          </p:nvPr>
        </p:nvSpPr>
        <p:spPr/>
        <p:txBody>
          <a:bodyPr/>
          <a:lstStyle/>
          <a:p>
            <a:fld id="{9DD7D43D-6574-4C7B-808D-C6C12215A4D4}" type="datetimeFigureOut">
              <a:rPr lang="en-US"/>
              <a:t>10/13/2021</a:t>
            </a:fld>
            <a:endParaRPr/>
          </a:p>
        </p:txBody>
      </p:sp>
      <p:sp>
        <p:nvSpPr>
          <p:cNvPr id="7" name="Slide Number Placeholder 6"/>
          <p:cNvSpPr>
            <a:spLocks noGrp="1"/>
          </p:cNvSpPr>
          <p:nvPr>
            <p:ph type="sldNum" sz="quarter" idx="12"/>
          </p:nvPr>
        </p:nvSpPr>
        <p:spPr/>
        <p:txBody>
          <a:bodyPr/>
          <a:lstStyle/>
          <a:p>
            <a:fld id="{A0ECE5F2-81AA-4605-B028-6FBA391056AF}" type="slidenum">
              <a:rPr/>
              <a:t>‹#›</a:t>
            </a:fld>
            <a:endParaRPr/>
          </a:p>
        </p:txBody>
      </p:sp>
    </p:spTree>
    <p:extLst>
      <p:ext uri="{BB962C8B-B14F-4D97-AF65-F5344CB8AC3E}">
        <p14:creationId xmlns:p14="http://schemas.microsoft.com/office/powerpoint/2010/main" val="31170784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Text Placeholder 2"/>
          <p:cNvSpPr>
            <a:spLocks noGrp="1"/>
          </p:cNvSpPr>
          <p:nvPr>
            <p:ph type="body" idx="1"/>
          </p:nvPr>
        </p:nvSpPr>
        <p:spPr>
          <a:xfrm>
            <a:off x="1341120" y="1837464"/>
            <a:ext cx="4572000" cy="766588"/>
          </a:xfrm>
        </p:spPr>
        <p:txBody>
          <a:bodyPr anchor="ctr">
            <a:normAutofit/>
          </a:bodyPr>
          <a:lstStyle>
            <a:lvl1pPr marL="0" indent="0">
              <a:spcBef>
                <a:spcPts val="0"/>
              </a:spcBef>
              <a:buNone/>
              <a:defRPr sz="2200" b="0"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341120" y="2740732"/>
            <a:ext cx="4572000" cy="3288847"/>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Text Placeholder 4"/>
          <p:cNvSpPr>
            <a:spLocks noGrp="1"/>
          </p:cNvSpPr>
          <p:nvPr>
            <p:ph type="body" sz="quarter" idx="3"/>
          </p:nvPr>
        </p:nvSpPr>
        <p:spPr>
          <a:xfrm>
            <a:off x="6278880" y="1837464"/>
            <a:ext cx="4572000" cy="766588"/>
          </a:xfrm>
        </p:spPr>
        <p:txBody>
          <a:bodyPr anchor="ctr">
            <a:normAutofit/>
          </a:bodyPr>
          <a:lstStyle>
            <a:lvl1pPr marL="0" indent="0">
              <a:spcBef>
                <a:spcPts val="0"/>
              </a:spcBef>
              <a:buNone/>
              <a:defRPr sz="2200" b="0"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78880" y="2740732"/>
            <a:ext cx="4572000" cy="3288847"/>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8" name="Footer Placeholder 6"/>
          <p:cNvSpPr>
            <a:spLocks noGrp="1"/>
          </p:cNvSpPr>
          <p:nvPr>
            <p:ph type="ftr" sz="quarter" idx="11"/>
          </p:nvPr>
        </p:nvSpPr>
        <p:spPr/>
        <p:txBody>
          <a:bodyPr/>
          <a:lstStyle/>
          <a:p>
            <a:endParaRPr/>
          </a:p>
        </p:txBody>
      </p:sp>
      <p:sp>
        <p:nvSpPr>
          <p:cNvPr id="7" name="Date Placeholder 7"/>
          <p:cNvSpPr>
            <a:spLocks noGrp="1"/>
          </p:cNvSpPr>
          <p:nvPr>
            <p:ph type="dt" sz="half" idx="10"/>
          </p:nvPr>
        </p:nvSpPr>
        <p:spPr/>
        <p:txBody>
          <a:bodyPr/>
          <a:lstStyle/>
          <a:p>
            <a:fld id="{9E583DDF-CA54-461A-A486-592D2374C532}" type="datetimeFigureOut">
              <a:rPr lang="en-US"/>
              <a:t>10/13/2021</a:t>
            </a:fld>
            <a:endParaRPr/>
          </a:p>
        </p:txBody>
      </p:sp>
      <p:sp>
        <p:nvSpPr>
          <p:cNvPr id="9" name="Slide Number Placeholder 8"/>
          <p:cNvSpPr>
            <a:spLocks noGrp="1"/>
          </p:cNvSpPr>
          <p:nvPr>
            <p:ph type="sldNum" sz="quarter" idx="12"/>
          </p:nvPr>
        </p:nvSpPr>
        <p:spPr/>
        <p:txBody>
          <a:bodyPr/>
          <a:lstStyle/>
          <a:p>
            <a:fld id="{CA8D9AD5-F248-4919-864A-CFD76CC027D6}" type="slidenum">
              <a:rPr/>
              <a:t>‹#›</a:t>
            </a:fld>
            <a:endParaRPr/>
          </a:p>
        </p:txBody>
      </p:sp>
    </p:spTree>
    <p:extLst>
      <p:ext uri="{BB962C8B-B14F-4D97-AF65-F5344CB8AC3E}">
        <p14:creationId xmlns:p14="http://schemas.microsoft.com/office/powerpoint/2010/main" val="40570808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4" name="Footer Placeholder 2"/>
          <p:cNvSpPr>
            <a:spLocks noGrp="1"/>
          </p:cNvSpPr>
          <p:nvPr>
            <p:ph type="ftr" sz="quarter" idx="11"/>
          </p:nvPr>
        </p:nvSpPr>
        <p:spPr/>
        <p:txBody>
          <a:bodyPr/>
          <a:lstStyle/>
          <a:p>
            <a:endParaRPr/>
          </a:p>
        </p:txBody>
      </p:sp>
      <p:sp>
        <p:nvSpPr>
          <p:cNvPr id="3" name="Date Placeholder 3"/>
          <p:cNvSpPr>
            <a:spLocks noGrp="1"/>
          </p:cNvSpPr>
          <p:nvPr>
            <p:ph type="dt" sz="half" idx="10"/>
          </p:nvPr>
        </p:nvSpPr>
        <p:spPr/>
        <p:txBody>
          <a:bodyPr/>
          <a:lstStyle/>
          <a:p>
            <a:fld id="{9E583DDF-CA54-461A-A486-592D2374C532}" type="datetimeFigureOut">
              <a:rPr lang="en-US"/>
              <a:t>10/13/2021</a:t>
            </a:fld>
            <a:endParaRPr/>
          </a:p>
        </p:txBody>
      </p:sp>
      <p:sp>
        <p:nvSpPr>
          <p:cNvPr id="5" name="Slide Number Placeholder 4"/>
          <p:cNvSpPr>
            <a:spLocks noGrp="1"/>
          </p:cNvSpPr>
          <p:nvPr>
            <p:ph type="sldNum" sz="quarter" idx="12"/>
          </p:nvPr>
        </p:nvSpPr>
        <p:spPr/>
        <p:txBody>
          <a:bodyPr/>
          <a:lstStyle/>
          <a:p>
            <a:fld id="{CA8D9AD5-F248-4919-864A-CFD76CC027D6}" type="slidenum">
              <a:rPr/>
              <a:t>‹#›</a:t>
            </a:fld>
            <a:endParaRPr/>
          </a:p>
        </p:txBody>
      </p:sp>
    </p:spTree>
    <p:extLst>
      <p:ext uri="{BB962C8B-B14F-4D97-AF65-F5344CB8AC3E}">
        <p14:creationId xmlns:p14="http://schemas.microsoft.com/office/powerpoint/2010/main" val="8420110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3" name="Footer Placeholder 1"/>
          <p:cNvSpPr>
            <a:spLocks noGrp="1"/>
          </p:cNvSpPr>
          <p:nvPr>
            <p:ph type="ftr" sz="quarter" idx="11"/>
          </p:nvPr>
        </p:nvSpPr>
        <p:spPr/>
        <p:txBody>
          <a:bodyPr/>
          <a:lstStyle>
            <a:lvl1pPr>
              <a:defRPr>
                <a:solidFill>
                  <a:schemeClr val="tx2"/>
                </a:solidFill>
              </a:defRPr>
            </a:lvl1pPr>
          </a:lstStyle>
          <a:p>
            <a:endParaRPr/>
          </a:p>
        </p:txBody>
      </p:sp>
      <p:sp>
        <p:nvSpPr>
          <p:cNvPr id="2" name="Date Placeholder 2"/>
          <p:cNvSpPr>
            <a:spLocks noGrp="1"/>
          </p:cNvSpPr>
          <p:nvPr>
            <p:ph type="dt" sz="half" idx="10"/>
          </p:nvPr>
        </p:nvSpPr>
        <p:spPr/>
        <p:txBody>
          <a:bodyPr/>
          <a:lstStyle>
            <a:lvl1pPr>
              <a:defRPr>
                <a:solidFill>
                  <a:schemeClr val="tx2"/>
                </a:solidFill>
              </a:defRPr>
            </a:lvl1pPr>
          </a:lstStyle>
          <a:p>
            <a:fld id="{9E583DDF-CA54-461A-A486-592D2374C532}" type="datetimeFigureOut">
              <a:rPr lang="en-US"/>
              <a:pPr/>
              <a:t>10/13/2021</a:t>
            </a:fld>
            <a:endParaRPr/>
          </a:p>
        </p:txBody>
      </p:sp>
      <p:sp>
        <p:nvSpPr>
          <p:cNvPr id="4" name="Slide Number Placeholder 3"/>
          <p:cNvSpPr>
            <a:spLocks noGrp="1"/>
          </p:cNvSpPr>
          <p:nvPr>
            <p:ph type="sldNum" sz="quarter" idx="12"/>
          </p:nvPr>
        </p:nvSpPr>
        <p:spPr/>
        <p:txBody>
          <a:bodyPr/>
          <a:lstStyle>
            <a:lvl1pPr>
              <a:defRPr>
                <a:solidFill>
                  <a:schemeClr val="tx2"/>
                </a:solidFill>
              </a:defRPr>
            </a:lvl1pPr>
          </a:lstStyle>
          <a:p>
            <a:fld id="{CA8D9AD5-F248-4919-864A-CFD76CC027D6}" type="slidenum">
              <a:rPr/>
              <a:pPr/>
              <a:t>‹#›</a:t>
            </a:fld>
            <a:endParaRPr/>
          </a:p>
        </p:txBody>
      </p:sp>
    </p:spTree>
    <p:extLst>
      <p:ext uri="{BB962C8B-B14F-4D97-AF65-F5344CB8AC3E}">
        <p14:creationId xmlns:p14="http://schemas.microsoft.com/office/powerpoint/2010/main" val="25590039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60412" y="2362200"/>
            <a:ext cx="3200400" cy="1990725"/>
          </a:xfrm>
        </p:spPr>
        <p:txBody>
          <a:bodyPr anchor="b">
            <a:normAutofit/>
          </a:bodyPr>
          <a:lstStyle>
            <a:lvl1pPr>
              <a:defRPr sz="3400" b="0"/>
            </a:lvl1pPr>
          </a:lstStyle>
          <a:p>
            <a:r>
              <a:rPr lang="en-US"/>
              <a:t>Click to edit Master title style</a:t>
            </a:r>
            <a:endParaRPr/>
          </a:p>
        </p:txBody>
      </p:sp>
      <p:sp>
        <p:nvSpPr>
          <p:cNvPr id="4" name="Text Placeholder 3"/>
          <p:cNvSpPr>
            <a:spLocks noGrp="1"/>
          </p:cNvSpPr>
          <p:nvPr>
            <p:ph type="body" sz="half" idx="2"/>
          </p:nvPr>
        </p:nvSpPr>
        <p:spPr>
          <a:xfrm>
            <a:off x="760412" y="4367308"/>
            <a:ext cx="3200400" cy="1622012"/>
          </a:xfrm>
        </p:spPr>
        <p:txBody>
          <a:bodyPr>
            <a:normAutofit/>
          </a:bodyPr>
          <a:lstStyle>
            <a:lvl1pPr marL="0" indent="0">
              <a:spcBef>
                <a:spcPts val="12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Content Placeholder 2"/>
          <p:cNvSpPr>
            <a:spLocks noGrp="1"/>
          </p:cNvSpPr>
          <p:nvPr>
            <p:ph idx="1"/>
          </p:nvPr>
        </p:nvSpPr>
        <p:spPr>
          <a:xfrm>
            <a:off x="4494212" y="685800"/>
            <a:ext cx="7239001" cy="5486400"/>
          </a:xfrm>
        </p:spPr>
        <p:txBody>
          <a:bodyP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6" name="Footer Placeholder 4"/>
          <p:cNvSpPr>
            <a:spLocks noGrp="1"/>
          </p:cNvSpPr>
          <p:nvPr>
            <p:ph type="ftr" sz="quarter" idx="11"/>
          </p:nvPr>
        </p:nvSpPr>
        <p:spPr/>
        <p:txBody>
          <a:bodyPr/>
          <a:lstStyle/>
          <a:p>
            <a:endParaRPr/>
          </a:p>
        </p:txBody>
      </p:sp>
      <p:sp>
        <p:nvSpPr>
          <p:cNvPr id="5" name="Date Placeholder 5"/>
          <p:cNvSpPr>
            <a:spLocks noGrp="1"/>
          </p:cNvSpPr>
          <p:nvPr>
            <p:ph type="dt" sz="half" idx="10"/>
          </p:nvPr>
        </p:nvSpPr>
        <p:spPr/>
        <p:txBody>
          <a:bodyPr/>
          <a:lstStyle/>
          <a:p>
            <a:fld id="{9E583DDF-CA54-461A-A486-592D2374C532}" type="datetimeFigureOut">
              <a:rPr lang="en-US"/>
              <a:t>10/13/2021</a:t>
            </a:fld>
            <a:endParaRPr/>
          </a:p>
        </p:txBody>
      </p:sp>
      <p:sp>
        <p:nvSpPr>
          <p:cNvPr id="7" name="Slide Number Placeholder 6"/>
          <p:cNvSpPr>
            <a:spLocks noGrp="1"/>
          </p:cNvSpPr>
          <p:nvPr>
            <p:ph type="sldNum" sz="quarter" idx="12"/>
          </p:nvPr>
        </p:nvSpPr>
        <p:spPr/>
        <p:txBody>
          <a:bodyPr/>
          <a:lstStyle/>
          <a:p>
            <a:fld id="{CA8D9AD5-F248-4919-864A-CFD76CC027D6}" type="slidenum">
              <a:rPr/>
              <a:t>‹#›</a:t>
            </a:fld>
            <a:endParaRPr/>
          </a:p>
        </p:txBody>
      </p:sp>
    </p:spTree>
    <p:extLst>
      <p:ext uri="{BB962C8B-B14F-4D97-AF65-F5344CB8AC3E}">
        <p14:creationId xmlns:p14="http://schemas.microsoft.com/office/powerpoint/2010/main" val="14359466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objTx" preserve="1">
  <p:cSld name="Alternate Content with Caption">
    <p:spTree>
      <p:nvGrpSpPr>
        <p:cNvPr id="1" name=""/>
        <p:cNvGrpSpPr/>
        <p:nvPr/>
      </p:nvGrpSpPr>
      <p:grpSpPr>
        <a:xfrm>
          <a:off x="0" y="0"/>
          <a:ext cx="0" cy="0"/>
          <a:chOff x="0" y="0"/>
          <a:chExt cx="0" cy="0"/>
        </a:xfrm>
      </p:grpSpPr>
      <p:sp>
        <p:nvSpPr>
          <p:cNvPr id="8" name="Rectangle 7"/>
          <p:cNvSpPr/>
          <p:nvPr/>
        </p:nvSpPr>
        <p:spPr bwMode="ltGray">
          <a:xfrm>
            <a:off x="0" y="0"/>
            <a:ext cx="4873752" cy="6858000"/>
          </a:xfrm>
          <a:prstGeom prst="rect">
            <a:avLst/>
          </a:prstGeom>
          <a:gradFill flip="none" rotWithShape="1">
            <a:gsLst>
              <a:gs pos="100000">
                <a:schemeClr val="tx2">
                  <a:lumMod val="75000"/>
                </a:schemeClr>
              </a:gs>
              <a:gs pos="0">
                <a:schemeClr val="tx2"/>
              </a:gs>
            </a:gsLst>
            <a:path path="circle">
              <a:fillToRect l="50000" t="50000" r="50000" b="50000"/>
            </a:path>
            <a:tileRect/>
          </a:gradFill>
          <a:ln w="9525"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a:ln>
                <a:noFill/>
              </a:ln>
              <a:solidFill>
                <a:prstClr val="white"/>
              </a:solidFill>
              <a:effectLst/>
              <a:uLnTx/>
              <a:uFillTx/>
              <a:latin typeface="Euphemia"/>
              <a:ea typeface="+mn-ea"/>
              <a:cs typeface="+mn-cs"/>
            </a:endParaRPr>
          </a:p>
        </p:txBody>
      </p:sp>
      <p:sp>
        <p:nvSpPr>
          <p:cNvPr id="2" name="Title 1"/>
          <p:cNvSpPr>
            <a:spLocks noGrp="1"/>
          </p:cNvSpPr>
          <p:nvPr>
            <p:ph type="title"/>
          </p:nvPr>
        </p:nvSpPr>
        <p:spPr>
          <a:xfrm>
            <a:off x="760412" y="2362200"/>
            <a:ext cx="3200400" cy="1990725"/>
          </a:xfrm>
        </p:spPr>
        <p:txBody>
          <a:bodyPr anchor="b">
            <a:normAutofit/>
          </a:bodyPr>
          <a:lstStyle>
            <a:lvl1pPr>
              <a:defRPr sz="3400" b="0">
                <a:solidFill>
                  <a:schemeClr val="bg1"/>
                </a:solidFill>
              </a:defRPr>
            </a:lvl1pPr>
          </a:lstStyle>
          <a:p>
            <a:r>
              <a:rPr lang="en-US"/>
              <a:t>Click to edit Master title style</a:t>
            </a:r>
            <a:endParaRPr/>
          </a:p>
        </p:txBody>
      </p:sp>
      <p:sp>
        <p:nvSpPr>
          <p:cNvPr id="4" name="Text Placeholder 3"/>
          <p:cNvSpPr>
            <a:spLocks noGrp="1"/>
          </p:cNvSpPr>
          <p:nvPr>
            <p:ph type="body" sz="half" idx="2"/>
          </p:nvPr>
        </p:nvSpPr>
        <p:spPr>
          <a:xfrm>
            <a:off x="760412" y="4367308"/>
            <a:ext cx="3200400" cy="1622012"/>
          </a:xfrm>
        </p:spPr>
        <p:txBody>
          <a:bodyPr>
            <a:normAutofit/>
          </a:bodyPr>
          <a:lstStyle>
            <a:lvl1pPr marL="0" indent="0">
              <a:spcBef>
                <a:spcPts val="1200"/>
              </a:spcBef>
              <a:buNone/>
              <a:defRPr sz="160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Content Placeholder 2"/>
          <p:cNvSpPr>
            <a:spLocks noGrp="1"/>
          </p:cNvSpPr>
          <p:nvPr>
            <p:ph idx="1"/>
          </p:nvPr>
        </p:nvSpPr>
        <p:spPr>
          <a:xfrm>
            <a:off x="5362892" y="685800"/>
            <a:ext cx="6370320" cy="5486400"/>
          </a:xfrm>
        </p:spPr>
        <p:txBody>
          <a:bodyP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6" name="Footer Placeholder 4"/>
          <p:cNvSpPr>
            <a:spLocks noGrp="1"/>
          </p:cNvSpPr>
          <p:nvPr>
            <p:ph type="ftr" sz="quarter" idx="11"/>
          </p:nvPr>
        </p:nvSpPr>
        <p:spPr/>
        <p:txBody>
          <a:bodyPr/>
          <a:lstStyle/>
          <a:p>
            <a:endParaRPr/>
          </a:p>
        </p:txBody>
      </p:sp>
      <p:sp>
        <p:nvSpPr>
          <p:cNvPr id="5" name="Date Placeholder 5"/>
          <p:cNvSpPr>
            <a:spLocks noGrp="1"/>
          </p:cNvSpPr>
          <p:nvPr>
            <p:ph type="dt" sz="half" idx="10"/>
          </p:nvPr>
        </p:nvSpPr>
        <p:spPr/>
        <p:txBody>
          <a:bodyPr/>
          <a:lstStyle>
            <a:lvl1pPr>
              <a:defRPr>
                <a:solidFill>
                  <a:schemeClr val="tx2"/>
                </a:solidFill>
              </a:defRPr>
            </a:lvl1pPr>
          </a:lstStyle>
          <a:p>
            <a:fld id="{9E583DDF-CA54-461A-A486-592D2374C532}" type="datetimeFigureOut">
              <a:rPr lang="en-US"/>
              <a:pPr/>
              <a:t>10/13/2021</a:t>
            </a:fld>
            <a:endParaRPr/>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CA8D9AD5-F248-4919-864A-CFD76CC027D6}" type="slidenum">
              <a:rPr/>
              <a:pPr/>
              <a:t>‹#›</a:t>
            </a:fld>
            <a:endParaRPr/>
          </a:p>
        </p:txBody>
      </p:sp>
    </p:spTree>
    <p:extLst>
      <p:ext uri="{BB962C8B-B14F-4D97-AF65-F5344CB8AC3E}">
        <p14:creationId xmlns:p14="http://schemas.microsoft.com/office/powerpoint/2010/main" val="3769307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bwMode="ltGray">
          <a:xfrm>
            <a:off x="7315200" y="0"/>
            <a:ext cx="4873752" cy="6858000"/>
          </a:xfrm>
          <a:prstGeom prst="rect">
            <a:avLst/>
          </a:prstGeom>
          <a:gradFill flip="none" rotWithShape="1">
            <a:gsLst>
              <a:gs pos="100000">
                <a:schemeClr val="tx2">
                  <a:lumMod val="75000"/>
                </a:schemeClr>
              </a:gs>
              <a:gs pos="0">
                <a:schemeClr val="tx2"/>
              </a:gs>
            </a:gsLst>
            <a:path path="circle">
              <a:fillToRect l="50000" t="50000" r="50000" b="50000"/>
            </a:path>
            <a:tileRect/>
          </a:gradFill>
          <a:ln w="9525"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a:ln>
                <a:noFill/>
              </a:ln>
              <a:solidFill>
                <a:prstClr val="white"/>
              </a:solidFill>
              <a:effectLst/>
              <a:uLnTx/>
              <a:uFillTx/>
              <a:latin typeface="Euphemia"/>
              <a:ea typeface="+mn-ea"/>
              <a:cs typeface="+mn-cs"/>
            </a:endParaRPr>
          </a:p>
        </p:txBody>
      </p:sp>
      <p:sp>
        <p:nvSpPr>
          <p:cNvPr id="2" name="Title 1"/>
          <p:cNvSpPr>
            <a:spLocks noGrp="1"/>
          </p:cNvSpPr>
          <p:nvPr>
            <p:ph type="title"/>
          </p:nvPr>
        </p:nvSpPr>
        <p:spPr>
          <a:xfrm>
            <a:off x="7923214" y="2362200"/>
            <a:ext cx="3200400" cy="1993392"/>
          </a:xfrm>
        </p:spPr>
        <p:txBody>
          <a:bodyPr anchor="b">
            <a:normAutofit/>
          </a:bodyPr>
          <a:lstStyle>
            <a:lvl1pPr>
              <a:defRPr sz="3400" b="0">
                <a:solidFill>
                  <a:schemeClr val="bg1"/>
                </a:solidFill>
              </a:defRPr>
            </a:lvl1pPr>
          </a:lstStyle>
          <a:p>
            <a:r>
              <a:rPr lang="en-US"/>
              <a:t>Click to edit Master title style</a:t>
            </a:r>
            <a:endParaRPr/>
          </a:p>
        </p:txBody>
      </p:sp>
      <p:sp>
        <p:nvSpPr>
          <p:cNvPr id="3" name="Picture Placeholder 2" descr="An empty placeholder to add an image. Click on the placeholder and select the image that you wish to add"/>
          <p:cNvSpPr>
            <a:spLocks noGrp="1"/>
          </p:cNvSpPr>
          <p:nvPr>
            <p:ph type="pic" idx="1"/>
          </p:nvPr>
        </p:nvSpPr>
        <p:spPr>
          <a:xfrm>
            <a:off x="0" y="0"/>
            <a:ext cx="7315200" cy="6858000"/>
          </a:xfrm>
          <a:solidFill>
            <a:schemeClr val="bg2">
              <a:lumMod val="90000"/>
            </a:schemeClr>
          </a:solidFill>
        </p:spPr>
        <p:txBody>
          <a:bodyPr/>
          <a:lstStyle>
            <a:lvl1pPr marL="0" indent="0" algn="ctr">
              <a:buNone/>
              <a:defRPr sz="3200">
                <a:solidFill>
                  <a:schemeClr val="tx2"/>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a:p>
        </p:txBody>
      </p:sp>
      <p:sp>
        <p:nvSpPr>
          <p:cNvPr id="4" name="Text Placeholder 3"/>
          <p:cNvSpPr>
            <a:spLocks noGrp="1"/>
          </p:cNvSpPr>
          <p:nvPr>
            <p:ph type="body" sz="half" idx="2"/>
          </p:nvPr>
        </p:nvSpPr>
        <p:spPr>
          <a:xfrm>
            <a:off x="7923214" y="4355592"/>
            <a:ext cx="3200400" cy="1644614"/>
          </a:xfrm>
        </p:spPr>
        <p:txBody>
          <a:bodyPr>
            <a:normAutofit/>
          </a:bodyPr>
          <a:lstStyle>
            <a:lvl1pPr marL="0" indent="0">
              <a:spcBef>
                <a:spcPts val="1200"/>
              </a:spcBef>
              <a:buNone/>
              <a:defRPr sz="160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Footer Placeholder 4"/>
          <p:cNvSpPr>
            <a:spLocks noGrp="1"/>
          </p:cNvSpPr>
          <p:nvPr>
            <p:ph type="ftr" sz="quarter" idx="11"/>
          </p:nvPr>
        </p:nvSpPr>
        <p:spPr/>
        <p:txBody>
          <a:bodyPr/>
          <a:lstStyle/>
          <a:p>
            <a:endParaRPr/>
          </a:p>
        </p:txBody>
      </p:sp>
      <p:sp>
        <p:nvSpPr>
          <p:cNvPr id="5" name="Date Placeholder 5"/>
          <p:cNvSpPr>
            <a:spLocks noGrp="1"/>
          </p:cNvSpPr>
          <p:nvPr>
            <p:ph type="dt" sz="half" idx="10"/>
          </p:nvPr>
        </p:nvSpPr>
        <p:spPr/>
        <p:txBody>
          <a:bodyPr/>
          <a:lstStyle/>
          <a:p>
            <a:fld id="{9E583DDF-CA54-461A-A486-592D2374C532}" type="datetimeFigureOut">
              <a:rPr lang="en-US"/>
              <a:t>10/13/2021</a:t>
            </a:fld>
            <a:endParaRPr/>
          </a:p>
        </p:txBody>
      </p:sp>
      <p:sp>
        <p:nvSpPr>
          <p:cNvPr id="7" name="Slide Number Placeholder 6"/>
          <p:cNvSpPr>
            <a:spLocks noGrp="1"/>
          </p:cNvSpPr>
          <p:nvPr>
            <p:ph type="sldNum" sz="quarter" idx="12"/>
          </p:nvPr>
        </p:nvSpPr>
        <p:spPr/>
        <p:txBody>
          <a:bodyPr/>
          <a:lstStyle/>
          <a:p>
            <a:fld id="{CA8D9AD5-F248-4919-864A-CFD76CC027D6}" type="slidenum">
              <a:rPr/>
              <a:t>‹#›</a:t>
            </a:fld>
            <a:endParaRPr/>
          </a:p>
        </p:txBody>
      </p:sp>
    </p:spTree>
    <p:extLst>
      <p:ext uri="{BB962C8B-B14F-4D97-AF65-F5344CB8AC3E}">
        <p14:creationId xmlns:p14="http://schemas.microsoft.com/office/powerpoint/2010/main" val="13717346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Footer Placeholder 3"/>
          <p:cNvSpPr>
            <a:spLocks noGrp="1"/>
          </p:cNvSpPr>
          <p:nvPr>
            <p:ph type="ftr" sz="quarter" idx="11"/>
          </p:nvPr>
        </p:nvSpPr>
        <p:spPr/>
        <p:txBody>
          <a:bodyPr/>
          <a:lstStyle/>
          <a:p>
            <a:endParaRPr/>
          </a:p>
        </p:txBody>
      </p:sp>
      <p:sp>
        <p:nvSpPr>
          <p:cNvPr id="4" name="Date Placeholder 4"/>
          <p:cNvSpPr>
            <a:spLocks noGrp="1"/>
          </p:cNvSpPr>
          <p:nvPr>
            <p:ph type="dt" sz="half" idx="10"/>
          </p:nvPr>
        </p:nvSpPr>
        <p:spPr/>
        <p:txBody>
          <a:bodyPr/>
          <a:lstStyle/>
          <a:p>
            <a:fld id="{9E583DDF-CA54-461A-A486-592D2374C532}" type="datetimeFigureOut">
              <a:rPr lang="en-US"/>
              <a:t>10/13/2021</a:t>
            </a:fld>
            <a:endParaRPr/>
          </a:p>
        </p:txBody>
      </p:sp>
      <p:sp>
        <p:nvSpPr>
          <p:cNvPr id="6" name="Slide Number Placeholder 5"/>
          <p:cNvSpPr>
            <a:spLocks noGrp="1"/>
          </p:cNvSpPr>
          <p:nvPr>
            <p:ph type="sldNum" sz="quarter" idx="12"/>
          </p:nvPr>
        </p:nvSpPr>
        <p:spPr/>
        <p:txBody>
          <a:bodyPr/>
          <a:lstStyle/>
          <a:p>
            <a:fld id="{CA8D9AD5-F248-4919-864A-CFD76CC027D6}" type="slidenum">
              <a:rPr/>
              <a:t>‹#›</a:t>
            </a:fld>
            <a:endParaRPr/>
          </a:p>
        </p:txBody>
      </p:sp>
    </p:spTree>
    <p:extLst>
      <p:ext uri="{BB962C8B-B14F-4D97-AF65-F5344CB8AC3E}">
        <p14:creationId xmlns:p14="http://schemas.microsoft.com/office/powerpoint/2010/main" val="33385722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274638"/>
            <a:ext cx="2628900" cy="5897562"/>
          </a:xfrm>
        </p:spPr>
        <p:txBody>
          <a:bodyPr vert="eaVert"/>
          <a:lstStyle/>
          <a:p>
            <a:r>
              <a:rPr lang="en-US"/>
              <a:t>Click to edit Master title style</a:t>
            </a:r>
            <a:endParaRPr/>
          </a:p>
        </p:txBody>
      </p:sp>
      <p:sp>
        <p:nvSpPr>
          <p:cNvPr id="3" name="Vertical Text Placeholder 2"/>
          <p:cNvSpPr>
            <a:spLocks noGrp="1"/>
          </p:cNvSpPr>
          <p:nvPr>
            <p:ph type="body" orient="vert" idx="1"/>
          </p:nvPr>
        </p:nvSpPr>
        <p:spPr>
          <a:xfrm>
            <a:off x="838200" y="274638"/>
            <a:ext cx="7734300" cy="589756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Footer Placeholder 3"/>
          <p:cNvSpPr>
            <a:spLocks noGrp="1"/>
          </p:cNvSpPr>
          <p:nvPr>
            <p:ph type="ftr" sz="quarter" idx="11"/>
          </p:nvPr>
        </p:nvSpPr>
        <p:spPr/>
        <p:txBody>
          <a:bodyPr/>
          <a:lstStyle/>
          <a:p>
            <a:endParaRPr/>
          </a:p>
        </p:txBody>
      </p:sp>
      <p:sp>
        <p:nvSpPr>
          <p:cNvPr id="4" name="Date Placeholder 4"/>
          <p:cNvSpPr>
            <a:spLocks noGrp="1"/>
          </p:cNvSpPr>
          <p:nvPr>
            <p:ph type="dt" sz="half" idx="10"/>
          </p:nvPr>
        </p:nvSpPr>
        <p:spPr/>
        <p:txBody>
          <a:bodyPr/>
          <a:lstStyle/>
          <a:p>
            <a:fld id="{9E583DDF-CA54-461A-A486-592D2374C532}" type="datetimeFigureOut">
              <a:rPr lang="en-US"/>
              <a:t>10/13/2021</a:t>
            </a:fld>
            <a:endParaRPr/>
          </a:p>
        </p:txBody>
      </p:sp>
      <p:sp>
        <p:nvSpPr>
          <p:cNvPr id="6" name="Slide Number Placeholder 5"/>
          <p:cNvSpPr>
            <a:spLocks noGrp="1"/>
          </p:cNvSpPr>
          <p:nvPr>
            <p:ph type="sldNum" sz="quarter" idx="12"/>
          </p:nvPr>
        </p:nvSpPr>
        <p:spPr/>
        <p:txBody>
          <a:bodyPr/>
          <a:lstStyle/>
          <a:p>
            <a:fld id="{CA8D9AD5-F248-4919-864A-CFD76CC027D6}" type="slidenum">
              <a:rPr/>
              <a:t>‹#›</a:t>
            </a:fld>
            <a:endParaRPr/>
          </a:p>
        </p:txBody>
      </p:sp>
    </p:spTree>
    <p:extLst>
      <p:ext uri="{BB962C8B-B14F-4D97-AF65-F5344CB8AC3E}">
        <p14:creationId xmlns:p14="http://schemas.microsoft.com/office/powerpoint/2010/main" val="27515582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341120" y="467360"/>
            <a:ext cx="9509760" cy="1233424"/>
          </a:xfrm>
          <a:prstGeom prst="rect">
            <a:avLst/>
          </a:prstGeom>
        </p:spPr>
        <p:txBody>
          <a:bodyPr vert="horz" lIns="91440" tIns="45720" rIns="91440" bIns="45720" rtlCol="0" anchor="b">
            <a:normAutofit/>
          </a:bodyPr>
          <a:lstStyle/>
          <a:p>
            <a:r>
              <a:rPr lang="en-US"/>
              <a:t>Click to edit Master title style</a:t>
            </a:r>
            <a:endParaRPr/>
          </a:p>
        </p:txBody>
      </p:sp>
      <p:sp>
        <p:nvSpPr>
          <p:cNvPr id="3" name="Text Placeholder 2"/>
          <p:cNvSpPr>
            <a:spLocks noGrp="1"/>
          </p:cNvSpPr>
          <p:nvPr>
            <p:ph type="body" idx="1"/>
          </p:nvPr>
        </p:nvSpPr>
        <p:spPr>
          <a:xfrm>
            <a:off x="1341120" y="1901952"/>
            <a:ext cx="9509760" cy="412762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7" name="Rectangle 3"/>
          <p:cNvSpPr/>
          <p:nvPr/>
        </p:nvSpPr>
        <p:spPr bwMode="ltGray">
          <a:xfrm>
            <a:off x="1587" y="6583680"/>
            <a:ext cx="12188826" cy="274320"/>
          </a:xfrm>
          <a:prstGeom prst="rect">
            <a:avLst/>
          </a:prstGeom>
          <a:gradFill flip="none" rotWithShape="1">
            <a:gsLst>
              <a:gs pos="100000">
                <a:schemeClr val="tx2">
                  <a:lumMod val="75000"/>
                </a:schemeClr>
              </a:gs>
              <a:gs pos="0">
                <a:schemeClr val="tx2"/>
              </a:gs>
            </a:gsLst>
            <a:path path="circle">
              <a:fillToRect l="50000" t="50000" r="50000" b="50000"/>
            </a:path>
            <a:tileRect/>
          </a:gradFill>
          <a:ln w="9525" cap="flat" cmpd="sng" algn="ctr">
            <a:noFill/>
            <a:prstDash val="solid"/>
          </a:ln>
          <a:effectLst/>
        </p:spPr>
        <p:txBody>
          <a:bodyPr rtlCol="0" anchor="ctr"/>
          <a:lstStyle/>
          <a:p>
            <a:pPr marR="0" lvl="0" indent="0" algn="ctr" fontAlgn="auto">
              <a:lnSpc>
                <a:spcPct val="100000"/>
              </a:lnSpc>
              <a:spcBef>
                <a:spcPts val="0"/>
              </a:spcBef>
              <a:spcAft>
                <a:spcPts val="0"/>
              </a:spcAft>
              <a:buClrTx/>
              <a:buSzTx/>
              <a:buFontTx/>
              <a:buNone/>
              <a:tabLst/>
            </a:pPr>
            <a:endParaRPr kumimoji="0" b="0" i="0" u="none" strike="noStrike" kern="0" cap="none" spc="0" normalizeH="0" baseline="0">
              <a:ln>
                <a:noFill/>
              </a:ln>
              <a:solidFill>
                <a:prstClr val="white"/>
              </a:solidFill>
              <a:effectLst/>
              <a:uLnTx/>
              <a:uFillTx/>
              <a:latin typeface="Euphemia"/>
            </a:endParaRPr>
          </a:p>
        </p:txBody>
      </p:sp>
      <p:sp>
        <p:nvSpPr>
          <p:cNvPr id="5" name="Footer Placeholder 4"/>
          <p:cNvSpPr>
            <a:spLocks noGrp="1"/>
          </p:cNvSpPr>
          <p:nvPr>
            <p:ph type="ftr" sz="quarter" idx="3"/>
          </p:nvPr>
        </p:nvSpPr>
        <p:spPr>
          <a:xfrm>
            <a:off x="1341120" y="6614494"/>
            <a:ext cx="7159752" cy="237744"/>
          </a:xfrm>
          <a:prstGeom prst="rect">
            <a:avLst/>
          </a:prstGeom>
        </p:spPr>
        <p:txBody>
          <a:bodyPr vert="horz" lIns="91440" tIns="45720" rIns="91440" bIns="45720" rtlCol="0" anchor="ctr"/>
          <a:lstStyle>
            <a:lvl1pPr algn="l">
              <a:defRPr sz="1100" cap="all" baseline="0">
                <a:solidFill>
                  <a:schemeClr val="bg2"/>
                </a:solidFill>
              </a:defRPr>
            </a:lvl1pPr>
          </a:lstStyle>
          <a:p>
            <a:endParaRPr lang="en-US" dirty="0"/>
          </a:p>
        </p:txBody>
      </p:sp>
      <p:sp>
        <p:nvSpPr>
          <p:cNvPr id="8" name="Rectangle 5"/>
          <p:cNvSpPr/>
          <p:nvPr/>
        </p:nvSpPr>
        <p:spPr bwMode="white">
          <a:xfrm>
            <a:off x="1587" y="6583680"/>
            <a:ext cx="12188826" cy="4572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Date Placeholder 6"/>
          <p:cNvSpPr>
            <a:spLocks noGrp="1"/>
          </p:cNvSpPr>
          <p:nvPr>
            <p:ph type="dt" sz="half" idx="2"/>
          </p:nvPr>
        </p:nvSpPr>
        <p:spPr>
          <a:xfrm>
            <a:off x="8875776" y="6614494"/>
            <a:ext cx="960120" cy="237744"/>
          </a:xfrm>
          <a:prstGeom prst="rect">
            <a:avLst/>
          </a:prstGeom>
        </p:spPr>
        <p:txBody>
          <a:bodyPr vert="horz" lIns="91440" tIns="45720" rIns="91440" bIns="45720" rtlCol="0" anchor="ctr"/>
          <a:lstStyle>
            <a:lvl1pPr algn="r">
              <a:defRPr sz="1100">
                <a:solidFill>
                  <a:schemeClr val="bg2"/>
                </a:solidFill>
              </a:defRPr>
            </a:lvl1pPr>
          </a:lstStyle>
          <a:p>
            <a:fld id="{9E583DDF-CA54-461A-A486-592D2374C532}" type="datetimeFigureOut">
              <a:rPr lang="en-US" smtClean="0"/>
              <a:pPr/>
              <a:t>10/13/2021</a:t>
            </a:fld>
            <a:endParaRPr lang="en-US"/>
          </a:p>
        </p:txBody>
      </p:sp>
      <p:sp>
        <p:nvSpPr>
          <p:cNvPr id="6" name="Slide Number Placeholder 7"/>
          <p:cNvSpPr>
            <a:spLocks noGrp="1"/>
          </p:cNvSpPr>
          <p:nvPr>
            <p:ph type="sldNum" sz="quarter" idx="4"/>
          </p:nvPr>
        </p:nvSpPr>
        <p:spPr>
          <a:xfrm>
            <a:off x="10210800" y="6614494"/>
            <a:ext cx="640080" cy="237744"/>
          </a:xfrm>
          <a:prstGeom prst="rect">
            <a:avLst/>
          </a:prstGeom>
        </p:spPr>
        <p:txBody>
          <a:bodyPr vert="horz" lIns="91440" tIns="45720" rIns="91440" bIns="45720" rtlCol="0" anchor="ctr"/>
          <a:lstStyle>
            <a:lvl1pPr algn="r">
              <a:defRPr sz="1100">
                <a:solidFill>
                  <a:schemeClr val="bg2"/>
                </a:solidFill>
              </a:defRPr>
            </a:lvl1pPr>
          </a:lstStyle>
          <a:p>
            <a:fld id="{CA8D9AD5-F248-4919-864A-CFD76CC027D6}" type="slidenum">
              <a:rPr lang="en-US" smtClean="0"/>
              <a:pPr/>
              <a:t>‹#›</a:t>
            </a:fld>
            <a:endParaRPr lang="en-US"/>
          </a:p>
        </p:txBody>
      </p:sp>
    </p:spTree>
    <p:extLst>
      <p:ext uri="{BB962C8B-B14F-4D97-AF65-F5344CB8AC3E}">
        <p14:creationId xmlns:p14="http://schemas.microsoft.com/office/powerpoint/2010/main" val="256376095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2" r:id="rId4"/>
    <p:sldLayoutId id="2147483661" r:id="rId5"/>
    <p:sldLayoutId id="2147483653" r:id="rId6"/>
    <p:sldLayoutId id="2147483654" r:id="rId7"/>
    <p:sldLayoutId id="2147483655" r:id="rId8"/>
    <p:sldLayoutId id="2147483656" r:id="rId9"/>
    <p:sldLayoutId id="2147483663" r:id="rId10"/>
    <p:sldLayoutId id="2147483657" r:id="rId11"/>
    <p:sldLayoutId id="2147483658" r:id="rId12"/>
    <p:sldLayoutId id="2147483659" r:id="rId13"/>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marL="0" indent="0" algn="l" defTabSz="914400" rtl="0" eaLnBrk="1" latinLnBrk="0" hangingPunct="1">
        <a:lnSpc>
          <a:spcPct val="90000"/>
        </a:lnSpc>
        <a:spcBef>
          <a:spcPct val="0"/>
        </a:spcBef>
        <a:buFont typeface="Arial" pitchFamily="34" charset="0"/>
        <a:buNone/>
        <a:defRPr sz="3400" kern="1200">
          <a:solidFill>
            <a:schemeClr val="tx2">
              <a:lumMod val="75000"/>
            </a:schemeClr>
          </a:solidFill>
          <a:latin typeface="+mj-lt"/>
          <a:ea typeface="+mj-ea"/>
          <a:cs typeface="+mj-cs"/>
        </a:defRPr>
      </a:lvl1pPr>
    </p:titleStyle>
    <p:bodyStyle>
      <a:lvl1pPr marL="274320" indent="-228600" algn="l" defTabSz="914400" rtl="0" eaLnBrk="1" latinLnBrk="0" hangingPunct="1">
        <a:lnSpc>
          <a:spcPct val="90000"/>
        </a:lnSpc>
        <a:spcBef>
          <a:spcPts val="1800"/>
        </a:spcBef>
        <a:buClr>
          <a:schemeClr val="tx2"/>
        </a:buClr>
        <a:buSzPct val="100000"/>
        <a:buFont typeface="Arial" pitchFamily="34" charset="0"/>
        <a:buChar char="▪"/>
        <a:defRPr sz="2000" kern="1200">
          <a:solidFill>
            <a:schemeClr val="tx2"/>
          </a:solidFill>
          <a:latin typeface="+mn-lt"/>
          <a:ea typeface="+mn-ea"/>
          <a:cs typeface="+mn-cs"/>
        </a:defRPr>
      </a:lvl1pPr>
      <a:lvl2pPr marL="594360" indent="-228600" algn="l" defTabSz="914400" rtl="0" eaLnBrk="1" latinLnBrk="0" hangingPunct="1">
        <a:lnSpc>
          <a:spcPct val="90000"/>
        </a:lnSpc>
        <a:spcBef>
          <a:spcPts val="1000"/>
        </a:spcBef>
        <a:buClr>
          <a:schemeClr val="tx2"/>
        </a:buClr>
        <a:buSzPct val="100000"/>
        <a:buFont typeface="Arial" pitchFamily="34" charset="0"/>
        <a:buChar char="▪"/>
        <a:defRPr sz="1800" kern="1200">
          <a:solidFill>
            <a:schemeClr val="tx2"/>
          </a:solidFill>
          <a:latin typeface="+mn-lt"/>
          <a:ea typeface="+mn-ea"/>
          <a:cs typeface="+mn-cs"/>
        </a:defRPr>
      </a:lvl2pPr>
      <a:lvl3pPr marL="914400" indent="-228600" algn="l" defTabSz="914400" rtl="0" eaLnBrk="1" latinLnBrk="0" hangingPunct="1">
        <a:lnSpc>
          <a:spcPct val="90000"/>
        </a:lnSpc>
        <a:spcBef>
          <a:spcPts val="800"/>
        </a:spcBef>
        <a:buClr>
          <a:schemeClr val="tx2"/>
        </a:buClr>
        <a:buSzPct val="100000"/>
        <a:buFont typeface="Arial" pitchFamily="34" charset="0"/>
        <a:buChar char="▪"/>
        <a:defRPr sz="1600" kern="1200">
          <a:solidFill>
            <a:schemeClr val="tx2"/>
          </a:solidFill>
          <a:latin typeface="+mn-lt"/>
          <a:ea typeface="+mn-ea"/>
          <a:cs typeface="+mn-cs"/>
        </a:defRPr>
      </a:lvl3pPr>
      <a:lvl4pPr marL="1234440" indent="-228600" algn="l" defTabSz="914400" rtl="0" eaLnBrk="1" latinLnBrk="0" hangingPunct="1">
        <a:lnSpc>
          <a:spcPct val="90000"/>
        </a:lnSpc>
        <a:spcBef>
          <a:spcPts val="800"/>
        </a:spcBef>
        <a:buClr>
          <a:schemeClr val="tx2"/>
        </a:buClr>
        <a:buSzPct val="100000"/>
        <a:buFont typeface="Arial" pitchFamily="34" charset="0"/>
        <a:buChar char="▪"/>
        <a:defRPr sz="1400" kern="1200">
          <a:solidFill>
            <a:schemeClr val="tx2"/>
          </a:solidFill>
          <a:latin typeface="+mn-lt"/>
          <a:ea typeface="+mn-ea"/>
          <a:cs typeface="+mn-cs"/>
        </a:defRPr>
      </a:lvl4pPr>
      <a:lvl5pPr marL="1554480" indent="-228600" algn="l" defTabSz="914400" rtl="0" eaLnBrk="1" latinLnBrk="0" hangingPunct="1">
        <a:lnSpc>
          <a:spcPct val="90000"/>
        </a:lnSpc>
        <a:spcBef>
          <a:spcPts val="800"/>
        </a:spcBef>
        <a:buClr>
          <a:schemeClr val="tx2"/>
        </a:buClr>
        <a:buSzPct val="100000"/>
        <a:buFont typeface="Arial" pitchFamily="34" charset="0"/>
        <a:buChar char="▪"/>
        <a:defRPr sz="1400" kern="1200">
          <a:solidFill>
            <a:schemeClr val="tx2"/>
          </a:solidFill>
          <a:latin typeface="+mn-lt"/>
          <a:ea typeface="+mn-ea"/>
          <a:cs typeface="+mn-cs"/>
        </a:defRPr>
      </a:lvl5pPr>
      <a:lvl6pPr marL="1874520" indent="-228600" algn="l" defTabSz="914400" rtl="0" eaLnBrk="1" latinLnBrk="0" hangingPunct="1">
        <a:lnSpc>
          <a:spcPct val="90000"/>
        </a:lnSpc>
        <a:spcBef>
          <a:spcPts val="800"/>
        </a:spcBef>
        <a:buSzPct val="100000"/>
        <a:buFont typeface="Arial" pitchFamily="34" charset="0"/>
        <a:buChar char="▪"/>
        <a:defRPr sz="1400" kern="1200">
          <a:solidFill>
            <a:schemeClr val="tx2"/>
          </a:solidFill>
          <a:latin typeface="+mn-lt"/>
          <a:ea typeface="+mn-ea"/>
          <a:cs typeface="+mn-cs"/>
        </a:defRPr>
      </a:lvl6pPr>
      <a:lvl7pPr marL="2194560" indent="-228600" algn="l" defTabSz="914400" rtl="0" eaLnBrk="1" latinLnBrk="0" hangingPunct="1">
        <a:lnSpc>
          <a:spcPct val="90000"/>
        </a:lnSpc>
        <a:spcBef>
          <a:spcPts val="800"/>
        </a:spcBef>
        <a:buSzPct val="100000"/>
        <a:buFont typeface="Arial" pitchFamily="34" charset="0"/>
        <a:buChar char="▪"/>
        <a:defRPr sz="1400" kern="1200" baseline="0">
          <a:solidFill>
            <a:schemeClr val="tx2"/>
          </a:solidFill>
          <a:latin typeface="+mn-lt"/>
          <a:ea typeface="+mn-ea"/>
          <a:cs typeface="+mn-cs"/>
        </a:defRPr>
      </a:lvl7pPr>
      <a:lvl8pPr marL="2514600" indent="-228600" algn="l" defTabSz="914400" rtl="0" eaLnBrk="1" latinLnBrk="0" hangingPunct="1">
        <a:lnSpc>
          <a:spcPct val="90000"/>
        </a:lnSpc>
        <a:spcBef>
          <a:spcPts val="800"/>
        </a:spcBef>
        <a:buSzPct val="100000"/>
        <a:buFont typeface="Arial" pitchFamily="34" charset="0"/>
        <a:buChar char="▪"/>
        <a:defRPr sz="1400" kern="1200" baseline="0">
          <a:solidFill>
            <a:schemeClr val="tx2"/>
          </a:solidFill>
          <a:latin typeface="+mn-lt"/>
          <a:ea typeface="+mn-ea"/>
          <a:cs typeface="+mn-cs"/>
        </a:defRPr>
      </a:lvl8pPr>
      <a:lvl9pPr marL="2834640" indent="-228600" algn="l" defTabSz="914400" rtl="0" eaLnBrk="1" latinLnBrk="0" hangingPunct="1">
        <a:lnSpc>
          <a:spcPct val="90000"/>
        </a:lnSpc>
        <a:spcBef>
          <a:spcPts val="800"/>
        </a:spcBef>
        <a:buSzPct val="100000"/>
        <a:buFont typeface="Arial" pitchFamily="34" charset="0"/>
        <a:buChar char="▪"/>
        <a:defRPr sz="1400" kern="1200" baseline="0">
          <a:solidFill>
            <a:schemeClr val="tx2"/>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Easements </a:t>
            </a:r>
          </a:p>
        </p:txBody>
      </p:sp>
      <p:sp>
        <p:nvSpPr>
          <p:cNvPr id="4" name="Subtitle 2"/>
          <p:cNvSpPr>
            <a:spLocks noGrp="1"/>
          </p:cNvSpPr>
          <p:nvPr>
            <p:ph type="subTitle" idx="1"/>
          </p:nvPr>
        </p:nvSpPr>
        <p:spPr/>
        <p:txBody>
          <a:bodyPr/>
          <a:lstStyle/>
          <a:p>
            <a:r>
              <a:rPr lang="en-US" dirty="0"/>
              <a:t>Property Law</a:t>
            </a:r>
          </a:p>
        </p:txBody>
      </p:sp>
    </p:spTree>
    <p:extLst>
      <p:ext uri="{BB962C8B-B14F-4D97-AF65-F5344CB8AC3E}">
        <p14:creationId xmlns:p14="http://schemas.microsoft.com/office/powerpoint/2010/main" val="27988093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F64FC9-A3F0-4811-8517-96AD1BE5E782}"/>
              </a:ext>
            </a:extLst>
          </p:cNvPr>
          <p:cNvSpPr>
            <a:spLocks noGrp="1"/>
          </p:cNvSpPr>
          <p:nvPr>
            <p:ph type="title"/>
          </p:nvPr>
        </p:nvSpPr>
        <p:spPr/>
        <p:txBody>
          <a:bodyPr/>
          <a:lstStyle/>
          <a:p>
            <a:r>
              <a:rPr lang="en-GB" dirty="0"/>
              <a:t>Terminology</a:t>
            </a:r>
          </a:p>
        </p:txBody>
      </p:sp>
      <p:sp>
        <p:nvSpPr>
          <p:cNvPr id="3" name="Content Placeholder 2">
            <a:extLst>
              <a:ext uri="{FF2B5EF4-FFF2-40B4-BE49-F238E27FC236}">
                <a16:creationId xmlns:a16="http://schemas.microsoft.com/office/drawing/2014/main" id="{7ABC1897-0EBC-4644-AB5A-0798870C9DF9}"/>
              </a:ext>
            </a:extLst>
          </p:cNvPr>
          <p:cNvSpPr>
            <a:spLocks noGrp="1"/>
          </p:cNvSpPr>
          <p:nvPr>
            <p:ph idx="1"/>
          </p:nvPr>
        </p:nvSpPr>
        <p:spPr/>
        <p:txBody>
          <a:bodyPr/>
          <a:lstStyle/>
          <a:p>
            <a:r>
              <a:rPr lang="en-GB" b="1" dirty="0"/>
              <a:t>Servient tenement  </a:t>
            </a:r>
            <a:r>
              <a:rPr lang="en-GB" dirty="0"/>
              <a:t>- The land over which the easement is exercised (the burdened land) </a:t>
            </a:r>
          </a:p>
          <a:p>
            <a:r>
              <a:rPr lang="en-GB" b="1" dirty="0"/>
              <a:t>Dominant tenement </a:t>
            </a:r>
            <a:r>
              <a:rPr lang="en-GB" dirty="0"/>
              <a:t>-  The land that enjoys the right (the benefitted land) </a:t>
            </a:r>
          </a:p>
          <a:p>
            <a:r>
              <a:rPr lang="en-GB" b="1" dirty="0"/>
              <a:t>Servient owner </a:t>
            </a:r>
            <a:r>
              <a:rPr lang="en-GB" dirty="0"/>
              <a:t>-  The owner of the servient tenement </a:t>
            </a:r>
          </a:p>
          <a:p>
            <a:r>
              <a:rPr lang="en-GB" b="1" dirty="0"/>
              <a:t>Dominant owner </a:t>
            </a:r>
            <a:r>
              <a:rPr lang="en-GB" dirty="0"/>
              <a:t>-  The owner of the dominant tenement </a:t>
            </a:r>
          </a:p>
          <a:p>
            <a:r>
              <a:rPr lang="en-GB" b="1" dirty="0"/>
              <a:t>Grant</a:t>
            </a:r>
            <a:r>
              <a:rPr lang="en-GB" dirty="0"/>
              <a:t> -  The land owner creates an easement in favour of the buyer </a:t>
            </a:r>
          </a:p>
          <a:p>
            <a:r>
              <a:rPr lang="en-GB" b="1" dirty="0"/>
              <a:t>Reservation</a:t>
            </a:r>
            <a:r>
              <a:rPr lang="en-GB" dirty="0"/>
              <a:t> - The land owner creates an easement in favour of their own land when selling to a buyer</a:t>
            </a:r>
          </a:p>
        </p:txBody>
      </p:sp>
    </p:spTree>
    <p:extLst>
      <p:ext uri="{BB962C8B-B14F-4D97-AF65-F5344CB8AC3E}">
        <p14:creationId xmlns:p14="http://schemas.microsoft.com/office/powerpoint/2010/main" val="27543896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
          <p:cNvSpPr>
            <a:spLocks noGrp="1"/>
          </p:cNvSpPr>
          <p:nvPr>
            <p:ph type="title"/>
          </p:nvPr>
        </p:nvSpPr>
        <p:spPr/>
        <p:txBody>
          <a:bodyPr/>
          <a:lstStyle/>
          <a:p>
            <a:r>
              <a:rPr lang="en-US" dirty="0"/>
              <a:t>Introduction to Easements</a:t>
            </a:r>
          </a:p>
        </p:txBody>
      </p:sp>
      <p:sp>
        <p:nvSpPr>
          <p:cNvPr id="14" name="Content Placeholder 2"/>
          <p:cNvSpPr>
            <a:spLocks noGrp="1"/>
          </p:cNvSpPr>
          <p:nvPr>
            <p:ph idx="1"/>
          </p:nvPr>
        </p:nvSpPr>
        <p:spPr/>
        <p:txBody>
          <a:bodyPr>
            <a:normAutofit fontScale="85000" lnSpcReduction="20000"/>
          </a:bodyPr>
          <a:lstStyle/>
          <a:p>
            <a:r>
              <a:rPr lang="en-GB" dirty="0"/>
              <a:t>An easement is a right for one landowner to make use of another parcel of land for the benefit of their own land. </a:t>
            </a:r>
          </a:p>
          <a:p>
            <a:r>
              <a:rPr lang="en-GB" dirty="0"/>
              <a:t>For example, a right of way. </a:t>
            </a:r>
          </a:p>
          <a:p>
            <a:r>
              <a:rPr lang="en-GB" dirty="0"/>
              <a:t>A profit (or profit a prendre) is a right to go on to somebody else’s land and remove from the land something which exists naturally. </a:t>
            </a:r>
          </a:p>
          <a:p>
            <a:r>
              <a:rPr lang="en-GB" dirty="0"/>
              <a:t>For example, a right to: </a:t>
            </a:r>
          </a:p>
          <a:p>
            <a:r>
              <a:rPr lang="en-GB" dirty="0"/>
              <a:t>catch and take fish </a:t>
            </a:r>
          </a:p>
          <a:p>
            <a:r>
              <a:rPr lang="en-GB" dirty="0"/>
              <a:t>graze animals </a:t>
            </a:r>
          </a:p>
          <a:p>
            <a:r>
              <a:rPr lang="en-GB" dirty="0"/>
              <a:t>extract minerals such as gravel or chalk </a:t>
            </a:r>
          </a:p>
          <a:p>
            <a:r>
              <a:rPr lang="en-GB" dirty="0"/>
              <a:t>hunt or shoot In this chapter, the terms ‘easement’ and ‘profit’ are used interchangeably.</a:t>
            </a:r>
          </a:p>
          <a:p>
            <a:r>
              <a:rPr lang="en-GB" dirty="0"/>
              <a:t>The key differences between easements and profits are highlighted where necessary</a:t>
            </a:r>
            <a:endParaRPr lang="en-US" dirty="0"/>
          </a:p>
        </p:txBody>
      </p:sp>
    </p:spTree>
    <p:extLst>
      <p:ext uri="{BB962C8B-B14F-4D97-AF65-F5344CB8AC3E}">
        <p14:creationId xmlns:p14="http://schemas.microsoft.com/office/powerpoint/2010/main" val="14959550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E7BD88-1009-442A-B386-169534651A59}"/>
              </a:ext>
            </a:extLst>
          </p:cNvPr>
          <p:cNvSpPr>
            <a:spLocks noGrp="1"/>
          </p:cNvSpPr>
          <p:nvPr>
            <p:ph type="title"/>
          </p:nvPr>
        </p:nvSpPr>
        <p:spPr/>
        <p:txBody>
          <a:bodyPr/>
          <a:lstStyle/>
          <a:p>
            <a:r>
              <a:rPr lang="en-GB" dirty="0"/>
              <a:t>Is an easement legal?</a:t>
            </a:r>
          </a:p>
        </p:txBody>
      </p:sp>
      <p:sp>
        <p:nvSpPr>
          <p:cNvPr id="3" name="Content Placeholder 2">
            <a:extLst>
              <a:ext uri="{FF2B5EF4-FFF2-40B4-BE49-F238E27FC236}">
                <a16:creationId xmlns:a16="http://schemas.microsoft.com/office/drawing/2014/main" id="{03EA17F7-4D71-4470-A34B-2716312F2D59}"/>
              </a:ext>
            </a:extLst>
          </p:cNvPr>
          <p:cNvSpPr>
            <a:spLocks noGrp="1"/>
          </p:cNvSpPr>
          <p:nvPr>
            <p:ph idx="1"/>
          </p:nvPr>
        </p:nvSpPr>
        <p:spPr/>
        <p:txBody>
          <a:bodyPr/>
          <a:lstStyle/>
          <a:p>
            <a:r>
              <a:rPr lang="en-GB" dirty="0"/>
              <a:t>Easements are capable of being legal, but only if they meet the requirements of s 1(2)(a) LPA. </a:t>
            </a:r>
          </a:p>
          <a:p>
            <a:r>
              <a:rPr lang="en-GB" dirty="0"/>
              <a:t>In order to be capable of being legal, the right must be granted for the equivalent of either: </a:t>
            </a:r>
          </a:p>
          <a:p>
            <a:r>
              <a:rPr lang="en-GB" dirty="0"/>
              <a:t>an estate in fee simple absolute in possession (freehold), </a:t>
            </a:r>
            <a:r>
              <a:rPr lang="en-GB" dirty="0" err="1"/>
              <a:t>ie</a:t>
            </a:r>
            <a:r>
              <a:rPr lang="en-GB" dirty="0"/>
              <a:t> forever; or</a:t>
            </a:r>
          </a:p>
          <a:p>
            <a:r>
              <a:rPr lang="en-GB" dirty="0"/>
              <a:t> a term of years absolute (leasehold), </a:t>
            </a:r>
            <a:r>
              <a:rPr lang="en-GB" dirty="0" err="1"/>
              <a:t>ie</a:t>
            </a:r>
            <a:r>
              <a:rPr lang="en-GB" dirty="0"/>
              <a:t> for a fixed ascertainable duration. </a:t>
            </a:r>
          </a:p>
          <a:p>
            <a:r>
              <a:rPr lang="en-GB" dirty="0"/>
              <a:t>An easement created for an uncertain duration is, therefore, not capable of being legal and will exist in equity only – s 1(3) LPA 1925</a:t>
            </a:r>
          </a:p>
        </p:txBody>
      </p:sp>
    </p:spTree>
    <p:extLst>
      <p:ext uri="{BB962C8B-B14F-4D97-AF65-F5344CB8AC3E}">
        <p14:creationId xmlns:p14="http://schemas.microsoft.com/office/powerpoint/2010/main" val="32089961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24C8D9-283D-496D-82A7-D3C4CEACB9A5}"/>
              </a:ext>
            </a:extLst>
          </p:cNvPr>
          <p:cNvSpPr>
            <a:spLocks noGrp="1"/>
          </p:cNvSpPr>
          <p:nvPr>
            <p:ph type="title"/>
          </p:nvPr>
        </p:nvSpPr>
        <p:spPr/>
        <p:txBody>
          <a:bodyPr/>
          <a:lstStyle/>
          <a:p>
            <a:r>
              <a:rPr lang="en-GB" dirty="0"/>
              <a:t>Formalities </a:t>
            </a:r>
          </a:p>
        </p:txBody>
      </p:sp>
      <p:sp>
        <p:nvSpPr>
          <p:cNvPr id="3" name="Content Placeholder 2">
            <a:extLst>
              <a:ext uri="{FF2B5EF4-FFF2-40B4-BE49-F238E27FC236}">
                <a16:creationId xmlns:a16="http://schemas.microsoft.com/office/drawing/2014/main" id="{1BCD60E0-E74C-415E-95E2-0DE8EBDAB974}"/>
              </a:ext>
            </a:extLst>
          </p:cNvPr>
          <p:cNvSpPr>
            <a:spLocks noGrp="1"/>
          </p:cNvSpPr>
          <p:nvPr>
            <p:ph idx="1"/>
          </p:nvPr>
        </p:nvSpPr>
        <p:spPr/>
        <p:txBody>
          <a:bodyPr/>
          <a:lstStyle/>
          <a:p>
            <a:r>
              <a:rPr lang="en-GB" dirty="0"/>
              <a:t>A deed is required to create a legal easement – s 52(1) LPA 1925. </a:t>
            </a:r>
          </a:p>
          <a:p>
            <a:r>
              <a:rPr lang="en-GB" dirty="0"/>
              <a:t>The deed must meet the requirements set out in s 1 LPMPA 1989. </a:t>
            </a:r>
          </a:p>
          <a:p>
            <a:r>
              <a:rPr lang="en-GB" dirty="0"/>
              <a:t>However, legal easements can be created without the formality of a deed. </a:t>
            </a:r>
          </a:p>
          <a:p>
            <a:r>
              <a:rPr lang="en-GB" dirty="0"/>
              <a:t>If an agreement for an easement is entered into which complies with s 2 LPMPA 1989, this creates a contract for an easement, enforceable in equity, following the doctrine in Walsh v Lonsdale.</a:t>
            </a:r>
          </a:p>
        </p:txBody>
      </p:sp>
    </p:spTree>
    <p:extLst>
      <p:ext uri="{BB962C8B-B14F-4D97-AF65-F5344CB8AC3E}">
        <p14:creationId xmlns:p14="http://schemas.microsoft.com/office/powerpoint/2010/main" val="36821675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A4985A-35F1-4E74-95EC-311A3BE89478}"/>
              </a:ext>
            </a:extLst>
          </p:cNvPr>
          <p:cNvSpPr>
            <a:spLocks noGrp="1"/>
          </p:cNvSpPr>
          <p:nvPr>
            <p:ph type="title"/>
          </p:nvPr>
        </p:nvSpPr>
        <p:spPr/>
        <p:txBody>
          <a:bodyPr/>
          <a:lstStyle/>
          <a:p>
            <a:r>
              <a:rPr lang="en-GB" dirty="0"/>
              <a:t>Is it an easement?</a:t>
            </a:r>
          </a:p>
        </p:txBody>
      </p:sp>
      <p:sp>
        <p:nvSpPr>
          <p:cNvPr id="3" name="Content Placeholder 2">
            <a:extLst>
              <a:ext uri="{FF2B5EF4-FFF2-40B4-BE49-F238E27FC236}">
                <a16:creationId xmlns:a16="http://schemas.microsoft.com/office/drawing/2014/main" id="{CBD4F6B4-A680-4396-8139-DB12E1F22A21}"/>
              </a:ext>
            </a:extLst>
          </p:cNvPr>
          <p:cNvSpPr>
            <a:spLocks noGrp="1"/>
          </p:cNvSpPr>
          <p:nvPr>
            <p:ph idx="1"/>
          </p:nvPr>
        </p:nvSpPr>
        <p:spPr/>
        <p:txBody>
          <a:bodyPr>
            <a:normAutofit lnSpcReduction="10000"/>
          </a:bodyPr>
          <a:lstStyle/>
          <a:p>
            <a:r>
              <a:rPr lang="en-GB" dirty="0"/>
              <a:t>There is no legal definition of an easement. </a:t>
            </a:r>
          </a:p>
          <a:p>
            <a:r>
              <a:rPr lang="en-GB" dirty="0"/>
              <a:t>There is also no exhaustive list of types of easements. </a:t>
            </a:r>
          </a:p>
          <a:p>
            <a:r>
              <a:rPr lang="en-GB" dirty="0"/>
              <a:t>New types of easements can be recognised: ‘The categories of servitude and easements must alter and expand with the changes that take place in the circumstances of mankind.’ Dyce v Lady James Hay (1852)1 Macq 305 </a:t>
            </a:r>
          </a:p>
          <a:p>
            <a:r>
              <a:rPr lang="en-GB" dirty="0"/>
              <a:t>New types of easement are generally recognised as being analogous to existing easements. </a:t>
            </a:r>
          </a:p>
          <a:p>
            <a:r>
              <a:rPr lang="en-GB" dirty="0"/>
              <a:t>For example:</a:t>
            </a:r>
          </a:p>
          <a:p>
            <a:r>
              <a:rPr lang="en-GB" dirty="0"/>
              <a:t>the right to erect a satellite dish as being analogous to a right to erect a sign; and </a:t>
            </a:r>
          </a:p>
          <a:p>
            <a:r>
              <a:rPr lang="en-GB" dirty="0"/>
              <a:t>the right to park as being analogous to an easement for storage.</a:t>
            </a:r>
          </a:p>
        </p:txBody>
      </p:sp>
    </p:spTree>
    <p:extLst>
      <p:ext uri="{BB962C8B-B14F-4D97-AF65-F5344CB8AC3E}">
        <p14:creationId xmlns:p14="http://schemas.microsoft.com/office/powerpoint/2010/main" val="36462354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ECF186-B5B7-46D3-B045-021C163F3A36}"/>
              </a:ext>
            </a:extLst>
          </p:cNvPr>
          <p:cNvSpPr>
            <a:spLocks noGrp="1"/>
          </p:cNvSpPr>
          <p:nvPr>
            <p:ph type="title"/>
          </p:nvPr>
        </p:nvSpPr>
        <p:spPr/>
        <p:txBody>
          <a:bodyPr/>
          <a:lstStyle/>
          <a:p>
            <a:r>
              <a:rPr lang="en-GB" dirty="0"/>
              <a:t>Re Ellenborough Park </a:t>
            </a:r>
          </a:p>
        </p:txBody>
      </p:sp>
      <p:sp>
        <p:nvSpPr>
          <p:cNvPr id="3" name="Content Placeholder 2">
            <a:extLst>
              <a:ext uri="{FF2B5EF4-FFF2-40B4-BE49-F238E27FC236}">
                <a16:creationId xmlns:a16="http://schemas.microsoft.com/office/drawing/2014/main" id="{9FE43B1C-39D6-4C7D-A4FB-1B1E225D2036}"/>
              </a:ext>
            </a:extLst>
          </p:cNvPr>
          <p:cNvSpPr>
            <a:spLocks noGrp="1"/>
          </p:cNvSpPr>
          <p:nvPr>
            <p:ph idx="1"/>
          </p:nvPr>
        </p:nvSpPr>
        <p:spPr/>
        <p:txBody>
          <a:bodyPr/>
          <a:lstStyle/>
          <a:p>
            <a:r>
              <a:rPr lang="en-GB" dirty="0"/>
              <a:t>The judgement of </a:t>
            </a:r>
            <a:r>
              <a:rPr lang="en-GB" dirty="0" err="1"/>
              <a:t>Evershed</a:t>
            </a:r>
            <a:r>
              <a:rPr lang="en-GB" dirty="0"/>
              <a:t> MR in Re Ellenborough Park [1956] Ch 131 confirmed that four essential characteristics must be present in order for a right to exist as an easement: </a:t>
            </a:r>
          </a:p>
          <a:p>
            <a:r>
              <a:rPr lang="en-GB" dirty="0"/>
              <a:t>1. There must be a dominant and a servient tenement. </a:t>
            </a:r>
          </a:p>
          <a:p>
            <a:r>
              <a:rPr lang="en-GB" dirty="0"/>
              <a:t>2. The easement must accommodate the dominant tenement.</a:t>
            </a:r>
          </a:p>
          <a:p>
            <a:r>
              <a:rPr lang="en-GB" dirty="0"/>
              <a:t>3. The dominant and servient tenements must not be both owned and occupied by the same person. </a:t>
            </a:r>
          </a:p>
          <a:p>
            <a:r>
              <a:rPr lang="en-GB" dirty="0"/>
              <a:t>4. The easement must be capable of forming the subject matter of the grant</a:t>
            </a:r>
          </a:p>
        </p:txBody>
      </p:sp>
    </p:spTree>
    <p:extLst>
      <p:ext uri="{BB962C8B-B14F-4D97-AF65-F5344CB8AC3E}">
        <p14:creationId xmlns:p14="http://schemas.microsoft.com/office/powerpoint/2010/main" val="40681878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D075D1-A8C7-463D-9969-07F989B88A90}"/>
              </a:ext>
            </a:extLst>
          </p:cNvPr>
          <p:cNvSpPr>
            <a:spLocks noGrp="1"/>
          </p:cNvSpPr>
          <p:nvPr>
            <p:ph type="title"/>
          </p:nvPr>
        </p:nvSpPr>
        <p:spPr/>
        <p:txBody>
          <a:bodyPr/>
          <a:lstStyle/>
          <a:p>
            <a:r>
              <a:rPr lang="en-GB" dirty="0"/>
              <a:t>There must be a dominant and servient tenement</a:t>
            </a:r>
          </a:p>
        </p:txBody>
      </p:sp>
      <p:sp>
        <p:nvSpPr>
          <p:cNvPr id="3" name="Content Placeholder 2">
            <a:extLst>
              <a:ext uri="{FF2B5EF4-FFF2-40B4-BE49-F238E27FC236}">
                <a16:creationId xmlns:a16="http://schemas.microsoft.com/office/drawing/2014/main" id="{00AADB6E-C99A-4B2C-ADEB-FF97F1FE54F7}"/>
              </a:ext>
            </a:extLst>
          </p:cNvPr>
          <p:cNvSpPr>
            <a:spLocks noGrp="1"/>
          </p:cNvSpPr>
          <p:nvPr>
            <p:ph idx="1"/>
          </p:nvPr>
        </p:nvSpPr>
        <p:spPr/>
        <p:txBody>
          <a:bodyPr>
            <a:normAutofit/>
          </a:bodyPr>
          <a:lstStyle/>
          <a:p>
            <a:r>
              <a:rPr lang="en-GB" dirty="0"/>
              <a:t>An easement can only exist if it is attached to (or appurtenant to) the dominant land. </a:t>
            </a:r>
          </a:p>
          <a:p>
            <a:r>
              <a:rPr lang="en-GB" dirty="0"/>
              <a:t>It is, therefore, essential that there is an identifiable dominant and servient tenement in existence at the time of the grant. </a:t>
            </a:r>
          </a:p>
          <a:p>
            <a:r>
              <a:rPr lang="en-GB" dirty="0"/>
              <a:t>An easement cannot exist ‘in gross’. This is where only a servient tenement is identified, without any dominant land. </a:t>
            </a:r>
          </a:p>
          <a:p>
            <a:r>
              <a:rPr lang="en-GB" dirty="0"/>
              <a:t>The rationale for this rule is that, when an easement is created, it becomes part of the land. </a:t>
            </a:r>
          </a:p>
          <a:p>
            <a:r>
              <a:rPr lang="en-GB" dirty="0"/>
              <a:t>Remember that an easement is included in the definition of land in s 205 LPA. </a:t>
            </a:r>
          </a:p>
          <a:p>
            <a:r>
              <a:rPr lang="en-GB" dirty="0"/>
              <a:t>Any future owner of the dominant tenement enjoys the benefit of the easement. </a:t>
            </a:r>
          </a:p>
        </p:txBody>
      </p:sp>
    </p:spTree>
    <p:extLst>
      <p:ext uri="{BB962C8B-B14F-4D97-AF65-F5344CB8AC3E}">
        <p14:creationId xmlns:p14="http://schemas.microsoft.com/office/powerpoint/2010/main" val="29150046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E284A0-9168-44E8-9CB4-8C12FEED9716}"/>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3589AEC0-589B-4760-B524-4DE84B1982A2}"/>
              </a:ext>
            </a:extLst>
          </p:cNvPr>
          <p:cNvSpPr>
            <a:spLocks noGrp="1"/>
          </p:cNvSpPr>
          <p:nvPr>
            <p:ph idx="1"/>
          </p:nvPr>
        </p:nvSpPr>
        <p:spPr/>
        <p:txBody>
          <a:bodyPr/>
          <a:lstStyle/>
          <a:p>
            <a:r>
              <a:rPr lang="en-GB" dirty="0"/>
              <a:t>Permitting easements to be created in gross would create burdens of uncertain extent which may make land unattractive to a buyer. </a:t>
            </a:r>
          </a:p>
          <a:p>
            <a:r>
              <a:rPr lang="en-GB" dirty="0"/>
              <a:t>Ensuring that there is an identifiable dominant tenement creates greater certainty.</a:t>
            </a:r>
          </a:p>
          <a:p>
            <a:r>
              <a:rPr lang="en-GB" dirty="0"/>
              <a:t> Any attempt to create an easement without an identifiable dominant tenement will create a licence only. </a:t>
            </a:r>
          </a:p>
          <a:p>
            <a:r>
              <a:rPr lang="en-GB" dirty="0"/>
              <a:t>However, a profit can exist in gross and only a servient tenement need be identified when creating a profit.</a:t>
            </a:r>
          </a:p>
        </p:txBody>
      </p:sp>
    </p:spTree>
    <p:extLst>
      <p:ext uri="{BB962C8B-B14F-4D97-AF65-F5344CB8AC3E}">
        <p14:creationId xmlns:p14="http://schemas.microsoft.com/office/powerpoint/2010/main" val="13573029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E6847A-643E-47C3-9F15-D1C69D300A88}"/>
              </a:ext>
            </a:extLst>
          </p:cNvPr>
          <p:cNvSpPr>
            <a:spLocks noGrp="1"/>
          </p:cNvSpPr>
          <p:nvPr>
            <p:ph type="title"/>
          </p:nvPr>
        </p:nvSpPr>
        <p:spPr/>
        <p:txBody>
          <a:bodyPr/>
          <a:lstStyle/>
          <a:p>
            <a:r>
              <a:rPr lang="en-GB" dirty="0"/>
              <a:t>Easement must accommodate the dominant tenement</a:t>
            </a:r>
          </a:p>
        </p:txBody>
      </p:sp>
      <p:sp>
        <p:nvSpPr>
          <p:cNvPr id="3" name="Content Placeholder 2">
            <a:extLst>
              <a:ext uri="{FF2B5EF4-FFF2-40B4-BE49-F238E27FC236}">
                <a16:creationId xmlns:a16="http://schemas.microsoft.com/office/drawing/2014/main" id="{3801E403-C5B1-459E-8981-36C048ED7DA3}"/>
              </a:ext>
            </a:extLst>
          </p:cNvPr>
          <p:cNvSpPr>
            <a:spLocks noGrp="1"/>
          </p:cNvSpPr>
          <p:nvPr>
            <p:ph idx="1"/>
          </p:nvPr>
        </p:nvSpPr>
        <p:spPr/>
        <p:txBody>
          <a:bodyPr/>
          <a:lstStyle/>
          <a:p>
            <a:r>
              <a:rPr lang="en-GB" dirty="0"/>
              <a:t>The right must be connected with the normal enjoyment of the dominant tenement.</a:t>
            </a:r>
          </a:p>
          <a:p>
            <a:r>
              <a:rPr lang="en-GB" dirty="0"/>
              <a:t>Whether there is such a connection is a question of fact: </a:t>
            </a:r>
          </a:p>
          <a:p>
            <a:r>
              <a:rPr lang="en-GB" dirty="0"/>
              <a:t>A right of way over land in Northumberland cannot accommodate land in Kent. Bailey v Stephens (1862) 12 CB (NS) 91 </a:t>
            </a:r>
          </a:p>
          <a:p>
            <a:r>
              <a:rPr lang="en-GB" dirty="0"/>
              <a:t>However, the dominant and servient tenements do not need to join each other, but they should be close enough to establish a connection between the two.</a:t>
            </a:r>
          </a:p>
          <a:p>
            <a:r>
              <a:rPr lang="en-GB" dirty="0"/>
              <a:t>In Pugh v Savage [1970] 2 All ER 353 the dominant and servient tenements were separated by another parcel of land. </a:t>
            </a:r>
          </a:p>
          <a:p>
            <a:r>
              <a:rPr lang="en-GB" dirty="0"/>
              <a:t>The court held that the dominant and servient tenements were sufficiently close to the easement to accommodate the dominant tenement.</a:t>
            </a:r>
          </a:p>
        </p:txBody>
      </p:sp>
    </p:spTree>
    <p:extLst>
      <p:ext uri="{BB962C8B-B14F-4D97-AF65-F5344CB8AC3E}">
        <p14:creationId xmlns:p14="http://schemas.microsoft.com/office/powerpoint/2010/main" val="31397716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F6878B-2B0F-434E-A988-114D974D2659}"/>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970C5FF2-A62F-490A-940E-EA93E3423040}"/>
              </a:ext>
            </a:extLst>
          </p:cNvPr>
          <p:cNvSpPr>
            <a:spLocks noGrp="1"/>
          </p:cNvSpPr>
          <p:nvPr>
            <p:ph idx="1"/>
          </p:nvPr>
        </p:nvSpPr>
        <p:spPr/>
        <p:txBody>
          <a:bodyPr>
            <a:normAutofit fontScale="77500" lnSpcReduction="20000"/>
          </a:bodyPr>
          <a:lstStyle/>
          <a:p>
            <a:r>
              <a:rPr lang="en-GB" dirty="0"/>
              <a:t>Also, the right must benefit the land itself and not just the owner in their personal capacity. </a:t>
            </a:r>
          </a:p>
          <a:p>
            <a:r>
              <a:rPr lang="en-GB" dirty="0"/>
              <a:t>The following guidelines can assist: </a:t>
            </a:r>
          </a:p>
          <a:p>
            <a:r>
              <a:rPr lang="en-GB" dirty="0"/>
              <a:t>Does the right improve the marketability of the land; and/or </a:t>
            </a:r>
          </a:p>
          <a:p>
            <a:r>
              <a:rPr lang="en-GB" dirty="0"/>
              <a:t>Would any owner of the land see it as a benefit? </a:t>
            </a:r>
          </a:p>
          <a:p>
            <a:r>
              <a:rPr lang="en-GB" dirty="0"/>
              <a:t>The right to use a communal garden has been held to be a valid easement (Re Ellenborough Park). </a:t>
            </a:r>
          </a:p>
          <a:p>
            <a:r>
              <a:rPr lang="en-GB" dirty="0"/>
              <a:t>However, a right to put pleasure boats on a canal was held not to be an easement. This was on the basis that there was no connection with the ordinary use of the dominant land. The canal boat business was simply an independent business enterprise (Hill v Tupper (1863) 159 ER 52). </a:t>
            </a:r>
          </a:p>
          <a:p>
            <a:r>
              <a:rPr lang="en-GB" dirty="0"/>
              <a:t>This can be contrasted with a case involving a pub sign. The sign provided directions to the pub and was placed within the grounds of the property (the servient land) fronting the pub (the dominant land). </a:t>
            </a:r>
          </a:p>
          <a:p>
            <a:r>
              <a:rPr lang="en-GB" dirty="0"/>
              <a:t>The court found that the easement was connected with the manner in which the land was used as the sign was a method of communicating to the public the location of the pub and, therefore, supported the business run on the dominant land (Moody v </a:t>
            </a:r>
            <a:r>
              <a:rPr lang="en-GB" dirty="0" err="1"/>
              <a:t>Steggles</a:t>
            </a:r>
            <a:r>
              <a:rPr lang="en-GB" dirty="0"/>
              <a:t> (1879) 12 Ch D 261)</a:t>
            </a:r>
          </a:p>
        </p:txBody>
      </p:sp>
    </p:spTree>
    <p:extLst>
      <p:ext uri="{BB962C8B-B14F-4D97-AF65-F5344CB8AC3E}">
        <p14:creationId xmlns:p14="http://schemas.microsoft.com/office/powerpoint/2010/main" val="1915693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53D56F-31DC-44E1-A0FC-8CD0C199B6EF}"/>
              </a:ext>
            </a:extLst>
          </p:cNvPr>
          <p:cNvSpPr>
            <a:spLocks noGrp="1"/>
          </p:cNvSpPr>
          <p:nvPr>
            <p:ph type="title"/>
          </p:nvPr>
        </p:nvSpPr>
        <p:spPr/>
        <p:txBody>
          <a:bodyPr/>
          <a:lstStyle/>
          <a:p>
            <a:r>
              <a:rPr lang="en-GB" dirty="0"/>
              <a:t>Diversity of ownership and occupation</a:t>
            </a:r>
          </a:p>
        </p:txBody>
      </p:sp>
      <p:sp>
        <p:nvSpPr>
          <p:cNvPr id="3" name="Content Placeholder 2">
            <a:extLst>
              <a:ext uri="{FF2B5EF4-FFF2-40B4-BE49-F238E27FC236}">
                <a16:creationId xmlns:a16="http://schemas.microsoft.com/office/drawing/2014/main" id="{097D2079-4417-4D07-98BD-6D8E97A9E452}"/>
              </a:ext>
            </a:extLst>
          </p:cNvPr>
          <p:cNvSpPr>
            <a:spLocks noGrp="1"/>
          </p:cNvSpPr>
          <p:nvPr>
            <p:ph idx="1"/>
          </p:nvPr>
        </p:nvSpPr>
        <p:spPr/>
        <p:txBody>
          <a:bodyPr>
            <a:normAutofit lnSpcReduction="10000"/>
          </a:bodyPr>
          <a:lstStyle/>
          <a:p>
            <a:r>
              <a:rPr lang="en-GB" dirty="0"/>
              <a:t>As an easement is a right exercised over one piece of land for the benefit of another, you cannot have an easement over your own land. </a:t>
            </a:r>
          </a:p>
          <a:p>
            <a:r>
              <a:rPr lang="en-GB" dirty="0"/>
              <a:t>The dominant and servient owners must be different people. </a:t>
            </a:r>
          </a:p>
          <a:p>
            <a:r>
              <a:rPr lang="en-GB" dirty="0"/>
              <a:t>This ‘principle of diversity’ is satisfied in relation to a landlord and tenant situation.</a:t>
            </a:r>
          </a:p>
          <a:p>
            <a:r>
              <a:rPr lang="en-GB" dirty="0"/>
              <a:t>A landlord will own the freehold interest, and grant a lease over part of the property. Here, the land is occupied by different people and, therefore, the landlord can create an easement in favour of the tenant to be exercised over the landlord’s retained land (not forming part of the lease). </a:t>
            </a:r>
          </a:p>
          <a:p>
            <a:r>
              <a:rPr lang="en-GB" dirty="0"/>
              <a:t>Rights exercised by the sole owner of two separate properties over one of them are called ‘quasi-easements’. These are rights that have all the other characteristics of an easement, save for diversity of ownership/occupation. Quasi-easements can be converted to easements on a sale of part of the land. </a:t>
            </a:r>
          </a:p>
        </p:txBody>
      </p:sp>
    </p:spTree>
    <p:extLst>
      <p:ext uri="{BB962C8B-B14F-4D97-AF65-F5344CB8AC3E}">
        <p14:creationId xmlns:p14="http://schemas.microsoft.com/office/powerpoint/2010/main" val="22810325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277862-47DE-4D40-8B10-495BFEDB7317}"/>
              </a:ext>
            </a:extLst>
          </p:cNvPr>
          <p:cNvSpPr>
            <a:spLocks noGrp="1"/>
          </p:cNvSpPr>
          <p:nvPr>
            <p:ph type="title"/>
          </p:nvPr>
        </p:nvSpPr>
        <p:spPr/>
        <p:txBody>
          <a:bodyPr/>
          <a:lstStyle/>
          <a:p>
            <a:r>
              <a:rPr lang="en-GB" dirty="0"/>
              <a:t>Must be capable of forming the subject matter of a grant</a:t>
            </a:r>
          </a:p>
        </p:txBody>
      </p:sp>
      <p:sp>
        <p:nvSpPr>
          <p:cNvPr id="3" name="Content Placeholder 2">
            <a:extLst>
              <a:ext uri="{FF2B5EF4-FFF2-40B4-BE49-F238E27FC236}">
                <a16:creationId xmlns:a16="http://schemas.microsoft.com/office/drawing/2014/main" id="{C9E2CA7B-6B43-4986-8261-4E6FEC1F4BB8}"/>
              </a:ext>
            </a:extLst>
          </p:cNvPr>
          <p:cNvSpPr>
            <a:spLocks noGrp="1"/>
          </p:cNvSpPr>
          <p:nvPr>
            <p:ph idx="1"/>
          </p:nvPr>
        </p:nvSpPr>
        <p:spPr/>
        <p:txBody>
          <a:bodyPr>
            <a:normAutofit fontScale="85000" lnSpcReduction="20000"/>
          </a:bodyPr>
          <a:lstStyle/>
          <a:p>
            <a:r>
              <a:rPr lang="en-GB" dirty="0"/>
              <a:t>As a legal interest under s 1(2)(a) LPA, an easement must be capable of being granted by deed and, therefore, must be capable of precise definition. </a:t>
            </a:r>
          </a:p>
          <a:p>
            <a:r>
              <a:rPr lang="en-GB" dirty="0"/>
              <a:t>There must be a capable grantor. This means the person who grants the right must have the power to do so. </a:t>
            </a:r>
          </a:p>
          <a:p>
            <a:r>
              <a:rPr lang="en-GB" dirty="0"/>
              <a:t>There must also be a capable grantee. For example, it would not be possible to grant rights to the inhabitants of the village, since they are a vague and fluctuating body.</a:t>
            </a:r>
          </a:p>
          <a:p>
            <a:r>
              <a:rPr lang="en-GB" dirty="0"/>
              <a:t>Four main points have emerged from this fourth criteria: </a:t>
            </a:r>
          </a:p>
          <a:p>
            <a:r>
              <a:rPr lang="en-GB" dirty="0"/>
              <a:t>(a) An easement must be capable of reasonably exact definition. </a:t>
            </a:r>
          </a:p>
          <a:p>
            <a:r>
              <a:rPr lang="en-GB" dirty="0"/>
              <a:t>(b) An easement must not involve any expenditure by the servient owner. </a:t>
            </a:r>
          </a:p>
          <a:p>
            <a:r>
              <a:rPr lang="en-GB" dirty="0"/>
              <a:t>(c) An easement must not be so extensive as to amount to a claim to joint possession of the servient tenement. </a:t>
            </a:r>
          </a:p>
          <a:p>
            <a:r>
              <a:rPr lang="en-GB" dirty="0"/>
              <a:t>(d) The law is very cautious when it comes to a claim for a new type of negative easement</a:t>
            </a:r>
          </a:p>
        </p:txBody>
      </p:sp>
    </p:spTree>
    <p:extLst>
      <p:ext uri="{BB962C8B-B14F-4D97-AF65-F5344CB8AC3E}">
        <p14:creationId xmlns:p14="http://schemas.microsoft.com/office/powerpoint/2010/main" val="26321135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9C3624-FCB2-4473-AB26-70950718B447}"/>
              </a:ext>
            </a:extLst>
          </p:cNvPr>
          <p:cNvSpPr>
            <a:spLocks noGrp="1"/>
          </p:cNvSpPr>
          <p:nvPr>
            <p:ph type="title"/>
          </p:nvPr>
        </p:nvSpPr>
        <p:spPr/>
        <p:txBody>
          <a:bodyPr/>
          <a:lstStyle/>
          <a:p>
            <a:r>
              <a:rPr lang="en-GB" dirty="0"/>
              <a:t>(a) An easement must be capable of reasonably exact definition</a:t>
            </a:r>
          </a:p>
        </p:txBody>
      </p:sp>
      <p:sp>
        <p:nvSpPr>
          <p:cNvPr id="3" name="Content Placeholder 2">
            <a:extLst>
              <a:ext uri="{FF2B5EF4-FFF2-40B4-BE49-F238E27FC236}">
                <a16:creationId xmlns:a16="http://schemas.microsoft.com/office/drawing/2014/main" id="{F8A9F2A2-4FB1-4A1A-845A-4F980250AD5F}"/>
              </a:ext>
            </a:extLst>
          </p:cNvPr>
          <p:cNvSpPr>
            <a:spLocks noGrp="1"/>
          </p:cNvSpPr>
          <p:nvPr>
            <p:ph idx="1"/>
          </p:nvPr>
        </p:nvSpPr>
        <p:spPr/>
        <p:txBody>
          <a:bodyPr/>
          <a:lstStyle/>
          <a:p>
            <a:r>
              <a:rPr lang="en-GB" dirty="0"/>
              <a:t>An easement must be clearly defined. </a:t>
            </a:r>
          </a:p>
          <a:p>
            <a:r>
              <a:rPr lang="en-GB" dirty="0"/>
              <a:t>There can be no easement for a general flow of air to a timber drying shed. This was viewed as being ‘too vague and too indefinite’ (Harris v De Pinna (1886) 33 Ch D 238).</a:t>
            </a:r>
          </a:p>
          <a:p>
            <a:r>
              <a:rPr lang="en-GB" dirty="0"/>
              <a:t>There is no general right to light.</a:t>
            </a:r>
          </a:p>
          <a:p>
            <a:r>
              <a:rPr lang="en-GB" dirty="0"/>
              <a:t> An easement of light can only exist where it is sufficiently definite and the light is enjoyed via a defined aperture, </a:t>
            </a:r>
            <a:r>
              <a:rPr lang="en-GB" dirty="0" err="1"/>
              <a:t>eg</a:t>
            </a:r>
            <a:r>
              <a:rPr lang="en-GB" dirty="0"/>
              <a:t> a window (Colls v Home and Colonial Stores [1904] AC 179). In addition, the person claiming the right to light must demonstrate an infringement as follows: The light reaching the windows [of the dominant building] must be sufficient according to the usual notions of mankind for the comfortable enjoyment of the building, bearing in mind the type of building and its locality. It is not possible for a right to a view to be an easement on the basis that ‘the law does not give an action for such things of delight’ (William </a:t>
            </a:r>
            <a:r>
              <a:rPr lang="en-GB" dirty="0" err="1"/>
              <a:t>Aldred’s</a:t>
            </a:r>
            <a:r>
              <a:rPr lang="en-GB" dirty="0"/>
              <a:t> Case [1610] 9 Co Rep 57b).</a:t>
            </a:r>
          </a:p>
        </p:txBody>
      </p:sp>
    </p:spTree>
    <p:extLst>
      <p:ext uri="{BB962C8B-B14F-4D97-AF65-F5344CB8AC3E}">
        <p14:creationId xmlns:p14="http://schemas.microsoft.com/office/powerpoint/2010/main" val="661468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A0FC8F-ACDA-43E1-9996-561855F2CD98}"/>
              </a:ext>
            </a:extLst>
          </p:cNvPr>
          <p:cNvSpPr>
            <a:spLocks noGrp="1"/>
          </p:cNvSpPr>
          <p:nvPr>
            <p:ph type="title"/>
          </p:nvPr>
        </p:nvSpPr>
        <p:spPr/>
        <p:txBody>
          <a:bodyPr>
            <a:normAutofit fontScale="90000"/>
          </a:bodyPr>
          <a:lstStyle/>
          <a:p>
            <a:r>
              <a:rPr lang="en-GB" dirty="0"/>
              <a:t>(b) An easement must not involve any expenditure by the servient owner. </a:t>
            </a:r>
            <a:br>
              <a:rPr lang="en-GB" dirty="0"/>
            </a:br>
            <a:endParaRPr lang="en-GB" dirty="0"/>
          </a:p>
        </p:txBody>
      </p:sp>
      <p:sp>
        <p:nvSpPr>
          <p:cNvPr id="3" name="Content Placeholder 2">
            <a:extLst>
              <a:ext uri="{FF2B5EF4-FFF2-40B4-BE49-F238E27FC236}">
                <a16:creationId xmlns:a16="http://schemas.microsoft.com/office/drawing/2014/main" id="{160F2040-3DEF-40A6-BD46-3FE2D920C614}"/>
              </a:ext>
            </a:extLst>
          </p:cNvPr>
          <p:cNvSpPr>
            <a:spLocks noGrp="1"/>
          </p:cNvSpPr>
          <p:nvPr>
            <p:ph idx="1"/>
          </p:nvPr>
        </p:nvSpPr>
        <p:spPr/>
        <p:txBody>
          <a:bodyPr>
            <a:normAutofit/>
          </a:bodyPr>
          <a:lstStyle/>
          <a:p>
            <a:r>
              <a:rPr lang="en-GB" dirty="0"/>
              <a:t>‘It is an essential feature of an easement that it merely requires the owner of the servient tenement to suffer something to be done on the servient tenement: a positive obligation on the owner of the servient tenements to do something is inconsistent with the existence of such an easement’ (</a:t>
            </a:r>
            <a:r>
              <a:rPr lang="en-GB" dirty="0" err="1"/>
              <a:t>Rance</a:t>
            </a:r>
            <a:r>
              <a:rPr lang="en-GB" dirty="0"/>
              <a:t> v Elvin (1985) 49 P &amp; CR 65). </a:t>
            </a:r>
          </a:p>
          <a:p>
            <a:r>
              <a:rPr lang="en-GB" dirty="0"/>
              <a:t>For example, where a landowner grants a right of way over their land for the benefit of some adjoining land, there is no implied obligation on the landowner to maintain the right of way. </a:t>
            </a:r>
          </a:p>
          <a:p>
            <a:r>
              <a:rPr lang="en-GB" dirty="0"/>
              <a:t>However, the owner of the dominant tenement has the right to carry out repair works. In relation to the right of support, the servient owner cannot deliberately withdraw support. </a:t>
            </a:r>
          </a:p>
        </p:txBody>
      </p:sp>
    </p:spTree>
    <p:extLst>
      <p:ext uri="{BB962C8B-B14F-4D97-AF65-F5344CB8AC3E}">
        <p14:creationId xmlns:p14="http://schemas.microsoft.com/office/powerpoint/2010/main" val="3580522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77ED1E-8E9F-43D8-A6A0-0170AF9C20E9}"/>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5EFA8026-D965-44AF-A184-FDC1F0576237}"/>
              </a:ext>
            </a:extLst>
          </p:cNvPr>
          <p:cNvSpPr>
            <a:spLocks noGrp="1"/>
          </p:cNvSpPr>
          <p:nvPr>
            <p:ph idx="1"/>
          </p:nvPr>
        </p:nvSpPr>
        <p:spPr/>
        <p:txBody>
          <a:bodyPr/>
          <a:lstStyle/>
          <a:p>
            <a:r>
              <a:rPr lang="en-GB" dirty="0"/>
              <a:t>There is one, rather odd, exception in relation to an easement of fencing from Lord Denning’s decision in Crow v Wood [1971] 1 QB 77. </a:t>
            </a:r>
          </a:p>
          <a:p>
            <a:r>
              <a:rPr lang="en-GB" dirty="0"/>
              <a:t>This was seen as a ‘spurious kind of easement’ which amounts to a right to require the owner of adjoining land to keep the boundary fence in repair. </a:t>
            </a:r>
          </a:p>
          <a:p>
            <a:r>
              <a:rPr lang="en-GB" dirty="0"/>
              <a:t>The principle appears to be limited to a rural setting where it is of great importance to maintain stock proof fences (</a:t>
            </a:r>
            <a:r>
              <a:rPr lang="en-GB" dirty="0" err="1"/>
              <a:t>ie</a:t>
            </a:r>
            <a:r>
              <a:rPr lang="en-GB" dirty="0"/>
              <a:t> fences that are capable of restraining farm animals who might otherwise damage themselves or surrounding crops).</a:t>
            </a:r>
          </a:p>
        </p:txBody>
      </p:sp>
    </p:spTree>
    <p:extLst>
      <p:ext uri="{BB962C8B-B14F-4D97-AF65-F5344CB8AC3E}">
        <p14:creationId xmlns:p14="http://schemas.microsoft.com/office/powerpoint/2010/main" val="6003614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EE844E-AA5A-4D7C-B572-E0EBFB5B1484}"/>
              </a:ext>
            </a:extLst>
          </p:cNvPr>
          <p:cNvSpPr>
            <a:spLocks noGrp="1"/>
          </p:cNvSpPr>
          <p:nvPr>
            <p:ph type="title"/>
          </p:nvPr>
        </p:nvSpPr>
        <p:spPr/>
        <p:txBody>
          <a:bodyPr>
            <a:normAutofit fontScale="90000"/>
          </a:bodyPr>
          <a:lstStyle/>
          <a:p>
            <a:r>
              <a:rPr lang="en-GB" dirty="0"/>
              <a:t>An easement must not be so extensive as to amount to a claim to joint possession of the servient tenement</a:t>
            </a:r>
          </a:p>
        </p:txBody>
      </p:sp>
      <p:sp>
        <p:nvSpPr>
          <p:cNvPr id="3" name="Content Placeholder 2">
            <a:extLst>
              <a:ext uri="{FF2B5EF4-FFF2-40B4-BE49-F238E27FC236}">
                <a16:creationId xmlns:a16="http://schemas.microsoft.com/office/drawing/2014/main" id="{4019D7C2-709F-4338-B608-68C93DDCE258}"/>
              </a:ext>
            </a:extLst>
          </p:cNvPr>
          <p:cNvSpPr>
            <a:spLocks noGrp="1"/>
          </p:cNvSpPr>
          <p:nvPr>
            <p:ph idx="1"/>
          </p:nvPr>
        </p:nvSpPr>
        <p:spPr/>
        <p:txBody>
          <a:bodyPr/>
          <a:lstStyle/>
          <a:p>
            <a:r>
              <a:rPr lang="en-GB" dirty="0"/>
              <a:t>An easement cannot give exclusive, joint or substantially permanent possession of the servient tenement. </a:t>
            </a:r>
          </a:p>
          <a:p>
            <a:r>
              <a:rPr lang="en-GB" dirty="0"/>
              <a:t>In other words the right claimed must not be too extensive. </a:t>
            </a:r>
          </a:p>
          <a:p>
            <a:r>
              <a:rPr lang="en-GB" dirty="0"/>
              <a:t>It must not be so extensive as to exclude the grantor completely from possession of the servient tenement. </a:t>
            </a:r>
          </a:p>
          <a:p>
            <a:r>
              <a:rPr lang="en-GB" dirty="0"/>
              <a:t>This is judged both: </a:t>
            </a:r>
          </a:p>
          <a:p>
            <a:r>
              <a:rPr lang="en-GB" dirty="0"/>
              <a:t>temporally – the amount of time taken; and</a:t>
            </a:r>
          </a:p>
          <a:p>
            <a:r>
              <a:rPr lang="en-GB" dirty="0"/>
              <a:t>spatially – the amount of space used.</a:t>
            </a:r>
          </a:p>
        </p:txBody>
      </p:sp>
    </p:spTree>
    <p:extLst>
      <p:ext uri="{BB962C8B-B14F-4D97-AF65-F5344CB8AC3E}">
        <p14:creationId xmlns:p14="http://schemas.microsoft.com/office/powerpoint/2010/main" val="27423508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F5081D-62CD-4586-803B-4DB96BDB8CF2}"/>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5F261BCA-AEAF-4AB8-8C34-4D629C6B7944}"/>
              </a:ext>
            </a:extLst>
          </p:cNvPr>
          <p:cNvSpPr>
            <a:spLocks noGrp="1"/>
          </p:cNvSpPr>
          <p:nvPr>
            <p:ph idx="1"/>
          </p:nvPr>
        </p:nvSpPr>
        <p:spPr/>
        <p:txBody>
          <a:bodyPr/>
          <a:lstStyle/>
          <a:p>
            <a:r>
              <a:rPr lang="en-GB" dirty="0"/>
              <a:t>This causes problems for easements of storage and parking: </a:t>
            </a:r>
          </a:p>
          <a:p>
            <a:r>
              <a:rPr lang="en-GB" dirty="0"/>
              <a:t>Wright v </a:t>
            </a:r>
            <a:r>
              <a:rPr lang="en-GB" dirty="0" err="1"/>
              <a:t>MacAdam</a:t>
            </a:r>
            <a:r>
              <a:rPr lang="en-GB" dirty="0"/>
              <a:t> [1949] 2 KB 744 </a:t>
            </a:r>
          </a:p>
          <a:p>
            <a:r>
              <a:rPr lang="en-GB" dirty="0"/>
              <a:t>The rights of the tenant to store domestic coal in a shed on the landlord’s land was accepted as an easement. </a:t>
            </a:r>
          </a:p>
          <a:p>
            <a:r>
              <a:rPr lang="en-GB" dirty="0"/>
              <a:t>However, the case has been widely criticised for lacking any detailed analysis of the right of storage. </a:t>
            </a:r>
          </a:p>
          <a:p>
            <a:r>
              <a:rPr lang="en-GB" dirty="0"/>
              <a:t>It is unclear from the facts whether the tenant had exclusive use of the coal shed or, indeed, the size of the coal shed</a:t>
            </a:r>
          </a:p>
        </p:txBody>
      </p:sp>
    </p:spTree>
    <p:extLst>
      <p:ext uri="{BB962C8B-B14F-4D97-AF65-F5344CB8AC3E}">
        <p14:creationId xmlns:p14="http://schemas.microsoft.com/office/powerpoint/2010/main" val="26962713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32FD96-962A-4C39-9B60-D8DC7A2F476E}"/>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62591269-A7F7-406C-9FE3-4FD1DDD805D2}"/>
              </a:ext>
            </a:extLst>
          </p:cNvPr>
          <p:cNvSpPr>
            <a:spLocks noGrp="1"/>
          </p:cNvSpPr>
          <p:nvPr>
            <p:ph idx="1"/>
          </p:nvPr>
        </p:nvSpPr>
        <p:spPr/>
        <p:txBody>
          <a:bodyPr/>
          <a:lstStyle/>
          <a:p>
            <a:r>
              <a:rPr lang="en-GB" dirty="0"/>
              <a:t>Grigsby v Melville [1972] 1 WLR 1355 </a:t>
            </a:r>
          </a:p>
          <a:p>
            <a:r>
              <a:rPr lang="en-GB" dirty="0"/>
              <a:t>The defendant claimed the right to store articles in a cellar beneath the neighbouring owner’s living room floor. </a:t>
            </a:r>
          </a:p>
          <a:p>
            <a:r>
              <a:rPr lang="en-GB" dirty="0"/>
              <a:t>The claim failed as it amounted to an extensive use of a confined space. </a:t>
            </a:r>
          </a:p>
          <a:p>
            <a:r>
              <a:rPr lang="en-GB" dirty="0"/>
              <a:t>In simple terms, the defendant had filled the cellar. </a:t>
            </a:r>
          </a:p>
          <a:p>
            <a:r>
              <a:rPr lang="en-GB" dirty="0"/>
              <a:t>The question is, therefore, one of fact and degree. </a:t>
            </a:r>
          </a:p>
          <a:p>
            <a:r>
              <a:rPr lang="en-GB" dirty="0"/>
              <a:t>The greater the intensity of the use claimed, the less likely the courts will be to recognise the existence of an easement.</a:t>
            </a:r>
          </a:p>
        </p:txBody>
      </p:sp>
    </p:spTree>
    <p:extLst>
      <p:ext uri="{BB962C8B-B14F-4D97-AF65-F5344CB8AC3E}">
        <p14:creationId xmlns:p14="http://schemas.microsoft.com/office/powerpoint/2010/main" val="15116136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274DDD-19FF-4D84-83BB-06A77AEF7068}"/>
              </a:ext>
            </a:extLst>
          </p:cNvPr>
          <p:cNvSpPr>
            <a:spLocks noGrp="1"/>
          </p:cNvSpPr>
          <p:nvPr>
            <p:ph type="title"/>
          </p:nvPr>
        </p:nvSpPr>
        <p:spPr/>
        <p:txBody>
          <a:bodyPr/>
          <a:lstStyle/>
          <a:p>
            <a:r>
              <a:rPr lang="en-GB" dirty="0"/>
              <a:t>Example</a:t>
            </a:r>
          </a:p>
        </p:txBody>
      </p:sp>
      <p:sp>
        <p:nvSpPr>
          <p:cNvPr id="3" name="Content Placeholder 2">
            <a:extLst>
              <a:ext uri="{FF2B5EF4-FFF2-40B4-BE49-F238E27FC236}">
                <a16:creationId xmlns:a16="http://schemas.microsoft.com/office/drawing/2014/main" id="{301E8A08-4145-45E0-947D-FF0A6E4E7A66}"/>
              </a:ext>
            </a:extLst>
          </p:cNvPr>
          <p:cNvSpPr>
            <a:spLocks noGrp="1"/>
          </p:cNvSpPr>
          <p:nvPr>
            <p:ph idx="1"/>
          </p:nvPr>
        </p:nvSpPr>
        <p:spPr/>
        <p:txBody>
          <a:bodyPr/>
          <a:lstStyle/>
          <a:p>
            <a:r>
              <a:rPr lang="en-GB" dirty="0"/>
              <a:t>Mr Copeland is the owner of an orchard and adjoining house. </a:t>
            </a:r>
          </a:p>
          <a:p>
            <a:r>
              <a:rPr lang="en-GB" dirty="0"/>
              <a:t>Access to the orchard from the road is via a long narrow strip of land (‘the Land’). </a:t>
            </a:r>
          </a:p>
          <a:p>
            <a:r>
              <a:rPr lang="en-GB" dirty="0"/>
              <a:t>Mr </a:t>
            </a:r>
            <a:r>
              <a:rPr lang="en-GB" dirty="0" err="1"/>
              <a:t>Greenhalf</a:t>
            </a:r>
            <a:r>
              <a:rPr lang="en-GB" dirty="0"/>
              <a:t> is a wheelwright (someone making and repairing wheels) who owns land adjoining Mr Copeland’s land. </a:t>
            </a:r>
          </a:p>
          <a:p>
            <a:r>
              <a:rPr lang="en-GB" dirty="0"/>
              <a:t>Mr </a:t>
            </a:r>
            <a:r>
              <a:rPr lang="en-GB" dirty="0" err="1"/>
              <a:t>Greenhalf</a:t>
            </a:r>
            <a:r>
              <a:rPr lang="en-GB" dirty="0"/>
              <a:t> claims an easement to store and repair vehicles in connection with his business on the Land. </a:t>
            </a:r>
          </a:p>
          <a:p>
            <a:r>
              <a:rPr lang="en-GB" dirty="0"/>
              <a:t>Is this an easement?</a:t>
            </a:r>
          </a:p>
        </p:txBody>
      </p:sp>
    </p:spTree>
    <p:extLst>
      <p:ext uri="{BB962C8B-B14F-4D97-AF65-F5344CB8AC3E}">
        <p14:creationId xmlns:p14="http://schemas.microsoft.com/office/powerpoint/2010/main" val="4069129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B4D692-CFE6-42BE-A447-312F050D6CCA}"/>
              </a:ext>
            </a:extLst>
          </p:cNvPr>
          <p:cNvSpPr>
            <a:spLocks noGrp="1"/>
          </p:cNvSpPr>
          <p:nvPr>
            <p:ph type="title"/>
          </p:nvPr>
        </p:nvSpPr>
        <p:spPr/>
        <p:txBody>
          <a:bodyPr/>
          <a:lstStyle/>
          <a:p>
            <a:r>
              <a:rPr lang="en-GB" dirty="0"/>
              <a:t>Answer </a:t>
            </a:r>
          </a:p>
        </p:txBody>
      </p:sp>
      <p:sp>
        <p:nvSpPr>
          <p:cNvPr id="3" name="Content Placeholder 2">
            <a:extLst>
              <a:ext uri="{FF2B5EF4-FFF2-40B4-BE49-F238E27FC236}">
                <a16:creationId xmlns:a16="http://schemas.microsoft.com/office/drawing/2014/main" id="{2490EAFC-2BCE-4302-9C82-91C4D056A65E}"/>
              </a:ext>
            </a:extLst>
          </p:cNvPr>
          <p:cNvSpPr>
            <a:spLocks noGrp="1"/>
          </p:cNvSpPr>
          <p:nvPr>
            <p:ph idx="1"/>
          </p:nvPr>
        </p:nvSpPr>
        <p:spPr/>
        <p:txBody>
          <a:bodyPr/>
          <a:lstStyle/>
          <a:p>
            <a:r>
              <a:rPr lang="en-GB" dirty="0"/>
              <a:t>These are the key facts in Copeland v </a:t>
            </a:r>
            <a:r>
              <a:rPr lang="en-GB" dirty="0" err="1"/>
              <a:t>Greenhalf</a:t>
            </a:r>
            <a:r>
              <a:rPr lang="en-GB" dirty="0"/>
              <a:t> [1952] Ch 488 where the court found that the claim was too extensive to constitute an easement. </a:t>
            </a:r>
          </a:p>
          <a:p>
            <a:r>
              <a:rPr lang="en-GB" dirty="0"/>
              <a:t>This was because there was no limit placed on the number of vehicles that could be stored on the Land, nor on the length of time for which they could be stored. </a:t>
            </a:r>
          </a:p>
          <a:p>
            <a:r>
              <a:rPr lang="en-GB" dirty="0"/>
              <a:t>It, therefore, amounted to a claim to joint beneficial use over the Land and not an easement</a:t>
            </a:r>
          </a:p>
        </p:txBody>
      </p:sp>
    </p:spTree>
    <p:extLst>
      <p:ext uri="{BB962C8B-B14F-4D97-AF65-F5344CB8AC3E}">
        <p14:creationId xmlns:p14="http://schemas.microsoft.com/office/powerpoint/2010/main" val="2524091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F7E2FD-EE8E-4C0E-B30C-C07D372D69C0}"/>
              </a:ext>
            </a:extLst>
          </p:cNvPr>
          <p:cNvSpPr>
            <a:spLocks noGrp="1"/>
          </p:cNvSpPr>
          <p:nvPr>
            <p:ph type="title"/>
          </p:nvPr>
        </p:nvSpPr>
        <p:spPr/>
        <p:txBody>
          <a:bodyPr/>
          <a:lstStyle/>
          <a:p>
            <a:r>
              <a:rPr lang="en-GB" dirty="0"/>
              <a:t>Parking</a:t>
            </a:r>
          </a:p>
        </p:txBody>
      </p:sp>
      <p:sp>
        <p:nvSpPr>
          <p:cNvPr id="3" name="Content Placeholder 2">
            <a:extLst>
              <a:ext uri="{FF2B5EF4-FFF2-40B4-BE49-F238E27FC236}">
                <a16:creationId xmlns:a16="http://schemas.microsoft.com/office/drawing/2014/main" id="{3A73876F-7A8F-4F1C-A616-1E46C1CD1002}"/>
              </a:ext>
            </a:extLst>
          </p:cNvPr>
          <p:cNvSpPr>
            <a:spLocks noGrp="1"/>
          </p:cNvSpPr>
          <p:nvPr>
            <p:ph idx="1"/>
          </p:nvPr>
        </p:nvSpPr>
        <p:spPr/>
        <p:txBody>
          <a:bodyPr/>
          <a:lstStyle/>
          <a:p>
            <a:r>
              <a:rPr lang="en-GB" dirty="0"/>
              <a:t>Based on the decisions outlined above, it was believed that an easement of parking would not be recognised by the courts: </a:t>
            </a:r>
          </a:p>
          <a:p>
            <a:r>
              <a:rPr lang="en-GB" dirty="0"/>
              <a:t>London and Blenheim Estates v Ladbroke Retail Parks [1992] 1 WLR 1278 </a:t>
            </a:r>
          </a:p>
          <a:p>
            <a:r>
              <a:rPr lang="en-GB" dirty="0"/>
              <a:t>The claimant owned part of a shopping centre and claimed that the right of customers to park on a central car park was an easement. </a:t>
            </a:r>
          </a:p>
          <a:p>
            <a:r>
              <a:rPr lang="en-GB" dirty="0"/>
              <a:t>The judge (obiter dicta) accepted that there could be an easement to park vehicles on a piece of servient land provided that the servient land was sufficiently large.</a:t>
            </a:r>
          </a:p>
          <a:p>
            <a:r>
              <a:rPr lang="en-GB" dirty="0"/>
              <a:t>The issue was, therefore, a question of degree. </a:t>
            </a:r>
          </a:p>
          <a:p>
            <a:r>
              <a:rPr lang="en-GB" dirty="0"/>
              <a:t>The right would not be an easement if the effect of it was to leave the servient owner without any reasonable use of their land</a:t>
            </a:r>
          </a:p>
        </p:txBody>
      </p:sp>
    </p:spTree>
    <p:extLst>
      <p:ext uri="{BB962C8B-B14F-4D97-AF65-F5344CB8AC3E}">
        <p14:creationId xmlns:p14="http://schemas.microsoft.com/office/powerpoint/2010/main" val="40961143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48174F-C214-44A4-A53B-F09FB9A7930C}"/>
              </a:ext>
            </a:extLst>
          </p:cNvPr>
          <p:cNvSpPr>
            <a:spLocks noGrp="1"/>
          </p:cNvSpPr>
          <p:nvPr>
            <p:ph type="title"/>
          </p:nvPr>
        </p:nvSpPr>
        <p:spPr/>
        <p:txBody>
          <a:bodyPr/>
          <a:lstStyle/>
          <a:p>
            <a:r>
              <a:rPr lang="en-GB" dirty="0"/>
              <a:t>Batchelor v Marlow [2003] 1 WLR 764</a:t>
            </a:r>
          </a:p>
        </p:txBody>
      </p:sp>
      <p:sp>
        <p:nvSpPr>
          <p:cNvPr id="3" name="Content Placeholder 2">
            <a:extLst>
              <a:ext uri="{FF2B5EF4-FFF2-40B4-BE49-F238E27FC236}">
                <a16:creationId xmlns:a16="http://schemas.microsoft.com/office/drawing/2014/main" id="{03EA2388-8E15-4DA9-AA91-E2118DC056E5}"/>
              </a:ext>
            </a:extLst>
          </p:cNvPr>
          <p:cNvSpPr>
            <a:spLocks noGrp="1"/>
          </p:cNvSpPr>
          <p:nvPr>
            <p:ph idx="1"/>
          </p:nvPr>
        </p:nvSpPr>
        <p:spPr/>
        <p:txBody>
          <a:bodyPr/>
          <a:lstStyle/>
          <a:p>
            <a:r>
              <a:rPr lang="en-GB" dirty="0"/>
              <a:t>The respondents (owners of a garage business) claimed the right to park up to six cars on land belonging to the appellant between 8.30am and 6pm, Monday to Friday. </a:t>
            </a:r>
          </a:p>
          <a:p>
            <a:r>
              <a:rPr lang="en-GB" dirty="0"/>
              <a:t>Six cars would cover the whole of the servient land. </a:t>
            </a:r>
          </a:p>
          <a:p>
            <a:r>
              <a:rPr lang="en-GB" dirty="0"/>
              <a:t>The Court of Appeal concluded that this left the appellant with ‘no reasonable use of the land’. </a:t>
            </a:r>
          </a:p>
          <a:p>
            <a:r>
              <a:rPr lang="en-GB" dirty="0"/>
              <a:t>This rendered the appellant’s ownership of the land illusory contrary to the underlying principles regarding easements. </a:t>
            </a:r>
          </a:p>
          <a:p>
            <a:r>
              <a:rPr lang="en-GB" dirty="0"/>
              <a:t>In these circumstances the right claimed was not capable of being an easement.</a:t>
            </a:r>
          </a:p>
        </p:txBody>
      </p:sp>
    </p:spTree>
    <p:extLst>
      <p:ext uri="{BB962C8B-B14F-4D97-AF65-F5344CB8AC3E}">
        <p14:creationId xmlns:p14="http://schemas.microsoft.com/office/powerpoint/2010/main" val="18542772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133D2D-4241-46CE-9C67-1A5AF122BD40}"/>
              </a:ext>
            </a:extLst>
          </p:cNvPr>
          <p:cNvSpPr>
            <a:spLocks noGrp="1"/>
          </p:cNvSpPr>
          <p:nvPr>
            <p:ph type="title"/>
          </p:nvPr>
        </p:nvSpPr>
        <p:spPr/>
        <p:txBody>
          <a:bodyPr/>
          <a:lstStyle/>
          <a:p>
            <a:r>
              <a:rPr lang="en-GB" dirty="0"/>
              <a:t>Moncrieff v Jamieson [2007] 1 WLR 260</a:t>
            </a:r>
          </a:p>
        </p:txBody>
      </p:sp>
      <p:sp>
        <p:nvSpPr>
          <p:cNvPr id="3" name="Content Placeholder 2">
            <a:extLst>
              <a:ext uri="{FF2B5EF4-FFF2-40B4-BE49-F238E27FC236}">
                <a16:creationId xmlns:a16="http://schemas.microsoft.com/office/drawing/2014/main" id="{7E1FF1C6-D90D-4695-95BE-4719D49D6234}"/>
              </a:ext>
            </a:extLst>
          </p:cNvPr>
          <p:cNvSpPr>
            <a:spLocks noGrp="1"/>
          </p:cNvSpPr>
          <p:nvPr>
            <p:ph idx="1"/>
          </p:nvPr>
        </p:nvSpPr>
        <p:spPr/>
        <p:txBody>
          <a:bodyPr>
            <a:normAutofit fontScale="92500" lnSpcReduction="10000"/>
          </a:bodyPr>
          <a:lstStyle/>
          <a:p>
            <a:r>
              <a:rPr lang="en-GB" dirty="0"/>
              <a:t>This was a Privy Council decision where the test established in Batchelor v Marlow was criticised. </a:t>
            </a:r>
          </a:p>
          <a:p>
            <a:r>
              <a:rPr lang="en-GB" dirty="0"/>
              <a:t>Lord Scott expressed the view that the test needed some qualification, making the following obiter comment: </a:t>
            </a:r>
          </a:p>
          <a:p>
            <a:r>
              <a:rPr lang="en-GB" dirty="0"/>
              <a:t>the test [is not] whether the servient owner is left without reasonable use of his land [but] whether [he] retains possession and, … control of the servient land. </a:t>
            </a:r>
          </a:p>
          <a:p>
            <a:r>
              <a:rPr lang="en-GB" dirty="0"/>
              <a:t>Lord Scott noted that where rights to park were granted, the servient owner still retained the ability to build above or under the parking area, or to place advertising hoardings on the walls. </a:t>
            </a:r>
          </a:p>
          <a:p>
            <a:r>
              <a:rPr lang="en-GB" dirty="0"/>
              <a:t>Lord Neuberger concurred with Lord Scott stating that ‘a right can be an easement notwithstanding that the dominant owner effectively enjoys exclusive occupation, on the basis that the essential requirement is that the servient owner retains possession and control’.</a:t>
            </a:r>
          </a:p>
        </p:txBody>
      </p:sp>
    </p:spTree>
    <p:extLst>
      <p:ext uri="{BB962C8B-B14F-4D97-AF65-F5344CB8AC3E}">
        <p14:creationId xmlns:p14="http://schemas.microsoft.com/office/powerpoint/2010/main" val="20074480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AE4C21-1AD4-43EC-98B4-B46CCD561651}"/>
              </a:ext>
            </a:extLst>
          </p:cNvPr>
          <p:cNvSpPr>
            <a:spLocks noGrp="1"/>
          </p:cNvSpPr>
          <p:nvPr>
            <p:ph type="title"/>
          </p:nvPr>
        </p:nvSpPr>
        <p:spPr/>
        <p:txBody>
          <a:bodyPr/>
          <a:lstStyle/>
          <a:p>
            <a:r>
              <a:rPr lang="en-GB" dirty="0" err="1"/>
              <a:t>Virdi</a:t>
            </a:r>
            <a:r>
              <a:rPr lang="en-GB" dirty="0"/>
              <a:t> v Chana &amp; Others [2008] EWHC 2901 (Ch)</a:t>
            </a:r>
          </a:p>
        </p:txBody>
      </p:sp>
      <p:sp>
        <p:nvSpPr>
          <p:cNvPr id="3" name="Content Placeholder 2">
            <a:extLst>
              <a:ext uri="{FF2B5EF4-FFF2-40B4-BE49-F238E27FC236}">
                <a16:creationId xmlns:a16="http://schemas.microsoft.com/office/drawing/2014/main" id="{AF6559F2-EEA3-44E1-BA73-25D30C41AAA7}"/>
              </a:ext>
            </a:extLst>
          </p:cNvPr>
          <p:cNvSpPr>
            <a:spLocks noGrp="1"/>
          </p:cNvSpPr>
          <p:nvPr>
            <p:ph idx="1"/>
          </p:nvPr>
        </p:nvSpPr>
        <p:spPr/>
        <p:txBody>
          <a:bodyPr/>
          <a:lstStyle/>
          <a:p>
            <a:r>
              <a:rPr lang="en-GB" dirty="0"/>
              <a:t>The judge found that despite the Privy Council (in Moncrieff v Jamieson) criticising the principal from Batchelor v Marlow, the court did not overrule it. </a:t>
            </a:r>
          </a:p>
          <a:p>
            <a:r>
              <a:rPr lang="en-GB" dirty="0"/>
              <a:t>On this basis the court (in </a:t>
            </a:r>
            <a:r>
              <a:rPr lang="en-GB" dirty="0" err="1"/>
              <a:t>Virdi</a:t>
            </a:r>
            <a:r>
              <a:rPr lang="en-GB" dirty="0"/>
              <a:t> v Chana) felt bound by the principal in Batchelor v Marlow and dismissed the claim for an easement of parking as leaving the servient owner no reasonable use of their land.</a:t>
            </a:r>
          </a:p>
        </p:txBody>
      </p:sp>
    </p:spTree>
    <p:extLst>
      <p:ext uri="{BB962C8B-B14F-4D97-AF65-F5344CB8AC3E}">
        <p14:creationId xmlns:p14="http://schemas.microsoft.com/office/powerpoint/2010/main" val="20698296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212073-C9FE-4F8A-9604-0CEE9E5169FC}"/>
              </a:ext>
            </a:extLst>
          </p:cNvPr>
          <p:cNvSpPr>
            <a:spLocks noGrp="1"/>
          </p:cNvSpPr>
          <p:nvPr>
            <p:ph type="title"/>
          </p:nvPr>
        </p:nvSpPr>
        <p:spPr/>
        <p:txBody>
          <a:bodyPr/>
          <a:lstStyle/>
          <a:p>
            <a:r>
              <a:rPr lang="en-GB" dirty="0"/>
              <a:t>(d) The law is very cautious when it comes to a claim for a new type of negative easement</a:t>
            </a:r>
          </a:p>
        </p:txBody>
      </p:sp>
      <p:sp>
        <p:nvSpPr>
          <p:cNvPr id="3" name="Content Placeholder 2">
            <a:extLst>
              <a:ext uri="{FF2B5EF4-FFF2-40B4-BE49-F238E27FC236}">
                <a16:creationId xmlns:a16="http://schemas.microsoft.com/office/drawing/2014/main" id="{5B6CE742-841D-4EB1-AA37-36461DEDB072}"/>
              </a:ext>
            </a:extLst>
          </p:cNvPr>
          <p:cNvSpPr>
            <a:spLocks noGrp="1"/>
          </p:cNvSpPr>
          <p:nvPr>
            <p:ph idx="1"/>
          </p:nvPr>
        </p:nvSpPr>
        <p:spPr/>
        <p:txBody>
          <a:bodyPr/>
          <a:lstStyle/>
          <a:p>
            <a:r>
              <a:rPr lang="en-GB" dirty="0"/>
              <a:t>A positive easement is one where the benefit of the easement is enjoyed by occupants of the dominant land performing some activity. </a:t>
            </a:r>
          </a:p>
          <a:p>
            <a:r>
              <a:rPr lang="en-GB" dirty="0"/>
              <a:t>For example, a right: </a:t>
            </a:r>
          </a:p>
          <a:p>
            <a:r>
              <a:rPr lang="en-GB" dirty="0"/>
              <a:t>of way </a:t>
            </a:r>
          </a:p>
          <a:p>
            <a:r>
              <a:rPr lang="en-GB" dirty="0"/>
              <a:t>of drainage </a:t>
            </a:r>
          </a:p>
          <a:p>
            <a:r>
              <a:rPr lang="en-GB" dirty="0"/>
              <a:t>to erect a sign </a:t>
            </a:r>
          </a:p>
          <a:p>
            <a:r>
              <a:rPr lang="en-GB" dirty="0"/>
              <a:t>A negative easement is where the right exercised by the dominant owner prevents the servient owner from doing something on their land. </a:t>
            </a:r>
          </a:p>
          <a:p>
            <a:r>
              <a:rPr lang="en-GB" dirty="0"/>
              <a:t>The only negative easements recognised at law are those of light, air and support.</a:t>
            </a:r>
          </a:p>
        </p:txBody>
      </p:sp>
    </p:spTree>
    <p:extLst>
      <p:ext uri="{BB962C8B-B14F-4D97-AF65-F5344CB8AC3E}">
        <p14:creationId xmlns:p14="http://schemas.microsoft.com/office/powerpoint/2010/main" val="37853368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3ACDFA-0C3B-47DD-8542-BF00EDFCEAB5}"/>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053C8BE9-EFA3-47F8-B5E2-ECE2AE3E5012}"/>
              </a:ext>
            </a:extLst>
          </p:cNvPr>
          <p:cNvSpPr>
            <a:spLocks noGrp="1"/>
          </p:cNvSpPr>
          <p:nvPr>
            <p:ph idx="1"/>
          </p:nvPr>
        </p:nvSpPr>
        <p:spPr/>
        <p:txBody>
          <a:bodyPr>
            <a:normAutofit fontScale="92500" lnSpcReduction="10000"/>
          </a:bodyPr>
          <a:lstStyle/>
          <a:p>
            <a:r>
              <a:rPr lang="en-GB" dirty="0"/>
              <a:t>The House of Lords in Hunter v Canary Wharf Ltd [1997] 2 All ER 426 considered that the claimants were not entitled to an easement of television reception. </a:t>
            </a:r>
          </a:p>
          <a:p>
            <a:r>
              <a:rPr lang="en-GB" dirty="0"/>
              <a:t>This was on the basis that it would impose an immense burden on a person wishing to build on the servient land. </a:t>
            </a:r>
          </a:p>
          <a:p>
            <a:r>
              <a:rPr lang="en-GB" dirty="0"/>
              <a:t>The decision appeared to affirm the principle that the court would not recognise any new negative easements. </a:t>
            </a:r>
          </a:p>
          <a:p>
            <a:r>
              <a:rPr lang="en-GB" dirty="0"/>
              <a:t>Negative easements are viewed with caution as they could prevent the owner of the servient land from enjoying their land to the full and would mean they would not be free to carry out legitimate development. </a:t>
            </a:r>
          </a:p>
          <a:p>
            <a:r>
              <a:rPr lang="en-GB" dirty="0"/>
              <a:t>In English law, there is no automatic right to light. </a:t>
            </a:r>
          </a:p>
          <a:p>
            <a:r>
              <a:rPr lang="en-GB" dirty="0"/>
              <a:t>The law does not recognise any right to a general flow of light to a building, but a legal right to light can exist in relation to a defined aperture, as an easement.</a:t>
            </a:r>
          </a:p>
        </p:txBody>
      </p:sp>
    </p:spTree>
    <p:extLst>
      <p:ext uri="{BB962C8B-B14F-4D97-AF65-F5344CB8AC3E}">
        <p14:creationId xmlns:p14="http://schemas.microsoft.com/office/powerpoint/2010/main" val="14945659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C95EC6-7588-48B1-962D-AB649B03B13E}"/>
              </a:ext>
            </a:extLst>
          </p:cNvPr>
          <p:cNvSpPr>
            <a:spLocks noGrp="1"/>
          </p:cNvSpPr>
          <p:nvPr>
            <p:ph type="title"/>
          </p:nvPr>
        </p:nvSpPr>
        <p:spPr/>
        <p:txBody>
          <a:bodyPr/>
          <a:lstStyle/>
          <a:p>
            <a:r>
              <a:rPr lang="en-GB" dirty="0"/>
              <a:t>Example </a:t>
            </a:r>
          </a:p>
        </p:txBody>
      </p:sp>
      <p:sp>
        <p:nvSpPr>
          <p:cNvPr id="3" name="Content Placeholder 2">
            <a:extLst>
              <a:ext uri="{FF2B5EF4-FFF2-40B4-BE49-F238E27FC236}">
                <a16:creationId xmlns:a16="http://schemas.microsoft.com/office/drawing/2014/main" id="{C6687D9E-7B1B-470E-BC44-9F7BD43F14B7}"/>
              </a:ext>
            </a:extLst>
          </p:cNvPr>
          <p:cNvSpPr>
            <a:spLocks noGrp="1"/>
          </p:cNvSpPr>
          <p:nvPr>
            <p:ph idx="1"/>
          </p:nvPr>
        </p:nvSpPr>
        <p:spPr/>
        <p:txBody>
          <a:bodyPr/>
          <a:lstStyle/>
          <a:p>
            <a:r>
              <a:rPr lang="en-GB" dirty="0"/>
              <a:t>Harrison is the freehold owner of Stoney Farm. </a:t>
            </a:r>
          </a:p>
          <a:p>
            <a:r>
              <a:rPr lang="en-GB" dirty="0"/>
              <a:t>This consists of a large farmhouse, outbuildings and farm land. </a:t>
            </a:r>
          </a:p>
          <a:p>
            <a:r>
              <a:rPr lang="en-GB" dirty="0"/>
              <a:t>Harrison grants (by deed) the right for Mary to park her large pizza van on a small area of land next to the entrance gate to Stoney Farm. </a:t>
            </a:r>
          </a:p>
          <a:p>
            <a:r>
              <a:rPr lang="en-GB" dirty="0"/>
              <a:t>Mary is the freehold owner of the land adjoining Stoney Farm, called Hazy Meadow.</a:t>
            </a:r>
          </a:p>
          <a:p>
            <a:r>
              <a:rPr lang="en-GB" dirty="0"/>
              <a:t>Mary uses the van to cook and deliver pizza as part of her business. </a:t>
            </a:r>
          </a:p>
          <a:p>
            <a:r>
              <a:rPr lang="en-GB" dirty="0"/>
              <a:t>Is this an easement?</a:t>
            </a:r>
          </a:p>
        </p:txBody>
      </p:sp>
    </p:spTree>
    <p:extLst>
      <p:ext uri="{BB962C8B-B14F-4D97-AF65-F5344CB8AC3E}">
        <p14:creationId xmlns:p14="http://schemas.microsoft.com/office/powerpoint/2010/main" val="39298052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553F5B-DB17-4BE3-BD43-8F972D07E6C6}"/>
              </a:ext>
            </a:extLst>
          </p:cNvPr>
          <p:cNvSpPr>
            <a:spLocks noGrp="1"/>
          </p:cNvSpPr>
          <p:nvPr>
            <p:ph type="title"/>
          </p:nvPr>
        </p:nvSpPr>
        <p:spPr/>
        <p:txBody>
          <a:bodyPr/>
          <a:lstStyle/>
          <a:p>
            <a:r>
              <a:rPr lang="en-GB" dirty="0"/>
              <a:t>Answer  - apply the law to the facts </a:t>
            </a:r>
          </a:p>
        </p:txBody>
      </p:sp>
      <p:sp>
        <p:nvSpPr>
          <p:cNvPr id="3" name="Content Placeholder 2">
            <a:extLst>
              <a:ext uri="{FF2B5EF4-FFF2-40B4-BE49-F238E27FC236}">
                <a16:creationId xmlns:a16="http://schemas.microsoft.com/office/drawing/2014/main" id="{21C3D4FA-5958-45FE-9D15-9027C164DCD1}"/>
              </a:ext>
            </a:extLst>
          </p:cNvPr>
          <p:cNvSpPr>
            <a:spLocks noGrp="1"/>
          </p:cNvSpPr>
          <p:nvPr>
            <p:ph idx="1"/>
          </p:nvPr>
        </p:nvSpPr>
        <p:spPr/>
        <p:txBody>
          <a:bodyPr>
            <a:normAutofit fontScale="92500"/>
          </a:bodyPr>
          <a:lstStyle/>
          <a:p>
            <a:r>
              <a:rPr lang="en-GB" dirty="0"/>
              <a:t>Using the Re Ellenborough Park criteria: </a:t>
            </a:r>
          </a:p>
          <a:p>
            <a:r>
              <a:rPr lang="en-GB" dirty="0"/>
              <a:t>There is a dominant tenement (Hazy Meadow) and a servient tenement (Stoney Farm).</a:t>
            </a:r>
          </a:p>
          <a:p>
            <a:r>
              <a:rPr lang="en-GB" dirty="0"/>
              <a:t>It is questionable whether the right accommodates the dominant tenement. It appears to benefit Mary’s pizza delivery business and is not attached (or appurtenant) to the land.</a:t>
            </a:r>
          </a:p>
          <a:p>
            <a:r>
              <a:rPr lang="en-GB" dirty="0"/>
              <a:t>The dominant and servient tenements are owned/occupied by different people, with Harrison owning Stoney Farm and Mary owning Hazy Meadow. </a:t>
            </a:r>
          </a:p>
          <a:p>
            <a:r>
              <a:rPr lang="en-GB" dirty="0"/>
              <a:t>The right may be too extensive to be an easement. Mary parks a large van on a small area. This would leave Harrison with no reasonable enjoyment of his land. </a:t>
            </a:r>
          </a:p>
          <a:p>
            <a:r>
              <a:rPr lang="en-GB" dirty="0"/>
              <a:t>On the basis that the right does not accommodate the dominant tenement and it is too extensive an easement has not been created, Mary simply has a licence.</a:t>
            </a:r>
          </a:p>
        </p:txBody>
      </p:sp>
    </p:spTree>
    <p:extLst>
      <p:ext uri="{BB962C8B-B14F-4D97-AF65-F5344CB8AC3E}">
        <p14:creationId xmlns:p14="http://schemas.microsoft.com/office/powerpoint/2010/main" val="1882151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00415E-A566-464C-AAC5-F16E9BBCAF4B}"/>
              </a:ext>
            </a:extLst>
          </p:cNvPr>
          <p:cNvSpPr>
            <a:spLocks noGrp="1"/>
          </p:cNvSpPr>
          <p:nvPr>
            <p:ph type="title"/>
          </p:nvPr>
        </p:nvSpPr>
        <p:spPr/>
        <p:txBody>
          <a:bodyPr/>
          <a:lstStyle/>
          <a:p>
            <a:r>
              <a:rPr lang="en-GB" dirty="0"/>
              <a:t>Creating easements </a:t>
            </a:r>
          </a:p>
        </p:txBody>
      </p:sp>
      <p:sp>
        <p:nvSpPr>
          <p:cNvPr id="3" name="Content Placeholder 2">
            <a:extLst>
              <a:ext uri="{FF2B5EF4-FFF2-40B4-BE49-F238E27FC236}">
                <a16:creationId xmlns:a16="http://schemas.microsoft.com/office/drawing/2014/main" id="{77ED3900-EA58-4D01-8E50-E574B7B41D54}"/>
              </a:ext>
            </a:extLst>
          </p:cNvPr>
          <p:cNvSpPr>
            <a:spLocks noGrp="1"/>
          </p:cNvSpPr>
          <p:nvPr>
            <p:ph idx="1"/>
          </p:nvPr>
        </p:nvSpPr>
        <p:spPr/>
        <p:txBody>
          <a:bodyPr>
            <a:normAutofit fontScale="92500" lnSpcReduction="20000"/>
          </a:bodyPr>
          <a:lstStyle/>
          <a:p>
            <a:r>
              <a:rPr lang="en-GB" dirty="0"/>
              <a:t>There are a number of methods by which an easement can be created. </a:t>
            </a:r>
          </a:p>
          <a:p>
            <a:r>
              <a:rPr lang="en-GB" dirty="0"/>
              <a:t>They are as follows: </a:t>
            </a:r>
          </a:p>
          <a:p>
            <a:r>
              <a:rPr lang="en-GB" dirty="0"/>
              <a:t>Express grant/reservation </a:t>
            </a:r>
          </a:p>
          <a:p>
            <a:r>
              <a:rPr lang="en-GB" dirty="0"/>
              <a:t>Implied by necessity</a:t>
            </a:r>
          </a:p>
          <a:p>
            <a:r>
              <a:rPr lang="en-GB" dirty="0"/>
              <a:t>Implied by common intention</a:t>
            </a:r>
          </a:p>
          <a:p>
            <a:r>
              <a:rPr lang="en-GB" dirty="0"/>
              <a:t>The rule in Wheeldon v Burrows</a:t>
            </a:r>
          </a:p>
          <a:p>
            <a:r>
              <a:rPr lang="en-GB" dirty="0"/>
              <a:t>Section 62 LPA 1925</a:t>
            </a:r>
          </a:p>
          <a:p>
            <a:r>
              <a:rPr lang="en-GB" dirty="0"/>
              <a:t>Prescription. </a:t>
            </a:r>
          </a:p>
          <a:p>
            <a:r>
              <a:rPr lang="en-GB" dirty="0"/>
              <a:t>Increasingly courts tend to treat easements implied by necessity and those implied by common intention as one category.</a:t>
            </a:r>
          </a:p>
        </p:txBody>
      </p:sp>
    </p:spTree>
    <p:extLst>
      <p:ext uri="{BB962C8B-B14F-4D97-AF65-F5344CB8AC3E}">
        <p14:creationId xmlns:p14="http://schemas.microsoft.com/office/powerpoint/2010/main" val="29764938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B0EF16-2331-4E8A-9477-51CA5F8842A8}"/>
              </a:ext>
            </a:extLst>
          </p:cNvPr>
          <p:cNvSpPr>
            <a:spLocks noGrp="1"/>
          </p:cNvSpPr>
          <p:nvPr>
            <p:ph type="title"/>
          </p:nvPr>
        </p:nvSpPr>
        <p:spPr/>
        <p:txBody>
          <a:bodyPr/>
          <a:lstStyle/>
          <a:p>
            <a:r>
              <a:rPr lang="en-GB" dirty="0"/>
              <a:t>Express grant/reservation</a:t>
            </a:r>
          </a:p>
        </p:txBody>
      </p:sp>
      <p:sp>
        <p:nvSpPr>
          <p:cNvPr id="3" name="Content Placeholder 2">
            <a:extLst>
              <a:ext uri="{FF2B5EF4-FFF2-40B4-BE49-F238E27FC236}">
                <a16:creationId xmlns:a16="http://schemas.microsoft.com/office/drawing/2014/main" id="{A1453D2E-78EF-41AC-AFE6-0A9D250D1C5B}"/>
              </a:ext>
            </a:extLst>
          </p:cNvPr>
          <p:cNvSpPr>
            <a:spLocks noGrp="1"/>
          </p:cNvSpPr>
          <p:nvPr>
            <p:ph idx="1"/>
          </p:nvPr>
        </p:nvSpPr>
        <p:spPr/>
        <p:txBody>
          <a:bodyPr/>
          <a:lstStyle/>
          <a:p>
            <a:r>
              <a:rPr lang="en-GB" dirty="0"/>
              <a:t>An express grant of an easement is where the servient owner executes a deed granting the dominant owner an easement over land owned by the servient owner. </a:t>
            </a:r>
          </a:p>
          <a:p>
            <a:r>
              <a:rPr lang="en-GB" dirty="0"/>
              <a:t>It is an agreement made knowingly and deliberately. </a:t>
            </a:r>
          </a:p>
          <a:p>
            <a:r>
              <a:rPr lang="en-GB" dirty="0"/>
              <a:t>An express reservation is where the seller reserves/retains rights over the land they are selling. </a:t>
            </a:r>
          </a:p>
          <a:p>
            <a:r>
              <a:rPr lang="en-GB" dirty="0"/>
              <a:t>The land retained becomes the dominant land, and the land sold the servient land</a:t>
            </a:r>
          </a:p>
        </p:txBody>
      </p:sp>
    </p:spTree>
    <p:extLst>
      <p:ext uri="{BB962C8B-B14F-4D97-AF65-F5344CB8AC3E}">
        <p14:creationId xmlns:p14="http://schemas.microsoft.com/office/powerpoint/2010/main" val="4398104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DECE73-BFC2-42A8-BF9A-4E18BD667864}"/>
              </a:ext>
            </a:extLst>
          </p:cNvPr>
          <p:cNvSpPr>
            <a:spLocks noGrp="1"/>
          </p:cNvSpPr>
          <p:nvPr>
            <p:ph type="title"/>
          </p:nvPr>
        </p:nvSpPr>
        <p:spPr/>
        <p:txBody>
          <a:bodyPr/>
          <a:lstStyle/>
          <a:p>
            <a:r>
              <a:rPr lang="en-GB" dirty="0"/>
              <a:t>Implied by necessity</a:t>
            </a:r>
          </a:p>
        </p:txBody>
      </p:sp>
      <p:sp>
        <p:nvSpPr>
          <p:cNvPr id="3" name="Content Placeholder 2">
            <a:extLst>
              <a:ext uri="{FF2B5EF4-FFF2-40B4-BE49-F238E27FC236}">
                <a16:creationId xmlns:a16="http://schemas.microsoft.com/office/drawing/2014/main" id="{1CB2F288-F55B-4E0A-9CB1-1DF38BE2ACBB}"/>
              </a:ext>
            </a:extLst>
          </p:cNvPr>
          <p:cNvSpPr>
            <a:spLocks noGrp="1"/>
          </p:cNvSpPr>
          <p:nvPr>
            <p:ph idx="1"/>
          </p:nvPr>
        </p:nvSpPr>
        <p:spPr/>
        <p:txBody>
          <a:bodyPr>
            <a:normAutofit fontScale="77500" lnSpcReduction="20000"/>
          </a:bodyPr>
          <a:lstStyle/>
          <a:p>
            <a:r>
              <a:rPr lang="en-GB" dirty="0"/>
              <a:t>This applies to grants and reservations. </a:t>
            </a:r>
          </a:p>
          <a:p>
            <a:r>
              <a:rPr lang="en-GB" dirty="0"/>
              <a:t>An easement of necessity would arise on the sale of a land-locked parcel of land. </a:t>
            </a:r>
          </a:p>
          <a:p>
            <a:r>
              <a:rPr lang="en-GB" dirty="0"/>
              <a:t>This is where the land has no means of access to it from the public highway. </a:t>
            </a:r>
          </a:p>
          <a:p>
            <a:r>
              <a:rPr lang="en-GB" dirty="0"/>
              <a:t>The circumstances in which the law is willing to imply the grant of an easement of necessity are extremely limited: </a:t>
            </a:r>
          </a:p>
          <a:p>
            <a:r>
              <a:rPr lang="en-GB" dirty="0"/>
              <a:t>In my opinion, an easement of necessity means an easement without which the property retained cannot be used at all, and not merely necessary to the reasonable enjoyment of the property </a:t>
            </a:r>
            <a:r>
              <a:rPr lang="en-GB" i="1" dirty="0"/>
              <a:t>Union Lighterage v London Graving Dock Company [1902] 2 Ch 557 </a:t>
            </a:r>
          </a:p>
          <a:p>
            <a:r>
              <a:rPr lang="en-GB" dirty="0"/>
              <a:t>A claim for an easement of necessity would, therefore, be defeated if there was an alternative means of access, even if that alternative access was dangerous. </a:t>
            </a:r>
          </a:p>
          <a:p>
            <a:r>
              <a:rPr lang="en-GB" dirty="0"/>
              <a:t>An easement of necessity can only be used for those purposes for which the dominant land was being used at the time the necessity arose, </a:t>
            </a:r>
            <a:r>
              <a:rPr lang="en-GB" dirty="0" err="1"/>
              <a:t>ie</a:t>
            </a:r>
            <a:r>
              <a:rPr lang="en-GB" dirty="0"/>
              <a:t> at the date of the grant/transfer (London Corporation v Riggs [1880] 13 Ch D 798). </a:t>
            </a:r>
          </a:p>
          <a:p>
            <a:r>
              <a:rPr lang="en-GB" b="1" dirty="0"/>
              <a:t>What to look for in a set of facts -  The land has no means of access other than the right claimed</a:t>
            </a:r>
          </a:p>
        </p:txBody>
      </p:sp>
    </p:spTree>
    <p:extLst>
      <p:ext uri="{BB962C8B-B14F-4D97-AF65-F5344CB8AC3E}">
        <p14:creationId xmlns:p14="http://schemas.microsoft.com/office/powerpoint/2010/main" val="42142049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5C68EC-1659-4366-8675-8357106D4015}"/>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D46C58F3-77E9-4408-B687-4213EBFB203C}"/>
              </a:ext>
            </a:extLst>
          </p:cNvPr>
          <p:cNvSpPr>
            <a:spLocks noGrp="1"/>
          </p:cNvSpPr>
          <p:nvPr>
            <p:ph idx="1"/>
          </p:nvPr>
        </p:nvSpPr>
        <p:spPr/>
        <p:txBody>
          <a:bodyPr/>
          <a:lstStyle/>
          <a:p>
            <a:r>
              <a:rPr lang="en-GB" dirty="0"/>
              <a:t>This applies to grants and reservations. </a:t>
            </a:r>
          </a:p>
          <a:p>
            <a:r>
              <a:rPr lang="en-GB" dirty="0"/>
              <a:t>Where land is conveyed for a purpose known to the grantor, any easement over land retained by the grantor which is essential in order for that purpose to be carried out is implied into the grant in favour of the grantee. </a:t>
            </a:r>
          </a:p>
          <a:p>
            <a:r>
              <a:rPr lang="en-GB" dirty="0"/>
              <a:t>Wong v Beaumont Property Trust Ltd [1965] 1 QB 173 </a:t>
            </a:r>
          </a:p>
          <a:p>
            <a:r>
              <a:rPr lang="en-GB" dirty="0"/>
              <a:t>Wong became the tenant of a lease of the ground floor of a property. The lease required the let property to be used as a restaurant and included an obligation on the tenant that no noxious smells would be emitted by the restaurant. The only way to comply with this obligation was to build a ventilation duct through the remaining part of the building owned by Beaumont Property Trust.</a:t>
            </a:r>
          </a:p>
        </p:txBody>
      </p:sp>
    </p:spTree>
    <p:extLst>
      <p:ext uri="{BB962C8B-B14F-4D97-AF65-F5344CB8AC3E}">
        <p14:creationId xmlns:p14="http://schemas.microsoft.com/office/powerpoint/2010/main" val="12625176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2D13CD-9F13-44C1-85BA-4A0B834BE676}"/>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71141A2F-35C0-4DBF-BB1C-3D3E93762347}"/>
              </a:ext>
            </a:extLst>
          </p:cNvPr>
          <p:cNvSpPr>
            <a:spLocks noGrp="1"/>
          </p:cNvSpPr>
          <p:nvPr>
            <p:ph idx="1"/>
          </p:nvPr>
        </p:nvSpPr>
        <p:spPr/>
        <p:txBody>
          <a:bodyPr>
            <a:normAutofit lnSpcReduction="10000"/>
          </a:bodyPr>
          <a:lstStyle/>
          <a:p>
            <a:r>
              <a:rPr lang="en-GB" dirty="0"/>
              <a:t>An easement was implied as the ventilation shaft was needed to ensure that the obligation in the lease could be complied with: </a:t>
            </a:r>
          </a:p>
          <a:p>
            <a:r>
              <a:rPr lang="en-GB" dirty="0"/>
              <a:t>The law will readily imply the grant or reservation of such easements as may be necessary to give effect to the common intention of the parties to grant of real property, with reference to the manner or purposes in and for which the land granted is to be used. </a:t>
            </a:r>
          </a:p>
          <a:p>
            <a:r>
              <a:rPr lang="en-GB" dirty="0"/>
              <a:t>But it is essential for this purpose that the parties should intend that the subject matter of the grant should be used in some definite and particular manner which may or may not involve this definite and particular use. </a:t>
            </a:r>
          </a:p>
          <a:p>
            <a:r>
              <a:rPr lang="en-GB" dirty="0"/>
              <a:t>That is the principle which underlies all easements of necessity. (per Lord Denning MR)</a:t>
            </a:r>
          </a:p>
          <a:p>
            <a:r>
              <a:rPr lang="en-GB" b="1" dirty="0"/>
              <a:t>What to look for in a set of facts -  A common purpose known to the parties. The right claimed is needed in order for the common purpose to be fulfilled.</a:t>
            </a:r>
          </a:p>
        </p:txBody>
      </p:sp>
    </p:spTree>
    <p:extLst>
      <p:ext uri="{BB962C8B-B14F-4D97-AF65-F5344CB8AC3E}">
        <p14:creationId xmlns:p14="http://schemas.microsoft.com/office/powerpoint/2010/main" val="30158146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3174D1-CCB5-498A-B47F-F5BD546CB964}"/>
              </a:ext>
            </a:extLst>
          </p:cNvPr>
          <p:cNvSpPr>
            <a:spLocks noGrp="1"/>
          </p:cNvSpPr>
          <p:nvPr>
            <p:ph type="title"/>
          </p:nvPr>
        </p:nvSpPr>
        <p:spPr/>
        <p:txBody>
          <a:bodyPr/>
          <a:lstStyle/>
          <a:p>
            <a:r>
              <a:rPr lang="en-GB" dirty="0"/>
              <a:t>The Rule in Wheeldon v Burrows </a:t>
            </a:r>
          </a:p>
        </p:txBody>
      </p:sp>
      <p:sp>
        <p:nvSpPr>
          <p:cNvPr id="3" name="Content Placeholder 2">
            <a:extLst>
              <a:ext uri="{FF2B5EF4-FFF2-40B4-BE49-F238E27FC236}">
                <a16:creationId xmlns:a16="http://schemas.microsoft.com/office/drawing/2014/main" id="{D34FE8F7-C32C-4AE5-8E77-D3AE36C82B78}"/>
              </a:ext>
            </a:extLst>
          </p:cNvPr>
          <p:cNvSpPr>
            <a:spLocks noGrp="1"/>
          </p:cNvSpPr>
          <p:nvPr>
            <p:ph idx="1"/>
          </p:nvPr>
        </p:nvSpPr>
        <p:spPr/>
        <p:txBody>
          <a:bodyPr>
            <a:normAutofit fontScale="85000" lnSpcReduction="20000"/>
          </a:bodyPr>
          <a:lstStyle/>
          <a:p>
            <a:r>
              <a:rPr lang="en-GB" dirty="0"/>
              <a:t>This applies only to the grant of an easement and not a reservation. </a:t>
            </a:r>
          </a:p>
          <a:p>
            <a:r>
              <a:rPr lang="en-GB" dirty="0"/>
              <a:t>It is thought that the rule has no application to profits. </a:t>
            </a:r>
          </a:p>
          <a:p>
            <a:r>
              <a:rPr lang="en-GB" dirty="0"/>
              <a:t>The effect of Wheeldon v Burrows (1869) LR 12 Ch D 1281 is to convert ‘quasi-easements’ into easements. </a:t>
            </a:r>
          </a:p>
          <a:p>
            <a:r>
              <a:rPr lang="en-GB" dirty="0"/>
              <a:t>This occurs when a land owner sells part of their land. </a:t>
            </a:r>
          </a:p>
          <a:p>
            <a:r>
              <a:rPr lang="en-GB" dirty="0"/>
              <a:t>Any quasi-easements exercised by the landowner will pass to the buyer subject to certain conditions being satisfied: </a:t>
            </a:r>
          </a:p>
          <a:p>
            <a:r>
              <a:rPr lang="en-GB" dirty="0"/>
              <a:t>(a) the existence of a quasi-easement prior to the sale; </a:t>
            </a:r>
          </a:p>
          <a:p>
            <a:r>
              <a:rPr lang="en-GB" dirty="0"/>
              <a:t>(b) the right must be continuous and apparent; </a:t>
            </a:r>
          </a:p>
          <a:p>
            <a:r>
              <a:rPr lang="en-GB" dirty="0"/>
              <a:t>(c) the right must be necessary to the reasonable enjoyment of the land sold; and </a:t>
            </a:r>
          </a:p>
          <a:p>
            <a:r>
              <a:rPr lang="en-GB" dirty="0"/>
              <a:t>(d) the right must be in use at the time of the sale.</a:t>
            </a:r>
          </a:p>
        </p:txBody>
      </p:sp>
    </p:spTree>
    <p:extLst>
      <p:ext uri="{BB962C8B-B14F-4D97-AF65-F5344CB8AC3E}">
        <p14:creationId xmlns:p14="http://schemas.microsoft.com/office/powerpoint/2010/main" val="22532187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4C0C05-1A81-4B19-9B10-B502CD0E9CA3}"/>
              </a:ext>
            </a:extLst>
          </p:cNvPr>
          <p:cNvSpPr>
            <a:spLocks noGrp="1"/>
          </p:cNvSpPr>
          <p:nvPr>
            <p:ph type="title"/>
          </p:nvPr>
        </p:nvSpPr>
        <p:spPr/>
        <p:txBody>
          <a:bodyPr/>
          <a:lstStyle/>
          <a:p>
            <a:r>
              <a:rPr lang="en-GB" dirty="0"/>
              <a:t>The existence of a quasi-easement prior to the </a:t>
            </a:r>
            <a:r>
              <a:rPr lang="en-GB" dirty="0" err="1"/>
              <a:t>sal</a:t>
            </a:r>
            <a:endParaRPr lang="en-GB" dirty="0"/>
          </a:p>
        </p:txBody>
      </p:sp>
      <p:sp>
        <p:nvSpPr>
          <p:cNvPr id="3" name="Content Placeholder 2">
            <a:extLst>
              <a:ext uri="{FF2B5EF4-FFF2-40B4-BE49-F238E27FC236}">
                <a16:creationId xmlns:a16="http://schemas.microsoft.com/office/drawing/2014/main" id="{9ED95031-3644-4D27-9018-D3415FE6CC06}"/>
              </a:ext>
            </a:extLst>
          </p:cNvPr>
          <p:cNvSpPr>
            <a:spLocks noGrp="1"/>
          </p:cNvSpPr>
          <p:nvPr>
            <p:ph idx="1"/>
          </p:nvPr>
        </p:nvSpPr>
        <p:spPr/>
        <p:txBody>
          <a:bodyPr/>
          <a:lstStyle/>
          <a:p>
            <a:r>
              <a:rPr lang="en-GB" dirty="0"/>
              <a:t>An easement can only exist if there is a dominant and servient tenement – Re Ellenborough Park. </a:t>
            </a:r>
          </a:p>
          <a:p>
            <a:r>
              <a:rPr lang="en-GB" dirty="0"/>
              <a:t>Rights exercised by a land owner over their own land cannot be an easement.</a:t>
            </a:r>
          </a:p>
          <a:p>
            <a:r>
              <a:rPr lang="en-GB" dirty="0"/>
              <a:t>However, such rights can be described as a quasi-easement. </a:t>
            </a:r>
          </a:p>
          <a:p>
            <a:r>
              <a:rPr lang="en-GB" dirty="0"/>
              <a:t>They have the characteristics of an easement save for the fact that there is no diversity of ownership</a:t>
            </a:r>
          </a:p>
        </p:txBody>
      </p:sp>
    </p:spTree>
    <p:extLst>
      <p:ext uri="{BB962C8B-B14F-4D97-AF65-F5344CB8AC3E}">
        <p14:creationId xmlns:p14="http://schemas.microsoft.com/office/powerpoint/2010/main" val="4206243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314D46-ADD0-4112-88AD-076266978500}"/>
              </a:ext>
            </a:extLst>
          </p:cNvPr>
          <p:cNvSpPr>
            <a:spLocks noGrp="1"/>
          </p:cNvSpPr>
          <p:nvPr>
            <p:ph type="title"/>
          </p:nvPr>
        </p:nvSpPr>
        <p:spPr/>
        <p:txBody>
          <a:bodyPr/>
          <a:lstStyle/>
          <a:p>
            <a:r>
              <a:rPr lang="en-GB" dirty="0"/>
              <a:t>Continuous and Apparent</a:t>
            </a:r>
          </a:p>
        </p:txBody>
      </p:sp>
      <p:sp>
        <p:nvSpPr>
          <p:cNvPr id="3" name="Content Placeholder 2">
            <a:extLst>
              <a:ext uri="{FF2B5EF4-FFF2-40B4-BE49-F238E27FC236}">
                <a16:creationId xmlns:a16="http://schemas.microsoft.com/office/drawing/2014/main" id="{7175DE13-0851-40E7-BD23-3F001076DDDC}"/>
              </a:ext>
            </a:extLst>
          </p:cNvPr>
          <p:cNvSpPr>
            <a:spLocks noGrp="1"/>
          </p:cNvSpPr>
          <p:nvPr>
            <p:ph idx="1"/>
          </p:nvPr>
        </p:nvSpPr>
        <p:spPr/>
        <p:txBody>
          <a:bodyPr/>
          <a:lstStyle/>
          <a:p>
            <a:r>
              <a:rPr lang="en-GB" dirty="0"/>
              <a:t>This denotes some form of habitual enjoyment obvious from an inspection of the land.</a:t>
            </a:r>
          </a:p>
          <a:p>
            <a:r>
              <a:rPr lang="en-GB" dirty="0"/>
              <a:t>This must be a careful inspection by a person ‘ordinarily conversant with the subject’, for example, a surveyor. </a:t>
            </a:r>
          </a:p>
          <a:p>
            <a:r>
              <a:rPr lang="en-GB" dirty="0"/>
              <a:t>In Ward v Kirkland [1967] Ch 194 </a:t>
            </a:r>
            <a:r>
              <a:rPr lang="en-GB" dirty="0" err="1"/>
              <a:t>Ungoed</a:t>
            </a:r>
            <a:r>
              <a:rPr lang="en-GB" dirty="0"/>
              <a:t>-Thomas J stated: </a:t>
            </a:r>
          </a:p>
          <a:p>
            <a:r>
              <a:rPr lang="en-GB" dirty="0"/>
              <a:t>[these words] seem to be directed to there being on the servient tenement a feature which would be seen on inspection and which is neither transitory nor intermittent, for example, drains, paths.</a:t>
            </a:r>
          </a:p>
        </p:txBody>
      </p:sp>
    </p:spTree>
    <p:extLst>
      <p:ext uri="{BB962C8B-B14F-4D97-AF65-F5344CB8AC3E}">
        <p14:creationId xmlns:p14="http://schemas.microsoft.com/office/powerpoint/2010/main" val="14896801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AC2397-48BB-4004-B3CC-492F8C8B9FA7}"/>
              </a:ext>
            </a:extLst>
          </p:cNvPr>
          <p:cNvSpPr>
            <a:spLocks noGrp="1"/>
          </p:cNvSpPr>
          <p:nvPr>
            <p:ph type="title"/>
          </p:nvPr>
        </p:nvSpPr>
        <p:spPr/>
        <p:txBody>
          <a:bodyPr/>
          <a:lstStyle/>
          <a:p>
            <a:r>
              <a:rPr lang="en-GB" dirty="0"/>
              <a:t>The right must be necessary to the reasonable enjoyment of the land sold</a:t>
            </a:r>
          </a:p>
        </p:txBody>
      </p:sp>
      <p:sp>
        <p:nvSpPr>
          <p:cNvPr id="3" name="Content Placeholder 2">
            <a:extLst>
              <a:ext uri="{FF2B5EF4-FFF2-40B4-BE49-F238E27FC236}">
                <a16:creationId xmlns:a16="http://schemas.microsoft.com/office/drawing/2014/main" id="{707FDD37-6987-4DD3-8687-661997375B56}"/>
              </a:ext>
            </a:extLst>
          </p:cNvPr>
          <p:cNvSpPr>
            <a:spLocks noGrp="1"/>
          </p:cNvSpPr>
          <p:nvPr>
            <p:ph idx="1"/>
          </p:nvPr>
        </p:nvSpPr>
        <p:spPr/>
        <p:txBody>
          <a:bodyPr>
            <a:normAutofit fontScale="92500" lnSpcReduction="20000"/>
          </a:bodyPr>
          <a:lstStyle/>
          <a:p>
            <a:r>
              <a:rPr lang="en-GB" dirty="0"/>
              <a:t>The standard of necessity in Wheeldon v Burrows is less stringent than for an easement of necessity. </a:t>
            </a:r>
          </a:p>
          <a:p>
            <a:r>
              <a:rPr lang="en-GB" dirty="0"/>
              <a:t>The presence of an alternative right may not, necessarily, defeat a claim: </a:t>
            </a:r>
          </a:p>
          <a:p>
            <a:r>
              <a:rPr lang="en-GB" dirty="0"/>
              <a:t>Wheeler v Saunders [1996] Ch 20 </a:t>
            </a:r>
          </a:p>
          <a:p>
            <a:r>
              <a:rPr lang="en-GB" dirty="0"/>
              <a:t>A right of way was claimed, although there was in existence an alternative means of access. The claim failed as the alternative access was just as convenient as the right claimed. Therefore, the right claimed could not be said to be necessary to the reasonable enjoyment of land. </a:t>
            </a:r>
          </a:p>
          <a:p>
            <a:r>
              <a:rPr lang="en-GB" dirty="0"/>
              <a:t>Millman v Ellis (1996) 71 P &amp; CR 158 </a:t>
            </a:r>
          </a:p>
          <a:p>
            <a:r>
              <a:rPr lang="en-GB" dirty="0"/>
              <a:t>A right of way was claimed, although (as in the above case) there was in existence an alternative means of access. The alternative route was dangerous and, therefore, the claim succeeded as the right of way claimed was necessary for the reasonable enjoyment of the land in order to avoid the dangerous route.</a:t>
            </a:r>
          </a:p>
        </p:txBody>
      </p:sp>
    </p:spTree>
    <p:extLst>
      <p:ext uri="{BB962C8B-B14F-4D97-AF65-F5344CB8AC3E}">
        <p14:creationId xmlns:p14="http://schemas.microsoft.com/office/powerpoint/2010/main" val="5133998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460CEE-3220-462F-A4C2-A8C3F73E3D8B}"/>
              </a:ext>
            </a:extLst>
          </p:cNvPr>
          <p:cNvSpPr>
            <a:spLocks noGrp="1"/>
          </p:cNvSpPr>
          <p:nvPr>
            <p:ph type="title"/>
          </p:nvPr>
        </p:nvSpPr>
        <p:spPr/>
        <p:txBody>
          <a:bodyPr/>
          <a:lstStyle/>
          <a:p>
            <a:r>
              <a:rPr lang="en-GB" dirty="0"/>
              <a:t>The right must be in use at the time of the sale</a:t>
            </a:r>
          </a:p>
        </p:txBody>
      </p:sp>
      <p:sp>
        <p:nvSpPr>
          <p:cNvPr id="3" name="Content Placeholder 2">
            <a:extLst>
              <a:ext uri="{FF2B5EF4-FFF2-40B4-BE49-F238E27FC236}">
                <a16:creationId xmlns:a16="http://schemas.microsoft.com/office/drawing/2014/main" id="{780A13B9-1361-4592-8E59-2F212362EC9C}"/>
              </a:ext>
            </a:extLst>
          </p:cNvPr>
          <p:cNvSpPr>
            <a:spLocks noGrp="1"/>
          </p:cNvSpPr>
          <p:nvPr>
            <p:ph idx="1"/>
          </p:nvPr>
        </p:nvSpPr>
        <p:spPr/>
        <p:txBody>
          <a:bodyPr>
            <a:normAutofit fontScale="92500" lnSpcReduction="10000"/>
          </a:bodyPr>
          <a:lstStyle/>
          <a:p>
            <a:r>
              <a:rPr lang="en-GB" dirty="0"/>
              <a:t>The rule in Wheeldon v Burrows will only be effective if the quasi easement was in use at the time of the sale of the land. </a:t>
            </a:r>
          </a:p>
          <a:p>
            <a:r>
              <a:rPr lang="en-GB" dirty="0"/>
              <a:t>Provided all of the above conditions are met, the rule in Wheeldon v Burrows has the effect of converting a quasi-easement into a full, legal easement. </a:t>
            </a:r>
          </a:p>
          <a:p>
            <a:r>
              <a:rPr lang="en-GB" dirty="0"/>
              <a:t>The rule only applies in relation to the grant of easements in favour of a buyer. </a:t>
            </a:r>
          </a:p>
          <a:p>
            <a:r>
              <a:rPr lang="en-GB" dirty="0"/>
              <a:t>The rule does not assist the seller on the basis that the seller has power and control over the terms of the sale contract. </a:t>
            </a:r>
          </a:p>
          <a:p>
            <a:r>
              <a:rPr lang="en-GB" dirty="0"/>
              <a:t>The seller may, therefore, reserve whatever rights they wish. </a:t>
            </a:r>
          </a:p>
          <a:p>
            <a:r>
              <a:rPr lang="en-GB" b="1" dirty="0"/>
              <a:t>What to look for in a set of facts  - The land was in common ownership and the owner exercised quasi-easements over their own land. The land owner then sold part of the land. There is no requirement for a conveyance in Wheeldon v Burrows. A contract, recognised in equity, will suffice.</a:t>
            </a:r>
          </a:p>
        </p:txBody>
      </p:sp>
    </p:spTree>
    <p:extLst>
      <p:ext uri="{BB962C8B-B14F-4D97-AF65-F5344CB8AC3E}">
        <p14:creationId xmlns:p14="http://schemas.microsoft.com/office/powerpoint/2010/main" val="347175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544625-2067-4D5E-938F-6C3ED57EE6CB}"/>
              </a:ext>
            </a:extLst>
          </p:cNvPr>
          <p:cNvSpPr>
            <a:spLocks noGrp="1"/>
          </p:cNvSpPr>
          <p:nvPr>
            <p:ph type="title"/>
          </p:nvPr>
        </p:nvSpPr>
        <p:spPr/>
        <p:txBody>
          <a:bodyPr/>
          <a:lstStyle/>
          <a:p>
            <a:r>
              <a:rPr lang="en-GB" dirty="0"/>
              <a:t>Example </a:t>
            </a:r>
          </a:p>
        </p:txBody>
      </p:sp>
      <p:sp>
        <p:nvSpPr>
          <p:cNvPr id="3" name="Content Placeholder 2">
            <a:extLst>
              <a:ext uri="{FF2B5EF4-FFF2-40B4-BE49-F238E27FC236}">
                <a16:creationId xmlns:a16="http://schemas.microsoft.com/office/drawing/2014/main" id="{E69A142F-A3B4-4E31-B720-8C6F9D5EF809}"/>
              </a:ext>
            </a:extLst>
          </p:cNvPr>
          <p:cNvSpPr>
            <a:spLocks noGrp="1"/>
          </p:cNvSpPr>
          <p:nvPr>
            <p:ph idx="1"/>
          </p:nvPr>
        </p:nvSpPr>
        <p:spPr/>
        <p:txBody>
          <a:bodyPr/>
          <a:lstStyle/>
          <a:p>
            <a:r>
              <a:rPr lang="en-GB" dirty="0"/>
              <a:t>Andrew owns a large house with extensive grounds (‘the Property’). </a:t>
            </a:r>
          </a:p>
          <a:p>
            <a:r>
              <a:rPr lang="en-GB" dirty="0"/>
              <a:t>Several years ago he built a cottage in the grounds (‘the Cottage’) which he has used to accommodate his guests. </a:t>
            </a:r>
          </a:p>
          <a:p>
            <a:r>
              <a:rPr lang="en-GB" dirty="0"/>
              <a:t>He and his guests have regularly used a track that runs across the Property in order to access the Cottage. </a:t>
            </a:r>
          </a:p>
          <a:p>
            <a:r>
              <a:rPr lang="en-GB" dirty="0"/>
              <a:t>This avoids use of a busy main road. </a:t>
            </a:r>
          </a:p>
          <a:p>
            <a:r>
              <a:rPr lang="en-GB" dirty="0"/>
              <a:t>Andrew sells the Cottage to Helen together with a right of way over the main drive.</a:t>
            </a:r>
          </a:p>
          <a:p>
            <a:r>
              <a:rPr lang="en-GB" dirty="0"/>
              <a:t>The transfer made no mention of the use of the track in the transfer document. </a:t>
            </a:r>
          </a:p>
          <a:p>
            <a:r>
              <a:rPr lang="en-GB" dirty="0"/>
              <a:t>Would Wheeldon v Burrows apply?</a:t>
            </a:r>
          </a:p>
        </p:txBody>
      </p:sp>
    </p:spTree>
    <p:extLst>
      <p:ext uri="{BB962C8B-B14F-4D97-AF65-F5344CB8AC3E}">
        <p14:creationId xmlns:p14="http://schemas.microsoft.com/office/powerpoint/2010/main" val="14564828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08ECFE-9138-41EF-B2A9-7580C4BC0C37}"/>
              </a:ext>
            </a:extLst>
          </p:cNvPr>
          <p:cNvSpPr>
            <a:spLocks noGrp="1"/>
          </p:cNvSpPr>
          <p:nvPr>
            <p:ph type="title"/>
          </p:nvPr>
        </p:nvSpPr>
        <p:spPr/>
        <p:txBody>
          <a:bodyPr/>
          <a:lstStyle/>
          <a:p>
            <a:r>
              <a:rPr lang="en-GB" dirty="0"/>
              <a:t>Answer – apply the law to the facts  </a:t>
            </a:r>
          </a:p>
        </p:txBody>
      </p:sp>
      <p:sp>
        <p:nvSpPr>
          <p:cNvPr id="3" name="Content Placeholder 2">
            <a:extLst>
              <a:ext uri="{FF2B5EF4-FFF2-40B4-BE49-F238E27FC236}">
                <a16:creationId xmlns:a16="http://schemas.microsoft.com/office/drawing/2014/main" id="{AF8D9002-9C71-4223-AE47-49CB9E198CDC}"/>
              </a:ext>
            </a:extLst>
          </p:cNvPr>
          <p:cNvSpPr>
            <a:spLocks noGrp="1"/>
          </p:cNvSpPr>
          <p:nvPr>
            <p:ph idx="1"/>
          </p:nvPr>
        </p:nvSpPr>
        <p:spPr/>
        <p:txBody>
          <a:bodyPr>
            <a:normAutofit lnSpcReduction="10000"/>
          </a:bodyPr>
          <a:lstStyle/>
          <a:p>
            <a:r>
              <a:rPr lang="en-GB" dirty="0"/>
              <a:t>Andrew and his guests’ use of the track amounts to a quasi-easement. </a:t>
            </a:r>
          </a:p>
          <a:p>
            <a:r>
              <a:rPr lang="en-GB" dirty="0"/>
              <a:t>(a) It has all the characteristics of an easement except a dominant and servient tenement owned or occupied by separate people. </a:t>
            </a:r>
          </a:p>
          <a:p>
            <a:r>
              <a:rPr lang="en-GB" dirty="0"/>
              <a:t>(b) The use of the track has been continuous and apparent in that it has been used regularly and presumably the track would be visible on an inspection of the land. </a:t>
            </a:r>
          </a:p>
          <a:p>
            <a:r>
              <a:rPr lang="en-GB" dirty="0"/>
              <a:t>(c) The right is necessary for the reasonable enjoyment of the land as it avoids a busy main road. </a:t>
            </a:r>
          </a:p>
          <a:p>
            <a:r>
              <a:rPr lang="en-GB" dirty="0"/>
              <a:t>(d) The facts suggest that the right of way over the track may have been in use at the time of the sale to Helen. </a:t>
            </a:r>
          </a:p>
          <a:p>
            <a:r>
              <a:rPr lang="en-GB" dirty="0"/>
              <a:t>On this basis the rule in Wheeldon v Burrows would apply and the Cottage would have the benefit of a legal easement over the track running over the Property.</a:t>
            </a:r>
          </a:p>
        </p:txBody>
      </p:sp>
    </p:spTree>
    <p:extLst>
      <p:ext uri="{BB962C8B-B14F-4D97-AF65-F5344CB8AC3E}">
        <p14:creationId xmlns:p14="http://schemas.microsoft.com/office/powerpoint/2010/main" val="764586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828082-096E-4F3A-A656-70AC7001A44B}"/>
              </a:ext>
            </a:extLst>
          </p:cNvPr>
          <p:cNvSpPr>
            <a:spLocks noGrp="1"/>
          </p:cNvSpPr>
          <p:nvPr>
            <p:ph type="title"/>
          </p:nvPr>
        </p:nvSpPr>
        <p:spPr/>
        <p:txBody>
          <a:bodyPr/>
          <a:lstStyle/>
          <a:p>
            <a:r>
              <a:rPr lang="en-GB" dirty="0"/>
              <a:t>S 62 LPA 1925</a:t>
            </a:r>
          </a:p>
        </p:txBody>
      </p:sp>
      <p:sp>
        <p:nvSpPr>
          <p:cNvPr id="3" name="Content Placeholder 2">
            <a:extLst>
              <a:ext uri="{FF2B5EF4-FFF2-40B4-BE49-F238E27FC236}">
                <a16:creationId xmlns:a16="http://schemas.microsoft.com/office/drawing/2014/main" id="{DB0D6603-F43D-4BEB-A96A-F076122A4F23}"/>
              </a:ext>
            </a:extLst>
          </p:cNvPr>
          <p:cNvSpPr>
            <a:spLocks noGrp="1"/>
          </p:cNvSpPr>
          <p:nvPr>
            <p:ph idx="1"/>
          </p:nvPr>
        </p:nvSpPr>
        <p:spPr/>
        <p:txBody>
          <a:bodyPr/>
          <a:lstStyle/>
          <a:p>
            <a:r>
              <a:rPr lang="en-GB" dirty="0"/>
              <a:t>Section 62 of LPA 1925 is a word-saving provision, created at a time when conveyances were handwritten. </a:t>
            </a:r>
          </a:p>
          <a:p>
            <a:r>
              <a:rPr lang="en-GB" dirty="0"/>
              <a:t>It has the effect that on a conveyance of land, if nothing to the contrary is stated in the deed, the conveyance is deemed to pass to the buyer not just the buildings and fixtures but all liberties privileges easements rights and advantages whatsoever appertaining or reputed to appertain to the land or any part thereof or at the time of the conveyance enjoyed with the land. </a:t>
            </a:r>
          </a:p>
          <a:p>
            <a:r>
              <a:rPr lang="en-GB" dirty="0"/>
              <a:t>The section operates to pass automatically to a buyer all existing rights, without the necessity of formal words in the conveyance. </a:t>
            </a:r>
          </a:p>
          <a:p>
            <a:r>
              <a:rPr lang="en-GB" dirty="0"/>
              <a:t>Case law has had the effect of extending the scope.</a:t>
            </a:r>
          </a:p>
        </p:txBody>
      </p:sp>
    </p:spTree>
    <p:extLst>
      <p:ext uri="{BB962C8B-B14F-4D97-AF65-F5344CB8AC3E}">
        <p14:creationId xmlns:p14="http://schemas.microsoft.com/office/powerpoint/2010/main" val="4533923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E05967-D064-45D7-A8ED-1858CA072392}"/>
              </a:ext>
            </a:extLst>
          </p:cNvPr>
          <p:cNvSpPr>
            <a:spLocks noGrp="1"/>
          </p:cNvSpPr>
          <p:nvPr>
            <p:ph type="title"/>
          </p:nvPr>
        </p:nvSpPr>
        <p:spPr/>
        <p:txBody>
          <a:bodyPr/>
          <a:lstStyle/>
          <a:p>
            <a:r>
              <a:rPr lang="en-GB" dirty="0"/>
              <a:t>Wright v </a:t>
            </a:r>
            <a:r>
              <a:rPr lang="en-GB" dirty="0" err="1"/>
              <a:t>MacAdam</a:t>
            </a:r>
            <a:r>
              <a:rPr lang="en-GB" dirty="0"/>
              <a:t> [1949] 2 KB 744</a:t>
            </a:r>
          </a:p>
        </p:txBody>
      </p:sp>
      <p:sp>
        <p:nvSpPr>
          <p:cNvPr id="3" name="Content Placeholder 2">
            <a:extLst>
              <a:ext uri="{FF2B5EF4-FFF2-40B4-BE49-F238E27FC236}">
                <a16:creationId xmlns:a16="http://schemas.microsoft.com/office/drawing/2014/main" id="{E19CFBCB-2DB1-45E1-9571-4ACA1A9EE093}"/>
              </a:ext>
            </a:extLst>
          </p:cNvPr>
          <p:cNvSpPr>
            <a:spLocks noGrp="1"/>
          </p:cNvSpPr>
          <p:nvPr>
            <p:ph idx="1"/>
          </p:nvPr>
        </p:nvSpPr>
        <p:spPr/>
        <p:txBody>
          <a:bodyPr>
            <a:normAutofit fontScale="92500" lnSpcReduction="10000"/>
          </a:bodyPr>
          <a:lstStyle/>
          <a:p>
            <a:r>
              <a:rPr lang="en-GB" dirty="0"/>
              <a:t>Mr </a:t>
            </a:r>
            <a:r>
              <a:rPr lang="en-GB" dirty="0" err="1"/>
              <a:t>MacAdam</a:t>
            </a:r>
            <a:r>
              <a:rPr lang="en-GB" dirty="0"/>
              <a:t> (‘M’) let a flat to Mrs Wright (‘W’) for one week. </a:t>
            </a:r>
          </a:p>
          <a:p>
            <a:r>
              <a:rPr lang="en-GB" dirty="0"/>
              <a:t>She continued in occupation and subsequently M gave her permission to store her coal in his coal shed. </a:t>
            </a:r>
          </a:p>
          <a:p>
            <a:r>
              <a:rPr lang="en-GB" dirty="0"/>
              <a:t>M then granted a new tenancy to W. No reference was made to the coal shed. </a:t>
            </a:r>
          </a:p>
          <a:p>
            <a:r>
              <a:rPr lang="en-GB" dirty="0"/>
              <a:t>M then demanded W should pay a weekly amount for the use of the coal shed. W refused. </a:t>
            </a:r>
          </a:p>
          <a:p>
            <a:r>
              <a:rPr lang="en-GB" dirty="0"/>
              <a:t>The court found that when the lease was renewed, there was implied into the renewed lease an easement to store coal in the coal shed. </a:t>
            </a:r>
          </a:p>
          <a:p>
            <a:r>
              <a:rPr lang="en-GB" dirty="0"/>
              <a:t>All that was required was the existence of the right at the time the lease was renewed; s 62 automatically implied an easement of storage. </a:t>
            </a:r>
          </a:p>
          <a:p>
            <a:r>
              <a:rPr lang="en-GB" dirty="0"/>
              <a:t>The effect was to convert or uplift the permission/licence given by M into a full legal easement.</a:t>
            </a:r>
          </a:p>
        </p:txBody>
      </p:sp>
    </p:spTree>
    <p:extLst>
      <p:ext uri="{BB962C8B-B14F-4D97-AF65-F5344CB8AC3E}">
        <p14:creationId xmlns:p14="http://schemas.microsoft.com/office/powerpoint/2010/main" val="3962280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0646D7-FAF4-4AD9-8311-7E9FB014AACE}"/>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BED11614-E1F7-4D71-BF81-A862B4FAEFFE}"/>
              </a:ext>
            </a:extLst>
          </p:cNvPr>
          <p:cNvSpPr>
            <a:spLocks noGrp="1"/>
          </p:cNvSpPr>
          <p:nvPr>
            <p:ph idx="1"/>
          </p:nvPr>
        </p:nvSpPr>
        <p:spPr/>
        <p:txBody>
          <a:bodyPr>
            <a:normAutofit/>
          </a:bodyPr>
          <a:lstStyle/>
          <a:p>
            <a:r>
              <a:rPr lang="en-GB" dirty="0"/>
              <a:t>The conditions for the operation of s 62 are: </a:t>
            </a:r>
          </a:p>
          <a:p>
            <a:r>
              <a:rPr lang="en-GB" dirty="0"/>
              <a:t>(1) There must be a conveyance as defined in s 205(1)(ii) LPA 1925. </a:t>
            </a:r>
          </a:p>
          <a:p>
            <a:r>
              <a:rPr lang="en-GB" dirty="0"/>
              <a:t>This requires an ‘instrument’, </a:t>
            </a:r>
            <a:r>
              <a:rPr lang="en-GB" dirty="0" err="1"/>
              <a:t>ie</a:t>
            </a:r>
            <a:r>
              <a:rPr lang="en-GB" dirty="0"/>
              <a:t> a written document that has the effect of creating or transferring a legal estate. </a:t>
            </a:r>
          </a:p>
          <a:p>
            <a:r>
              <a:rPr lang="en-GB" dirty="0"/>
              <a:t>For example, a mortgage or lease (including a written short-term lease not in the form of a deed). The definition excludes contracts for sale. </a:t>
            </a:r>
          </a:p>
        </p:txBody>
      </p:sp>
    </p:spTree>
    <p:extLst>
      <p:ext uri="{BB962C8B-B14F-4D97-AF65-F5344CB8AC3E}">
        <p14:creationId xmlns:p14="http://schemas.microsoft.com/office/powerpoint/2010/main" val="36629343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0E6EFA-78E0-438C-B646-F818EA83F148}"/>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23FDF4A0-647F-4F5F-A9A0-207A9218ED3F}"/>
              </a:ext>
            </a:extLst>
          </p:cNvPr>
          <p:cNvSpPr>
            <a:spLocks noGrp="1"/>
          </p:cNvSpPr>
          <p:nvPr>
            <p:ph idx="1"/>
          </p:nvPr>
        </p:nvSpPr>
        <p:spPr/>
        <p:txBody>
          <a:bodyPr>
            <a:normAutofit/>
          </a:bodyPr>
          <a:lstStyle/>
          <a:p>
            <a:r>
              <a:rPr lang="en-GB" dirty="0"/>
              <a:t>(2) There must be some diversity of occupation of the two parts of the land at the time of the grant. </a:t>
            </a:r>
          </a:p>
          <a:p>
            <a:r>
              <a:rPr lang="en-GB" dirty="0"/>
              <a:t>However, this rule does not apply: </a:t>
            </a:r>
          </a:p>
          <a:p>
            <a:r>
              <a:rPr lang="en-GB" dirty="0"/>
              <a:t>to easements of light; or </a:t>
            </a:r>
          </a:p>
          <a:p>
            <a:r>
              <a:rPr lang="en-GB" dirty="0"/>
              <a:t>where the rights were continuous and apparent (with the same meaning of the phrase from Wheeldon v Burrows) – see P&amp;S Platt Ltd v Crouch [2004] 1 P &amp; CR 242 and Wood v Waddington [2105] EWCA </a:t>
            </a:r>
            <a:r>
              <a:rPr lang="en-GB" dirty="0" err="1"/>
              <a:t>Civ</a:t>
            </a:r>
            <a:r>
              <a:rPr lang="en-GB" dirty="0"/>
              <a:t> 538. </a:t>
            </a:r>
          </a:p>
          <a:p>
            <a:r>
              <a:rPr lang="en-GB" dirty="0"/>
              <a:t>Therefore, where there is diversity of occupation, there is no requirement for the rights to be continuous and apparent. </a:t>
            </a:r>
          </a:p>
        </p:txBody>
      </p:sp>
    </p:spTree>
    <p:extLst>
      <p:ext uri="{BB962C8B-B14F-4D97-AF65-F5344CB8AC3E}">
        <p14:creationId xmlns:p14="http://schemas.microsoft.com/office/powerpoint/2010/main" val="349635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FE13AD-8AC5-4B42-BA37-FBD015E2D534}"/>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117D0D43-FD5F-48DC-9E8A-61EE050915C1}"/>
              </a:ext>
            </a:extLst>
          </p:cNvPr>
          <p:cNvSpPr>
            <a:spLocks noGrp="1"/>
          </p:cNvSpPr>
          <p:nvPr>
            <p:ph idx="1"/>
          </p:nvPr>
        </p:nvSpPr>
        <p:spPr/>
        <p:txBody>
          <a:bodyPr/>
          <a:lstStyle/>
          <a:p>
            <a:r>
              <a:rPr lang="en-GB" dirty="0"/>
              <a:t>(3) There must be an existing privilege at the date of the conveyance. </a:t>
            </a:r>
          </a:p>
          <a:p>
            <a:r>
              <a:rPr lang="en-GB" dirty="0"/>
              <a:t>Section 62 is not concerned with future rights. </a:t>
            </a:r>
          </a:p>
          <a:p>
            <a:r>
              <a:rPr lang="en-GB" dirty="0"/>
              <a:t>(4) The right must be capable of being an easement or profit. If the right lacks the four essential characteristics of an easement in Re Ellenborough Park, s 62 will not cure the defect. </a:t>
            </a:r>
          </a:p>
          <a:p>
            <a:r>
              <a:rPr lang="en-GB" dirty="0"/>
              <a:t>However, the claimant does not need to demonstrate that the right is necessary for the reasonable use of the land. It is thought that s 62 applies to profits. </a:t>
            </a:r>
          </a:p>
          <a:p>
            <a:r>
              <a:rPr lang="en-GB" b="1" dirty="0"/>
              <a:t>What to look for in a set of facts -  An existing licence/permission and a subsequent conveyance. There must be diversity of occupation (but not if the right is continuous and apparent)</a:t>
            </a:r>
          </a:p>
        </p:txBody>
      </p:sp>
    </p:spTree>
    <p:extLst>
      <p:ext uri="{BB962C8B-B14F-4D97-AF65-F5344CB8AC3E}">
        <p14:creationId xmlns:p14="http://schemas.microsoft.com/office/powerpoint/2010/main" val="31220761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13CBBC-D166-4C0D-B249-EA0506361A87}"/>
              </a:ext>
            </a:extLst>
          </p:cNvPr>
          <p:cNvSpPr>
            <a:spLocks noGrp="1"/>
          </p:cNvSpPr>
          <p:nvPr>
            <p:ph type="title"/>
          </p:nvPr>
        </p:nvSpPr>
        <p:spPr/>
        <p:txBody>
          <a:bodyPr/>
          <a:lstStyle/>
          <a:p>
            <a:r>
              <a:rPr lang="en-GB" dirty="0"/>
              <a:t>Example </a:t>
            </a:r>
          </a:p>
        </p:txBody>
      </p:sp>
      <p:sp>
        <p:nvSpPr>
          <p:cNvPr id="3" name="Content Placeholder 2">
            <a:extLst>
              <a:ext uri="{FF2B5EF4-FFF2-40B4-BE49-F238E27FC236}">
                <a16:creationId xmlns:a16="http://schemas.microsoft.com/office/drawing/2014/main" id="{817D385E-9885-4A4A-B218-617B2DCD4BDA}"/>
              </a:ext>
            </a:extLst>
          </p:cNvPr>
          <p:cNvSpPr>
            <a:spLocks noGrp="1"/>
          </p:cNvSpPr>
          <p:nvPr>
            <p:ph idx="1"/>
          </p:nvPr>
        </p:nvSpPr>
        <p:spPr/>
        <p:txBody>
          <a:bodyPr/>
          <a:lstStyle/>
          <a:p>
            <a:r>
              <a:rPr lang="en-GB" dirty="0"/>
              <a:t>Harriet owned a building and annex. </a:t>
            </a:r>
          </a:p>
          <a:p>
            <a:r>
              <a:rPr lang="en-GB" dirty="0"/>
              <a:t>She leased the annex to Mohammed with an express easement allowing access using an open yard near the main buildings. </a:t>
            </a:r>
          </a:p>
          <a:p>
            <a:r>
              <a:rPr lang="en-GB" dirty="0"/>
              <a:t>During the course of the lease, Harriet gave Mohammed permission for visitors to pass through the hallway of the main building to get to the annex. </a:t>
            </a:r>
          </a:p>
          <a:p>
            <a:r>
              <a:rPr lang="en-GB" dirty="0"/>
              <a:t>A new written lease of the annex was subsequently entered into with no mention of the use of the hallway. </a:t>
            </a:r>
          </a:p>
          <a:p>
            <a:r>
              <a:rPr lang="en-GB" dirty="0"/>
              <a:t>Mohammed claimed he had an easement to use the hallway. </a:t>
            </a:r>
          </a:p>
          <a:p>
            <a:r>
              <a:rPr lang="en-GB" dirty="0"/>
              <a:t>Would s 62 apply?</a:t>
            </a:r>
          </a:p>
        </p:txBody>
      </p:sp>
    </p:spTree>
    <p:extLst>
      <p:ext uri="{BB962C8B-B14F-4D97-AF65-F5344CB8AC3E}">
        <p14:creationId xmlns:p14="http://schemas.microsoft.com/office/powerpoint/2010/main" val="19871604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F37388-1730-4BC6-B6F2-1006600D521D}"/>
              </a:ext>
            </a:extLst>
          </p:cNvPr>
          <p:cNvSpPr>
            <a:spLocks noGrp="1"/>
          </p:cNvSpPr>
          <p:nvPr>
            <p:ph type="title"/>
          </p:nvPr>
        </p:nvSpPr>
        <p:spPr/>
        <p:txBody>
          <a:bodyPr/>
          <a:lstStyle/>
          <a:p>
            <a:r>
              <a:rPr lang="en-GB" dirty="0"/>
              <a:t>Answer – apply the law to the facts </a:t>
            </a:r>
          </a:p>
        </p:txBody>
      </p:sp>
      <p:sp>
        <p:nvSpPr>
          <p:cNvPr id="3" name="Content Placeholder 2">
            <a:extLst>
              <a:ext uri="{FF2B5EF4-FFF2-40B4-BE49-F238E27FC236}">
                <a16:creationId xmlns:a16="http://schemas.microsoft.com/office/drawing/2014/main" id="{CC27A150-56E9-48F9-A5CA-89DCAFD1E1E5}"/>
              </a:ext>
            </a:extLst>
          </p:cNvPr>
          <p:cNvSpPr>
            <a:spLocks noGrp="1"/>
          </p:cNvSpPr>
          <p:nvPr>
            <p:ph idx="1"/>
          </p:nvPr>
        </p:nvSpPr>
        <p:spPr/>
        <p:txBody>
          <a:bodyPr>
            <a:normAutofit lnSpcReduction="10000"/>
          </a:bodyPr>
          <a:lstStyle/>
          <a:p>
            <a:r>
              <a:rPr lang="en-GB" dirty="0"/>
              <a:t>(1) The conveyance is the second written lease. </a:t>
            </a:r>
          </a:p>
          <a:p>
            <a:r>
              <a:rPr lang="en-GB" dirty="0"/>
              <a:t>(2) There was diversity of occupation as the building was occupied by Harriet and the annex was occupied by Mohammed. </a:t>
            </a:r>
          </a:p>
          <a:p>
            <a:r>
              <a:rPr lang="en-GB" dirty="0"/>
              <a:t>(3) The existing privilege was the permission Harriet gave for Mohammed’s visitors to pass through the hallway of the main building to access the annex. </a:t>
            </a:r>
          </a:p>
          <a:p>
            <a:r>
              <a:rPr lang="en-GB" dirty="0"/>
              <a:t>(4) The right claimed is a well-established easement meeting the criteria in Re Ellenborough Park. </a:t>
            </a:r>
          </a:p>
          <a:p>
            <a:r>
              <a:rPr lang="en-GB" dirty="0"/>
              <a:t>On this basis, the permission given by Harriet is uplifted to a full legal easement as a consequence of s 62. </a:t>
            </a:r>
          </a:p>
          <a:p>
            <a:r>
              <a:rPr lang="en-GB" dirty="0"/>
              <a:t>These were the key facts from Goldberg v Edwards [1950] Ch 247 where the court followed Wright v </a:t>
            </a:r>
            <a:r>
              <a:rPr lang="en-GB" dirty="0" err="1"/>
              <a:t>MacAdam</a:t>
            </a:r>
            <a:r>
              <a:rPr lang="en-GB" dirty="0"/>
              <a:t> and held that an easement had been created.</a:t>
            </a:r>
          </a:p>
        </p:txBody>
      </p:sp>
    </p:spTree>
    <p:extLst>
      <p:ext uri="{BB962C8B-B14F-4D97-AF65-F5344CB8AC3E}">
        <p14:creationId xmlns:p14="http://schemas.microsoft.com/office/powerpoint/2010/main" val="26497174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BB570F-4993-4688-A190-10CD6C927349}"/>
              </a:ext>
            </a:extLst>
          </p:cNvPr>
          <p:cNvSpPr>
            <a:spLocks noGrp="1"/>
          </p:cNvSpPr>
          <p:nvPr>
            <p:ph type="title"/>
          </p:nvPr>
        </p:nvSpPr>
        <p:spPr/>
        <p:txBody>
          <a:bodyPr/>
          <a:lstStyle/>
          <a:p>
            <a:r>
              <a:rPr lang="en-GB" dirty="0"/>
              <a:t>Prescription </a:t>
            </a:r>
          </a:p>
        </p:txBody>
      </p:sp>
      <p:sp>
        <p:nvSpPr>
          <p:cNvPr id="3" name="Content Placeholder 2">
            <a:extLst>
              <a:ext uri="{FF2B5EF4-FFF2-40B4-BE49-F238E27FC236}">
                <a16:creationId xmlns:a16="http://schemas.microsoft.com/office/drawing/2014/main" id="{9D7B335D-FC34-4FE6-864D-2332C654737A}"/>
              </a:ext>
            </a:extLst>
          </p:cNvPr>
          <p:cNvSpPr>
            <a:spLocks noGrp="1"/>
          </p:cNvSpPr>
          <p:nvPr>
            <p:ph idx="1"/>
          </p:nvPr>
        </p:nvSpPr>
        <p:spPr/>
        <p:txBody>
          <a:bodyPr>
            <a:normAutofit lnSpcReduction="10000"/>
          </a:bodyPr>
          <a:lstStyle/>
          <a:p>
            <a:r>
              <a:rPr lang="en-GB" dirty="0"/>
              <a:t>Where the dominant owner can show use of the right for 20 years, the court will uphold the legal right by presuming that it had a lawful origin. A legal easement is created. </a:t>
            </a:r>
          </a:p>
          <a:p>
            <a:r>
              <a:rPr lang="en-GB" dirty="0"/>
              <a:t>There are three types of prescription:</a:t>
            </a:r>
          </a:p>
          <a:p>
            <a:r>
              <a:rPr lang="en-GB" dirty="0"/>
              <a:t>(a) at common law </a:t>
            </a:r>
          </a:p>
          <a:p>
            <a:r>
              <a:rPr lang="en-GB" dirty="0"/>
              <a:t>(b) the doctrine of lost modern grant </a:t>
            </a:r>
          </a:p>
          <a:p>
            <a:r>
              <a:rPr lang="en-GB" dirty="0"/>
              <a:t>(c) the Prescription Act 1832. </a:t>
            </a:r>
          </a:p>
          <a:p>
            <a:r>
              <a:rPr lang="en-GB" dirty="0"/>
              <a:t>Whichever method is relied on it will be necessary to show that the right has been exercised by or on behalf of a fee simple owner against a fee simple owner: </a:t>
            </a:r>
          </a:p>
          <a:p>
            <a:r>
              <a:rPr lang="en-GB" dirty="0"/>
              <a:t>1. continuously; and 2. as of right.</a:t>
            </a:r>
          </a:p>
        </p:txBody>
      </p:sp>
    </p:spTree>
    <p:extLst>
      <p:ext uri="{BB962C8B-B14F-4D97-AF65-F5344CB8AC3E}">
        <p14:creationId xmlns:p14="http://schemas.microsoft.com/office/powerpoint/2010/main" val="9764084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408598-4E59-43FA-BEA0-D7752FFA8978}"/>
              </a:ext>
            </a:extLst>
          </p:cNvPr>
          <p:cNvSpPr>
            <a:spLocks noGrp="1"/>
          </p:cNvSpPr>
          <p:nvPr>
            <p:ph type="title"/>
          </p:nvPr>
        </p:nvSpPr>
        <p:spPr/>
        <p:txBody>
          <a:bodyPr/>
          <a:lstStyle/>
          <a:p>
            <a:r>
              <a:rPr lang="en-GB" dirty="0"/>
              <a:t>Exercised continuously</a:t>
            </a:r>
          </a:p>
        </p:txBody>
      </p:sp>
      <p:sp>
        <p:nvSpPr>
          <p:cNvPr id="3" name="Content Placeholder 2">
            <a:extLst>
              <a:ext uri="{FF2B5EF4-FFF2-40B4-BE49-F238E27FC236}">
                <a16:creationId xmlns:a16="http://schemas.microsoft.com/office/drawing/2014/main" id="{4B4190E9-08DA-4DAB-B64F-92F1F7EB6162}"/>
              </a:ext>
            </a:extLst>
          </p:cNvPr>
          <p:cNvSpPr>
            <a:spLocks noGrp="1"/>
          </p:cNvSpPr>
          <p:nvPr>
            <p:ph idx="1"/>
          </p:nvPr>
        </p:nvSpPr>
        <p:spPr/>
        <p:txBody>
          <a:bodyPr>
            <a:normAutofit/>
          </a:bodyPr>
          <a:lstStyle/>
          <a:p>
            <a:r>
              <a:rPr lang="en-GB" dirty="0"/>
              <a:t>The user can be by a number of freehold owners in succession and may be intermittent in nature.</a:t>
            </a:r>
          </a:p>
          <a:p>
            <a:r>
              <a:rPr lang="en-GB" dirty="0"/>
              <a:t>In </a:t>
            </a:r>
            <a:r>
              <a:rPr lang="en-GB" dirty="0" err="1"/>
              <a:t>Diment</a:t>
            </a:r>
            <a:r>
              <a:rPr lang="en-GB" dirty="0"/>
              <a:t> v N H Foot [1974] 2 AER 785 use for six to ten occasions over a 35-year period qualified as continuous use. </a:t>
            </a:r>
          </a:p>
        </p:txBody>
      </p:sp>
    </p:spTree>
    <p:extLst>
      <p:ext uri="{BB962C8B-B14F-4D97-AF65-F5344CB8AC3E}">
        <p14:creationId xmlns:p14="http://schemas.microsoft.com/office/powerpoint/2010/main" val="26998073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5C6766-38E4-4B0E-94D2-62247356C3AC}"/>
              </a:ext>
            </a:extLst>
          </p:cNvPr>
          <p:cNvSpPr>
            <a:spLocks noGrp="1"/>
          </p:cNvSpPr>
          <p:nvPr>
            <p:ph type="title"/>
          </p:nvPr>
        </p:nvSpPr>
        <p:spPr/>
        <p:txBody>
          <a:bodyPr/>
          <a:lstStyle/>
          <a:p>
            <a:r>
              <a:rPr lang="en-GB" dirty="0"/>
              <a:t>As of right</a:t>
            </a:r>
          </a:p>
        </p:txBody>
      </p:sp>
      <p:sp>
        <p:nvSpPr>
          <p:cNvPr id="3" name="Content Placeholder 2">
            <a:extLst>
              <a:ext uri="{FF2B5EF4-FFF2-40B4-BE49-F238E27FC236}">
                <a16:creationId xmlns:a16="http://schemas.microsoft.com/office/drawing/2014/main" id="{DD02B578-98C9-4878-B227-BC3189CE14B6}"/>
              </a:ext>
            </a:extLst>
          </p:cNvPr>
          <p:cNvSpPr>
            <a:spLocks noGrp="1"/>
          </p:cNvSpPr>
          <p:nvPr>
            <p:ph idx="1"/>
          </p:nvPr>
        </p:nvSpPr>
        <p:spPr/>
        <p:txBody>
          <a:bodyPr>
            <a:normAutofit lnSpcReduction="10000"/>
          </a:bodyPr>
          <a:lstStyle/>
          <a:p>
            <a:r>
              <a:rPr lang="en-GB" dirty="0"/>
              <a:t>The rights must be exercised without force, secrecy or permission: </a:t>
            </a:r>
          </a:p>
          <a:p>
            <a:r>
              <a:rPr lang="en-GB" dirty="0"/>
              <a:t>Without force (</a:t>
            </a:r>
            <a:r>
              <a:rPr lang="en-GB" dirty="0" err="1"/>
              <a:t>nec</a:t>
            </a:r>
            <a:r>
              <a:rPr lang="en-GB" dirty="0"/>
              <a:t> vi) Force would include removal of obstructions or ignoring the protests of the servient owner (whether verbal, in writing or signage). </a:t>
            </a:r>
          </a:p>
          <a:p>
            <a:r>
              <a:rPr lang="en-GB" dirty="0"/>
              <a:t>Without secrecy (</a:t>
            </a:r>
            <a:r>
              <a:rPr lang="en-GB" dirty="0" err="1"/>
              <a:t>nec</a:t>
            </a:r>
            <a:r>
              <a:rPr lang="en-GB" dirty="0"/>
              <a:t> clam) The user must be open and not hidden, such that a ‘reasonable person in the position of the alleged servient owner, diligent in the protection of his interests, would have a reasonable opportunity of discovering the right asserted’. </a:t>
            </a:r>
          </a:p>
          <a:p>
            <a:r>
              <a:rPr lang="en-GB" dirty="0"/>
              <a:t>In Liverpool Corporation v Coghill [1918] 1 Ch 307 Coghill poured borax effluent into the Corporation’s sewers in the dead of night. In law this was held to be secret even though there was no deliberate attempt at concealment. Without permission (</a:t>
            </a:r>
            <a:r>
              <a:rPr lang="en-GB" dirty="0" err="1"/>
              <a:t>nec</a:t>
            </a:r>
            <a:r>
              <a:rPr lang="en-GB" dirty="0"/>
              <a:t> </a:t>
            </a:r>
            <a:r>
              <a:rPr lang="en-GB" dirty="0" err="1"/>
              <a:t>precario</a:t>
            </a:r>
            <a:r>
              <a:rPr lang="en-GB" dirty="0"/>
              <a:t>) Permission can be in writing or oral. Any evidence of payment to the servient landowner indicates that the user is with permission. However, mere toleration without objection will not prevent the acquisition of a prescriptive easement.</a:t>
            </a:r>
          </a:p>
        </p:txBody>
      </p:sp>
    </p:spTree>
    <p:extLst>
      <p:ext uri="{BB962C8B-B14F-4D97-AF65-F5344CB8AC3E}">
        <p14:creationId xmlns:p14="http://schemas.microsoft.com/office/powerpoint/2010/main" val="112373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4E1A6F-5339-4B4A-B74B-DB99317FF0B7}"/>
              </a:ext>
            </a:extLst>
          </p:cNvPr>
          <p:cNvSpPr>
            <a:spLocks noGrp="1"/>
          </p:cNvSpPr>
          <p:nvPr>
            <p:ph type="title"/>
          </p:nvPr>
        </p:nvSpPr>
        <p:spPr/>
        <p:txBody>
          <a:bodyPr/>
          <a:lstStyle/>
          <a:p>
            <a:r>
              <a:rPr lang="en-GB" dirty="0"/>
              <a:t>Prescription at common law</a:t>
            </a:r>
          </a:p>
        </p:txBody>
      </p:sp>
      <p:sp>
        <p:nvSpPr>
          <p:cNvPr id="3" name="Content Placeholder 2">
            <a:extLst>
              <a:ext uri="{FF2B5EF4-FFF2-40B4-BE49-F238E27FC236}">
                <a16:creationId xmlns:a16="http://schemas.microsoft.com/office/drawing/2014/main" id="{F994414E-EA3F-4A4B-B5BF-1723793D0436}"/>
              </a:ext>
            </a:extLst>
          </p:cNvPr>
          <p:cNvSpPr>
            <a:spLocks noGrp="1"/>
          </p:cNvSpPr>
          <p:nvPr>
            <p:ph idx="1"/>
          </p:nvPr>
        </p:nvSpPr>
        <p:spPr/>
        <p:txBody>
          <a:bodyPr/>
          <a:lstStyle/>
          <a:p>
            <a:r>
              <a:rPr lang="en-GB" dirty="0"/>
              <a:t>The grant of an easement is presumed if it has been enjoyed continuously as of right since time immemorial, since 1189. </a:t>
            </a:r>
          </a:p>
          <a:p>
            <a:r>
              <a:rPr lang="en-GB" dirty="0"/>
              <a:t>It is presumed that a user for 20 years or more is proof of use since 1189 but this presumption can be rebutted by showing that at some time since 1189:</a:t>
            </a:r>
          </a:p>
          <a:p>
            <a:r>
              <a:rPr lang="en-GB" dirty="0"/>
              <a:t>the right was not exercised </a:t>
            </a:r>
          </a:p>
          <a:p>
            <a:r>
              <a:rPr lang="en-GB" dirty="0"/>
              <a:t>the right could not have been exercised</a:t>
            </a:r>
          </a:p>
          <a:p>
            <a:r>
              <a:rPr lang="en-GB" dirty="0"/>
              <a:t>the dominant and servient tenement were vested in the same owner (unity of seisin).</a:t>
            </a:r>
          </a:p>
          <a:p>
            <a:r>
              <a:rPr lang="en-GB" dirty="0"/>
              <a:t>The presumption is, therefore, fairly simple to rebut.</a:t>
            </a:r>
          </a:p>
        </p:txBody>
      </p:sp>
    </p:spTree>
    <p:extLst>
      <p:ext uri="{BB962C8B-B14F-4D97-AF65-F5344CB8AC3E}">
        <p14:creationId xmlns:p14="http://schemas.microsoft.com/office/powerpoint/2010/main" val="42783933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475325-53DB-446D-8D29-50BC5BD64035}"/>
              </a:ext>
            </a:extLst>
          </p:cNvPr>
          <p:cNvSpPr>
            <a:spLocks noGrp="1"/>
          </p:cNvSpPr>
          <p:nvPr>
            <p:ph type="title"/>
          </p:nvPr>
        </p:nvSpPr>
        <p:spPr/>
        <p:txBody>
          <a:bodyPr/>
          <a:lstStyle/>
          <a:p>
            <a:r>
              <a:rPr lang="en-GB" dirty="0"/>
              <a:t>Prescription under the Doctrine of Lost Modern Grant </a:t>
            </a:r>
          </a:p>
        </p:txBody>
      </p:sp>
      <p:sp>
        <p:nvSpPr>
          <p:cNvPr id="3" name="Content Placeholder 2">
            <a:extLst>
              <a:ext uri="{FF2B5EF4-FFF2-40B4-BE49-F238E27FC236}">
                <a16:creationId xmlns:a16="http://schemas.microsoft.com/office/drawing/2014/main" id="{D38042F4-8C6D-41B7-80DD-EA3730EA56E1}"/>
              </a:ext>
            </a:extLst>
          </p:cNvPr>
          <p:cNvSpPr>
            <a:spLocks noGrp="1"/>
          </p:cNvSpPr>
          <p:nvPr>
            <p:ph idx="1"/>
          </p:nvPr>
        </p:nvSpPr>
        <p:spPr/>
        <p:txBody>
          <a:bodyPr/>
          <a:lstStyle/>
          <a:p>
            <a:r>
              <a:rPr lang="en-GB" dirty="0"/>
              <a:t>The grant of an easement is presumed if it has been enjoyed continuously as of right for 20 years or more on the basis that there is a presumption that there was a grant of the right since 1189 but that the grant has been lost. </a:t>
            </a:r>
          </a:p>
          <a:p>
            <a:r>
              <a:rPr lang="en-GB" dirty="0"/>
              <a:t>The doctrine is a total fiction and is a last resort where it is not possible to rely on prescription at common law or under the Prescription Act 1832. </a:t>
            </a:r>
          </a:p>
          <a:p>
            <a:r>
              <a:rPr lang="en-GB" dirty="0"/>
              <a:t>This would be the situation where the dominant and servient tenements have been in common ownership since 1189 or where the user is not next before the action brought (</a:t>
            </a:r>
            <a:r>
              <a:rPr lang="en-GB" dirty="0" err="1"/>
              <a:t>ie</a:t>
            </a:r>
            <a:r>
              <a:rPr lang="en-GB" dirty="0"/>
              <a:t> there is a gap in use exceeding one year)</a:t>
            </a:r>
          </a:p>
        </p:txBody>
      </p:sp>
    </p:spTree>
    <p:extLst>
      <p:ext uri="{BB962C8B-B14F-4D97-AF65-F5344CB8AC3E}">
        <p14:creationId xmlns:p14="http://schemas.microsoft.com/office/powerpoint/2010/main" val="20777566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111063-291A-4D72-A483-A5676178FB52}"/>
              </a:ext>
            </a:extLst>
          </p:cNvPr>
          <p:cNvSpPr>
            <a:spLocks noGrp="1"/>
          </p:cNvSpPr>
          <p:nvPr>
            <p:ph type="title"/>
          </p:nvPr>
        </p:nvSpPr>
        <p:spPr/>
        <p:txBody>
          <a:bodyPr/>
          <a:lstStyle/>
          <a:p>
            <a:r>
              <a:rPr lang="en-GB" dirty="0"/>
              <a:t>Prescription under the Prescription Act 1832</a:t>
            </a:r>
          </a:p>
        </p:txBody>
      </p:sp>
      <p:sp>
        <p:nvSpPr>
          <p:cNvPr id="3" name="Content Placeholder 2">
            <a:extLst>
              <a:ext uri="{FF2B5EF4-FFF2-40B4-BE49-F238E27FC236}">
                <a16:creationId xmlns:a16="http://schemas.microsoft.com/office/drawing/2014/main" id="{366B9D0C-60C9-4318-A3B1-5E51F7F634C4}"/>
              </a:ext>
            </a:extLst>
          </p:cNvPr>
          <p:cNvSpPr>
            <a:spLocks noGrp="1"/>
          </p:cNvSpPr>
          <p:nvPr>
            <p:ph idx="1"/>
          </p:nvPr>
        </p:nvSpPr>
        <p:spPr/>
        <p:txBody>
          <a:bodyPr>
            <a:normAutofit lnSpcReduction="10000"/>
          </a:bodyPr>
          <a:lstStyle/>
          <a:p>
            <a:r>
              <a:rPr lang="en-GB" dirty="0"/>
              <a:t>If the dominant owner can show user as of right for 20 years (30 years for profits) then they will obtain a prescriptive easement even though the user clearly commenced sometime after 1189 (s 2 Prescription Act 1832). </a:t>
            </a:r>
          </a:p>
          <a:p>
            <a:r>
              <a:rPr lang="en-GB" dirty="0"/>
              <a:t>The claimant must prove uninterrupted enjoyment for a period of at least 20 years which immediately precedes and which terminates in an action (s 4 Prescription Act 1832). </a:t>
            </a:r>
          </a:p>
          <a:p>
            <a:r>
              <a:rPr lang="en-GB" dirty="0"/>
              <a:t>The period of 20 years is counted backwards from the date of the action. Short interruptions to the user are permitted. Any interruption in use lasting a year or more stops time running. The claimant would then have to restart the 20-year period. (If there is an interruption for more than one year, the doctrine of lost modern grant may assist.)</a:t>
            </a:r>
          </a:p>
          <a:p>
            <a:r>
              <a:rPr lang="en-GB" b="1" dirty="0"/>
              <a:t>What to look for in a set of facts - A right that has been exercised for 20 years (30 years for profits) or more as between two distinct parcels of freehold land. </a:t>
            </a:r>
          </a:p>
        </p:txBody>
      </p:sp>
    </p:spTree>
    <p:extLst>
      <p:ext uri="{BB962C8B-B14F-4D97-AF65-F5344CB8AC3E}">
        <p14:creationId xmlns:p14="http://schemas.microsoft.com/office/powerpoint/2010/main" val="25827517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FAA4DC-BE76-4471-A0E1-F5BCCBA499FA}"/>
              </a:ext>
            </a:extLst>
          </p:cNvPr>
          <p:cNvSpPr>
            <a:spLocks noGrp="1"/>
          </p:cNvSpPr>
          <p:nvPr>
            <p:ph type="title"/>
          </p:nvPr>
        </p:nvSpPr>
        <p:spPr/>
        <p:txBody>
          <a:bodyPr/>
          <a:lstStyle/>
          <a:p>
            <a:r>
              <a:rPr lang="en-GB" dirty="0"/>
              <a:t>Example - </a:t>
            </a:r>
          </a:p>
        </p:txBody>
      </p:sp>
      <p:sp>
        <p:nvSpPr>
          <p:cNvPr id="3" name="Content Placeholder 2">
            <a:extLst>
              <a:ext uri="{FF2B5EF4-FFF2-40B4-BE49-F238E27FC236}">
                <a16:creationId xmlns:a16="http://schemas.microsoft.com/office/drawing/2014/main" id="{524D286C-C9E8-4682-81FB-C94940DEDF6C}"/>
              </a:ext>
            </a:extLst>
          </p:cNvPr>
          <p:cNvSpPr>
            <a:spLocks noGrp="1"/>
          </p:cNvSpPr>
          <p:nvPr>
            <p:ph idx="1"/>
          </p:nvPr>
        </p:nvSpPr>
        <p:spPr/>
        <p:txBody>
          <a:bodyPr/>
          <a:lstStyle/>
          <a:p>
            <a:r>
              <a:rPr lang="en-GB" dirty="0"/>
              <a:t>In 1990, Jenny purchased 3 Lavender Lane (‘the Property’). </a:t>
            </a:r>
          </a:p>
          <a:p>
            <a:r>
              <a:rPr lang="en-GB" dirty="0"/>
              <a:t>The Property was a newly built house forming part of a residential development from land acquired from a local farmer. </a:t>
            </a:r>
          </a:p>
          <a:p>
            <a:r>
              <a:rPr lang="en-GB" dirty="0"/>
              <a:t>Jenny immediately built a large conservatory on the back of the Property. </a:t>
            </a:r>
          </a:p>
          <a:p>
            <a:r>
              <a:rPr lang="en-GB" dirty="0"/>
              <a:t>Jenny has discovered that her neighbour, Peter, who owns 5 Lavender Lane is planning to build a large two-storey extension to the rear of his house which would significantly block the light to Jenny’s conservatory. </a:t>
            </a:r>
          </a:p>
          <a:p>
            <a:r>
              <a:rPr lang="en-GB" dirty="0"/>
              <a:t>Does Jenny have a prescriptive right to light?</a:t>
            </a:r>
          </a:p>
        </p:txBody>
      </p:sp>
    </p:spTree>
    <p:extLst>
      <p:ext uri="{BB962C8B-B14F-4D97-AF65-F5344CB8AC3E}">
        <p14:creationId xmlns:p14="http://schemas.microsoft.com/office/powerpoint/2010/main" val="23861485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677B14-E253-48C3-8703-E881469DC533}"/>
              </a:ext>
            </a:extLst>
          </p:cNvPr>
          <p:cNvSpPr>
            <a:spLocks noGrp="1"/>
          </p:cNvSpPr>
          <p:nvPr>
            <p:ph type="title"/>
          </p:nvPr>
        </p:nvSpPr>
        <p:spPr/>
        <p:txBody>
          <a:bodyPr/>
          <a:lstStyle/>
          <a:p>
            <a:r>
              <a:rPr lang="en-GB" dirty="0"/>
              <a:t>Answer – apply the law to the facts </a:t>
            </a:r>
          </a:p>
        </p:txBody>
      </p:sp>
      <p:sp>
        <p:nvSpPr>
          <p:cNvPr id="3" name="Content Placeholder 2">
            <a:extLst>
              <a:ext uri="{FF2B5EF4-FFF2-40B4-BE49-F238E27FC236}">
                <a16:creationId xmlns:a16="http://schemas.microsoft.com/office/drawing/2014/main" id="{F7E65009-ACF9-4CAE-8904-ADF17E27628F}"/>
              </a:ext>
            </a:extLst>
          </p:cNvPr>
          <p:cNvSpPr>
            <a:spLocks noGrp="1"/>
          </p:cNvSpPr>
          <p:nvPr>
            <p:ph idx="1"/>
          </p:nvPr>
        </p:nvSpPr>
        <p:spPr/>
        <p:txBody>
          <a:bodyPr>
            <a:normAutofit fontScale="92500" lnSpcReduction="20000"/>
          </a:bodyPr>
          <a:lstStyle/>
          <a:p>
            <a:r>
              <a:rPr lang="en-GB" dirty="0"/>
              <a:t>There is no general right to light, but the right claimed here is via a defined aperture, the conservatory. </a:t>
            </a:r>
          </a:p>
          <a:p>
            <a:r>
              <a:rPr lang="en-GB" dirty="0"/>
              <a:t>Conservatories require a great deal of natural light for their use and, therefore, Jenny should have no difficulty in demonstrating that Peter’s proposed extension would infringe her right to light. </a:t>
            </a:r>
          </a:p>
          <a:p>
            <a:r>
              <a:rPr lang="en-GB" dirty="0"/>
              <a:t>Jenny constructed the conservatory in 1990 which would mean the right has been exercised for more than 20 years. </a:t>
            </a:r>
          </a:p>
          <a:p>
            <a:r>
              <a:rPr lang="en-GB" dirty="0"/>
              <a:t>There is nothing in the facts to suggest that there has been any break in the continuity of the right or that the right has been exercised with force, secrecy or permission. </a:t>
            </a:r>
          </a:p>
          <a:p>
            <a:r>
              <a:rPr lang="en-GB" dirty="0"/>
              <a:t>A claim for prescription via common law will fail on the basis that until 1990 the land was in one common ownership and, therefore, cannot have been exercised as an easement since time immemorial. </a:t>
            </a:r>
          </a:p>
          <a:p>
            <a:r>
              <a:rPr lang="en-GB" dirty="0"/>
              <a:t>Jenny can base her claim either using the Prescription Act or the doctrine of lost modern grant on the basis of over 20 years use.</a:t>
            </a:r>
          </a:p>
        </p:txBody>
      </p:sp>
    </p:spTree>
    <p:extLst>
      <p:ext uri="{BB962C8B-B14F-4D97-AF65-F5344CB8AC3E}">
        <p14:creationId xmlns:p14="http://schemas.microsoft.com/office/powerpoint/2010/main" val="1686068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D76E23-D77B-419C-8171-D187EC2E174A}"/>
              </a:ext>
            </a:extLst>
          </p:cNvPr>
          <p:cNvSpPr>
            <a:spLocks noGrp="1"/>
          </p:cNvSpPr>
          <p:nvPr>
            <p:ph type="title"/>
          </p:nvPr>
        </p:nvSpPr>
        <p:spPr/>
        <p:txBody>
          <a:bodyPr/>
          <a:lstStyle/>
          <a:p>
            <a:r>
              <a:rPr lang="en-GB" dirty="0"/>
              <a:t>Summary </a:t>
            </a:r>
          </a:p>
        </p:txBody>
      </p:sp>
      <p:sp>
        <p:nvSpPr>
          <p:cNvPr id="3" name="Content Placeholder 2">
            <a:extLst>
              <a:ext uri="{FF2B5EF4-FFF2-40B4-BE49-F238E27FC236}">
                <a16:creationId xmlns:a16="http://schemas.microsoft.com/office/drawing/2014/main" id="{82ED7775-404A-43E6-B9D6-0F9568A7C1B9}"/>
              </a:ext>
            </a:extLst>
          </p:cNvPr>
          <p:cNvSpPr>
            <a:spLocks noGrp="1"/>
          </p:cNvSpPr>
          <p:nvPr>
            <p:ph idx="1"/>
          </p:nvPr>
        </p:nvSpPr>
        <p:spPr/>
        <p:txBody>
          <a:bodyPr/>
          <a:lstStyle/>
          <a:p>
            <a:r>
              <a:rPr lang="en-GB" dirty="0"/>
              <a:t>Easements and profits are capable of being legal interests. </a:t>
            </a:r>
          </a:p>
          <a:p>
            <a:r>
              <a:rPr lang="en-GB" dirty="0"/>
              <a:t>A deed is required to create an easement/profit but they can be created informally.</a:t>
            </a:r>
          </a:p>
          <a:p>
            <a:r>
              <a:rPr lang="en-GB" dirty="0"/>
              <a:t> There is no legal definition of an easement but Re Ellenborough Park sets out four essential characteristics for an easement.</a:t>
            </a:r>
          </a:p>
          <a:p>
            <a:r>
              <a:rPr lang="en-GB" dirty="0"/>
              <a:t>Unlike easements, profits can exist in gross so that only the servient land need be identified.</a:t>
            </a:r>
          </a:p>
          <a:p>
            <a:r>
              <a:rPr lang="en-GB" dirty="0"/>
              <a:t>Easements can be implied by necessity, common intention, the rule in Wheeldon v Burrows and s 62 LPA to create legal easements.</a:t>
            </a:r>
          </a:p>
          <a:p>
            <a:r>
              <a:rPr lang="en-GB" dirty="0"/>
              <a:t>Uninterrupted user for 20 years can create legal easements by prescription (30 years for profits).</a:t>
            </a:r>
          </a:p>
        </p:txBody>
      </p:sp>
    </p:spTree>
    <p:extLst>
      <p:ext uri="{BB962C8B-B14F-4D97-AF65-F5344CB8AC3E}">
        <p14:creationId xmlns:p14="http://schemas.microsoft.com/office/powerpoint/2010/main" val="4314835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Banded Design Blue 16x9">
  <a:themeElements>
    <a:clrScheme name="Banded Design Blue">
      <a:dk1>
        <a:srgbClr val="404040"/>
      </a:dk1>
      <a:lt1>
        <a:sysClr val="window" lastClr="FFFFFF"/>
      </a:lt1>
      <a:dk2>
        <a:srgbClr val="263050"/>
      </a:dk2>
      <a:lt2>
        <a:srgbClr val="E5E8E8"/>
      </a:lt2>
      <a:accent1>
        <a:srgbClr val="77B142"/>
      </a:accent1>
      <a:accent2>
        <a:srgbClr val="E3C01E"/>
      </a:accent2>
      <a:accent3>
        <a:srgbClr val="0070C0"/>
      </a:accent3>
      <a:accent4>
        <a:srgbClr val="7556A4"/>
      </a:accent4>
      <a:accent5>
        <a:srgbClr val="F08F1E"/>
      </a:accent5>
      <a:accent6>
        <a:srgbClr val="CB3E3A"/>
      </a:accent6>
      <a:hlink>
        <a:srgbClr val="0070C0"/>
      </a:hlink>
      <a:folHlink>
        <a:srgbClr val="7556A4"/>
      </a:folHlink>
    </a:clrScheme>
    <a:fontScheme name="Corbel">
      <a:majorFont>
        <a:latin typeface="Corbel"/>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F00001084.potx" id="{22E7A37F-2161-4E4B-A340-BF7CA314E3E5}" vid="{F2416EA9-E215-4704-9EB2-B7658E7031A3}"/>
    </a:ext>
  </a:extLst>
</a:theme>
</file>

<file path=ppt/theme/theme2.xml><?xml version="1.0" encoding="utf-8"?>
<a:theme xmlns:a="http://schemas.openxmlformats.org/drawingml/2006/main" name="Office Theme">
  <a:themeElements>
    <a:clrScheme name="Banded Design Blue">
      <a:dk1>
        <a:srgbClr val="404040"/>
      </a:dk1>
      <a:lt1>
        <a:sysClr val="window" lastClr="FFFFFF"/>
      </a:lt1>
      <a:dk2>
        <a:srgbClr val="263050"/>
      </a:dk2>
      <a:lt2>
        <a:srgbClr val="E5E8E8"/>
      </a:lt2>
      <a:accent1>
        <a:srgbClr val="77B142"/>
      </a:accent1>
      <a:accent2>
        <a:srgbClr val="E3C01E"/>
      </a:accent2>
      <a:accent3>
        <a:srgbClr val="0070C0"/>
      </a:accent3>
      <a:accent4>
        <a:srgbClr val="7556A4"/>
      </a:accent4>
      <a:accent5>
        <a:srgbClr val="F08F1E"/>
      </a:accent5>
      <a:accent6>
        <a:srgbClr val="CB3E3A"/>
      </a:accent6>
      <a:hlink>
        <a:srgbClr val="0070C0"/>
      </a:hlink>
      <a:folHlink>
        <a:srgbClr val="7556A4"/>
      </a:folHlink>
    </a:clrScheme>
    <a:fontScheme name="Corbel">
      <a:majorFont>
        <a:latin typeface="Corbel"/>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3.xml><?xml version="1.0" encoding="utf-8"?>
<a:theme xmlns:a="http://schemas.openxmlformats.org/drawingml/2006/main" name="Office Theme">
  <a:themeElements>
    <a:clrScheme name="Banded Design Blue">
      <a:dk1>
        <a:srgbClr val="404040"/>
      </a:dk1>
      <a:lt1>
        <a:sysClr val="window" lastClr="FFFFFF"/>
      </a:lt1>
      <a:dk2>
        <a:srgbClr val="263050"/>
      </a:dk2>
      <a:lt2>
        <a:srgbClr val="E5E8E8"/>
      </a:lt2>
      <a:accent1>
        <a:srgbClr val="77B142"/>
      </a:accent1>
      <a:accent2>
        <a:srgbClr val="E3C01E"/>
      </a:accent2>
      <a:accent3>
        <a:srgbClr val="0070C0"/>
      </a:accent3>
      <a:accent4>
        <a:srgbClr val="7556A4"/>
      </a:accent4>
      <a:accent5>
        <a:srgbClr val="F08F1E"/>
      </a:accent5>
      <a:accent6>
        <a:srgbClr val="CB3E3A"/>
      </a:accent6>
      <a:hlink>
        <a:srgbClr val="0070C0"/>
      </a:hlink>
      <a:folHlink>
        <a:srgbClr val="7556A4"/>
      </a:folHlink>
    </a:clrScheme>
    <a:fontScheme name="Corbel">
      <a:majorFont>
        <a:latin typeface="Corbel"/>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Blue banded nature presentation with mountain sunrise photo (widescreen)</Template>
  <TotalTime>0</TotalTime>
  <Words>6905</Words>
  <Application>Microsoft Office PowerPoint</Application>
  <PresentationFormat>Widescreen</PresentationFormat>
  <Paragraphs>350</Paragraphs>
  <Slides>57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57</vt:i4>
      </vt:variant>
    </vt:vector>
  </HeadingPairs>
  <TitlesOfParts>
    <vt:vector size="61" baseType="lpstr">
      <vt:lpstr>Arial</vt:lpstr>
      <vt:lpstr>Corbel</vt:lpstr>
      <vt:lpstr>Euphemia</vt:lpstr>
      <vt:lpstr>Banded Design Blue 16x9</vt:lpstr>
      <vt:lpstr>Easements </vt:lpstr>
      <vt:lpstr>Terminology</vt:lpstr>
      <vt:lpstr>Introduction to Easements</vt:lpstr>
      <vt:lpstr>Is an easement legal?</vt:lpstr>
      <vt:lpstr>Formalities </vt:lpstr>
      <vt:lpstr>Is it an easement?</vt:lpstr>
      <vt:lpstr>Re Ellenborough Park </vt:lpstr>
      <vt:lpstr>There must be a dominant and servient tenement</vt:lpstr>
      <vt:lpstr>PowerPoint Presentation</vt:lpstr>
      <vt:lpstr>Easement must accommodate the dominant tenement</vt:lpstr>
      <vt:lpstr>PowerPoint Presentation</vt:lpstr>
      <vt:lpstr>Diversity of ownership and occupation</vt:lpstr>
      <vt:lpstr>Must be capable of forming the subject matter of a grant</vt:lpstr>
      <vt:lpstr>(a) An easement must be capable of reasonably exact definition</vt:lpstr>
      <vt:lpstr>(b) An easement must not involve any expenditure by the servient owner.  </vt:lpstr>
      <vt:lpstr>PowerPoint Presentation</vt:lpstr>
      <vt:lpstr>An easement must not be so extensive as to amount to a claim to joint possession of the servient tenement</vt:lpstr>
      <vt:lpstr>PowerPoint Presentation</vt:lpstr>
      <vt:lpstr>PowerPoint Presentation</vt:lpstr>
      <vt:lpstr>Example</vt:lpstr>
      <vt:lpstr>Answer </vt:lpstr>
      <vt:lpstr>Parking</vt:lpstr>
      <vt:lpstr>Batchelor v Marlow [2003] 1 WLR 764</vt:lpstr>
      <vt:lpstr>Moncrieff v Jamieson [2007] 1 WLR 260</vt:lpstr>
      <vt:lpstr>Virdi v Chana &amp; Others [2008] EWHC 2901 (Ch)</vt:lpstr>
      <vt:lpstr>(d) The law is very cautious when it comes to a claim for a new type of negative easement</vt:lpstr>
      <vt:lpstr>PowerPoint Presentation</vt:lpstr>
      <vt:lpstr>Example </vt:lpstr>
      <vt:lpstr>Answer  - apply the law to the facts </vt:lpstr>
      <vt:lpstr>Creating easements </vt:lpstr>
      <vt:lpstr>Express grant/reservation</vt:lpstr>
      <vt:lpstr>Implied by necessity</vt:lpstr>
      <vt:lpstr>PowerPoint Presentation</vt:lpstr>
      <vt:lpstr>PowerPoint Presentation</vt:lpstr>
      <vt:lpstr>The Rule in Wheeldon v Burrows </vt:lpstr>
      <vt:lpstr>The existence of a quasi-easement prior to the sal</vt:lpstr>
      <vt:lpstr>Continuous and Apparent</vt:lpstr>
      <vt:lpstr>The right must be necessary to the reasonable enjoyment of the land sold</vt:lpstr>
      <vt:lpstr>The right must be in use at the time of the sale</vt:lpstr>
      <vt:lpstr>Example </vt:lpstr>
      <vt:lpstr>Answer – apply the law to the facts  </vt:lpstr>
      <vt:lpstr>S 62 LPA 1925</vt:lpstr>
      <vt:lpstr>Wright v MacAdam [1949] 2 KB 744</vt:lpstr>
      <vt:lpstr>PowerPoint Presentation</vt:lpstr>
      <vt:lpstr>PowerPoint Presentation</vt:lpstr>
      <vt:lpstr>PowerPoint Presentation</vt:lpstr>
      <vt:lpstr>Example </vt:lpstr>
      <vt:lpstr>Answer – apply the law to the facts </vt:lpstr>
      <vt:lpstr>Prescription </vt:lpstr>
      <vt:lpstr>Exercised continuously</vt:lpstr>
      <vt:lpstr>As of right</vt:lpstr>
      <vt:lpstr>Prescription at common law</vt:lpstr>
      <vt:lpstr>Prescription under the Doctrine of Lost Modern Grant </vt:lpstr>
      <vt:lpstr>Prescription under the Prescription Act 1832</vt:lpstr>
      <vt:lpstr>Example - </vt:lpstr>
      <vt:lpstr>Answer – apply the law to the facts </vt:lpstr>
      <vt:lpstr>Summary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Layout</dc:title>
  <dc:creator>Sian Turvey</dc:creator>
  <cp:lastModifiedBy>Sian Turvey</cp:lastModifiedBy>
  <cp:revision>2</cp:revision>
  <dcterms:created xsi:type="dcterms:W3CDTF">2021-09-14T09:15:38Z</dcterms:created>
  <dcterms:modified xsi:type="dcterms:W3CDTF">2021-10-13T09:04:35Z</dcterms:modified>
</cp:coreProperties>
</file>