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C16744-F81D-4F72-90AB-D7867126E24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95610B-4F78-4916-A8C0-73F6A0FA79BE}">
      <dgm:prSet/>
      <dgm:spPr/>
      <dgm:t>
        <a:bodyPr/>
        <a:lstStyle/>
        <a:p>
          <a:r>
            <a:rPr lang="en-US" b="1"/>
            <a:t>3 Key models and the wildly used SBAR</a:t>
          </a:r>
          <a:endParaRPr lang="en-US"/>
        </a:p>
      </dgm:t>
    </dgm:pt>
    <dgm:pt modelId="{475A437D-6790-419D-9B5A-A7D0F5649692}" type="parTrans" cxnId="{DFD08B03-89E5-43E6-84F0-FEB4D8BCF731}">
      <dgm:prSet/>
      <dgm:spPr/>
      <dgm:t>
        <a:bodyPr/>
        <a:lstStyle/>
        <a:p>
          <a:endParaRPr lang="en-US"/>
        </a:p>
      </dgm:t>
    </dgm:pt>
    <dgm:pt modelId="{C7AA6D66-B822-4E24-8CAB-E38CE6268A87}" type="sibTrans" cxnId="{DFD08B03-89E5-43E6-84F0-FEB4D8BCF731}">
      <dgm:prSet/>
      <dgm:spPr/>
      <dgm:t>
        <a:bodyPr/>
        <a:lstStyle/>
        <a:p>
          <a:endParaRPr lang="en-US"/>
        </a:p>
      </dgm:t>
    </dgm:pt>
    <dgm:pt modelId="{F6FD4A8A-67EF-4EA2-B63F-BEB38EA99EAF}">
      <dgm:prSet/>
      <dgm:spPr/>
      <dgm:t>
        <a:bodyPr/>
        <a:lstStyle/>
        <a:p>
          <a:r>
            <a:rPr lang="en-US"/>
            <a:t>Transmission</a:t>
          </a:r>
          <a:r>
            <a:rPr lang="en-US" b="1"/>
            <a:t> </a:t>
          </a:r>
          <a:r>
            <a:rPr lang="en-US"/>
            <a:t>Model ( Shannon and Weaver)</a:t>
          </a:r>
        </a:p>
      </dgm:t>
    </dgm:pt>
    <dgm:pt modelId="{298E573B-04FA-41EA-99B9-108FA3CAE287}" type="parTrans" cxnId="{6497556C-B3E0-4E38-A6DF-594CC27F29AE}">
      <dgm:prSet/>
      <dgm:spPr/>
      <dgm:t>
        <a:bodyPr/>
        <a:lstStyle/>
        <a:p>
          <a:endParaRPr lang="en-US"/>
        </a:p>
      </dgm:t>
    </dgm:pt>
    <dgm:pt modelId="{BE3A0E89-01D2-4385-B684-36A9C8CA40BA}" type="sibTrans" cxnId="{6497556C-B3E0-4E38-A6DF-594CC27F29AE}">
      <dgm:prSet/>
      <dgm:spPr/>
      <dgm:t>
        <a:bodyPr/>
        <a:lstStyle/>
        <a:p>
          <a:endParaRPr lang="en-US"/>
        </a:p>
      </dgm:t>
    </dgm:pt>
    <dgm:pt modelId="{6F6E974A-9CF1-4879-873B-5AA1770179F3}">
      <dgm:prSet/>
      <dgm:spPr/>
      <dgm:t>
        <a:bodyPr/>
        <a:lstStyle/>
        <a:p>
          <a:r>
            <a:rPr lang="en-US"/>
            <a:t>Interactive Model (Schramm 1954)</a:t>
          </a:r>
        </a:p>
      </dgm:t>
    </dgm:pt>
    <dgm:pt modelId="{E7ADA5AF-6ACD-4EBF-ADF7-B228E0E5609D}" type="parTrans" cxnId="{757CE18D-1112-44F0-A3D0-3F857FCCFAF8}">
      <dgm:prSet/>
      <dgm:spPr/>
      <dgm:t>
        <a:bodyPr/>
        <a:lstStyle/>
        <a:p>
          <a:endParaRPr lang="en-US"/>
        </a:p>
      </dgm:t>
    </dgm:pt>
    <dgm:pt modelId="{BE1CC4A0-8DBA-40B4-B91E-B7BB7C103C2A}" type="sibTrans" cxnId="{757CE18D-1112-44F0-A3D0-3F857FCCFAF8}">
      <dgm:prSet/>
      <dgm:spPr/>
      <dgm:t>
        <a:bodyPr/>
        <a:lstStyle/>
        <a:p>
          <a:endParaRPr lang="en-US"/>
        </a:p>
      </dgm:t>
    </dgm:pt>
    <dgm:pt modelId="{EF9F32BC-4949-4F8F-9BD9-A328FEF03EB3}">
      <dgm:prSet/>
      <dgm:spPr/>
      <dgm:t>
        <a:bodyPr/>
        <a:lstStyle/>
        <a:p>
          <a:r>
            <a:rPr lang="en-US"/>
            <a:t>Transitional Model (Barnlund 1970)</a:t>
          </a:r>
        </a:p>
      </dgm:t>
    </dgm:pt>
    <dgm:pt modelId="{7F463A30-EE77-446A-98C9-7A4BB54CB1E3}" type="parTrans" cxnId="{B6D484F8-749E-49EC-AAA4-9544D08A2091}">
      <dgm:prSet/>
      <dgm:spPr/>
      <dgm:t>
        <a:bodyPr/>
        <a:lstStyle/>
        <a:p>
          <a:endParaRPr lang="en-US"/>
        </a:p>
      </dgm:t>
    </dgm:pt>
    <dgm:pt modelId="{F2624A83-4250-4962-BEEA-BC2D2C81880F}" type="sibTrans" cxnId="{B6D484F8-749E-49EC-AAA4-9544D08A2091}">
      <dgm:prSet/>
      <dgm:spPr/>
      <dgm:t>
        <a:bodyPr/>
        <a:lstStyle/>
        <a:p>
          <a:endParaRPr lang="en-US"/>
        </a:p>
      </dgm:t>
    </dgm:pt>
    <dgm:pt modelId="{DB3983A8-D76E-4CA8-AEAE-104685DFAA6E}">
      <dgm:prSet/>
      <dgm:spPr/>
      <dgm:t>
        <a:bodyPr/>
        <a:lstStyle/>
        <a:p>
          <a:r>
            <a:rPr lang="en-US"/>
            <a:t>SBAR structured approach</a:t>
          </a:r>
        </a:p>
      </dgm:t>
    </dgm:pt>
    <dgm:pt modelId="{D33BD0C3-1E13-4B7F-920D-163F6D83F881}" type="parTrans" cxnId="{E2F7101B-239B-4620-BC38-7F66991582E7}">
      <dgm:prSet/>
      <dgm:spPr/>
      <dgm:t>
        <a:bodyPr/>
        <a:lstStyle/>
        <a:p>
          <a:endParaRPr lang="en-US"/>
        </a:p>
      </dgm:t>
    </dgm:pt>
    <dgm:pt modelId="{F58EAB6A-A8E1-4BA2-9BB1-EF6EB9186017}" type="sibTrans" cxnId="{E2F7101B-239B-4620-BC38-7F66991582E7}">
      <dgm:prSet/>
      <dgm:spPr/>
      <dgm:t>
        <a:bodyPr/>
        <a:lstStyle/>
        <a:p>
          <a:endParaRPr lang="en-US"/>
        </a:p>
      </dgm:t>
    </dgm:pt>
    <dgm:pt modelId="{292951EB-CD8E-446D-BBC7-82D491273F06}" type="pres">
      <dgm:prSet presAssocID="{DAC16744-F81D-4F72-90AB-D7867126E24C}" presName="vert0" presStyleCnt="0">
        <dgm:presLayoutVars>
          <dgm:dir/>
          <dgm:animOne val="branch"/>
          <dgm:animLvl val="lvl"/>
        </dgm:presLayoutVars>
      </dgm:prSet>
      <dgm:spPr/>
    </dgm:pt>
    <dgm:pt modelId="{7D821F5C-A56E-4F77-9A84-0C2E0CE329F9}" type="pres">
      <dgm:prSet presAssocID="{EF95610B-4F78-4916-A8C0-73F6A0FA79BE}" presName="thickLine" presStyleLbl="alignNode1" presStyleIdx="0" presStyleCnt="5"/>
      <dgm:spPr/>
    </dgm:pt>
    <dgm:pt modelId="{D35D9A77-E1AD-49DE-90EE-E52AEE493681}" type="pres">
      <dgm:prSet presAssocID="{EF95610B-4F78-4916-A8C0-73F6A0FA79BE}" presName="horz1" presStyleCnt="0"/>
      <dgm:spPr/>
    </dgm:pt>
    <dgm:pt modelId="{EA475197-819F-4D88-BBAA-DCEEA0E777FB}" type="pres">
      <dgm:prSet presAssocID="{EF95610B-4F78-4916-A8C0-73F6A0FA79BE}" presName="tx1" presStyleLbl="revTx" presStyleIdx="0" presStyleCnt="5"/>
      <dgm:spPr/>
    </dgm:pt>
    <dgm:pt modelId="{51F3523B-FAD1-47CC-A875-9A4A867E3760}" type="pres">
      <dgm:prSet presAssocID="{EF95610B-4F78-4916-A8C0-73F6A0FA79BE}" presName="vert1" presStyleCnt="0"/>
      <dgm:spPr/>
    </dgm:pt>
    <dgm:pt modelId="{5493ADD4-0D0C-4F5D-AF38-68F23C3B0694}" type="pres">
      <dgm:prSet presAssocID="{F6FD4A8A-67EF-4EA2-B63F-BEB38EA99EAF}" presName="thickLine" presStyleLbl="alignNode1" presStyleIdx="1" presStyleCnt="5"/>
      <dgm:spPr/>
    </dgm:pt>
    <dgm:pt modelId="{22257970-2832-4DB0-BC55-182EA74C63BB}" type="pres">
      <dgm:prSet presAssocID="{F6FD4A8A-67EF-4EA2-B63F-BEB38EA99EAF}" presName="horz1" presStyleCnt="0"/>
      <dgm:spPr/>
    </dgm:pt>
    <dgm:pt modelId="{A51C4F1F-DAE5-48F8-AFAF-E14EAA69FE49}" type="pres">
      <dgm:prSet presAssocID="{F6FD4A8A-67EF-4EA2-B63F-BEB38EA99EAF}" presName="tx1" presStyleLbl="revTx" presStyleIdx="1" presStyleCnt="5"/>
      <dgm:spPr/>
    </dgm:pt>
    <dgm:pt modelId="{DB5E1E44-038A-4FD5-A530-4BA1726D9B10}" type="pres">
      <dgm:prSet presAssocID="{F6FD4A8A-67EF-4EA2-B63F-BEB38EA99EAF}" presName="vert1" presStyleCnt="0"/>
      <dgm:spPr/>
    </dgm:pt>
    <dgm:pt modelId="{39B18EF8-9794-4813-AD98-4711F85C3366}" type="pres">
      <dgm:prSet presAssocID="{6F6E974A-9CF1-4879-873B-5AA1770179F3}" presName="thickLine" presStyleLbl="alignNode1" presStyleIdx="2" presStyleCnt="5"/>
      <dgm:spPr/>
    </dgm:pt>
    <dgm:pt modelId="{2DBB6036-0D49-4540-B074-6CA690281D0C}" type="pres">
      <dgm:prSet presAssocID="{6F6E974A-9CF1-4879-873B-5AA1770179F3}" presName="horz1" presStyleCnt="0"/>
      <dgm:spPr/>
    </dgm:pt>
    <dgm:pt modelId="{6C02A07F-55AB-4263-AF1F-33D227D0C040}" type="pres">
      <dgm:prSet presAssocID="{6F6E974A-9CF1-4879-873B-5AA1770179F3}" presName="tx1" presStyleLbl="revTx" presStyleIdx="2" presStyleCnt="5"/>
      <dgm:spPr/>
    </dgm:pt>
    <dgm:pt modelId="{9970BE8B-FD99-48F1-95B1-D1C6076AB9B1}" type="pres">
      <dgm:prSet presAssocID="{6F6E974A-9CF1-4879-873B-5AA1770179F3}" presName="vert1" presStyleCnt="0"/>
      <dgm:spPr/>
    </dgm:pt>
    <dgm:pt modelId="{467BCC47-E81E-4F84-B79B-02DE428BB2A3}" type="pres">
      <dgm:prSet presAssocID="{EF9F32BC-4949-4F8F-9BD9-A328FEF03EB3}" presName="thickLine" presStyleLbl="alignNode1" presStyleIdx="3" presStyleCnt="5"/>
      <dgm:spPr/>
    </dgm:pt>
    <dgm:pt modelId="{37448D15-4206-44C4-96D8-3D44016ABD13}" type="pres">
      <dgm:prSet presAssocID="{EF9F32BC-4949-4F8F-9BD9-A328FEF03EB3}" presName="horz1" presStyleCnt="0"/>
      <dgm:spPr/>
    </dgm:pt>
    <dgm:pt modelId="{02D23881-6624-417A-AE66-649D0047850B}" type="pres">
      <dgm:prSet presAssocID="{EF9F32BC-4949-4F8F-9BD9-A328FEF03EB3}" presName="tx1" presStyleLbl="revTx" presStyleIdx="3" presStyleCnt="5"/>
      <dgm:spPr/>
    </dgm:pt>
    <dgm:pt modelId="{16AADA7D-4E4D-4611-A9C2-633C0A019D80}" type="pres">
      <dgm:prSet presAssocID="{EF9F32BC-4949-4F8F-9BD9-A328FEF03EB3}" presName="vert1" presStyleCnt="0"/>
      <dgm:spPr/>
    </dgm:pt>
    <dgm:pt modelId="{B7D758E0-D74F-40CF-A0D9-7C775ED8E352}" type="pres">
      <dgm:prSet presAssocID="{DB3983A8-D76E-4CA8-AEAE-104685DFAA6E}" presName="thickLine" presStyleLbl="alignNode1" presStyleIdx="4" presStyleCnt="5"/>
      <dgm:spPr/>
    </dgm:pt>
    <dgm:pt modelId="{2EC4F10C-ADEA-4C28-8572-0504F53DB0D2}" type="pres">
      <dgm:prSet presAssocID="{DB3983A8-D76E-4CA8-AEAE-104685DFAA6E}" presName="horz1" presStyleCnt="0"/>
      <dgm:spPr/>
    </dgm:pt>
    <dgm:pt modelId="{689868FB-1032-489B-AAA9-E84F0330E3D5}" type="pres">
      <dgm:prSet presAssocID="{DB3983A8-D76E-4CA8-AEAE-104685DFAA6E}" presName="tx1" presStyleLbl="revTx" presStyleIdx="4" presStyleCnt="5"/>
      <dgm:spPr/>
    </dgm:pt>
    <dgm:pt modelId="{D1D0AAB8-6BC4-4B0B-B710-5129F8745B68}" type="pres">
      <dgm:prSet presAssocID="{DB3983A8-D76E-4CA8-AEAE-104685DFAA6E}" presName="vert1" presStyleCnt="0"/>
      <dgm:spPr/>
    </dgm:pt>
  </dgm:ptLst>
  <dgm:cxnLst>
    <dgm:cxn modelId="{DFD08B03-89E5-43E6-84F0-FEB4D8BCF731}" srcId="{DAC16744-F81D-4F72-90AB-D7867126E24C}" destId="{EF95610B-4F78-4916-A8C0-73F6A0FA79BE}" srcOrd="0" destOrd="0" parTransId="{475A437D-6790-419D-9B5A-A7D0F5649692}" sibTransId="{C7AA6D66-B822-4E24-8CAB-E38CE6268A87}"/>
    <dgm:cxn modelId="{E2F7101B-239B-4620-BC38-7F66991582E7}" srcId="{DAC16744-F81D-4F72-90AB-D7867126E24C}" destId="{DB3983A8-D76E-4CA8-AEAE-104685DFAA6E}" srcOrd="4" destOrd="0" parTransId="{D33BD0C3-1E13-4B7F-920D-163F6D83F881}" sibTransId="{F58EAB6A-A8E1-4BA2-9BB1-EF6EB9186017}"/>
    <dgm:cxn modelId="{A1A60921-FB17-427C-BE03-E4ADDAA7436D}" type="presOf" srcId="{EF9F32BC-4949-4F8F-9BD9-A328FEF03EB3}" destId="{02D23881-6624-417A-AE66-649D0047850B}" srcOrd="0" destOrd="0" presId="urn:microsoft.com/office/officeart/2008/layout/LinedList"/>
    <dgm:cxn modelId="{6497556C-B3E0-4E38-A6DF-594CC27F29AE}" srcId="{DAC16744-F81D-4F72-90AB-D7867126E24C}" destId="{F6FD4A8A-67EF-4EA2-B63F-BEB38EA99EAF}" srcOrd="1" destOrd="0" parTransId="{298E573B-04FA-41EA-99B9-108FA3CAE287}" sibTransId="{BE3A0E89-01D2-4385-B684-36A9C8CA40BA}"/>
    <dgm:cxn modelId="{E19C0D73-BD6C-4363-B6F9-B587CB4EBBA9}" type="presOf" srcId="{DAC16744-F81D-4F72-90AB-D7867126E24C}" destId="{292951EB-CD8E-446D-BBC7-82D491273F06}" srcOrd="0" destOrd="0" presId="urn:microsoft.com/office/officeart/2008/layout/LinedList"/>
    <dgm:cxn modelId="{89706377-EB06-4B1C-A756-3F0CD062C639}" type="presOf" srcId="{EF95610B-4F78-4916-A8C0-73F6A0FA79BE}" destId="{EA475197-819F-4D88-BBAA-DCEEA0E777FB}" srcOrd="0" destOrd="0" presId="urn:microsoft.com/office/officeart/2008/layout/LinedList"/>
    <dgm:cxn modelId="{360D067A-AEB0-4860-8DC4-6F9A2176DB6A}" type="presOf" srcId="{F6FD4A8A-67EF-4EA2-B63F-BEB38EA99EAF}" destId="{A51C4F1F-DAE5-48F8-AFAF-E14EAA69FE49}" srcOrd="0" destOrd="0" presId="urn:microsoft.com/office/officeart/2008/layout/LinedList"/>
    <dgm:cxn modelId="{757CE18D-1112-44F0-A3D0-3F857FCCFAF8}" srcId="{DAC16744-F81D-4F72-90AB-D7867126E24C}" destId="{6F6E974A-9CF1-4879-873B-5AA1770179F3}" srcOrd="2" destOrd="0" parTransId="{E7ADA5AF-6ACD-4EBF-ADF7-B228E0E5609D}" sibTransId="{BE1CC4A0-8DBA-40B4-B91E-B7BB7C103C2A}"/>
    <dgm:cxn modelId="{986C6FBC-741B-46C3-B880-09B8E7F9F8EE}" type="presOf" srcId="{6F6E974A-9CF1-4879-873B-5AA1770179F3}" destId="{6C02A07F-55AB-4263-AF1F-33D227D0C040}" srcOrd="0" destOrd="0" presId="urn:microsoft.com/office/officeart/2008/layout/LinedList"/>
    <dgm:cxn modelId="{D00FC2C5-26F2-4C51-B666-E377CADCA9A6}" type="presOf" srcId="{DB3983A8-D76E-4CA8-AEAE-104685DFAA6E}" destId="{689868FB-1032-489B-AAA9-E84F0330E3D5}" srcOrd="0" destOrd="0" presId="urn:microsoft.com/office/officeart/2008/layout/LinedList"/>
    <dgm:cxn modelId="{B6D484F8-749E-49EC-AAA4-9544D08A2091}" srcId="{DAC16744-F81D-4F72-90AB-D7867126E24C}" destId="{EF9F32BC-4949-4F8F-9BD9-A328FEF03EB3}" srcOrd="3" destOrd="0" parTransId="{7F463A30-EE77-446A-98C9-7A4BB54CB1E3}" sibTransId="{F2624A83-4250-4962-BEEA-BC2D2C81880F}"/>
    <dgm:cxn modelId="{2A55D850-C916-4615-97A3-82DBEBF6F7D3}" type="presParOf" srcId="{292951EB-CD8E-446D-BBC7-82D491273F06}" destId="{7D821F5C-A56E-4F77-9A84-0C2E0CE329F9}" srcOrd="0" destOrd="0" presId="urn:microsoft.com/office/officeart/2008/layout/LinedList"/>
    <dgm:cxn modelId="{6DD6F05D-B85E-4FE5-8DFD-6921D43FBD93}" type="presParOf" srcId="{292951EB-CD8E-446D-BBC7-82D491273F06}" destId="{D35D9A77-E1AD-49DE-90EE-E52AEE493681}" srcOrd="1" destOrd="0" presId="urn:microsoft.com/office/officeart/2008/layout/LinedList"/>
    <dgm:cxn modelId="{A61067CC-DA12-4103-A06E-B986428121A1}" type="presParOf" srcId="{D35D9A77-E1AD-49DE-90EE-E52AEE493681}" destId="{EA475197-819F-4D88-BBAA-DCEEA0E777FB}" srcOrd="0" destOrd="0" presId="urn:microsoft.com/office/officeart/2008/layout/LinedList"/>
    <dgm:cxn modelId="{75836295-4B4B-47E7-9EB6-816F0B9F27F9}" type="presParOf" srcId="{D35D9A77-E1AD-49DE-90EE-E52AEE493681}" destId="{51F3523B-FAD1-47CC-A875-9A4A867E3760}" srcOrd="1" destOrd="0" presId="urn:microsoft.com/office/officeart/2008/layout/LinedList"/>
    <dgm:cxn modelId="{AE9C48AD-D471-4210-8290-4B26F80F8F51}" type="presParOf" srcId="{292951EB-CD8E-446D-BBC7-82D491273F06}" destId="{5493ADD4-0D0C-4F5D-AF38-68F23C3B0694}" srcOrd="2" destOrd="0" presId="urn:microsoft.com/office/officeart/2008/layout/LinedList"/>
    <dgm:cxn modelId="{5B0532ED-2F89-43AF-ADC7-A0C2081A61E6}" type="presParOf" srcId="{292951EB-CD8E-446D-BBC7-82D491273F06}" destId="{22257970-2832-4DB0-BC55-182EA74C63BB}" srcOrd="3" destOrd="0" presId="urn:microsoft.com/office/officeart/2008/layout/LinedList"/>
    <dgm:cxn modelId="{164A5311-EC2A-4A43-9130-BB94CB807CDF}" type="presParOf" srcId="{22257970-2832-4DB0-BC55-182EA74C63BB}" destId="{A51C4F1F-DAE5-48F8-AFAF-E14EAA69FE49}" srcOrd="0" destOrd="0" presId="urn:microsoft.com/office/officeart/2008/layout/LinedList"/>
    <dgm:cxn modelId="{FA0C9D07-F460-4AEE-B27E-57C6F7975A54}" type="presParOf" srcId="{22257970-2832-4DB0-BC55-182EA74C63BB}" destId="{DB5E1E44-038A-4FD5-A530-4BA1726D9B10}" srcOrd="1" destOrd="0" presId="urn:microsoft.com/office/officeart/2008/layout/LinedList"/>
    <dgm:cxn modelId="{FFD1E966-A3AE-4B01-9B9F-7CE0D32C4C26}" type="presParOf" srcId="{292951EB-CD8E-446D-BBC7-82D491273F06}" destId="{39B18EF8-9794-4813-AD98-4711F85C3366}" srcOrd="4" destOrd="0" presId="urn:microsoft.com/office/officeart/2008/layout/LinedList"/>
    <dgm:cxn modelId="{BD0F422B-AD5B-4EB2-A097-D341A0729A29}" type="presParOf" srcId="{292951EB-CD8E-446D-BBC7-82D491273F06}" destId="{2DBB6036-0D49-4540-B074-6CA690281D0C}" srcOrd="5" destOrd="0" presId="urn:microsoft.com/office/officeart/2008/layout/LinedList"/>
    <dgm:cxn modelId="{B744A5EE-6048-4643-B090-B9346C0C86FA}" type="presParOf" srcId="{2DBB6036-0D49-4540-B074-6CA690281D0C}" destId="{6C02A07F-55AB-4263-AF1F-33D227D0C040}" srcOrd="0" destOrd="0" presId="urn:microsoft.com/office/officeart/2008/layout/LinedList"/>
    <dgm:cxn modelId="{2410F83D-EF51-4E37-A444-5F16648A8F83}" type="presParOf" srcId="{2DBB6036-0D49-4540-B074-6CA690281D0C}" destId="{9970BE8B-FD99-48F1-95B1-D1C6076AB9B1}" srcOrd="1" destOrd="0" presId="urn:microsoft.com/office/officeart/2008/layout/LinedList"/>
    <dgm:cxn modelId="{AAC307AB-94A6-42EE-AF7E-DFC4AE66176A}" type="presParOf" srcId="{292951EB-CD8E-446D-BBC7-82D491273F06}" destId="{467BCC47-E81E-4F84-B79B-02DE428BB2A3}" srcOrd="6" destOrd="0" presId="urn:microsoft.com/office/officeart/2008/layout/LinedList"/>
    <dgm:cxn modelId="{59E74A0F-816B-4741-BDBF-337A17DD736E}" type="presParOf" srcId="{292951EB-CD8E-446D-BBC7-82D491273F06}" destId="{37448D15-4206-44C4-96D8-3D44016ABD13}" srcOrd="7" destOrd="0" presId="urn:microsoft.com/office/officeart/2008/layout/LinedList"/>
    <dgm:cxn modelId="{E2B993D0-A1B2-4355-BAF4-74CA3DCDF5A1}" type="presParOf" srcId="{37448D15-4206-44C4-96D8-3D44016ABD13}" destId="{02D23881-6624-417A-AE66-649D0047850B}" srcOrd="0" destOrd="0" presId="urn:microsoft.com/office/officeart/2008/layout/LinedList"/>
    <dgm:cxn modelId="{296AAB03-4DC1-49B4-A13B-9D55D8D8E4F5}" type="presParOf" srcId="{37448D15-4206-44C4-96D8-3D44016ABD13}" destId="{16AADA7D-4E4D-4611-A9C2-633C0A019D80}" srcOrd="1" destOrd="0" presId="urn:microsoft.com/office/officeart/2008/layout/LinedList"/>
    <dgm:cxn modelId="{A643F432-86BB-4DF5-881A-AA420CEAB6BE}" type="presParOf" srcId="{292951EB-CD8E-446D-BBC7-82D491273F06}" destId="{B7D758E0-D74F-40CF-A0D9-7C775ED8E352}" srcOrd="8" destOrd="0" presId="urn:microsoft.com/office/officeart/2008/layout/LinedList"/>
    <dgm:cxn modelId="{CDD9D022-D26F-4533-9775-80147F8A61AD}" type="presParOf" srcId="{292951EB-CD8E-446D-BBC7-82D491273F06}" destId="{2EC4F10C-ADEA-4C28-8572-0504F53DB0D2}" srcOrd="9" destOrd="0" presId="urn:microsoft.com/office/officeart/2008/layout/LinedList"/>
    <dgm:cxn modelId="{94009945-EE28-4CE4-A19B-C438BF2969B0}" type="presParOf" srcId="{2EC4F10C-ADEA-4C28-8572-0504F53DB0D2}" destId="{689868FB-1032-489B-AAA9-E84F0330E3D5}" srcOrd="0" destOrd="0" presId="urn:microsoft.com/office/officeart/2008/layout/LinedList"/>
    <dgm:cxn modelId="{3A5BFFC9-C6A5-40B0-8E0C-0200698EBFCC}" type="presParOf" srcId="{2EC4F10C-ADEA-4C28-8572-0504F53DB0D2}" destId="{D1D0AAB8-6BC4-4B0B-B710-5129F8745B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21F5C-A56E-4F77-9A84-0C2E0CE329F9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75197-819F-4D88-BBAA-DCEEA0E777FB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/>
            <a:t>3 Key models and the wildly used SBAR</a:t>
          </a:r>
          <a:endParaRPr lang="en-US" sz="4000" kern="1200"/>
        </a:p>
      </dsp:txBody>
      <dsp:txXfrm>
        <a:off x="0" y="531"/>
        <a:ext cx="10515600" cy="870055"/>
      </dsp:txXfrm>
    </dsp:sp>
    <dsp:sp modelId="{5493ADD4-0D0C-4F5D-AF38-68F23C3B0694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C4F1F-DAE5-48F8-AFAF-E14EAA69FE49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Transmission</a:t>
          </a:r>
          <a:r>
            <a:rPr lang="en-US" sz="4000" b="1" kern="1200"/>
            <a:t> </a:t>
          </a:r>
          <a:r>
            <a:rPr lang="en-US" sz="4000" kern="1200"/>
            <a:t>Model ( Shannon and Weaver)</a:t>
          </a:r>
        </a:p>
      </dsp:txBody>
      <dsp:txXfrm>
        <a:off x="0" y="870586"/>
        <a:ext cx="10515600" cy="870055"/>
      </dsp:txXfrm>
    </dsp:sp>
    <dsp:sp modelId="{39B18EF8-9794-4813-AD98-4711F85C3366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2A07F-55AB-4263-AF1F-33D227D0C040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Interactive Model (Schramm 1954)</a:t>
          </a:r>
        </a:p>
      </dsp:txBody>
      <dsp:txXfrm>
        <a:off x="0" y="1740641"/>
        <a:ext cx="10515600" cy="870055"/>
      </dsp:txXfrm>
    </dsp:sp>
    <dsp:sp modelId="{467BCC47-E81E-4F84-B79B-02DE428BB2A3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D23881-6624-417A-AE66-649D0047850B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Transitional Model (Barnlund 1970)</a:t>
          </a:r>
        </a:p>
      </dsp:txBody>
      <dsp:txXfrm>
        <a:off x="0" y="2610696"/>
        <a:ext cx="10515600" cy="870055"/>
      </dsp:txXfrm>
    </dsp:sp>
    <dsp:sp modelId="{B7D758E0-D74F-40CF-A0D9-7C775ED8E352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868FB-1032-489B-AAA9-E84F0330E3D5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SBAR structured approach</a:t>
          </a:r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quest.com/indexingvolumeissuelinkhandler/2042228/Nursing+Standard+$282014$2b$29/02014Y12Y03$23Dec+3,+2014$3b++Vol.+29+$2814$29/29/14;jsessionid=A2133744081D6694E9CD4FBFDADCC122.i-0b5edcdccc074b52d" TargetMode="External" /><Relationship Id="rId7" Type="http://schemas.openxmlformats.org/officeDocument/2006/relationships/hyperlink" Target="https://doi.org/10.1186/s40886-018-0073-1" TargetMode="External" /><Relationship Id="rId2" Type="http://schemas.openxmlformats.org/officeDocument/2006/relationships/hyperlink" Target="https://www.proquest.com/openview/25fa168cc7fdb8d84b68e177ce23f439/1?pq-origsite=gscholar&amp;cbl=2042228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kups.ub.uni-koeln.de/78578/" TargetMode="External" /><Relationship Id="rId5" Type="http://schemas.openxmlformats.org/officeDocument/2006/relationships/hyperlink" Target="https://pmc.ncbi.nlm.nih.gov/articles/PMC7377761/" TargetMode="External" /><Relationship Id="rId4" Type="http://schemas.openxmlformats.org/officeDocument/2006/relationships/hyperlink" Target="https://openurl.ebsco.com/EPDB%3Agcd%3A3%3A15058643/detailv2?sid=ebsco%3Aplink%3Ascholar&amp;id=ebsco%3Agcd%3A130010265&amp;crl=c&amp;link_origin=scholar.google.co.uk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220789"/>
            <a:ext cx="9144000" cy="67040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/>
              <a:t>Name: Eliza Mihaela Raita</a:t>
            </a:r>
            <a:endParaRPr lang="en-US" sz="4000" b="1" dirty="0"/>
          </a:p>
          <a:p>
            <a:r>
              <a:rPr lang="en-US" sz="4000" b="1"/>
              <a:t>Student Number:  2334465</a:t>
            </a:r>
            <a:endParaRPr lang="en-US" sz="4000" b="1" dirty="0"/>
          </a:p>
          <a:p>
            <a:r>
              <a:rPr lang="en-US" sz="4000" b="1" dirty="0"/>
              <a:t>Module:  Professional Development </a:t>
            </a:r>
            <a:r>
              <a:rPr lang="en-US" sz="4000" b="1" err="1"/>
              <a:t>withi</a:t>
            </a:r>
            <a:r>
              <a:rPr lang="en-US" sz="4000" b="1" dirty="0"/>
              <a:t>n </a:t>
            </a:r>
            <a:r>
              <a:rPr lang="en-US" sz="4000" b="1"/>
              <a:t>Health and Social Care (LCHS4009)</a:t>
            </a:r>
            <a:endParaRPr lang="en-US" sz="4000" b="1" dirty="0"/>
          </a:p>
          <a:p>
            <a:r>
              <a:rPr lang="en-US" sz="4000" b="1" dirty="0"/>
              <a:t>Lectu</a:t>
            </a:r>
            <a:r>
              <a:rPr lang="en-US" sz="4000" b="1"/>
              <a:t>rer Walter-Rodney Nagumo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E65CEE71-5B54-D03E-9949-F79BE42258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218" r="-2" b="3899"/>
          <a:stretch>
            <a:fillRect/>
          </a:stretch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825BF-9ABE-BB92-06F8-9624D6C59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2155188"/>
            <a:ext cx="4160233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Communication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579288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CF1C-0E7F-93DF-FAE3-6B891954B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314" y="681502"/>
            <a:ext cx="7082262" cy="558464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/>
              <a:t> </a:t>
            </a:r>
            <a:r>
              <a:rPr lang="en-US" sz="3200" b="1"/>
              <a:t>What is</a:t>
            </a:r>
            <a:r>
              <a:rPr lang="en-US" sz="3200" b="1" dirty="0"/>
              <a:t> Communication?</a:t>
            </a:r>
          </a:p>
          <a:p>
            <a:pPr marL="0" indent="0">
              <a:buNone/>
            </a:pPr>
            <a:r>
              <a:rPr lang="en-US" sz="3200"/>
              <a:t>Communication is the process of sharing information, Ideas, feelings, messages between people with the goal of being understood.</a:t>
            </a:r>
          </a:p>
          <a:p>
            <a:pPr marL="0" indent="0">
              <a:buNone/>
            </a:pPr>
            <a:r>
              <a:rPr lang="en-US" sz="3200" b="1" dirty="0"/>
              <a:t>Verbal </a:t>
            </a:r>
            <a:r>
              <a:rPr lang="en-US" sz="3200" b="1"/>
              <a:t>Communication</a:t>
            </a:r>
          </a:p>
          <a:p>
            <a:pPr marL="0" indent="0">
              <a:buNone/>
            </a:pPr>
            <a:r>
              <a:rPr lang="en-US" sz="3200" dirty="0"/>
              <a:t>Using words speaking or in </a:t>
            </a:r>
            <a:r>
              <a:rPr lang="en-US" sz="3200"/>
              <a:t>writing.</a:t>
            </a:r>
          </a:p>
          <a:p>
            <a:pPr marL="0" indent="0">
              <a:buNone/>
            </a:pPr>
            <a:r>
              <a:rPr lang="en-US" sz="3200" b="1"/>
              <a:t>Non-verbal Communication</a:t>
            </a:r>
          </a:p>
          <a:p>
            <a:pPr marL="0" indent="0">
              <a:buNone/>
            </a:pPr>
            <a:r>
              <a:rPr lang="en-US" sz="3200" dirty="0"/>
              <a:t>Using Body language, facial expressions, eye contact, gestures, and tone of </a:t>
            </a:r>
            <a:r>
              <a:rPr lang="en-US" sz="3200"/>
              <a:t>voice.</a:t>
            </a:r>
            <a:r>
              <a:rPr lang="en-US" sz="3200" dirty="0"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US" sz="3200">
                <a:ea typeface="+mn-lt"/>
                <a:cs typeface="+mn-lt"/>
              </a:rPr>
              <a:t>Bramhall E (2014) </a:t>
            </a:r>
            <a:endParaRPr lang="en-US" sz="3200" dirty="0"/>
          </a:p>
        </p:txBody>
      </p:sp>
      <p:pic>
        <p:nvPicPr>
          <p:cNvPr id="9" name="Graphic 8" descr="Customer Review">
            <a:extLst>
              <a:ext uri="{FF2B5EF4-FFF2-40B4-BE49-F238E27FC236}">
                <a16:creationId xmlns:a16="http://schemas.microsoft.com/office/drawing/2014/main" id="{0E356B37-437C-48D8-B911-6D36C1A8F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82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ED9275B1-2843-53AB-7EC9-4F45FC748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/>
              <a:t> </a:t>
            </a:r>
            <a:r>
              <a:rPr lang="en-US" b="1"/>
              <a:t>Why is Communication important within the healthcare?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Keeps</a:t>
            </a:r>
            <a:r>
              <a:rPr lang="en-US" b="1"/>
              <a:t>  </a:t>
            </a:r>
            <a:r>
              <a:rPr lang="en-US"/>
              <a:t>patients</a:t>
            </a:r>
            <a:r>
              <a:rPr lang="en-US" b="1"/>
              <a:t> </a:t>
            </a:r>
            <a:r>
              <a:rPr lang="en-US"/>
              <a:t>safe and reduces mistakes.</a:t>
            </a:r>
          </a:p>
          <a:p>
            <a:pPr marL="0" indent="0">
              <a:buNone/>
            </a:pPr>
            <a:r>
              <a:rPr lang="en-US"/>
              <a:t>Builds trust between staff, patients and families.</a:t>
            </a:r>
          </a:p>
          <a:p>
            <a:pPr marL="0" indent="0">
              <a:buNone/>
            </a:pPr>
            <a:r>
              <a:rPr lang="en-US"/>
              <a:t>Ensures clear understanding of care, treatment and instructions.</a:t>
            </a:r>
          </a:p>
          <a:p>
            <a:pPr marL="0" indent="0">
              <a:buNone/>
            </a:pPr>
            <a:r>
              <a:rPr lang="en-US"/>
              <a:t>Supports Teamwork and smooth handover between staff.</a:t>
            </a:r>
          </a:p>
          <a:p>
            <a:pPr marL="0" indent="0">
              <a:buNone/>
            </a:pPr>
            <a:r>
              <a:rPr lang="en-US"/>
              <a:t>Improves health outcomes and quality of care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121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51DFCD-87D7-AB9B-C71F-8A9216CC59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469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7AF1E-E795-3F23-1E69-C5D79BC14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/>
              <a:t>Transmission Model  Shannon and Weaver(1949)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F4AAC5F-8E45-5754-A5DA-A4A3C66A1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458872"/>
            <a:ext cx="4646905" cy="4204551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2400"/>
              <a:t>Information travels one way from Sender to receiver.</a:t>
            </a:r>
          </a:p>
          <a:p>
            <a:pPr marL="0" indent="0">
              <a:buNone/>
            </a:pPr>
            <a:r>
              <a:rPr lang="en-US" sz="2400"/>
              <a:t>It works best for simple instructions but doesn't include feedback.</a:t>
            </a:r>
          </a:p>
          <a:p>
            <a:pPr marL="0" indent="0">
              <a:buNone/>
            </a:pPr>
            <a:r>
              <a:rPr lang="en-US" sz="2400"/>
              <a:t>It accounts only for physical noise. like background noise or bad handwriting.</a:t>
            </a:r>
          </a:p>
          <a:p>
            <a:pPr marL="0" indent="0">
              <a:buNone/>
            </a:pPr>
            <a:r>
              <a:rPr lang="en-US" sz="2400" b="1"/>
              <a:t>Healthcare example:</a:t>
            </a:r>
          </a:p>
          <a:p>
            <a:pPr marL="0" indent="0">
              <a:buNone/>
            </a:pPr>
            <a:r>
              <a:rPr lang="en-US" sz="2400" dirty="0"/>
              <a:t>Reading a prescription label, a notice board or a recorded message. </a:t>
            </a:r>
            <a:r>
              <a:rPr lang="en-US" sz="2400"/>
              <a:t>(Gillespie and Schiffman 2018)</a:t>
            </a:r>
          </a:p>
        </p:txBody>
      </p:sp>
      <p:pic>
        <p:nvPicPr>
          <p:cNvPr id="26" name="Picture 25" descr="Close-up of knobs on amplifier">
            <a:extLst>
              <a:ext uri="{FF2B5EF4-FFF2-40B4-BE49-F238E27FC236}">
                <a16:creationId xmlns:a16="http://schemas.microsoft.com/office/drawing/2014/main" id="{12526678-EE5F-7A20-306F-4BE6EAE3DB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71" r="1273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340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CF38F-B5A6-AB03-68B3-5C698B2C0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Interactive Model Schramm (1954)</a:t>
            </a:r>
          </a:p>
        </p:txBody>
      </p:sp>
      <p:pic>
        <p:nvPicPr>
          <p:cNvPr id="23" name="Graphic 22" descr="Subtitles">
            <a:extLst>
              <a:ext uri="{FF2B5EF4-FFF2-40B4-BE49-F238E27FC236}">
                <a16:creationId xmlns:a16="http://schemas.microsoft.com/office/drawing/2014/main" id="{4BF5E803-6618-57F9-C6F1-35C0835729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2AA7D81-6955-A0EC-7767-5BA7574BD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Communication goes both ways and adds feedback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Succes depends on shared understanding.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Includes fields of experience (shared knowledge or background)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It also highlights barriers like medical jargon or anxiety</a:t>
            </a:r>
          </a:p>
          <a:p>
            <a:pPr marL="0" indent="0">
              <a:buNone/>
            </a:pPr>
            <a:r>
              <a:rPr lang="en-US" sz="1800" b="1">
                <a:solidFill>
                  <a:schemeClr val="tx2"/>
                </a:solidFill>
              </a:rPr>
              <a:t>Example: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Ensures understanding by asking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"Does that make sense?" (Li </a:t>
            </a:r>
            <a:r>
              <a:rPr lang="en-US" sz="1800" dirty="0" err="1">
                <a:solidFill>
                  <a:schemeClr val="tx2"/>
                </a:solidFill>
              </a:rPr>
              <a:t>ans</a:t>
            </a:r>
            <a:r>
              <a:rPr lang="en-US" sz="1800" dirty="0">
                <a:solidFill>
                  <a:schemeClr val="tx2"/>
                </a:solidFill>
              </a:rPr>
              <a:t> Xu, 2020)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82501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0F591A-FD36-8A8A-9AF5-FD91587C8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Transactional Model Barnlund (1970)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9064C5BF-7818-A1BA-845A-258FD33A7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It’s the closest to real care conversations.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We speak, listen, notice tone and body language all at once.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Meaning is built together, shaped by culture, feelings and context.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Perfect for emotional support and complex needs.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Includes verbal and non-verbal, social, cultural and emotional context.</a:t>
            </a:r>
          </a:p>
          <a:p>
            <a:pPr marL="0" indent="0">
              <a:buNone/>
            </a:pPr>
            <a:r>
              <a:rPr lang="en-US" sz="1800" b="1">
                <a:solidFill>
                  <a:schemeClr val="tx2"/>
                </a:solidFill>
              </a:rPr>
              <a:t>Example: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A Patient says they feel dizzy. The Nurse listens notice they look pale and asks questions to understand the problem before giving advice or medication. ( </a:t>
            </a:r>
            <a:r>
              <a:rPr lang="en-US" sz="1800">
                <a:solidFill>
                  <a:schemeClr val="tx2"/>
                </a:solidFill>
              </a:rPr>
              <a:t>Bostom,2025)</a:t>
            </a: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988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0DF3F-97B4-F100-E548-631E1D1BA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3505199"/>
            <a:ext cx="4809068" cy="2608143"/>
          </a:xfrm>
        </p:spPr>
        <p:txBody>
          <a:bodyPr anchor="t">
            <a:normAutofit/>
          </a:bodyPr>
          <a:lstStyle/>
          <a:p>
            <a:pPr algn="ctr"/>
            <a:r>
              <a:rPr lang="en-US" sz="4000"/>
              <a:t>SBAR Approach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6756AA89-3DCA-4CD8-3C37-FDE7540F1A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0DE50-8A95-2F35-5D51-306CC8AB1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5914" y="217264"/>
            <a:ext cx="6249619" cy="61766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/>
              <a:t>S =</a:t>
            </a:r>
            <a:r>
              <a:rPr lang="en-US" sz="2000"/>
              <a:t> Situation: What is happening now?</a:t>
            </a:r>
            <a:endParaRPr lang="en-US" sz="2000" dirty="0"/>
          </a:p>
          <a:p>
            <a:pPr marL="0" indent="0">
              <a:buNone/>
            </a:pPr>
            <a:r>
              <a:rPr lang="en-US" sz="2000" b="1"/>
              <a:t>B</a:t>
            </a:r>
            <a:r>
              <a:rPr lang="en-US" sz="2000"/>
              <a:t> = Background: Relevant history or circumstances</a:t>
            </a:r>
            <a:endParaRPr lang="en-US" sz="2000" dirty="0"/>
          </a:p>
          <a:p>
            <a:pPr marL="0" indent="0">
              <a:buNone/>
            </a:pPr>
            <a:r>
              <a:rPr lang="en-US" sz="2000" b="1"/>
              <a:t>A</a:t>
            </a:r>
            <a:r>
              <a:rPr lang="en-US" sz="2000"/>
              <a:t> = Assessment: Your professional observation</a:t>
            </a:r>
            <a:endParaRPr lang="en-US" sz="2000" dirty="0"/>
          </a:p>
          <a:p>
            <a:pPr marL="0" indent="0">
              <a:buNone/>
            </a:pPr>
            <a:r>
              <a:rPr lang="en-US" sz="2000" b="1"/>
              <a:t>R</a:t>
            </a:r>
            <a:r>
              <a:rPr lang="en-US" sz="2000"/>
              <a:t> = Recommendation: What action is needed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Used in handovers, emergencies, and referrals.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Practical tool to use every day and structures information so nothing important is missed.</a:t>
            </a:r>
            <a:endParaRPr lang="en-US" sz="2000" dirty="0"/>
          </a:p>
          <a:p>
            <a:pPr marL="0" indent="0">
              <a:buNone/>
            </a:pPr>
            <a:r>
              <a:rPr lang="en-US" sz="2000" b="1"/>
              <a:t>Example:</a:t>
            </a:r>
            <a:endParaRPr lang="en-US" sz="2000" b="1" dirty="0"/>
          </a:p>
          <a:p>
            <a:pPr marL="0" indent="0">
              <a:buNone/>
            </a:pPr>
            <a:r>
              <a:rPr lang="en-US" sz="2000"/>
              <a:t>Situation: Patient</a:t>
            </a:r>
            <a:r>
              <a:rPr lang="en-US" sz="2000" dirty="0"/>
              <a:t> has chest pain.</a:t>
            </a:r>
          </a:p>
          <a:p>
            <a:pPr marL="0" indent="0">
              <a:buNone/>
            </a:pPr>
            <a:r>
              <a:rPr lang="en-US" sz="2000"/>
              <a:t>Background: history of angina. 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Assessment: BP raised.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Recommendation: Give GNT and monitor.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It saves time and keeps patient safe.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(Shahid and Thomas, 2018)</a:t>
            </a:r>
            <a:endParaRPr lang="en-US" sz="2000" dirty="0"/>
          </a:p>
          <a:p>
            <a:pPr marL="0" indent="0">
              <a:buNone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70630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1E466-B65C-8897-D757-DA0027E59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230D6-AC22-B4A0-CCB8-44FB2BA6A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/>
              <a:t>Each model explain communication in a different way.</a:t>
            </a:r>
          </a:p>
          <a:p>
            <a:pPr marL="0" indent="0">
              <a:buNone/>
            </a:pPr>
            <a:r>
              <a:rPr lang="en-US" sz="2400"/>
              <a:t>Use SBAR for formal reports, Schramm to check understanding, and Barnlund for deep conversations.</a:t>
            </a:r>
          </a:p>
          <a:p>
            <a:pPr marL="0" indent="0">
              <a:buNone/>
            </a:pPr>
            <a:r>
              <a:rPr lang="en-US" sz="2400"/>
              <a:t>Good communication is the most important when it comes to quality care.</a:t>
            </a:r>
          </a:p>
          <a:p>
            <a:endParaRPr lang="en-US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012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2FF9C-F1D6-98F2-0F4C-A43614BA8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5CEBE-DAB2-570D-11D8-FAE728CE8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1751"/>
            <a:ext cx="10515600" cy="55419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100" dirty="0">
              <a:solidFill>
                <a:srgbClr val="118189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118189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Bramhall, Elaine</a:t>
            </a:r>
            <a:r>
              <a:rPr lang="en-US" sz="2000" dirty="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  </a:t>
            </a:r>
            <a:r>
              <a:rPr lang="en-US" sz="2000" b="1" dirty="0">
                <a:solidFill>
                  <a:srgbClr val="118189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Nursing Standard (2014+)</a:t>
            </a:r>
            <a:r>
              <a:rPr lang="en-US" sz="2000" b="1" dirty="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 London</a:t>
            </a:r>
            <a:r>
              <a:rPr lang="en-US" sz="2000" u="sng" dirty="0">
                <a:solidFill>
                  <a:srgbClr val="2A5DB0"/>
                </a:solidFill>
                <a:highlight>
                  <a:srgbClr val="FFFFFF"/>
                </a:highlight>
                <a:ea typeface="+mn-lt"/>
                <a:cs typeface="+mn-lt"/>
                <a:hlinkClick r:id="rId3"/>
              </a:rPr>
              <a:t> Vol. 29, Iss. 14, </a:t>
            </a:r>
            <a:r>
              <a:rPr lang="en-US" sz="2000" dirty="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 (Dec 3, 2014): </a:t>
            </a:r>
            <a:r>
              <a:rPr lang="en-US" sz="20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53</a:t>
            </a:r>
            <a:endParaRPr lang="en-US" sz="20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555555"/>
                </a:solidFill>
                <a:highlight>
                  <a:srgbClr val="FFFFFF"/>
                </a:highlight>
              </a:rPr>
              <a:t>Gillespie, D.J. and Schiffman, R (2018) A critique of the Schannon-Weaver Theory of communication  and its </a:t>
            </a:r>
            <a:r>
              <a:rPr lang="en-US" sz="2000">
                <a:solidFill>
                  <a:srgbClr val="555555"/>
                </a:solidFill>
                <a:highlight>
                  <a:srgbClr val="FFFFFF"/>
                </a:highlight>
              </a:rPr>
              <a:t>implication for nursing Practice 32 (2),p.216</a:t>
            </a:r>
            <a:endParaRPr lang="en-US" sz="2000" dirty="0">
              <a:solidFill>
                <a:srgbClr val="555555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  <a:hlinkClick r:id="rId4"/>
              </a:rPr>
              <a:t>A Critique of the Shannon-Weaver Theory of Communication and Its Implications for Nursing. | EBSCOhost</a:t>
            </a:r>
            <a:endParaRPr lang="en-US" sz="2000" dirty="0">
              <a:solidFill>
                <a:srgbClr val="555555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  <a:hlinkClick r:id="rId5"/>
              </a:rPr>
              <a:t>Medicine together with humanities and media: An MHM model to move forward for health communication studies - PMC</a:t>
            </a:r>
            <a:endParaRPr lang="en-US" sz="2000" dirty="0">
              <a:solidFill>
                <a:srgbClr val="555555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58595B"/>
                </a:solidFill>
                <a:highlight>
                  <a:srgbClr val="FFFFFF"/>
                </a:highlight>
                <a:ea typeface="+mn-lt"/>
                <a:cs typeface="+mn-lt"/>
              </a:rPr>
              <a:t>Boström, Kathleen Kimberly  (2025). Patients in their last year of life – communication about death, dying and desire to die. PhD thesis, Universität </a:t>
            </a:r>
            <a:r>
              <a:rPr lang="en-US" sz="2000" dirty="0" err="1">
                <a:solidFill>
                  <a:srgbClr val="58595B"/>
                </a:solidFill>
                <a:highlight>
                  <a:srgbClr val="FFFFFF"/>
                </a:highlight>
                <a:ea typeface="+mn-lt"/>
                <a:cs typeface="+mn-lt"/>
              </a:rPr>
              <a:t>zu</a:t>
            </a:r>
            <a:r>
              <a:rPr lang="en-US" sz="2000" dirty="0">
                <a:solidFill>
                  <a:srgbClr val="58595B"/>
                </a:solidFill>
                <a:highlight>
                  <a:srgbClr val="FFFFFF"/>
                </a:highlight>
                <a:ea typeface="+mn-lt"/>
                <a:cs typeface="+mn-lt"/>
              </a:rPr>
              <a:t> Köln. 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58595B"/>
                </a:solidFill>
                <a:highlight>
                  <a:srgbClr val="FFFFFF"/>
                </a:highlight>
                <a:ea typeface="+mn-lt"/>
                <a:cs typeface="+mn-lt"/>
                <a:hlinkClick r:id="rId6"/>
              </a:rPr>
              <a:t>Patients in their last year of life – communication about death, dying and desire to die - Kölner UniversitätsPublikationsServer</a:t>
            </a:r>
            <a:endParaRPr lang="en-US"/>
          </a:p>
          <a:p>
            <a:pPr marL="0" indent="0">
              <a:buNone/>
            </a:pPr>
            <a:r>
              <a:rPr lang="en-US" sz="180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Shahid, S., Thomas, S. Situation, Background, Assessment, Recommendation (SBAR) Communication Tool for Handoff in Health Care – A Narrative Review. </a:t>
            </a:r>
            <a:r>
              <a:rPr lang="en-US" sz="1800" i="1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Saf Health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 </a:t>
            </a:r>
            <a:r>
              <a:rPr lang="en-US" sz="1800" b="1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4</a:t>
            </a:r>
            <a:r>
              <a:rPr lang="en-US" sz="180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, 7 (2018). 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  <a:hlinkClick r:id="rId7"/>
              </a:rPr>
              <a:t>https://doi.org/10.1186/s40886-018-0073-1</a:t>
            </a:r>
            <a:endParaRPr lang="en-US" sz="1800" dirty="0">
              <a:solidFill>
                <a:srgbClr val="555555"/>
              </a:solidFill>
              <a:highlight>
                <a:srgbClr val="FFFFFF"/>
              </a:highlight>
              <a:latin typeface="Aptos" panose="020B0004020202020204"/>
            </a:endParaRP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highlight>
                <a:srgbClr val="FFFFFF"/>
              </a:highlight>
              <a:latin typeface="Merriweather Sans"/>
            </a:endParaRPr>
          </a:p>
        </p:txBody>
      </p:sp>
    </p:spTree>
    <p:extLst>
      <p:ext uri="{BB962C8B-B14F-4D97-AF65-F5344CB8AC3E}">
        <p14:creationId xmlns:p14="http://schemas.microsoft.com/office/powerpoint/2010/main" val="411742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Communication within Health and Social Care</vt:lpstr>
      <vt:lpstr>PowerPoint Presentation</vt:lpstr>
      <vt:lpstr>PowerPoint Presentation</vt:lpstr>
      <vt:lpstr>PowerPoint Presentation</vt:lpstr>
      <vt:lpstr>Transmission Model  Shannon and Weaver(1949)</vt:lpstr>
      <vt:lpstr>Interactive Model Schramm (1954)</vt:lpstr>
      <vt:lpstr>Transactional Model Barnlund (1970)</vt:lpstr>
      <vt:lpstr>SBAR Approach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Eliza Raita (2334465)</cp:lastModifiedBy>
  <cp:revision>713</cp:revision>
  <dcterms:created xsi:type="dcterms:W3CDTF">2026-06-20T15:11:13Z</dcterms:created>
  <dcterms:modified xsi:type="dcterms:W3CDTF">2026-06-22T01:11:58Z</dcterms:modified>
</cp:coreProperties>
</file>