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1EB430-EAC5-442D-961F-C06BA57AC079}" type="datetimeFigureOut">
              <a:t>11/6/2023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4A9BF6-1BA0-4666-8768-79C3ACBF46E2}" type="slidenum">
              <a:t>‹#›</a:t>
            </a:fld>
            <a:endParaRPr lang="en-US"/>
          </a:p>
        </p:txBody>
      </p:sp>
    </p:spTree>
    <p:extLst>
      <p:ext uri="{BB962C8B-B14F-4D97-AF65-F5344CB8AC3E}">
        <p14:creationId xmlns:p14="http://schemas.microsoft.com/office/powerpoint/2010/main" val="3854014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study examines luxury hospitality through Hotel Indigo, a multinational company known for its luxury and service. In an industry where individualized guest experiences and great service are key, Hotel Indigo excels. This inquiry examines what makes Hotel Indigo a luxury hotel leader, from its dedication to exceeding guest expectations to its varied range of services and the importance of hospitality. Through its strategy, service quality, and guest pleasure, we learn how high-end restaurants succeed in the ever-changing hospitality industry.</a:t>
            </a:r>
          </a:p>
        </p:txBody>
      </p:sp>
      <p:sp>
        <p:nvSpPr>
          <p:cNvPr id="4" name="Slide Number Placeholder 3"/>
          <p:cNvSpPr>
            <a:spLocks noGrp="1"/>
          </p:cNvSpPr>
          <p:nvPr>
            <p:ph type="sldNum" sz="quarter" idx="5"/>
          </p:nvPr>
        </p:nvSpPr>
        <p:spPr/>
        <p:txBody>
          <a:bodyPr/>
          <a:lstStyle/>
          <a:p>
            <a:fld id="{BE4A9BF6-1BA0-4666-8768-79C3ACBF46E2}" type="slidenum">
              <a:t>2</a:t>
            </a:fld>
            <a:endParaRPr lang="en-US"/>
          </a:p>
        </p:txBody>
      </p:sp>
    </p:spTree>
    <p:extLst>
      <p:ext uri="{BB962C8B-B14F-4D97-AF65-F5344CB8AC3E}">
        <p14:creationId xmlns:p14="http://schemas.microsoft.com/office/powerpoint/2010/main" val="196931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Hotel Indigo is known for its grandeur and sophistication. Hotel Indigo has a remarkable reputation for providing visitors with an exceptional experience in many locations and countries (Stoimenov, 2023). In the competitive luxury lodgings market, their top-notch service and hospitality stand out. Hotel Indigo epitomizes luxury travel with its elegantly designed rooms and world-class amenities, ensuring a memorable, comfortable, and top-notch stay.</a:t>
            </a:r>
          </a:p>
          <a:p>
            <a:br>
              <a:rPr lang="en-US" dirty="0"/>
            </a:br>
            <a:endParaRPr lang="en-US" dirty="0"/>
          </a:p>
        </p:txBody>
      </p:sp>
      <p:sp>
        <p:nvSpPr>
          <p:cNvPr id="4" name="Slide Number Placeholder 3"/>
          <p:cNvSpPr>
            <a:spLocks noGrp="1"/>
          </p:cNvSpPr>
          <p:nvPr>
            <p:ph type="sldNum" sz="quarter" idx="5"/>
          </p:nvPr>
        </p:nvSpPr>
        <p:spPr/>
        <p:txBody>
          <a:bodyPr/>
          <a:lstStyle/>
          <a:p>
            <a:fld id="{BE4A9BF6-1BA0-4666-8768-79C3ACBF46E2}" type="slidenum">
              <a:t>3</a:t>
            </a:fld>
            <a:endParaRPr lang="en-US"/>
          </a:p>
        </p:txBody>
      </p:sp>
    </p:spTree>
    <p:extLst>
      <p:ext uri="{BB962C8B-B14F-4D97-AF65-F5344CB8AC3E}">
        <p14:creationId xmlns:p14="http://schemas.microsoft.com/office/powerpoint/2010/main" val="3436664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Guest services and facilities drive guest pleasure in hospitality. Personalized service ensures customers' requirements are fulfilled quickly and professionally. From luxury hotels to great restaurants, the amenities and services make for a pleasant vacation (Heppell, 2015). When done well, guest services and facilities build loyalty and great ratings, helping hospitality businesses succeed. They shape the establishment's image and ensure guests leave with great experiences.</a:t>
            </a:r>
          </a:p>
        </p:txBody>
      </p:sp>
      <p:sp>
        <p:nvSpPr>
          <p:cNvPr id="4" name="Slide Number Placeholder 3"/>
          <p:cNvSpPr>
            <a:spLocks noGrp="1"/>
          </p:cNvSpPr>
          <p:nvPr>
            <p:ph type="sldNum" sz="quarter" idx="5"/>
          </p:nvPr>
        </p:nvSpPr>
        <p:spPr/>
        <p:txBody>
          <a:bodyPr/>
          <a:lstStyle/>
          <a:p>
            <a:fld id="{BE4A9BF6-1BA0-4666-8768-79C3ACBF46E2}" type="slidenum">
              <a:t>4</a:t>
            </a:fld>
            <a:endParaRPr lang="en-US"/>
          </a:p>
        </p:txBody>
      </p:sp>
    </p:spTree>
    <p:extLst>
      <p:ext uri="{BB962C8B-B14F-4D97-AF65-F5344CB8AC3E}">
        <p14:creationId xmlns:p14="http://schemas.microsoft.com/office/powerpoint/2010/main" val="2923232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Hotel Indigo's varied customer base loves its perfect blend of elegance, convenience, and local charm (The Star, 2023). It offers business visitors modern facilities, leisure travelers a sense of local culture, and event planners the perfect canvas for memorable meetings.</a:t>
            </a:r>
          </a:p>
          <a:p>
            <a:br>
              <a:rPr lang="en-US" dirty="0"/>
            </a:br>
            <a:endParaRPr lang="en-US" dirty="0"/>
          </a:p>
        </p:txBody>
      </p:sp>
      <p:sp>
        <p:nvSpPr>
          <p:cNvPr id="4" name="Slide Number Placeholder 3"/>
          <p:cNvSpPr>
            <a:spLocks noGrp="1"/>
          </p:cNvSpPr>
          <p:nvPr>
            <p:ph type="sldNum" sz="quarter" idx="5"/>
          </p:nvPr>
        </p:nvSpPr>
        <p:spPr/>
        <p:txBody>
          <a:bodyPr/>
          <a:lstStyle/>
          <a:p>
            <a:fld id="{BE4A9BF6-1BA0-4666-8768-79C3ACBF46E2}" type="slidenum">
              <a:t>5</a:t>
            </a:fld>
            <a:endParaRPr lang="en-US"/>
          </a:p>
        </p:txBody>
      </p:sp>
    </p:spTree>
    <p:extLst>
      <p:ext uri="{BB962C8B-B14F-4D97-AF65-F5344CB8AC3E}">
        <p14:creationId xmlns:p14="http://schemas.microsoft.com/office/powerpoint/2010/main" val="91607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Hotel Indigo elevates guest service with individuality and comfort. The concierge services provide unique local cultural insights and experiences. Room service meets customers' culinary needs 24/7. Therapeutic treatments in the spa promote relaxation and well-being (Huang </a:t>
            </a:r>
            <a:r>
              <a:rPr lang="en-US" i="1"/>
              <a:t>et al</a:t>
            </a:r>
            <a:r>
              <a:rPr lang="en-US"/>
              <a:t>., 2019). Hotel Indigo's meticulous cleanliness and well-equipped business services ensure a smooth and comfortable stay for leisure or business travelers. These tailored services demonstrate the brand's dedication to exceeding guest expectations and making every visit memorable.</a:t>
            </a:r>
          </a:p>
          <a:p>
            <a:br>
              <a:rPr lang="en-US" dirty="0"/>
            </a:br>
            <a:endParaRPr lang="en-US" dirty="0"/>
          </a:p>
        </p:txBody>
      </p:sp>
      <p:sp>
        <p:nvSpPr>
          <p:cNvPr id="4" name="Slide Number Placeholder 3"/>
          <p:cNvSpPr>
            <a:spLocks noGrp="1"/>
          </p:cNvSpPr>
          <p:nvPr>
            <p:ph type="sldNum" sz="quarter" idx="5"/>
          </p:nvPr>
        </p:nvSpPr>
        <p:spPr/>
        <p:txBody>
          <a:bodyPr/>
          <a:lstStyle/>
          <a:p>
            <a:fld id="{BE4A9BF6-1BA0-4666-8768-79C3ACBF46E2}" type="slidenum">
              <a:t>6</a:t>
            </a:fld>
            <a:endParaRPr lang="en-US"/>
          </a:p>
        </p:txBody>
      </p:sp>
    </p:spTree>
    <p:extLst>
      <p:ext uri="{BB962C8B-B14F-4D97-AF65-F5344CB8AC3E}">
        <p14:creationId xmlns:p14="http://schemas.microsoft.com/office/powerpoint/2010/main" val="2603486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 </a:t>
            </a:r>
            <a:r>
              <a:rPr lang="en-US" dirty="0"/>
              <a:t>Hotel Indigo's numerous facilities enhance visitor comfort and happiness. Fine dining offers a variety of gastronomic delicacies for memorable meals. Modern exercise centers allow clients to stay healthy while vacationing. Hotel Indigo's varied, well equipped event facilities make it ideal for memorable weddings and conferences. Relaxation and renewal at the spa and wellness facilities promote well-being. Guests enjoy a relaxing stay in luxurious lodgings (Walker, 2021). These facilities work together to provide an atmosphere where guests can relax, party, and do business, improving their stay at Hotel Indigo.</a:t>
            </a:r>
          </a:p>
        </p:txBody>
      </p:sp>
      <p:sp>
        <p:nvSpPr>
          <p:cNvPr id="4" name="Slide Number Placeholder 3"/>
          <p:cNvSpPr>
            <a:spLocks noGrp="1"/>
          </p:cNvSpPr>
          <p:nvPr>
            <p:ph type="sldNum" sz="quarter" idx="5"/>
          </p:nvPr>
        </p:nvSpPr>
        <p:spPr/>
        <p:txBody>
          <a:bodyPr/>
          <a:lstStyle/>
          <a:p>
            <a:fld id="{BE4A9BF6-1BA0-4666-8768-79C3ACBF46E2}" type="slidenum">
              <a:t>7</a:t>
            </a:fld>
            <a:endParaRPr lang="en-US"/>
          </a:p>
        </p:txBody>
      </p:sp>
    </p:spTree>
    <p:extLst>
      <p:ext uri="{BB962C8B-B14F-4D97-AF65-F5344CB8AC3E}">
        <p14:creationId xmlns:p14="http://schemas.microsoft.com/office/powerpoint/2010/main" val="3532000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Hospitality relies on exceeding visitor expectations. It fosters loyalty, great ratings, and word-of-mouth referrals while satisfying guests. Hotel Indigo excels at this by providing a customized welcome, scheduling unique local experiences, surprising visitors with accommodation upgrades, meaningful gestures, and timely service (Shields, 2021). Hotel Indigo stands apart in the competitive market by going the additional mile to keep guests and build brand loyalty. This dedication to service drives Hotel Indigo's success.</a:t>
            </a:r>
          </a:p>
          <a:p>
            <a:br>
              <a:rPr lang="en-US" dirty="0"/>
            </a:br>
            <a:endParaRPr lang="en-US" dirty="0"/>
          </a:p>
        </p:txBody>
      </p:sp>
      <p:sp>
        <p:nvSpPr>
          <p:cNvPr id="4" name="Slide Number Placeholder 3"/>
          <p:cNvSpPr>
            <a:spLocks noGrp="1"/>
          </p:cNvSpPr>
          <p:nvPr>
            <p:ph type="sldNum" sz="quarter" idx="5"/>
          </p:nvPr>
        </p:nvSpPr>
        <p:spPr/>
        <p:txBody>
          <a:bodyPr/>
          <a:lstStyle/>
          <a:p>
            <a:fld id="{BE4A9BF6-1BA0-4666-8768-79C3ACBF46E2}" type="slidenum">
              <a:t>8</a:t>
            </a:fld>
            <a:endParaRPr lang="en-US"/>
          </a:p>
        </p:txBody>
      </p:sp>
    </p:spTree>
    <p:extLst>
      <p:ext uri="{BB962C8B-B14F-4D97-AF65-F5344CB8AC3E}">
        <p14:creationId xmlns:p14="http://schemas.microsoft.com/office/powerpoint/2010/main" val="18919475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Hospitality, which makes hotels feel like home, is the foundation of the industry. Beyond transactions, it emphasizes genuine connections and individualized, warm, and welcome service. Guests who feel valued and appreciated are more loyal to the business. Personal service creates an emotional link that lasts (Heppell, 2015). Repeat visits, positive evaluations, and word-of-mouth recommendations result from this link. In a competitive industry, hospitality sets an establishment unique and ensures its sustainable success.</a:t>
            </a:r>
          </a:p>
          <a:p>
            <a:br>
              <a:rPr lang="en-US" dirty="0"/>
            </a:br>
            <a:endParaRPr lang="en-US" dirty="0"/>
          </a:p>
        </p:txBody>
      </p:sp>
      <p:sp>
        <p:nvSpPr>
          <p:cNvPr id="4" name="Slide Number Placeholder 3"/>
          <p:cNvSpPr>
            <a:spLocks noGrp="1"/>
          </p:cNvSpPr>
          <p:nvPr>
            <p:ph type="sldNum" sz="quarter" idx="5"/>
          </p:nvPr>
        </p:nvSpPr>
        <p:spPr/>
        <p:txBody>
          <a:bodyPr/>
          <a:lstStyle/>
          <a:p>
            <a:fld id="{BE4A9BF6-1BA0-4666-8768-79C3ACBF46E2}" type="slidenum">
              <a:t>9</a:t>
            </a:fld>
            <a:endParaRPr lang="en-US"/>
          </a:p>
        </p:txBody>
      </p:sp>
    </p:spTree>
    <p:extLst>
      <p:ext uri="{BB962C8B-B14F-4D97-AF65-F5344CB8AC3E}">
        <p14:creationId xmlns:p14="http://schemas.microsoft.com/office/powerpoint/2010/main" val="3931997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Hotel Indigo exceeds guest expectations with proven methods and processes. These include greeting 95% of guests with personalized goods and handwritten notes, delivering 89% of guests selected local experiences to link them with the area, and surprising 85% with accommodation upgrades (Mehta </a:t>
            </a:r>
            <a:r>
              <a:rPr lang="en-US" i="1" dirty="0"/>
              <a:t>et al</a:t>
            </a:r>
            <a:r>
              <a:rPr lang="en-US" dirty="0"/>
              <a:t>., 2023). 92% of guests receive thoughtful gestures like freebies or unusual services, and 96% receive prompt responses to requests and inquiries within an hour. These data demonstrate the brand's commitment to excellent service, guest happiness, and loyalty.</a:t>
            </a:r>
          </a:p>
          <a:p>
            <a:br>
              <a:rPr lang="en-US" dirty="0"/>
            </a:br>
            <a:endParaRPr lang="en-US" dirty="0"/>
          </a:p>
        </p:txBody>
      </p:sp>
      <p:sp>
        <p:nvSpPr>
          <p:cNvPr id="4" name="Slide Number Placeholder 3"/>
          <p:cNvSpPr>
            <a:spLocks noGrp="1"/>
          </p:cNvSpPr>
          <p:nvPr>
            <p:ph type="sldNum" sz="quarter" idx="5"/>
          </p:nvPr>
        </p:nvSpPr>
        <p:spPr/>
        <p:txBody>
          <a:bodyPr/>
          <a:lstStyle/>
          <a:p>
            <a:fld id="{BE4A9BF6-1BA0-4666-8768-79C3ACBF46E2}" type="slidenum">
              <a:t>10</a:t>
            </a:fld>
            <a:endParaRPr lang="en-US"/>
          </a:p>
        </p:txBody>
      </p:sp>
    </p:spTree>
    <p:extLst>
      <p:ext uri="{BB962C8B-B14F-4D97-AF65-F5344CB8AC3E}">
        <p14:creationId xmlns:p14="http://schemas.microsoft.com/office/powerpoint/2010/main" val="2101577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 </a:t>
            </a:r>
            <a:r>
              <a:rPr lang="en-US" dirty="0"/>
              <a:t>Hotel Indigo epitomizes luxury and service worldwide. The brand's reputation is built on individualized guest experiences, a wide range of facilities, and a commitment to exceeding expectations. Quality service and hospitality in luxury hotels like Hotel Indigo are crucial. It ensures visitor happiness and loyalty and creates a memorable experience every stay, laying the basis for future success and prominence in the competitive luxury accommodations industry.</a:t>
            </a:r>
          </a:p>
        </p:txBody>
      </p:sp>
      <p:sp>
        <p:nvSpPr>
          <p:cNvPr id="4" name="Slide Number Placeholder 3"/>
          <p:cNvSpPr>
            <a:spLocks noGrp="1"/>
          </p:cNvSpPr>
          <p:nvPr>
            <p:ph type="sldNum" sz="quarter" idx="5"/>
          </p:nvPr>
        </p:nvSpPr>
        <p:spPr/>
        <p:txBody>
          <a:bodyPr/>
          <a:lstStyle/>
          <a:p>
            <a:fld id="{BE4A9BF6-1BA0-4666-8768-79C3ACBF46E2}" type="slidenum">
              <a:t>11</a:t>
            </a:fld>
            <a:endParaRPr lang="en-US"/>
          </a:p>
        </p:txBody>
      </p:sp>
    </p:spTree>
    <p:extLst>
      <p:ext uri="{BB962C8B-B14F-4D97-AF65-F5344CB8AC3E}">
        <p14:creationId xmlns:p14="http://schemas.microsoft.com/office/powerpoint/2010/main" val="2345224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www.thestar.co.uk/lifestyle/staycation/boutique-hotel-charm-in-one-of-the-uks-most-captivating-cathedral-cities-4362914" TargetMode="External" /><Relationship Id="rId2" Type="http://schemas.openxmlformats.org/officeDocument/2006/relationships/hyperlink" Target="https://www.ihg.com/hotelindigo/content/us/en/about-us" TargetMode="External" /><Relationship Id="rId1" Type="http://schemas.openxmlformats.org/officeDocument/2006/relationships/slideLayout" Target="../slideLayouts/slideLayout2.xml" /><Relationship Id="rId4" Type="http://schemas.openxmlformats.org/officeDocument/2006/relationships/hyperlink" Target="https://www.egencia.co.uk/en/meetings-and-events" TargetMode="External" /></Relationships>
</file>

<file path=ppt/slides/_rels/slide13.xml.rels><?xml version="1.0" encoding="UTF-8" standalone="yes"?>
<Relationships xmlns="http://schemas.openxmlformats.org/package/2006/relationships"><Relationship Id="rId3" Type="http://schemas.openxmlformats.org/officeDocument/2006/relationships/image" Target="../media/image13.svg" /><Relationship Id="rId2" Type="http://schemas.openxmlformats.org/officeDocument/2006/relationships/image" Target="../media/image12.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9609" y="679731"/>
            <a:ext cx="4171994" cy="3736540"/>
          </a:xfrm>
        </p:spPr>
        <p:txBody>
          <a:bodyPr>
            <a:normAutofit/>
          </a:bodyPr>
          <a:lstStyle/>
          <a:p>
            <a:pPr algn="l"/>
            <a:r>
              <a:rPr lang="en-US" sz="2900" b="1">
                <a:latin typeface="Times New Roman"/>
                <a:cs typeface="Times New Roman"/>
              </a:rPr>
              <a:t>The Role and Importance of Quality Service, Hospitality, and Guest Services in the Hospitality Industry</a:t>
            </a:r>
            <a:endParaRPr lang="en-US" sz="2900"/>
          </a:p>
          <a:p>
            <a:pPr algn="l"/>
            <a:r>
              <a:rPr lang="en-US" sz="2900" b="1">
                <a:latin typeface="Times New Roman"/>
                <a:cs typeface="Times New Roman"/>
              </a:rPr>
              <a:t>Subtitle: A Case Study on Hotel Indigo</a:t>
            </a:r>
            <a:endParaRPr lang="en-US" sz="2900"/>
          </a:p>
          <a:p>
            <a:pPr algn="l"/>
            <a:br>
              <a:rPr lang="en-US" sz="2900"/>
            </a:br>
            <a:endParaRPr lang="en-US" sz="2900"/>
          </a:p>
        </p:txBody>
      </p:sp>
      <p:grpSp>
        <p:nvGrpSpPr>
          <p:cNvPr id="12" name="Group 11">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3" name="Straight Connector 12">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logo with a shell&#10;&#10;Description automatically generated">
            <a:extLst>
              <a:ext uri="{FF2B5EF4-FFF2-40B4-BE49-F238E27FC236}">
                <a16:creationId xmlns:a16="http://schemas.microsoft.com/office/drawing/2014/main" id="{ADBBC46F-8FDE-4855-D273-8ED1F881C8AC}"/>
              </a:ext>
            </a:extLst>
          </p:cNvPr>
          <p:cNvPicPr>
            <a:picLocks noChangeAspect="1"/>
          </p:cNvPicPr>
          <p:nvPr/>
        </p:nvPicPr>
        <p:blipFill>
          <a:blip r:embed="rId2"/>
          <a:stretch>
            <a:fillRect/>
          </a:stretch>
        </p:blipFill>
        <p:spPr>
          <a:xfrm>
            <a:off x="5640572" y="1578886"/>
            <a:ext cx="5608830" cy="358965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AA9AD-3738-D494-F0E9-F909297C1F10}"/>
              </a:ext>
            </a:extLst>
          </p:cNvPr>
          <p:cNvSpPr>
            <a:spLocks noGrp="1"/>
          </p:cNvSpPr>
          <p:nvPr>
            <p:ph type="title"/>
          </p:nvPr>
        </p:nvSpPr>
        <p:spPr>
          <a:xfrm>
            <a:off x="1099425" y="1238081"/>
            <a:ext cx="4709345" cy="962953"/>
          </a:xfrm>
        </p:spPr>
        <p:txBody>
          <a:bodyPr anchor="b">
            <a:normAutofit/>
          </a:bodyPr>
          <a:lstStyle/>
          <a:p>
            <a:r>
              <a:rPr lang="en-US" sz="3800" b="1">
                <a:latin typeface="Times New Roman"/>
                <a:cs typeface="Times New Roman"/>
              </a:rPr>
              <a:t>Introduction</a:t>
            </a:r>
            <a:endParaRPr lang="en-US" sz="3800"/>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7FE74F-61B4-9750-FDCE-A70D57BC3BCB}"/>
              </a:ext>
            </a:extLst>
          </p:cNvPr>
          <p:cNvSpPr>
            <a:spLocks noGrp="1"/>
          </p:cNvSpPr>
          <p:nvPr>
            <p:ph idx="1"/>
          </p:nvPr>
        </p:nvSpPr>
        <p:spPr>
          <a:xfrm>
            <a:off x="1100736" y="2508105"/>
            <a:ext cx="4709345" cy="3632493"/>
          </a:xfrm>
        </p:spPr>
        <p:txBody>
          <a:bodyPr vert="horz" lIns="91440" tIns="45720" rIns="91440" bIns="45720" rtlCol="0" anchor="ctr">
            <a:normAutofit/>
          </a:bodyPr>
          <a:lstStyle/>
          <a:p>
            <a:r>
              <a:rPr lang="en-US" sz="1600">
                <a:latin typeface="Times New Roman"/>
                <a:cs typeface="Times New Roman"/>
              </a:rPr>
              <a:t>The study makes an analysis of luxury hospitality utilizing Hotel Indigo as an example.</a:t>
            </a:r>
            <a:endParaRPr lang="en-US" sz="1600">
              <a:cs typeface="Calibri" panose="020F0502020204030204"/>
            </a:endParaRPr>
          </a:p>
          <a:p>
            <a:r>
              <a:rPr lang="en-US" sz="1600">
                <a:latin typeface="Times New Roman"/>
                <a:cs typeface="Times New Roman"/>
              </a:rPr>
              <a:t>Hotel Indigo Shows guest customization and excellent service.</a:t>
            </a:r>
            <a:endParaRPr lang="en-US" sz="1600"/>
          </a:p>
          <a:p>
            <a:r>
              <a:rPr lang="en-US" sz="1600">
                <a:latin typeface="Times New Roman"/>
                <a:cs typeface="Times New Roman"/>
              </a:rPr>
              <a:t>Exploring Hotel Indigo's guest-satisfaction techniques is also evident.</a:t>
            </a:r>
            <a:endParaRPr lang="en-US" sz="1600"/>
          </a:p>
          <a:p>
            <a:r>
              <a:rPr lang="en-US" sz="1600">
                <a:latin typeface="Times New Roman"/>
                <a:cs typeface="Times New Roman"/>
              </a:rPr>
              <a:t>Analyzing the various guest comfort amenities are visible.</a:t>
            </a:r>
            <a:endParaRPr lang="en-US" sz="1600"/>
          </a:p>
          <a:p>
            <a:r>
              <a:rPr lang="en-US" sz="1600">
                <a:latin typeface="Times New Roman"/>
                <a:cs typeface="Times New Roman"/>
              </a:rPr>
              <a:t>Recognizing hospitality's importance in luxury hotel success will be done in the following sections.</a:t>
            </a:r>
            <a:endParaRPr lang="en-US" sz="1600"/>
          </a:p>
          <a:p>
            <a:r>
              <a:rPr lang="en-US" sz="1600">
                <a:latin typeface="Times New Roman"/>
                <a:cs typeface="Times New Roman"/>
              </a:rPr>
              <a:t>Assessment of guest satisfaction, service quality, and hospitality brand success will lead to ultimate completion of the study.</a:t>
            </a:r>
            <a:endParaRPr lang="en-US" sz="1600">
              <a:cs typeface="Calibri" panose="020F0502020204030204"/>
            </a:endParaRPr>
          </a:p>
        </p:txBody>
      </p:sp>
      <p:pic>
        <p:nvPicPr>
          <p:cNvPr id="4" name="Picture 3" descr="A building with a sign on the front&#10;&#10;Description automatically generated">
            <a:extLst>
              <a:ext uri="{FF2B5EF4-FFF2-40B4-BE49-F238E27FC236}">
                <a16:creationId xmlns:a16="http://schemas.microsoft.com/office/drawing/2014/main" id="{1AE32560-325F-15A5-3299-F72EC5ED1B79}"/>
              </a:ext>
            </a:extLst>
          </p:cNvPr>
          <p:cNvPicPr>
            <a:picLocks noChangeAspect="1"/>
          </p:cNvPicPr>
          <p:nvPr/>
        </p:nvPicPr>
        <p:blipFill rotWithShape="1">
          <a:blip r:embed="rId3"/>
          <a:srcRect l="7581" r="23252"/>
          <a:stretch/>
        </p:blipFill>
        <p:spPr>
          <a:xfrm>
            <a:off x="6538366" y="1383738"/>
            <a:ext cx="4929098" cy="4756870"/>
          </a:xfrm>
          <a:prstGeom prst="rect">
            <a:avLst/>
          </a:prstGeom>
        </p:spPr>
      </p:pic>
    </p:spTree>
    <p:extLst>
      <p:ext uri="{BB962C8B-B14F-4D97-AF65-F5344CB8AC3E}">
        <p14:creationId xmlns:p14="http://schemas.microsoft.com/office/powerpoint/2010/main" val="3396964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C74C1C-EF2E-40CF-A712-656E694E6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88212-3A04-3733-C227-8999FF8A51F2}"/>
              </a:ext>
            </a:extLst>
          </p:cNvPr>
          <p:cNvSpPr>
            <a:spLocks noGrp="1"/>
          </p:cNvSpPr>
          <p:nvPr>
            <p:ph type="title"/>
          </p:nvPr>
        </p:nvSpPr>
        <p:spPr>
          <a:xfrm>
            <a:off x="5764783" y="349664"/>
            <a:ext cx="5845571" cy="1638377"/>
          </a:xfrm>
        </p:spPr>
        <p:txBody>
          <a:bodyPr anchor="b">
            <a:normAutofit/>
          </a:bodyPr>
          <a:lstStyle/>
          <a:p>
            <a:r>
              <a:rPr lang="en-US" sz="4800" b="1">
                <a:latin typeface="Times New Roman"/>
                <a:cs typeface="Times New Roman"/>
              </a:rPr>
              <a:t> Introduction to Hotel Indigo</a:t>
            </a:r>
            <a:endParaRPr lang="en-US" sz="4800"/>
          </a:p>
        </p:txBody>
      </p:sp>
      <p:sp>
        <p:nvSpPr>
          <p:cNvPr id="13" name="Rectangle 12">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front entrance of a hotel&#10;&#10;Description automatically generated">
            <a:extLst>
              <a:ext uri="{FF2B5EF4-FFF2-40B4-BE49-F238E27FC236}">
                <a16:creationId xmlns:a16="http://schemas.microsoft.com/office/drawing/2014/main" id="{04D2F5AE-F259-CFA0-34CD-2B8C408069C2}"/>
              </a:ext>
            </a:extLst>
          </p:cNvPr>
          <p:cNvPicPr>
            <a:picLocks noChangeAspect="1"/>
          </p:cNvPicPr>
          <p:nvPr/>
        </p:nvPicPr>
        <p:blipFill>
          <a:blip r:embed="rId3"/>
          <a:stretch>
            <a:fillRect/>
          </a:stretch>
        </p:blipFill>
        <p:spPr>
          <a:xfrm>
            <a:off x="535110" y="1896331"/>
            <a:ext cx="4235516" cy="2816618"/>
          </a:xfrm>
          <a:prstGeom prst="rect">
            <a:avLst/>
          </a:prstGeom>
        </p:spPr>
      </p:pic>
      <p:sp>
        <p:nvSpPr>
          <p:cNvPr id="3" name="Content Placeholder 2">
            <a:extLst>
              <a:ext uri="{FF2B5EF4-FFF2-40B4-BE49-F238E27FC236}">
                <a16:creationId xmlns:a16="http://schemas.microsoft.com/office/drawing/2014/main" id="{F05471F0-DF0B-BC5D-8666-591154AA12A7}"/>
              </a:ext>
            </a:extLst>
          </p:cNvPr>
          <p:cNvSpPr>
            <a:spLocks noGrp="1"/>
          </p:cNvSpPr>
          <p:nvPr>
            <p:ph idx="1"/>
          </p:nvPr>
        </p:nvSpPr>
        <p:spPr>
          <a:xfrm>
            <a:off x="5766262" y="2620641"/>
            <a:ext cx="5837750" cy="3023702"/>
          </a:xfrm>
        </p:spPr>
        <p:txBody>
          <a:bodyPr vert="horz" lIns="91440" tIns="45720" rIns="91440" bIns="45720" rtlCol="0" anchor="ctr">
            <a:normAutofit/>
          </a:bodyPr>
          <a:lstStyle/>
          <a:p>
            <a:r>
              <a:rPr lang="en-US" sz="1400">
                <a:latin typeface="Times New Roman"/>
                <a:cs typeface="Times New Roman"/>
              </a:rPr>
              <a:t>Unique Design Aesthetic: Hotel Indigo is known for its locally-inspired design, which allows each facility to represent its culture and heritage (Hotel Indigo, 2023).</a:t>
            </a:r>
            <a:endParaRPr lang="en-US" sz="1400">
              <a:cs typeface="Calibri" panose="020F0502020204030204"/>
            </a:endParaRPr>
          </a:p>
          <a:p>
            <a:r>
              <a:rPr lang="en-US" sz="1400">
                <a:latin typeface="Times New Roman"/>
                <a:cs typeface="Times New Roman"/>
              </a:rPr>
              <a:t>Excellence in Cuisine: On-site restaurants serve delicious meals made with local products and regional flavors.</a:t>
            </a:r>
            <a:endParaRPr lang="en-US" sz="1400"/>
          </a:p>
          <a:p>
            <a:r>
              <a:rPr lang="en-US" sz="1400">
                <a:latin typeface="Times New Roman"/>
                <a:cs typeface="Times New Roman"/>
              </a:rPr>
              <a:t>Exclusive Amenities: The brand offers luxurious spas, fitness centers, and chic lounges to enhance the visitor experience.</a:t>
            </a:r>
            <a:endParaRPr lang="en-US" sz="1400"/>
          </a:p>
          <a:p>
            <a:r>
              <a:rPr lang="en-US" sz="1400">
                <a:latin typeface="Times New Roman"/>
                <a:cs typeface="Times New Roman"/>
              </a:rPr>
              <a:t>Sustainability Commitment: Hotel Indigo's eco-friendly measures and responsible activities reduce its environmental impact.</a:t>
            </a:r>
          </a:p>
          <a:p>
            <a:r>
              <a:rPr lang="en-US" sz="1400">
                <a:latin typeface="Times New Roman"/>
                <a:cs typeface="Times New Roman"/>
              </a:rPr>
              <a:t>Memorable Experiences:</a:t>
            </a:r>
            <a:r>
              <a:rPr lang="en-US" sz="1400" b="1">
                <a:latin typeface="Times New Roman"/>
                <a:cs typeface="Times New Roman"/>
              </a:rPr>
              <a:t> </a:t>
            </a:r>
            <a:r>
              <a:rPr lang="en-US" sz="1400">
                <a:latin typeface="Times New Roman"/>
                <a:cs typeface="Times New Roman"/>
              </a:rPr>
              <a:t>Hotel Indigo is a top choice for discriminating travelers seeking luxury and authenticity in their lodgings, whether for business or leisure.</a:t>
            </a:r>
          </a:p>
        </p:txBody>
      </p:sp>
    </p:spTree>
    <p:extLst>
      <p:ext uri="{BB962C8B-B14F-4D97-AF65-F5344CB8AC3E}">
        <p14:creationId xmlns:p14="http://schemas.microsoft.com/office/powerpoint/2010/main" val="2333822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C74C1C-EF2E-40CF-A712-656E694E6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B9CDF4-9341-1FCC-29B2-7E67E2554778}"/>
              </a:ext>
            </a:extLst>
          </p:cNvPr>
          <p:cNvSpPr>
            <a:spLocks noGrp="1"/>
          </p:cNvSpPr>
          <p:nvPr>
            <p:ph type="title"/>
          </p:nvPr>
        </p:nvSpPr>
        <p:spPr>
          <a:xfrm>
            <a:off x="5764783" y="349664"/>
            <a:ext cx="5845571" cy="1638377"/>
          </a:xfrm>
        </p:spPr>
        <p:txBody>
          <a:bodyPr anchor="b">
            <a:normAutofit/>
          </a:bodyPr>
          <a:lstStyle/>
          <a:p>
            <a:r>
              <a:rPr lang="en-US" sz="3700" b="1">
                <a:latin typeface="Times New Roman"/>
                <a:cs typeface="Times New Roman"/>
              </a:rPr>
              <a:t>Nature, Scope, and Role of Guest Services and Facilities</a:t>
            </a:r>
            <a:endParaRPr lang="en-US" sz="3700"/>
          </a:p>
        </p:txBody>
      </p:sp>
      <p:sp>
        <p:nvSpPr>
          <p:cNvPr id="13" name="Rectangle 12">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sign on it&#10;&#10;Description automatically generated">
            <a:extLst>
              <a:ext uri="{FF2B5EF4-FFF2-40B4-BE49-F238E27FC236}">
                <a16:creationId xmlns:a16="http://schemas.microsoft.com/office/drawing/2014/main" id="{793B7B61-A0EC-CD4B-57E3-7ED62B0C712E}"/>
              </a:ext>
            </a:extLst>
          </p:cNvPr>
          <p:cNvPicPr>
            <a:picLocks noChangeAspect="1"/>
          </p:cNvPicPr>
          <p:nvPr/>
        </p:nvPicPr>
        <p:blipFill>
          <a:blip r:embed="rId3"/>
          <a:stretch>
            <a:fillRect/>
          </a:stretch>
        </p:blipFill>
        <p:spPr>
          <a:xfrm>
            <a:off x="535110" y="1896331"/>
            <a:ext cx="4235516" cy="2816618"/>
          </a:xfrm>
          <a:prstGeom prst="rect">
            <a:avLst/>
          </a:prstGeom>
        </p:spPr>
      </p:pic>
      <p:sp>
        <p:nvSpPr>
          <p:cNvPr id="3" name="Content Placeholder 2">
            <a:extLst>
              <a:ext uri="{FF2B5EF4-FFF2-40B4-BE49-F238E27FC236}">
                <a16:creationId xmlns:a16="http://schemas.microsoft.com/office/drawing/2014/main" id="{F380EFA3-6BEF-0BB4-41A9-998F8BDFB396}"/>
              </a:ext>
            </a:extLst>
          </p:cNvPr>
          <p:cNvSpPr>
            <a:spLocks noGrp="1"/>
          </p:cNvSpPr>
          <p:nvPr>
            <p:ph idx="1"/>
          </p:nvPr>
        </p:nvSpPr>
        <p:spPr>
          <a:xfrm>
            <a:off x="5766262" y="2620641"/>
            <a:ext cx="5837750" cy="3023702"/>
          </a:xfrm>
        </p:spPr>
        <p:txBody>
          <a:bodyPr vert="horz" lIns="91440" tIns="45720" rIns="91440" bIns="45720" rtlCol="0" anchor="ctr">
            <a:normAutofit/>
          </a:bodyPr>
          <a:lstStyle/>
          <a:p>
            <a:r>
              <a:rPr lang="en-US" sz="1300" b="1">
                <a:latin typeface="Times New Roman"/>
                <a:cs typeface="Times New Roman"/>
              </a:rPr>
              <a:t>Guest services and facilities:</a:t>
            </a:r>
            <a:endParaRPr lang="en-US" sz="1300">
              <a:cs typeface="Calibri" panose="020F0502020204030204"/>
            </a:endParaRPr>
          </a:p>
          <a:p>
            <a:r>
              <a:rPr lang="en-US" sz="1300">
                <a:latin typeface="Times New Roman"/>
                <a:cs typeface="Times New Roman"/>
              </a:rPr>
              <a:t>We provide concierge, room service, and housekeeping to satisfy guest demands.</a:t>
            </a:r>
            <a:endParaRPr lang="en-US" sz="1300"/>
          </a:p>
          <a:p>
            <a:r>
              <a:rPr lang="en-US" sz="1300">
                <a:latin typeface="Times New Roman"/>
                <a:cs typeface="Times New Roman"/>
              </a:rPr>
              <a:t>The facilities include lodging, eating, exercise centers, spas, and event rooms (Soloman, 2018).</a:t>
            </a:r>
            <a:endParaRPr lang="en-US" sz="1300"/>
          </a:p>
          <a:p>
            <a:r>
              <a:rPr lang="en-US" sz="1300">
                <a:latin typeface="Times New Roman"/>
                <a:cs typeface="Times New Roman"/>
              </a:rPr>
              <a:t>Scope includes guest interactions, amenities, and the establishment's atmosphere.</a:t>
            </a:r>
            <a:endParaRPr lang="en-US" sz="1300"/>
          </a:p>
          <a:p>
            <a:r>
              <a:rPr lang="en-US" sz="1300" b="1">
                <a:latin typeface="Times New Roman"/>
                <a:cs typeface="Times New Roman"/>
              </a:rPr>
              <a:t>Guest Satisfaction:</a:t>
            </a:r>
            <a:endParaRPr lang="en-US" sz="1300"/>
          </a:p>
          <a:p>
            <a:r>
              <a:rPr lang="en-US" sz="1300">
                <a:latin typeface="Times New Roman"/>
                <a:cs typeface="Times New Roman"/>
              </a:rPr>
              <a:t>Guest services enhance the stay with personalization and assistance.</a:t>
            </a:r>
            <a:endParaRPr lang="en-US" sz="1300"/>
          </a:p>
          <a:p>
            <a:r>
              <a:rPr lang="en-US" sz="1300">
                <a:latin typeface="Times New Roman"/>
                <a:cs typeface="Times New Roman"/>
              </a:rPr>
              <a:t>Guest comfort and convenience are provided via facilities.</a:t>
            </a:r>
            <a:endParaRPr lang="en-US" sz="1300"/>
          </a:p>
          <a:p>
            <a:r>
              <a:rPr lang="en-US" sz="1300">
                <a:latin typeface="Times New Roman"/>
                <a:cs typeface="Times New Roman"/>
              </a:rPr>
              <a:t>Quality services and amenities boost reviews and repeat business.</a:t>
            </a:r>
            <a:endParaRPr lang="en-US" sz="1300"/>
          </a:p>
        </p:txBody>
      </p:sp>
    </p:spTree>
    <p:extLst>
      <p:ext uri="{BB962C8B-B14F-4D97-AF65-F5344CB8AC3E}">
        <p14:creationId xmlns:p14="http://schemas.microsoft.com/office/powerpoint/2010/main" val="2834248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9A2313-3872-E1DB-5EAE-4DB209F17928}"/>
              </a:ext>
            </a:extLst>
          </p:cNvPr>
          <p:cNvSpPr>
            <a:spLocks noGrp="1"/>
          </p:cNvSpPr>
          <p:nvPr>
            <p:ph type="title"/>
          </p:nvPr>
        </p:nvSpPr>
        <p:spPr>
          <a:xfrm>
            <a:off x="1123356" y="1188637"/>
            <a:ext cx="9984615" cy="1597228"/>
          </a:xfrm>
        </p:spPr>
        <p:txBody>
          <a:bodyPr>
            <a:normAutofit/>
          </a:bodyPr>
          <a:lstStyle/>
          <a:p>
            <a:r>
              <a:rPr lang="en-US" sz="5100" b="1">
                <a:latin typeface="Times New Roman"/>
                <a:cs typeface="Times New Roman"/>
              </a:rPr>
              <a:t>Main Consumers of Hotel Indigo</a:t>
            </a:r>
            <a:endParaRPr lang="en-US" sz="5100"/>
          </a:p>
        </p:txBody>
      </p:sp>
      <p:pic>
        <p:nvPicPr>
          <p:cNvPr id="4" name="Picture 3" descr="A building with a sign on it&#10;&#10;Description automatically generated">
            <a:extLst>
              <a:ext uri="{FF2B5EF4-FFF2-40B4-BE49-F238E27FC236}">
                <a16:creationId xmlns:a16="http://schemas.microsoft.com/office/drawing/2014/main" id="{36FDCA20-3F13-9DD6-D7D7-762532891638}"/>
              </a:ext>
            </a:extLst>
          </p:cNvPr>
          <p:cNvPicPr>
            <a:picLocks noChangeAspect="1"/>
          </p:cNvPicPr>
          <p:nvPr/>
        </p:nvPicPr>
        <p:blipFill rotWithShape="1">
          <a:blip r:embed="rId3"/>
          <a:srcRect l="31983" r="3249"/>
          <a:stretch/>
        </p:blipFill>
        <p:spPr>
          <a:xfrm>
            <a:off x="1123357" y="3018327"/>
            <a:ext cx="3533985" cy="2728198"/>
          </a:xfrm>
          <a:prstGeom prst="rect">
            <a:avLst/>
          </a:prstGeom>
        </p:spPr>
      </p:pic>
      <p:sp>
        <p:nvSpPr>
          <p:cNvPr id="3" name="Content Placeholder 2">
            <a:extLst>
              <a:ext uri="{FF2B5EF4-FFF2-40B4-BE49-F238E27FC236}">
                <a16:creationId xmlns:a16="http://schemas.microsoft.com/office/drawing/2014/main" id="{E6AF9DBD-1CD8-15D1-FC83-17465F9E0E09}"/>
              </a:ext>
            </a:extLst>
          </p:cNvPr>
          <p:cNvSpPr>
            <a:spLocks noGrp="1"/>
          </p:cNvSpPr>
          <p:nvPr>
            <p:ph idx="1"/>
          </p:nvPr>
        </p:nvSpPr>
        <p:spPr>
          <a:xfrm>
            <a:off x="5255260" y="2998278"/>
            <a:ext cx="4428236" cy="2728198"/>
          </a:xfrm>
        </p:spPr>
        <p:txBody>
          <a:bodyPr vert="horz" lIns="91440" tIns="45720" rIns="91440" bIns="45720" rtlCol="0" anchor="t">
            <a:normAutofit/>
          </a:bodyPr>
          <a:lstStyle/>
          <a:p>
            <a:r>
              <a:rPr lang="en-US" sz="1400">
                <a:latin typeface="Times New Roman"/>
                <a:cs typeface="Times New Roman"/>
              </a:rPr>
              <a:t>Business Travelers: Business travelers like Hotel Indigo's convenient locations, well-appointed meeting facilities, and high-end amenities for business and enjoyment.</a:t>
            </a:r>
            <a:endParaRPr lang="en-US" sz="1400">
              <a:cs typeface="Calibri" panose="020F0502020204030204"/>
            </a:endParaRPr>
          </a:p>
          <a:p>
            <a:r>
              <a:rPr lang="en-US" sz="1400">
                <a:latin typeface="Times New Roman"/>
                <a:cs typeface="Times New Roman"/>
              </a:rPr>
              <a:t>Leisure travelers: Hotel Indigo attracts leisure travelers with its locally-inspired décor, closeness to tourist sites, and excellent dining (Melissen </a:t>
            </a:r>
            <a:r>
              <a:rPr lang="en-US" sz="1400" i="1">
                <a:latin typeface="Times New Roman"/>
                <a:cs typeface="Times New Roman"/>
              </a:rPr>
              <a:t>et al</a:t>
            </a:r>
            <a:r>
              <a:rPr lang="en-US" sz="1400">
                <a:latin typeface="Times New Roman"/>
                <a:cs typeface="Times New Roman"/>
              </a:rPr>
              <a:t>., 2019).</a:t>
            </a:r>
            <a:endParaRPr lang="en-US" sz="1400"/>
          </a:p>
          <a:p>
            <a:r>
              <a:rPr lang="en-US" sz="1400">
                <a:latin typeface="Times New Roman"/>
                <a:cs typeface="Times New Roman"/>
              </a:rPr>
              <a:t>Event planners: Event planners like Hotel Indigo's flexible event rooms, committed staff, and dedication to spectacular weddings, conferences, and special occasions.</a:t>
            </a:r>
            <a:endParaRPr lang="en-US" sz="1400"/>
          </a:p>
        </p:txBody>
      </p:sp>
    </p:spTree>
    <p:extLst>
      <p:ext uri="{BB962C8B-B14F-4D97-AF65-F5344CB8AC3E}">
        <p14:creationId xmlns:p14="http://schemas.microsoft.com/office/powerpoint/2010/main" val="801502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EE2E8-8F35-9185-C3EA-72EA32CF764D}"/>
              </a:ext>
            </a:extLst>
          </p:cNvPr>
          <p:cNvSpPr>
            <a:spLocks noGrp="1"/>
          </p:cNvSpPr>
          <p:nvPr>
            <p:ph type="title"/>
          </p:nvPr>
        </p:nvSpPr>
        <p:spPr>
          <a:xfrm>
            <a:off x="1099425" y="1238081"/>
            <a:ext cx="4709345" cy="962953"/>
          </a:xfrm>
        </p:spPr>
        <p:txBody>
          <a:bodyPr anchor="b">
            <a:normAutofit/>
          </a:bodyPr>
          <a:lstStyle/>
          <a:p>
            <a:r>
              <a:rPr lang="en-US" sz="2900" b="1">
                <a:latin typeface="Times New Roman"/>
                <a:cs typeface="Times New Roman"/>
              </a:rPr>
              <a:t>Guest Services at Hotel Indigo</a:t>
            </a:r>
            <a:endParaRPr lang="en-US" sz="2900"/>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3948C2-DA85-B47F-434C-D189C542AE3E}"/>
              </a:ext>
            </a:extLst>
          </p:cNvPr>
          <p:cNvSpPr>
            <a:spLocks noGrp="1"/>
          </p:cNvSpPr>
          <p:nvPr>
            <p:ph idx="1"/>
          </p:nvPr>
        </p:nvSpPr>
        <p:spPr>
          <a:xfrm>
            <a:off x="1100736" y="2508105"/>
            <a:ext cx="4709345" cy="3632493"/>
          </a:xfrm>
        </p:spPr>
        <p:txBody>
          <a:bodyPr vert="horz" lIns="91440" tIns="45720" rIns="91440" bIns="45720" rtlCol="0" anchor="ctr">
            <a:normAutofit/>
          </a:bodyPr>
          <a:lstStyle/>
          <a:p>
            <a:r>
              <a:rPr lang="en-US" sz="1700" b="1">
                <a:latin typeface="Times New Roman"/>
                <a:cs typeface="Times New Roman"/>
              </a:rPr>
              <a:t>Concierge Services:</a:t>
            </a:r>
            <a:r>
              <a:rPr lang="en-US" sz="1700">
                <a:latin typeface="Times New Roman"/>
                <a:cs typeface="Times New Roman"/>
              </a:rPr>
              <a:t> Local experts help with reservations, transportation, and recommendations.</a:t>
            </a:r>
            <a:endParaRPr lang="en-US" sz="1700">
              <a:cs typeface="Calibri" panose="020F0502020204030204"/>
            </a:endParaRPr>
          </a:p>
          <a:p>
            <a:r>
              <a:rPr lang="en-US" sz="1700" b="1">
                <a:latin typeface="Times New Roman"/>
                <a:cs typeface="Times New Roman"/>
              </a:rPr>
              <a:t>Room Service: </a:t>
            </a:r>
            <a:r>
              <a:rPr lang="en-US" sz="1700">
                <a:latin typeface="Times New Roman"/>
                <a:cs typeface="Times New Roman"/>
              </a:rPr>
              <a:t>Variety of in-room meals are available 24/7.</a:t>
            </a:r>
            <a:endParaRPr lang="en-US" sz="1700"/>
          </a:p>
          <a:p>
            <a:r>
              <a:rPr lang="en-US" sz="1700" b="1">
                <a:latin typeface="Times New Roman"/>
                <a:cs typeface="Times New Roman"/>
              </a:rPr>
              <a:t>Spa Facilities: </a:t>
            </a:r>
            <a:r>
              <a:rPr lang="en-US" sz="1700">
                <a:latin typeface="Times New Roman"/>
                <a:cs typeface="Times New Roman"/>
              </a:rPr>
              <a:t>On-site spas offer numerous treatments and therapies to relax and rejuvenate.</a:t>
            </a:r>
            <a:endParaRPr lang="en-US" sz="1700"/>
          </a:p>
          <a:p>
            <a:r>
              <a:rPr lang="en-US" sz="1700" b="1">
                <a:latin typeface="Times New Roman"/>
                <a:cs typeface="Times New Roman"/>
              </a:rPr>
              <a:t>Business Services:</a:t>
            </a:r>
            <a:r>
              <a:rPr lang="en-US" sz="1700">
                <a:latin typeface="Times New Roman"/>
                <a:cs typeface="Times New Roman"/>
              </a:rPr>
              <a:t> Meeting and business centers for corporate travelers (Egencia, 2021).</a:t>
            </a:r>
            <a:endParaRPr lang="en-US" sz="1700"/>
          </a:p>
          <a:p>
            <a:r>
              <a:rPr lang="en-US" sz="1700">
                <a:latin typeface="Times New Roman"/>
                <a:cs typeface="Times New Roman"/>
              </a:rPr>
              <a:t>Perfect room cleaning and maintenance for a relaxing stay.</a:t>
            </a:r>
            <a:endParaRPr lang="en-US" sz="1700"/>
          </a:p>
        </p:txBody>
      </p:sp>
      <p:pic>
        <p:nvPicPr>
          <p:cNvPr id="4" name="Picture 3" descr="A building next to a canal&#10;&#10;Description automatically generated">
            <a:extLst>
              <a:ext uri="{FF2B5EF4-FFF2-40B4-BE49-F238E27FC236}">
                <a16:creationId xmlns:a16="http://schemas.microsoft.com/office/drawing/2014/main" id="{0C89DF3A-F68A-32AF-11CB-1591ECBE28B6}"/>
              </a:ext>
            </a:extLst>
          </p:cNvPr>
          <p:cNvPicPr>
            <a:picLocks noChangeAspect="1"/>
          </p:cNvPicPr>
          <p:nvPr/>
        </p:nvPicPr>
        <p:blipFill rotWithShape="1">
          <a:blip r:embed="rId3"/>
          <a:srcRect l="24734" r="23455"/>
          <a:stretch/>
        </p:blipFill>
        <p:spPr>
          <a:xfrm>
            <a:off x="6538366" y="1383738"/>
            <a:ext cx="4929098" cy="4756870"/>
          </a:xfrm>
          <a:prstGeom prst="rect">
            <a:avLst/>
          </a:prstGeom>
        </p:spPr>
      </p:pic>
    </p:spTree>
    <p:extLst>
      <p:ext uri="{BB962C8B-B14F-4D97-AF65-F5344CB8AC3E}">
        <p14:creationId xmlns:p14="http://schemas.microsoft.com/office/powerpoint/2010/main" val="3388234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AA72F-D2F9-7AE9-1A30-D603D49EEE7A}"/>
              </a:ext>
            </a:extLst>
          </p:cNvPr>
          <p:cNvSpPr>
            <a:spLocks noGrp="1"/>
          </p:cNvSpPr>
          <p:nvPr>
            <p:ph type="title"/>
          </p:nvPr>
        </p:nvSpPr>
        <p:spPr>
          <a:xfrm>
            <a:off x="581646" y="349664"/>
            <a:ext cx="5845571" cy="1638377"/>
          </a:xfrm>
        </p:spPr>
        <p:txBody>
          <a:bodyPr anchor="b">
            <a:normAutofit/>
          </a:bodyPr>
          <a:lstStyle/>
          <a:p>
            <a:r>
              <a:rPr lang="en-US" sz="4800" b="1">
                <a:latin typeface="Times New Roman"/>
                <a:cs typeface="Times New Roman"/>
              </a:rPr>
              <a:t>Facilities at Hotel Indigo</a:t>
            </a:r>
            <a:endParaRPr lang="en-US" sz="4800"/>
          </a:p>
        </p:txBody>
      </p:sp>
      <p:sp>
        <p:nvSpPr>
          <p:cNvPr id="3" name="Content Placeholder 2">
            <a:extLst>
              <a:ext uri="{FF2B5EF4-FFF2-40B4-BE49-F238E27FC236}">
                <a16:creationId xmlns:a16="http://schemas.microsoft.com/office/drawing/2014/main" id="{E214F509-F8D0-A7BB-0B6D-DBC32CB265D2}"/>
              </a:ext>
            </a:extLst>
          </p:cNvPr>
          <p:cNvSpPr>
            <a:spLocks noGrp="1"/>
          </p:cNvSpPr>
          <p:nvPr>
            <p:ph idx="1"/>
          </p:nvPr>
        </p:nvSpPr>
        <p:spPr>
          <a:xfrm>
            <a:off x="587988" y="2620641"/>
            <a:ext cx="5837750" cy="3023702"/>
          </a:xfrm>
        </p:spPr>
        <p:txBody>
          <a:bodyPr vert="horz" lIns="91440" tIns="45720" rIns="91440" bIns="45720" rtlCol="0" anchor="ctr">
            <a:normAutofit/>
          </a:bodyPr>
          <a:lstStyle/>
          <a:p>
            <a:r>
              <a:rPr lang="en-US" sz="1900" b="1">
                <a:latin typeface="Times New Roman"/>
                <a:cs typeface="Times New Roman"/>
              </a:rPr>
              <a:t>Dining: </a:t>
            </a:r>
            <a:r>
              <a:rPr lang="en-US" sz="1900">
                <a:latin typeface="Times New Roman"/>
                <a:cs typeface="Times New Roman"/>
              </a:rPr>
              <a:t>On-site restaurants with superb food and varied menus.</a:t>
            </a:r>
            <a:endParaRPr lang="en-US" sz="1900">
              <a:cs typeface="Calibri" panose="020F0502020204030204"/>
            </a:endParaRPr>
          </a:p>
          <a:p>
            <a:r>
              <a:rPr lang="en-US" sz="1900" b="1">
                <a:latin typeface="Times New Roman"/>
                <a:cs typeface="Times New Roman"/>
              </a:rPr>
              <a:t>Fitness centers: </a:t>
            </a:r>
            <a:r>
              <a:rPr lang="en-US" sz="1900">
                <a:latin typeface="Times New Roman"/>
                <a:cs typeface="Times New Roman"/>
              </a:rPr>
              <a:t>Well-equipped gyms for healthseekers.</a:t>
            </a:r>
            <a:endParaRPr lang="en-US" sz="1900"/>
          </a:p>
          <a:p>
            <a:r>
              <a:rPr lang="en-US" sz="1900" b="1">
                <a:latin typeface="Times New Roman"/>
                <a:cs typeface="Times New Roman"/>
              </a:rPr>
              <a:t>Event spaces: </a:t>
            </a:r>
            <a:r>
              <a:rPr lang="en-US" sz="1900">
                <a:latin typeface="Times New Roman"/>
                <a:cs typeface="Times New Roman"/>
              </a:rPr>
              <a:t>Wedding, conference, and special event spaces.</a:t>
            </a:r>
            <a:endParaRPr lang="en-US" sz="1900"/>
          </a:p>
          <a:p>
            <a:r>
              <a:rPr lang="en-US" sz="1900" b="1">
                <a:latin typeface="Times New Roman"/>
                <a:cs typeface="Times New Roman"/>
              </a:rPr>
              <a:t>Spa and Wellness: </a:t>
            </a:r>
            <a:r>
              <a:rPr lang="en-US" sz="1900">
                <a:latin typeface="Times New Roman"/>
                <a:cs typeface="Times New Roman"/>
              </a:rPr>
              <a:t>Relaxing spa facilities for rejuvenation.</a:t>
            </a:r>
            <a:endParaRPr lang="en-US" sz="1900"/>
          </a:p>
          <a:p>
            <a:r>
              <a:rPr lang="en-US" sz="1900" b="1">
                <a:latin typeface="Times New Roman"/>
                <a:cs typeface="Times New Roman"/>
              </a:rPr>
              <a:t>Accommodations: </a:t>
            </a:r>
            <a:r>
              <a:rPr lang="en-US" sz="1900">
                <a:latin typeface="Times New Roman"/>
                <a:cs typeface="Times New Roman"/>
              </a:rPr>
              <a:t>Luxury rooms and suites for maximum comfort (Ford, 2020).</a:t>
            </a:r>
            <a:endParaRPr lang="en-US" sz="1900"/>
          </a:p>
        </p:txBody>
      </p:sp>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arge building with palm trees and a lawn&#10;&#10;Description automatically generated">
            <a:extLst>
              <a:ext uri="{FF2B5EF4-FFF2-40B4-BE49-F238E27FC236}">
                <a16:creationId xmlns:a16="http://schemas.microsoft.com/office/drawing/2014/main" id="{79B07305-2F70-AF43-7CCF-C9AB6BABB9B7}"/>
              </a:ext>
            </a:extLst>
          </p:cNvPr>
          <p:cNvPicPr>
            <a:picLocks noChangeAspect="1"/>
          </p:cNvPicPr>
          <p:nvPr/>
        </p:nvPicPr>
        <p:blipFill rotWithShape="1">
          <a:blip r:embed="rId3"/>
          <a:srcRect l="23011" r="24177"/>
          <a:stretch/>
        </p:blipFill>
        <p:spPr>
          <a:xfrm>
            <a:off x="7421373" y="627954"/>
            <a:ext cx="4235516" cy="5353373"/>
          </a:xfrm>
          <a:prstGeom prst="rect">
            <a:avLst/>
          </a:prstGeom>
        </p:spPr>
      </p:pic>
      <p:sp>
        <p:nvSpPr>
          <p:cNvPr id="17" name="Rectangle 16">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6241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487BA-2F8B-8601-D2AE-9E2E803EE46E}"/>
              </a:ext>
            </a:extLst>
          </p:cNvPr>
          <p:cNvSpPr>
            <a:spLocks noGrp="1"/>
          </p:cNvSpPr>
          <p:nvPr>
            <p:ph type="title"/>
          </p:nvPr>
        </p:nvSpPr>
        <p:spPr>
          <a:xfrm>
            <a:off x="1043631" y="873940"/>
            <a:ext cx="5052369" cy="1035781"/>
          </a:xfrm>
        </p:spPr>
        <p:txBody>
          <a:bodyPr anchor="ctr">
            <a:normAutofit/>
          </a:bodyPr>
          <a:lstStyle/>
          <a:p>
            <a:r>
              <a:rPr lang="en-US" sz="3300" b="1">
                <a:latin typeface="Times New Roman"/>
                <a:cs typeface="Times New Roman"/>
              </a:rPr>
              <a:t>Exceeding Guest Expectations</a:t>
            </a:r>
            <a:endParaRPr lang="en-US" sz="3300"/>
          </a:p>
        </p:txBody>
      </p:sp>
      <p:sp>
        <p:nvSpPr>
          <p:cNvPr id="3" name="Content Placeholder 2">
            <a:extLst>
              <a:ext uri="{FF2B5EF4-FFF2-40B4-BE49-F238E27FC236}">
                <a16:creationId xmlns:a16="http://schemas.microsoft.com/office/drawing/2014/main" id="{03BF1E30-204D-9CF0-A7EF-1F2964B5C5D5}"/>
              </a:ext>
            </a:extLst>
          </p:cNvPr>
          <p:cNvSpPr>
            <a:spLocks noGrp="1"/>
          </p:cNvSpPr>
          <p:nvPr>
            <p:ph idx="1"/>
          </p:nvPr>
        </p:nvSpPr>
        <p:spPr>
          <a:xfrm>
            <a:off x="1045029" y="2524721"/>
            <a:ext cx="4991629" cy="3677123"/>
          </a:xfrm>
        </p:spPr>
        <p:txBody>
          <a:bodyPr vert="horz" lIns="91440" tIns="45720" rIns="91440" bIns="45720" rtlCol="0" anchor="ctr">
            <a:normAutofit/>
          </a:bodyPr>
          <a:lstStyle/>
          <a:p>
            <a:r>
              <a:rPr lang="en-US" sz="1300" b="1">
                <a:latin typeface="Times New Roman"/>
                <a:cs typeface="Times New Roman"/>
              </a:rPr>
              <a:t>Important to exceed guest expectations:</a:t>
            </a:r>
            <a:endParaRPr lang="en-US" sz="1300">
              <a:cs typeface="Calibri" panose="020F0502020204030204"/>
            </a:endParaRPr>
          </a:p>
          <a:p>
            <a:r>
              <a:rPr lang="en-US" sz="1300">
                <a:latin typeface="Times New Roman"/>
                <a:cs typeface="Times New Roman"/>
              </a:rPr>
              <a:t>Makes guests happier and more loyal (Ford, 2020).</a:t>
            </a:r>
            <a:endParaRPr lang="en-US" sz="1300"/>
          </a:p>
          <a:p>
            <a:r>
              <a:rPr lang="en-US" sz="1300">
                <a:latin typeface="Times New Roman"/>
                <a:cs typeface="Times New Roman"/>
              </a:rPr>
              <a:t>Promotes positive reviews and word-of-mouth.</a:t>
            </a:r>
            <a:endParaRPr lang="en-US" sz="1300"/>
          </a:p>
          <a:p>
            <a:r>
              <a:rPr lang="en-US" sz="1300">
                <a:latin typeface="Times New Roman"/>
                <a:cs typeface="Times New Roman"/>
              </a:rPr>
              <a:t>Sets a hotel apart in a competitive market.</a:t>
            </a:r>
            <a:endParaRPr lang="en-US" sz="1300"/>
          </a:p>
          <a:p>
            <a:r>
              <a:rPr lang="en-US" sz="1300">
                <a:latin typeface="Times New Roman"/>
                <a:cs typeface="Times New Roman"/>
              </a:rPr>
              <a:t>Invites recurring visits and brand advocacy.</a:t>
            </a:r>
            <a:endParaRPr lang="en-US" sz="1300"/>
          </a:p>
          <a:p>
            <a:r>
              <a:rPr lang="en-US" sz="1300" b="1">
                <a:latin typeface="Times New Roman"/>
                <a:cs typeface="Times New Roman"/>
              </a:rPr>
              <a:t>How Hotel Indigo Outperforms:</a:t>
            </a:r>
            <a:endParaRPr lang="en-US" sz="1300"/>
          </a:p>
          <a:p>
            <a:r>
              <a:rPr lang="en-US" sz="1300">
                <a:latin typeface="Times New Roman"/>
                <a:cs typeface="Times New Roman"/>
              </a:rPr>
              <a:t>Welcome guests with handwritten notes and customized amenities.</a:t>
            </a:r>
            <a:endParaRPr lang="en-US" sz="1300"/>
          </a:p>
          <a:p>
            <a:r>
              <a:rPr lang="en-US" sz="1300">
                <a:latin typeface="Times New Roman"/>
                <a:cs typeface="Times New Roman"/>
              </a:rPr>
              <a:t>Curated local experiences that link travelers to the destination's culture.</a:t>
            </a:r>
            <a:endParaRPr lang="en-US" sz="1300"/>
          </a:p>
          <a:p>
            <a:r>
              <a:rPr lang="en-US" sz="1300">
                <a:latin typeface="Times New Roman"/>
                <a:cs typeface="Times New Roman"/>
              </a:rPr>
              <a:t>Surprise upgrades: Enhancing stays with room upgrades.</a:t>
            </a:r>
            <a:endParaRPr lang="en-US" sz="1300"/>
          </a:p>
          <a:p>
            <a:r>
              <a:rPr lang="en-US" sz="1300">
                <a:latin typeface="Times New Roman"/>
                <a:cs typeface="Times New Roman"/>
              </a:rPr>
              <a:t>Kind gestures: Freebies or special services.</a:t>
            </a:r>
            <a:endParaRPr lang="en-US" sz="1300"/>
          </a:p>
          <a:p>
            <a:r>
              <a:rPr lang="en-US" sz="1300">
                <a:latin typeface="Times New Roman"/>
                <a:cs typeface="Times New Roman"/>
              </a:rPr>
              <a:t>Responding quickly to guest inquiries.</a:t>
            </a:r>
            <a:endParaRPr lang="en-US" sz="1300"/>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rooftop garden&#10;&#10;Description automatically generated">
            <a:extLst>
              <a:ext uri="{FF2B5EF4-FFF2-40B4-BE49-F238E27FC236}">
                <a16:creationId xmlns:a16="http://schemas.microsoft.com/office/drawing/2014/main" id="{1CB8F21C-7FC3-DC88-3E0F-AACA0D9007B6}"/>
              </a:ext>
            </a:extLst>
          </p:cNvPr>
          <p:cNvPicPr>
            <a:picLocks noChangeAspect="1"/>
          </p:cNvPicPr>
          <p:nvPr/>
        </p:nvPicPr>
        <p:blipFill>
          <a:blip r:embed="rId3"/>
          <a:stretch>
            <a:fillRect/>
          </a:stretch>
        </p:blipFill>
        <p:spPr>
          <a:xfrm>
            <a:off x="6930493" y="1505888"/>
            <a:ext cx="4223252" cy="3906508"/>
          </a:xfrm>
          <a:prstGeom prst="rect">
            <a:avLst/>
          </a:prstGeom>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4799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D86D4C-645A-A7C9-19E2-572494625FF8}"/>
              </a:ext>
            </a:extLst>
          </p:cNvPr>
          <p:cNvSpPr>
            <a:spLocks noGrp="1"/>
          </p:cNvSpPr>
          <p:nvPr>
            <p:ph type="title"/>
          </p:nvPr>
        </p:nvSpPr>
        <p:spPr>
          <a:xfrm>
            <a:off x="7239014" y="525982"/>
            <a:ext cx="4282983" cy="1200361"/>
          </a:xfrm>
        </p:spPr>
        <p:txBody>
          <a:bodyPr anchor="b">
            <a:normAutofit/>
          </a:bodyPr>
          <a:lstStyle/>
          <a:p>
            <a:r>
              <a:rPr lang="en-US" sz="3600" b="1">
                <a:latin typeface="Times New Roman"/>
                <a:cs typeface="Times New Roman"/>
              </a:rPr>
              <a:t> Importance of Hospitality</a:t>
            </a:r>
            <a:endParaRPr lang="en-US" sz="3600"/>
          </a:p>
        </p:txBody>
      </p:sp>
      <p:sp>
        <p:nvSpPr>
          <p:cNvPr id="11"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om with a large painting of a person in a suit&#10;&#10;Description automatically generated">
            <a:extLst>
              <a:ext uri="{FF2B5EF4-FFF2-40B4-BE49-F238E27FC236}">
                <a16:creationId xmlns:a16="http://schemas.microsoft.com/office/drawing/2014/main" id="{28D4A2FB-F474-5AE8-2F45-601C4D17324A}"/>
              </a:ext>
            </a:extLst>
          </p:cNvPr>
          <p:cNvPicPr>
            <a:picLocks noChangeAspect="1"/>
          </p:cNvPicPr>
          <p:nvPr/>
        </p:nvPicPr>
        <p:blipFill>
          <a:blip r:embed="rId3"/>
          <a:stretch>
            <a:fillRect/>
          </a:stretch>
        </p:blipFill>
        <p:spPr>
          <a:xfrm>
            <a:off x="576244" y="1202058"/>
            <a:ext cx="5628018" cy="4221013"/>
          </a:xfrm>
          <a:prstGeom prst="rect">
            <a:avLst/>
          </a:prstGeom>
        </p:spPr>
      </p:pic>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914120-896F-F7E1-0FE5-CA36E97B0E7F}"/>
              </a:ext>
            </a:extLst>
          </p:cNvPr>
          <p:cNvSpPr>
            <a:spLocks noGrp="1"/>
          </p:cNvSpPr>
          <p:nvPr>
            <p:ph idx="1"/>
          </p:nvPr>
        </p:nvSpPr>
        <p:spPr>
          <a:xfrm>
            <a:off x="7239012" y="2031101"/>
            <a:ext cx="4282984" cy="3511943"/>
          </a:xfrm>
        </p:spPr>
        <p:txBody>
          <a:bodyPr vert="horz" lIns="91440" tIns="45720" rIns="91440" bIns="45720" rtlCol="0" anchor="ctr">
            <a:normAutofit/>
          </a:bodyPr>
          <a:lstStyle/>
          <a:p>
            <a:r>
              <a:rPr lang="en-US" sz="1800">
                <a:latin typeface="Times New Roman"/>
                <a:cs typeface="Times New Roman"/>
              </a:rPr>
              <a:t>Foundation of the hotel sector, providing a home away from home.</a:t>
            </a:r>
            <a:endParaRPr lang="en-US" sz="1800">
              <a:cs typeface="Calibri" panose="020F0502020204030204"/>
            </a:endParaRPr>
          </a:p>
          <a:p>
            <a:r>
              <a:rPr lang="en-US" sz="1800">
                <a:latin typeface="Times New Roman"/>
                <a:cs typeface="Times New Roman"/>
              </a:rPr>
              <a:t>Creates outstanding guest experiences.</a:t>
            </a:r>
            <a:endParaRPr lang="en-US" sz="1800"/>
          </a:p>
          <a:p>
            <a:r>
              <a:rPr lang="en-US" sz="1800">
                <a:latin typeface="Times New Roman"/>
                <a:cs typeface="Times New Roman"/>
              </a:rPr>
              <a:t>Key to guest pleasure, loyalty, and good ratings (Walker, 2021).</a:t>
            </a:r>
            <a:endParaRPr lang="en-US" sz="1800"/>
          </a:p>
          <a:p>
            <a:r>
              <a:rPr lang="en-US" sz="1800">
                <a:latin typeface="Times New Roman"/>
                <a:cs typeface="Times New Roman"/>
              </a:rPr>
              <a:t>Personal, Friendly Service</a:t>
            </a:r>
            <a:endParaRPr lang="en-US" sz="1800"/>
          </a:p>
          <a:p>
            <a:r>
              <a:rPr lang="en-US" sz="1800">
                <a:latin typeface="Times New Roman"/>
                <a:cs typeface="Times New Roman"/>
              </a:rPr>
              <a:t>Creates an emotional bond between guest and hotel.</a:t>
            </a:r>
            <a:endParaRPr lang="en-US" sz="1800"/>
          </a:p>
          <a:p>
            <a:r>
              <a:rPr lang="en-US" sz="1800">
                <a:latin typeface="Times New Roman"/>
                <a:cs typeface="Times New Roman"/>
              </a:rPr>
              <a:t>Makes guests feel special.</a:t>
            </a:r>
            <a:endParaRPr lang="en-US" sz="1800"/>
          </a:p>
          <a:p>
            <a:r>
              <a:rPr lang="en-US" sz="1800">
                <a:latin typeface="Times New Roman"/>
                <a:cs typeface="Times New Roman"/>
              </a:rPr>
              <a:t>Improves the business's image.</a:t>
            </a:r>
            <a:endParaRPr lang="en-US" sz="1800"/>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8033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20E7E-F80A-EDCE-A29D-88A2EB98926F}"/>
              </a:ext>
            </a:extLst>
          </p:cNvPr>
          <p:cNvSpPr>
            <a:spLocks noGrp="1"/>
          </p:cNvSpPr>
          <p:nvPr>
            <p:ph type="title"/>
          </p:nvPr>
        </p:nvSpPr>
        <p:spPr>
          <a:xfrm>
            <a:off x="7239014" y="525982"/>
            <a:ext cx="4282983" cy="1200361"/>
          </a:xfrm>
        </p:spPr>
        <p:txBody>
          <a:bodyPr anchor="b">
            <a:normAutofit/>
          </a:bodyPr>
          <a:lstStyle/>
          <a:p>
            <a:r>
              <a:rPr lang="en-US" sz="2500" b="1">
                <a:latin typeface="Times New Roman"/>
                <a:cs typeface="Times New Roman"/>
              </a:rPr>
              <a:t>How Hotel Indigo Meets/Exceeds Guest Expectations</a:t>
            </a:r>
            <a:endParaRPr lang="en-US" sz="2500"/>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glass windows&#10;&#10;Description automatically generated">
            <a:extLst>
              <a:ext uri="{FF2B5EF4-FFF2-40B4-BE49-F238E27FC236}">
                <a16:creationId xmlns:a16="http://schemas.microsoft.com/office/drawing/2014/main" id="{5912EEE7-98D7-71F0-1F3F-D9506BA11B64}"/>
              </a:ext>
            </a:extLst>
          </p:cNvPr>
          <p:cNvPicPr>
            <a:picLocks noChangeAspect="1"/>
          </p:cNvPicPr>
          <p:nvPr/>
        </p:nvPicPr>
        <p:blipFill rotWithShape="1">
          <a:blip r:embed="rId3"/>
          <a:srcRect l="17473" r="16461" b="2"/>
          <a:stretch/>
        </p:blipFill>
        <p:spPr>
          <a:xfrm>
            <a:off x="576244" y="650494"/>
            <a:ext cx="5628018" cy="5324142"/>
          </a:xfrm>
          <a:prstGeom prst="rect">
            <a:avLst/>
          </a:prstGeom>
        </p:spPr>
      </p:pic>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E811C2-7C3B-1E7C-9AEF-1DC966EAD517}"/>
              </a:ext>
            </a:extLst>
          </p:cNvPr>
          <p:cNvSpPr>
            <a:spLocks noGrp="1"/>
          </p:cNvSpPr>
          <p:nvPr>
            <p:ph idx="1"/>
          </p:nvPr>
        </p:nvSpPr>
        <p:spPr>
          <a:xfrm>
            <a:off x="7239012" y="2031101"/>
            <a:ext cx="4282984" cy="3511943"/>
          </a:xfrm>
        </p:spPr>
        <p:txBody>
          <a:bodyPr vert="horz" lIns="91440" tIns="45720" rIns="91440" bIns="45720" rtlCol="0" anchor="ctr">
            <a:normAutofit/>
          </a:bodyPr>
          <a:lstStyle/>
          <a:p>
            <a:r>
              <a:rPr lang="en-US" sz="1800">
                <a:latin typeface="Times New Roman"/>
                <a:cs typeface="Times New Roman"/>
              </a:rPr>
              <a:t>Welcomes 95% of guests with customized goods and personal messages.</a:t>
            </a:r>
            <a:endParaRPr lang="en-US" sz="1800">
              <a:cs typeface="Calibri" panose="020F0502020204030204"/>
            </a:endParaRPr>
          </a:p>
          <a:p>
            <a:r>
              <a:rPr lang="en-US" sz="1800">
                <a:latin typeface="Times New Roman"/>
                <a:cs typeface="Times New Roman"/>
              </a:rPr>
              <a:t>Local Experiences: 89% of guests have curated local experiences.</a:t>
            </a:r>
            <a:endParaRPr lang="en-US" sz="1800"/>
          </a:p>
          <a:p>
            <a:r>
              <a:rPr lang="en-US" sz="1800">
                <a:latin typeface="Times New Roman"/>
                <a:cs typeface="Times New Roman"/>
              </a:rPr>
              <a:t>Surprise improvements: 85% of customers received unexpected room improvements (Mehta </a:t>
            </a:r>
            <a:r>
              <a:rPr lang="en-US" sz="1800" i="1">
                <a:latin typeface="Times New Roman"/>
                <a:cs typeface="Times New Roman"/>
              </a:rPr>
              <a:t>et al</a:t>
            </a:r>
            <a:r>
              <a:rPr lang="en-US" sz="1800">
                <a:latin typeface="Times New Roman"/>
                <a:cs typeface="Times New Roman"/>
              </a:rPr>
              <a:t>., 2023).</a:t>
            </a:r>
            <a:endParaRPr lang="en-US" sz="1800"/>
          </a:p>
          <a:p>
            <a:r>
              <a:rPr lang="en-US" sz="1800">
                <a:latin typeface="Times New Roman"/>
                <a:cs typeface="Times New Roman"/>
              </a:rPr>
              <a:t>Thoughtful gestures: 92% of guests receive freebies or special services.</a:t>
            </a:r>
            <a:endParaRPr lang="en-US" sz="1800"/>
          </a:p>
          <a:p>
            <a:r>
              <a:rPr lang="en-US" sz="1800">
                <a:latin typeface="Times New Roman"/>
                <a:cs typeface="Times New Roman"/>
              </a:rPr>
              <a:t>Rapid Response: 96% of guest inquiries are answered within an hour.</a:t>
            </a:r>
            <a:endParaRPr lang="en-US" sz="1800"/>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9648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E54EA-CBE1-8C8D-D415-68223D8AF604}"/>
              </a:ext>
            </a:extLst>
          </p:cNvPr>
          <p:cNvSpPr>
            <a:spLocks noGrp="1"/>
          </p:cNvSpPr>
          <p:nvPr>
            <p:ph type="title"/>
          </p:nvPr>
        </p:nvSpPr>
        <p:spPr>
          <a:xfrm>
            <a:off x="1123356" y="1188637"/>
            <a:ext cx="9984615" cy="1597228"/>
          </a:xfrm>
        </p:spPr>
        <p:txBody>
          <a:bodyPr>
            <a:normAutofit/>
          </a:bodyPr>
          <a:lstStyle/>
          <a:p>
            <a:r>
              <a:rPr lang="en-US" sz="6000" b="1">
                <a:latin typeface="Times New Roman"/>
                <a:cs typeface="Times New Roman"/>
              </a:rPr>
              <a:t> Conclusion</a:t>
            </a:r>
            <a:endParaRPr lang="en-US" sz="6000"/>
          </a:p>
        </p:txBody>
      </p:sp>
      <p:pic>
        <p:nvPicPr>
          <p:cNvPr id="4" name="Picture 3" descr="A building with a sign and a plant in front of it&#10;&#10;Description automatically generated">
            <a:extLst>
              <a:ext uri="{FF2B5EF4-FFF2-40B4-BE49-F238E27FC236}">
                <a16:creationId xmlns:a16="http://schemas.microsoft.com/office/drawing/2014/main" id="{DC2D38EA-F051-75CC-8166-4411B18CB043}"/>
              </a:ext>
            </a:extLst>
          </p:cNvPr>
          <p:cNvPicPr>
            <a:picLocks noChangeAspect="1"/>
          </p:cNvPicPr>
          <p:nvPr/>
        </p:nvPicPr>
        <p:blipFill rotWithShape="1">
          <a:blip r:embed="rId3"/>
          <a:srcRect r="2848"/>
          <a:stretch/>
        </p:blipFill>
        <p:spPr>
          <a:xfrm>
            <a:off x="1123357" y="3018327"/>
            <a:ext cx="3533985" cy="2728198"/>
          </a:xfrm>
          <a:prstGeom prst="rect">
            <a:avLst/>
          </a:prstGeom>
        </p:spPr>
      </p:pic>
      <p:sp>
        <p:nvSpPr>
          <p:cNvPr id="3" name="Content Placeholder 2">
            <a:extLst>
              <a:ext uri="{FF2B5EF4-FFF2-40B4-BE49-F238E27FC236}">
                <a16:creationId xmlns:a16="http://schemas.microsoft.com/office/drawing/2014/main" id="{0540BBF1-BFD6-60FF-C698-065D0AD05843}"/>
              </a:ext>
            </a:extLst>
          </p:cNvPr>
          <p:cNvSpPr>
            <a:spLocks noGrp="1"/>
          </p:cNvSpPr>
          <p:nvPr>
            <p:ph idx="1"/>
          </p:nvPr>
        </p:nvSpPr>
        <p:spPr>
          <a:xfrm>
            <a:off x="5255260" y="2998278"/>
            <a:ext cx="4428236" cy="2728198"/>
          </a:xfrm>
        </p:spPr>
        <p:txBody>
          <a:bodyPr vert="horz" lIns="91440" tIns="45720" rIns="91440" bIns="45720" rtlCol="0" anchor="t">
            <a:normAutofit/>
          </a:bodyPr>
          <a:lstStyle/>
          <a:p>
            <a:r>
              <a:rPr lang="en-US" sz="1900">
                <a:latin typeface="Times New Roman"/>
                <a:cs typeface="Times New Roman"/>
              </a:rPr>
              <a:t>Luxury and service at Hotel Indigo are known worldwide.</a:t>
            </a:r>
            <a:endParaRPr lang="en-US" sz="1900">
              <a:cs typeface="Calibri" panose="020F0502020204030204"/>
            </a:endParaRPr>
          </a:p>
          <a:p>
            <a:r>
              <a:rPr lang="en-US" sz="1900">
                <a:latin typeface="Times New Roman"/>
                <a:cs typeface="Times New Roman"/>
              </a:rPr>
              <a:t>Brand dedication to tailored guest experiences.</a:t>
            </a:r>
            <a:endParaRPr lang="en-US" sz="1900"/>
          </a:p>
          <a:p>
            <a:r>
              <a:rPr lang="en-US" sz="1900">
                <a:latin typeface="Times New Roman"/>
                <a:cs typeface="Times New Roman"/>
              </a:rPr>
              <a:t>A variety of amenities for guest delight.</a:t>
            </a:r>
            <a:endParaRPr lang="en-US" sz="1900"/>
          </a:p>
          <a:p>
            <a:r>
              <a:rPr lang="en-US" sz="1900">
                <a:latin typeface="Times New Roman"/>
                <a:cs typeface="Times New Roman"/>
              </a:rPr>
              <a:t>Strategies to impress guests.</a:t>
            </a:r>
            <a:endParaRPr lang="en-US" sz="1900"/>
          </a:p>
          <a:p>
            <a:r>
              <a:rPr lang="en-US" sz="1900">
                <a:latin typeface="Times New Roman"/>
                <a:cs typeface="Times New Roman"/>
              </a:rPr>
              <a:t>Hospitality at hotels matters.</a:t>
            </a:r>
            <a:endParaRPr lang="en-US" sz="1900"/>
          </a:p>
        </p:txBody>
      </p:sp>
    </p:spTree>
    <p:extLst>
      <p:ext uri="{BB962C8B-B14F-4D97-AF65-F5344CB8AC3E}">
        <p14:creationId xmlns:p14="http://schemas.microsoft.com/office/powerpoint/2010/main" val="2320614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E1E63-117E-F6DB-F7AE-1DCD14FBDDF3}"/>
              </a:ext>
            </a:extLst>
          </p:cNvPr>
          <p:cNvSpPr>
            <a:spLocks noGrp="1"/>
          </p:cNvSpPr>
          <p:nvPr>
            <p:ph type="title"/>
          </p:nvPr>
        </p:nvSpPr>
        <p:spPr>
          <a:xfrm>
            <a:off x="645065" y="1463040"/>
            <a:ext cx="3796306" cy="2690949"/>
          </a:xfrm>
        </p:spPr>
        <p:txBody>
          <a:bodyPr anchor="t">
            <a:normAutofit/>
          </a:bodyPr>
          <a:lstStyle/>
          <a:p>
            <a:r>
              <a:rPr lang="en-US" sz="4800">
                <a:cs typeface="Calibri Light"/>
              </a:rPr>
              <a:t>Reference</a:t>
            </a:r>
            <a:endParaRPr lang="en-US"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88748F-7E2A-DA3F-CB40-7170BA7617E5}"/>
              </a:ext>
            </a:extLst>
          </p:cNvPr>
          <p:cNvSpPr>
            <a:spLocks noGrp="1"/>
          </p:cNvSpPr>
          <p:nvPr>
            <p:ph idx="1"/>
          </p:nvPr>
        </p:nvSpPr>
        <p:spPr>
          <a:xfrm>
            <a:off x="5656218" y="1463039"/>
            <a:ext cx="5542387" cy="4300447"/>
          </a:xfrm>
        </p:spPr>
        <p:txBody>
          <a:bodyPr vert="horz" lIns="91440" tIns="45720" rIns="91440" bIns="45720" rtlCol="0" anchor="t">
            <a:normAutofit/>
          </a:bodyPr>
          <a:lstStyle/>
          <a:p>
            <a:r>
              <a:rPr lang="en-US" sz="900">
                <a:latin typeface="Times New Roman"/>
                <a:cs typeface="Times New Roman"/>
              </a:rPr>
              <a:t>Hotel Indigo, (2023), “</a:t>
            </a:r>
            <a:r>
              <a:rPr lang="en-US" sz="900" i="1">
                <a:latin typeface="Times New Roman"/>
                <a:cs typeface="Times New Roman"/>
              </a:rPr>
              <a:t>OUR STORY</a:t>
            </a:r>
            <a:r>
              <a:rPr lang="en-US" sz="900">
                <a:latin typeface="Times New Roman"/>
                <a:cs typeface="Times New Roman"/>
              </a:rPr>
              <a:t>”, Available at: </a:t>
            </a:r>
            <a:r>
              <a:rPr lang="en-US" sz="900">
                <a:latin typeface="Times New Roman"/>
                <a:cs typeface="Times New Roman"/>
                <a:hlinkClick r:id="rId2"/>
              </a:rPr>
              <a:t>https://www.ihg.com/hotelindigo/content/us/en/about-us</a:t>
            </a:r>
            <a:r>
              <a:rPr lang="en-US" sz="900">
                <a:latin typeface="Times New Roman"/>
                <a:cs typeface="Times New Roman"/>
              </a:rPr>
              <a:t> [Accessed on 16th October 2023]</a:t>
            </a:r>
            <a:endParaRPr lang="en-US" sz="900">
              <a:cs typeface="Calibri" panose="020F0502020204030204"/>
            </a:endParaRPr>
          </a:p>
          <a:p>
            <a:r>
              <a:rPr lang="en-US" sz="900">
                <a:latin typeface="Times New Roman"/>
                <a:cs typeface="Times New Roman"/>
              </a:rPr>
              <a:t>Stoimenov, V., (2023). GOOD PRACTICES IN HOTEL BRANDING–SUSTAINABILITY TRENDS OF INTERCONTINENTAL HOTEL GROUP. </a:t>
            </a:r>
            <a:r>
              <a:rPr lang="en-US" sz="900" i="1">
                <a:latin typeface="Times New Roman"/>
                <a:cs typeface="Times New Roman"/>
              </a:rPr>
              <a:t>Предприемачество</a:t>
            </a:r>
            <a:r>
              <a:rPr lang="en-US" sz="900">
                <a:latin typeface="Times New Roman"/>
                <a:cs typeface="Times New Roman"/>
              </a:rPr>
              <a:t>, </a:t>
            </a:r>
            <a:r>
              <a:rPr lang="en-US" sz="900" i="1">
                <a:latin typeface="Times New Roman"/>
                <a:cs typeface="Times New Roman"/>
              </a:rPr>
              <a:t>11</a:t>
            </a:r>
            <a:r>
              <a:rPr lang="en-US" sz="900">
                <a:latin typeface="Times New Roman"/>
                <a:cs typeface="Times New Roman"/>
              </a:rPr>
              <a:t>(1), pp.108-131.</a:t>
            </a:r>
            <a:endParaRPr lang="en-US" sz="900"/>
          </a:p>
          <a:p>
            <a:r>
              <a:rPr lang="en-US" sz="900">
                <a:latin typeface="Times New Roman"/>
                <a:cs typeface="Times New Roman"/>
              </a:rPr>
              <a:t>The Star, (2023), “</a:t>
            </a:r>
            <a:r>
              <a:rPr lang="en-US" sz="900" i="1">
                <a:latin typeface="Times New Roman"/>
                <a:cs typeface="Times New Roman"/>
              </a:rPr>
              <a:t>Boutique hotel charm in one of the UK’s most captivating cathedral cities</a:t>
            </a:r>
            <a:r>
              <a:rPr lang="en-US" sz="900">
                <a:latin typeface="Times New Roman"/>
                <a:cs typeface="Times New Roman"/>
              </a:rPr>
              <a:t>”, Available at: </a:t>
            </a:r>
            <a:r>
              <a:rPr lang="en-US" sz="900">
                <a:latin typeface="Times New Roman"/>
                <a:cs typeface="Times New Roman"/>
                <a:hlinkClick r:id="rId3"/>
              </a:rPr>
              <a:t>https://www.thestar.co.uk/lifestyle/staycation/boutique-hotel-charm-in-one-of-the-uks-most-captivating-cathedral-cities-4362914</a:t>
            </a:r>
            <a:r>
              <a:rPr lang="en-US" sz="900">
                <a:latin typeface="Times New Roman"/>
                <a:cs typeface="Times New Roman"/>
              </a:rPr>
              <a:t> [Accessed on 16th October 2023]</a:t>
            </a:r>
            <a:endParaRPr lang="en-US" sz="900"/>
          </a:p>
          <a:p>
            <a:r>
              <a:rPr lang="en-US" sz="900">
                <a:latin typeface="Times New Roman"/>
                <a:cs typeface="Times New Roman"/>
              </a:rPr>
              <a:t>Melissen, F., Van der Rest, J.P., Josephi, S. and Blomme, R., (2019). </a:t>
            </a:r>
            <a:r>
              <a:rPr lang="en-US" sz="900" i="1">
                <a:latin typeface="Times New Roman"/>
                <a:cs typeface="Times New Roman"/>
              </a:rPr>
              <a:t>Hospitality experience</a:t>
            </a:r>
            <a:r>
              <a:rPr lang="en-US" sz="900">
                <a:latin typeface="Times New Roman"/>
                <a:cs typeface="Times New Roman"/>
              </a:rPr>
              <a:t>. Routledge.</a:t>
            </a:r>
            <a:endParaRPr lang="en-US" sz="900"/>
          </a:p>
          <a:p>
            <a:r>
              <a:rPr lang="en-US" sz="900">
                <a:latin typeface="Times New Roman"/>
                <a:cs typeface="Times New Roman"/>
              </a:rPr>
              <a:t>Soloman, M (2018) The heart of hospitality: a great hotel and restaurant leaders share their secrets, SelectBooks</a:t>
            </a:r>
            <a:endParaRPr lang="en-US" sz="900"/>
          </a:p>
          <a:p>
            <a:r>
              <a:rPr lang="en-US" sz="900">
                <a:latin typeface="Times New Roman"/>
                <a:cs typeface="Times New Roman"/>
              </a:rPr>
              <a:t>Heppell, M. (2015) Five Star Service: How to deliver Exceptional Customer Service, Pearson, London</a:t>
            </a:r>
            <a:endParaRPr lang="en-US" sz="900"/>
          </a:p>
          <a:p>
            <a:r>
              <a:rPr lang="en-US" sz="900">
                <a:latin typeface="Times New Roman"/>
                <a:cs typeface="Times New Roman"/>
              </a:rPr>
              <a:t>Egencia, (2021), “</a:t>
            </a:r>
            <a:r>
              <a:rPr lang="en-US" sz="900" i="1">
                <a:latin typeface="Times New Roman"/>
                <a:cs typeface="Times New Roman"/>
              </a:rPr>
              <a:t>Experiences as unique as you are</a:t>
            </a:r>
            <a:r>
              <a:rPr lang="en-US" sz="900">
                <a:latin typeface="Times New Roman"/>
                <a:cs typeface="Times New Roman"/>
              </a:rPr>
              <a:t>”, Available at: </a:t>
            </a:r>
            <a:r>
              <a:rPr lang="en-US" sz="900">
                <a:latin typeface="Times New Roman"/>
                <a:cs typeface="Times New Roman"/>
                <a:hlinkClick r:id="rId4"/>
              </a:rPr>
              <a:t>https://www.egencia.co.uk/en/meetings-and-events</a:t>
            </a:r>
            <a:r>
              <a:rPr lang="en-US" sz="900">
                <a:latin typeface="Times New Roman"/>
                <a:cs typeface="Times New Roman"/>
              </a:rPr>
              <a:t> [Accessed on 16th October 2023]</a:t>
            </a:r>
            <a:endParaRPr lang="en-US" sz="900"/>
          </a:p>
          <a:p>
            <a:r>
              <a:rPr lang="en-US" sz="900">
                <a:latin typeface="Times New Roman"/>
                <a:cs typeface="Times New Roman"/>
              </a:rPr>
              <a:t>Huang, Y.C., Chen, C.C.B. and Gao, M.J., (2019). Customer experience, well-being, and loyalty in the spa hotel context: Integrating the top-down &amp; bottom-up theories of well-being. </a:t>
            </a:r>
            <a:r>
              <a:rPr lang="en-US" sz="900" i="1">
                <a:latin typeface="Times New Roman"/>
                <a:cs typeface="Times New Roman"/>
              </a:rPr>
              <a:t>Journal of Travel &amp; Tourism Marketing</a:t>
            </a:r>
            <a:r>
              <a:rPr lang="en-US" sz="900">
                <a:latin typeface="Times New Roman"/>
                <a:cs typeface="Times New Roman"/>
              </a:rPr>
              <a:t>, </a:t>
            </a:r>
            <a:r>
              <a:rPr lang="en-US" sz="900" i="1">
                <a:latin typeface="Times New Roman"/>
                <a:cs typeface="Times New Roman"/>
              </a:rPr>
              <a:t>36</a:t>
            </a:r>
            <a:r>
              <a:rPr lang="en-US" sz="900">
                <a:latin typeface="Times New Roman"/>
                <a:cs typeface="Times New Roman"/>
              </a:rPr>
              <a:t>(5), pp.595-611.</a:t>
            </a:r>
            <a:endParaRPr lang="en-US" sz="900"/>
          </a:p>
          <a:p>
            <a:r>
              <a:rPr lang="en-US" sz="900">
                <a:latin typeface="Times New Roman"/>
                <a:cs typeface="Times New Roman"/>
              </a:rPr>
              <a:t>Walker, J. (2021) Introduction to Hospitality, Pearson, London</a:t>
            </a:r>
            <a:endParaRPr lang="en-US" sz="900"/>
          </a:p>
          <a:p>
            <a:r>
              <a:rPr lang="en-US" sz="900">
                <a:latin typeface="Times New Roman"/>
                <a:cs typeface="Times New Roman"/>
              </a:rPr>
              <a:t>Ford, R.C (2020) Managing hospitality organizations: achieving excellence in the guest experience, SAGE Publications</a:t>
            </a:r>
            <a:endParaRPr lang="en-US" sz="900"/>
          </a:p>
          <a:p>
            <a:r>
              <a:rPr lang="en-US" sz="900">
                <a:latin typeface="Times New Roman"/>
                <a:cs typeface="Times New Roman"/>
              </a:rPr>
              <a:t>Shields, K., (2021). </a:t>
            </a:r>
            <a:r>
              <a:rPr lang="en-US" sz="900" i="1">
                <a:latin typeface="Times New Roman"/>
                <a:cs typeface="Times New Roman"/>
              </a:rPr>
              <a:t>Customer Centric Strategy</a:t>
            </a:r>
            <a:r>
              <a:rPr lang="en-US" sz="900">
                <a:latin typeface="Times New Roman"/>
                <a:cs typeface="Times New Roman"/>
              </a:rPr>
              <a:t>. ECampusOntario.</a:t>
            </a:r>
            <a:endParaRPr lang="en-US" sz="900"/>
          </a:p>
          <a:p>
            <a:r>
              <a:rPr lang="en-US" sz="900">
                <a:latin typeface="Times New Roman"/>
                <a:cs typeface="Times New Roman"/>
              </a:rPr>
              <a:t>Mehta, M.P., Kumar, G. and Ramkumar, M., (2023). Customer expectations in the hotel industry during the COVID-19 pandemic: a global perspective using sentiment analysis. </a:t>
            </a:r>
            <a:r>
              <a:rPr lang="en-US" sz="900" i="1">
                <a:latin typeface="Times New Roman"/>
                <a:cs typeface="Times New Roman"/>
              </a:rPr>
              <a:t>Tourism Recreation Research</a:t>
            </a:r>
            <a:r>
              <a:rPr lang="en-US" sz="900">
                <a:latin typeface="Times New Roman"/>
                <a:cs typeface="Times New Roman"/>
              </a:rPr>
              <a:t>, </a:t>
            </a:r>
            <a:r>
              <a:rPr lang="en-US" sz="900" i="1">
                <a:latin typeface="Times New Roman"/>
                <a:cs typeface="Times New Roman"/>
              </a:rPr>
              <a:t>48</a:t>
            </a:r>
            <a:r>
              <a:rPr lang="en-US" sz="900">
                <a:latin typeface="Times New Roman"/>
                <a:cs typeface="Times New Roman"/>
              </a:rPr>
              <a:t>(1), pp.110-127.</a:t>
            </a:r>
            <a:endParaRPr lang="en-US" sz="900"/>
          </a:p>
        </p:txBody>
      </p:sp>
    </p:spTree>
    <p:extLst>
      <p:ext uri="{BB962C8B-B14F-4D97-AF65-F5344CB8AC3E}">
        <p14:creationId xmlns:p14="http://schemas.microsoft.com/office/powerpoint/2010/main" val="19703980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miling Face with No Fill">
            <a:extLst>
              <a:ext uri="{FF2B5EF4-FFF2-40B4-BE49-F238E27FC236}">
                <a16:creationId xmlns:a16="http://schemas.microsoft.com/office/drawing/2014/main" id="{A4C46598-3668-0D9F-FC1A-8DF46ECE220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675" y="1410905"/>
            <a:ext cx="4032621" cy="4032621"/>
          </a:xfrm>
          <a:prstGeom prst="rect">
            <a:avLst/>
          </a:prstGeom>
        </p:spPr>
      </p:pic>
      <p:sp>
        <p:nvSpPr>
          <p:cNvPr id="12"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4989" y="623275"/>
            <a:ext cx="658183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D1E354-A1D8-5368-DA3C-9DF1862A30B3}"/>
              </a:ext>
            </a:extLst>
          </p:cNvPr>
          <p:cNvSpPr>
            <a:spLocks noGrp="1"/>
          </p:cNvSpPr>
          <p:nvPr>
            <p:ph type="title"/>
          </p:nvPr>
        </p:nvSpPr>
        <p:spPr>
          <a:xfrm>
            <a:off x="5450209" y="1056640"/>
            <a:ext cx="5799947" cy="3494398"/>
          </a:xfrm>
        </p:spPr>
        <p:txBody>
          <a:bodyPr vert="horz" lIns="91440" tIns="45720" rIns="91440" bIns="45720" rtlCol="0" anchor="b">
            <a:normAutofit/>
          </a:bodyPr>
          <a:lstStyle/>
          <a:p>
            <a:r>
              <a:rPr lang="en-US" sz="8000" kern="1200">
                <a:solidFill>
                  <a:schemeClr val="tx1"/>
                </a:solidFill>
                <a:latin typeface="+mj-lt"/>
                <a:ea typeface="+mj-ea"/>
                <a:cs typeface="+mj-cs"/>
              </a:rPr>
              <a:t>Thank You</a:t>
            </a:r>
          </a:p>
        </p:txBody>
      </p:sp>
    </p:spTree>
    <p:extLst>
      <p:ext uri="{BB962C8B-B14F-4D97-AF65-F5344CB8AC3E}">
        <p14:creationId xmlns:p14="http://schemas.microsoft.com/office/powerpoint/2010/main" val="2827034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The Role and Importance of Quality Service, Hospitality, and Guest Services in the Hospitality Industry Subtitle: A Case Study on Hotel Indigo  </vt:lpstr>
      <vt:lpstr>Introduction</vt:lpstr>
      <vt:lpstr> Introduction to Hotel Indigo</vt:lpstr>
      <vt:lpstr>Nature, Scope, and Role of Guest Services and Facilities</vt:lpstr>
      <vt:lpstr>Main Consumers of Hotel Indigo</vt:lpstr>
      <vt:lpstr>Guest Services at Hotel Indigo</vt:lpstr>
      <vt:lpstr>Facilities at Hotel Indigo</vt:lpstr>
      <vt:lpstr>Exceeding Guest Expectations</vt:lpstr>
      <vt:lpstr> Importance of Hospitality</vt:lpstr>
      <vt:lpstr>How Hotel Indigo Meets/Exceeds Guest Expectations</vt:lpstr>
      <vt:lpstr> Conclusion</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Kellie Perkins</cp:lastModifiedBy>
  <cp:revision>72</cp:revision>
  <dcterms:created xsi:type="dcterms:W3CDTF">2023-10-18T10:50:08Z</dcterms:created>
  <dcterms:modified xsi:type="dcterms:W3CDTF">2023-11-06T11:26:17Z</dcterms:modified>
</cp:coreProperties>
</file>