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  <p:sldMasterId id="2147483798" r:id="rId2"/>
  </p:sldMasterIdLst>
  <p:notesMasterIdLst>
    <p:notesMasterId r:id="rId33"/>
  </p:notesMasterIdLst>
  <p:sldIdLst>
    <p:sldId id="256" r:id="rId3"/>
    <p:sldId id="277" r:id="rId4"/>
    <p:sldId id="278" r:id="rId5"/>
    <p:sldId id="279" r:id="rId6"/>
    <p:sldId id="280" r:id="rId7"/>
    <p:sldId id="281" r:id="rId8"/>
    <p:sldId id="272" r:id="rId9"/>
    <p:sldId id="282" r:id="rId10"/>
    <p:sldId id="283" r:id="rId11"/>
    <p:sldId id="284" r:id="rId12"/>
    <p:sldId id="259" r:id="rId13"/>
    <p:sldId id="260" r:id="rId14"/>
    <p:sldId id="287" r:id="rId15"/>
    <p:sldId id="288" r:id="rId16"/>
    <p:sldId id="261" r:id="rId17"/>
    <p:sldId id="262" r:id="rId18"/>
    <p:sldId id="263" r:id="rId19"/>
    <p:sldId id="264" r:id="rId20"/>
    <p:sldId id="265" r:id="rId21"/>
    <p:sldId id="266" r:id="rId22"/>
    <p:sldId id="276" r:id="rId23"/>
    <p:sldId id="267" r:id="rId24"/>
    <p:sldId id="268" r:id="rId25"/>
    <p:sldId id="269" r:id="rId26"/>
    <p:sldId id="270" r:id="rId27"/>
    <p:sldId id="285" r:id="rId28"/>
    <p:sldId id="286" r:id="rId29"/>
    <p:sldId id="273" r:id="rId30"/>
    <p:sldId id="274" r:id="rId31"/>
    <p:sldId id="275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4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FB1DB0-5156-4251-BB80-C06C84DF67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67B99A-4ED5-438F-81C7-2F7FADB8493C}">
      <dgm:prSet/>
      <dgm:spPr/>
      <dgm:t>
        <a:bodyPr/>
        <a:lstStyle/>
        <a:p>
          <a:r>
            <a:rPr lang="en-GB"/>
            <a:t>The human processor comprises of three sub-systems: the perceptual system, handling sensory information from the outside world; the motor system, which controls the actions; and the cognitive system, which provides the necessary processing to connect the two.(Card, Morgan, Newell)</a:t>
          </a:r>
          <a:endParaRPr lang="en-US"/>
        </a:p>
      </dgm:t>
    </dgm:pt>
    <dgm:pt modelId="{B1F5B442-EF5F-4A99-BFA4-97234BB4950A}" type="parTrans" cxnId="{A5187863-A61F-42B5-80C1-F852814F91E6}">
      <dgm:prSet/>
      <dgm:spPr/>
      <dgm:t>
        <a:bodyPr/>
        <a:lstStyle/>
        <a:p>
          <a:endParaRPr lang="en-US"/>
        </a:p>
      </dgm:t>
    </dgm:pt>
    <dgm:pt modelId="{9A8E6F26-9FCF-4729-8C8C-9F4F2664A036}" type="sibTrans" cxnId="{A5187863-A61F-42B5-80C1-F852814F91E6}">
      <dgm:prSet/>
      <dgm:spPr/>
      <dgm:t>
        <a:bodyPr/>
        <a:lstStyle/>
        <a:p>
          <a:endParaRPr lang="en-US"/>
        </a:p>
      </dgm:t>
    </dgm:pt>
    <dgm:pt modelId="{9F54C97D-77BF-4384-AFF0-A998D543B81F}">
      <dgm:prSet/>
      <dgm:spPr/>
      <dgm:t>
        <a:bodyPr/>
        <a:lstStyle/>
        <a:p>
          <a:r>
            <a:rPr lang="en-GB" dirty="0"/>
            <a:t>Humans interact with the outside world via information being received and sent i.e. Input / Output.</a:t>
          </a:r>
          <a:endParaRPr lang="en-US" dirty="0"/>
        </a:p>
      </dgm:t>
    </dgm:pt>
    <dgm:pt modelId="{99D15178-11EA-40D4-AD7F-8302E09F1A95}" type="parTrans" cxnId="{D1450EEB-5C8B-492D-BF02-6B1AB703C08F}">
      <dgm:prSet/>
      <dgm:spPr/>
      <dgm:t>
        <a:bodyPr/>
        <a:lstStyle/>
        <a:p>
          <a:endParaRPr lang="en-US"/>
        </a:p>
      </dgm:t>
    </dgm:pt>
    <dgm:pt modelId="{F0AEE72F-E786-4854-90CF-61C6B3F117D9}" type="sibTrans" cxnId="{D1450EEB-5C8B-492D-BF02-6B1AB703C08F}">
      <dgm:prSet/>
      <dgm:spPr/>
      <dgm:t>
        <a:bodyPr/>
        <a:lstStyle/>
        <a:p>
          <a:endParaRPr lang="en-US"/>
        </a:p>
      </dgm:t>
    </dgm:pt>
    <dgm:pt modelId="{C3B4D2DF-6517-47DE-BB49-7C346E4ED2AA}">
      <dgm:prSet/>
      <dgm:spPr/>
      <dgm:t>
        <a:bodyPr/>
        <a:lstStyle/>
        <a:p>
          <a:r>
            <a:rPr lang="en-GB"/>
            <a:t>In an interaction with the computer, the user receives information via output channels.</a:t>
          </a:r>
          <a:endParaRPr lang="en-US"/>
        </a:p>
      </dgm:t>
    </dgm:pt>
    <dgm:pt modelId="{F575F030-703B-45F5-8C57-4C758B9C0B96}" type="parTrans" cxnId="{25324A78-3035-4E7A-AB80-D13B716892D7}">
      <dgm:prSet/>
      <dgm:spPr/>
      <dgm:t>
        <a:bodyPr/>
        <a:lstStyle/>
        <a:p>
          <a:endParaRPr lang="en-US"/>
        </a:p>
      </dgm:t>
    </dgm:pt>
    <dgm:pt modelId="{8EA9BD84-E67B-40E3-9E7F-5E8E7ED639AB}" type="sibTrans" cxnId="{25324A78-3035-4E7A-AB80-D13B716892D7}">
      <dgm:prSet/>
      <dgm:spPr/>
      <dgm:t>
        <a:bodyPr/>
        <a:lstStyle/>
        <a:p>
          <a:endParaRPr lang="en-US"/>
        </a:p>
      </dgm:t>
    </dgm:pt>
    <dgm:pt modelId="{0844B5E3-85A2-4347-9CE8-C2A5567138FB}" type="pres">
      <dgm:prSet presAssocID="{79FB1DB0-5156-4251-BB80-C06C84DF677E}" presName="linear" presStyleCnt="0">
        <dgm:presLayoutVars>
          <dgm:animLvl val="lvl"/>
          <dgm:resizeHandles val="exact"/>
        </dgm:presLayoutVars>
      </dgm:prSet>
      <dgm:spPr/>
    </dgm:pt>
    <dgm:pt modelId="{4AD52936-15F2-47DD-A6E6-C85400EBC8A0}" type="pres">
      <dgm:prSet presAssocID="{1B67B99A-4ED5-438F-81C7-2F7FADB849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A9D1AD3-2A04-40F4-98BF-7F314FF5B138}" type="pres">
      <dgm:prSet presAssocID="{9A8E6F26-9FCF-4729-8C8C-9F4F2664A036}" presName="spacer" presStyleCnt="0"/>
      <dgm:spPr/>
    </dgm:pt>
    <dgm:pt modelId="{917663CF-B943-4666-8A51-1438B48E02F4}" type="pres">
      <dgm:prSet presAssocID="{9F54C97D-77BF-4384-AFF0-A998D543B81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D0B1950-4E6E-4FA5-86A7-3E8F71012842}" type="pres">
      <dgm:prSet presAssocID="{F0AEE72F-E786-4854-90CF-61C6B3F117D9}" presName="spacer" presStyleCnt="0"/>
      <dgm:spPr/>
    </dgm:pt>
    <dgm:pt modelId="{4A90FFC6-86BB-410A-88A1-7B3CE79308E2}" type="pres">
      <dgm:prSet presAssocID="{C3B4D2DF-6517-47DE-BB49-7C346E4ED2A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128E14-7261-428B-8C5A-A704E183F4A6}" type="presOf" srcId="{1B67B99A-4ED5-438F-81C7-2F7FADB8493C}" destId="{4AD52936-15F2-47DD-A6E6-C85400EBC8A0}" srcOrd="0" destOrd="0" presId="urn:microsoft.com/office/officeart/2005/8/layout/vList2"/>
    <dgm:cxn modelId="{A5187863-A61F-42B5-80C1-F852814F91E6}" srcId="{79FB1DB0-5156-4251-BB80-C06C84DF677E}" destId="{1B67B99A-4ED5-438F-81C7-2F7FADB8493C}" srcOrd="0" destOrd="0" parTransId="{B1F5B442-EF5F-4A99-BFA4-97234BB4950A}" sibTransId="{9A8E6F26-9FCF-4729-8C8C-9F4F2664A036}"/>
    <dgm:cxn modelId="{860B0F66-FB4E-4848-A408-D223DB14C0EF}" type="presOf" srcId="{C3B4D2DF-6517-47DE-BB49-7C346E4ED2AA}" destId="{4A90FFC6-86BB-410A-88A1-7B3CE79308E2}" srcOrd="0" destOrd="0" presId="urn:microsoft.com/office/officeart/2005/8/layout/vList2"/>
    <dgm:cxn modelId="{D7616C4E-4765-4906-80F6-D724A0A70DC7}" type="presOf" srcId="{79FB1DB0-5156-4251-BB80-C06C84DF677E}" destId="{0844B5E3-85A2-4347-9CE8-C2A5567138FB}" srcOrd="0" destOrd="0" presId="urn:microsoft.com/office/officeart/2005/8/layout/vList2"/>
    <dgm:cxn modelId="{25324A78-3035-4E7A-AB80-D13B716892D7}" srcId="{79FB1DB0-5156-4251-BB80-C06C84DF677E}" destId="{C3B4D2DF-6517-47DE-BB49-7C346E4ED2AA}" srcOrd="2" destOrd="0" parTransId="{F575F030-703B-45F5-8C57-4C758B9C0B96}" sibTransId="{8EA9BD84-E67B-40E3-9E7F-5E8E7ED639AB}"/>
    <dgm:cxn modelId="{E0C02BA7-55F9-40D4-AA9E-46E137FA8F36}" type="presOf" srcId="{9F54C97D-77BF-4384-AFF0-A998D543B81F}" destId="{917663CF-B943-4666-8A51-1438B48E02F4}" srcOrd="0" destOrd="0" presId="urn:microsoft.com/office/officeart/2005/8/layout/vList2"/>
    <dgm:cxn modelId="{D1450EEB-5C8B-492D-BF02-6B1AB703C08F}" srcId="{79FB1DB0-5156-4251-BB80-C06C84DF677E}" destId="{9F54C97D-77BF-4384-AFF0-A998D543B81F}" srcOrd="1" destOrd="0" parTransId="{99D15178-11EA-40D4-AD7F-8302E09F1A95}" sibTransId="{F0AEE72F-E786-4854-90CF-61C6B3F117D9}"/>
    <dgm:cxn modelId="{0FCFA252-9C83-46D0-A07E-7F6B43549C5F}" type="presParOf" srcId="{0844B5E3-85A2-4347-9CE8-C2A5567138FB}" destId="{4AD52936-15F2-47DD-A6E6-C85400EBC8A0}" srcOrd="0" destOrd="0" presId="urn:microsoft.com/office/officeart/2005/8/layout/vList2"/>
    <dgm:cxn modelId="{9B83B759-9CED-4364-BAA6-5E3D82465558}" type="presParOf" srcId="{0844B5E3-85A2-4347-9CE8-C2A5567138FB}" destId="{1A9D1AD3-2A04-40F4-98BF-7F314FF5B138}" srcOrd="1" destOrd="0" presId="urn:microsoft.com/office/officeart/2005/8/layout/vList2"/>
    <dgm:cxn modelId="{DC269FE8-887C-4EDC-BE42-4BE2F452ADB6}" type="presParOf" srcId="{0844B5E3-85A2-4347-9CE8-C2A5567138FB}" destId="{917663CF-B943-4666-8A51-1438B48E02F4}" srcOrd="2" destOrd="0" presId="urn:microsoft.com/office/officeart/2005/8/layout/vList2"/>
    <dgm:cxn modelId="{8D843A81-E83B-4847-8F56-9D8E2CDFD96D}" type="presParOf" srcId="{0844B5E3-85A2-4347-9CE8-C2A5567138FB}" destId="{BD0B1950-4E6E-4FA5-86A7-3E8F71012842}" srcOrd="3" destOrd="0" presId="urn:microsoft.com/office/officeart/2005/8/layout/vList2"/>
    <dgm:cxn modelId="{45A9DA56-72E7-4C22-B6ED-EE1D0DE59BE2}" type="presParOf" srcId="{0844B5E3-85A2-4347-9CE8-C2A5567138FB}" destId="{4A90FFC6-86BB-410A-88A1-7B3CE79308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C3D1BA-2F7E-466D-BAA7-73AAF698508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013DF5-4FB1-4B22-AF3E-3A716C22C813}">
      <dgm:prSet/>
      <dgm:spPr/>
      <dgm:t>
        <a:bodyPr/>
        <a:lstStyle/>
        <a:p>
          <a:r>
            <a:rPr lang="en-GB" baseline="0"/>
            <a:t>This is a related and somewhat overlapping field.</a:t>
          </a:r>
          <a:endParaRPr lang="en-US"/>
        </a:p>
      </dgm:t>
    </dgm:pt>
    <dgm:pt modelId="{A80D2413-1B41-4E8F-92DD-283246E5B86E}" type="parTrans" cxnId="{0F96BAFC-44E8-4E3B-B26A-80BF37E7FBC2}">
      <dgm:prSet/>
      <dgm:spPr/>
      <dgm:t>
        <a:bodyPr/>
        <a:lstStyle/>
        <a:p>
          <a:endParaRPr lang="en-US"/>
        </a:p>
      </dgm:t>
    </dgm:pt>
    <dgm:pt modelId="{C3FC74F0-0E95-40AA-B114-8E3EBE781315}" type="sibTrans" cxnId="{0F96BAFC-44E8-4E3B-B26A-80BF37E7FBC2}">
      <dgm:prSet/>
      <dgm:spPr/>
      <dgm:t>
        <a:bodyPr/>
        <a:lstStyle/>
        <a:p>
          <a:endParaRPr lang="en-US"/>
        </a:p>
      </dgm:t>
    </dgm:pt>
    <dgm:pt modelId="{A8B3F38A-BEE3-450B-91B4-6C6DEB8AC7C2}">
      <dgm:prSet/>
      <dgm:spPr/>
      <dgm:t>
        <a:bodyPr/>
        <a:lstStyle/>
        <a:p>
          <a:r>
            <a:rPr lang="en-GB" baseline="0"/>
            <a:t>It primarily relates to, and represents visually a physical ‘thing’ such as a mountain range over which clouds are flowing or a girder in which stress is of interest.</a:t>
          </a:r>
          <a:endParaRPr lang="en-US"/>
        </a:p>
      </dgm:t>
    </dgm:pt>
    <dgm:pt modelId="{E641D429-B34F-4887-96A7-BE019F1E5382}" type="parTrans" cxnId="{4E48CD7C-96B0-44F6-A7CC-42BEAB11585D}">
      <dgm:prSet/>
      <dgm:spPr/>
      <dgm:t>
        <a:bodyPr/>
        <a:lstStyle/>
        <a:p>
          <a:endParaRPr lang="en-US"/>
        </a:p>
      </dgm:t>
    </dgm:pt>
    <dgm:pt modelId="{BEA8CBFC-BF71-48A7-8BD5-A94A07ED63D6}" type="sibTrans" cxnId="{4E48CD7C-96B0-44F6-A7CC-42BEAB11585D}">
      <dgm:prSet/>
      <dgm:spPr/>
      <dgm:t>
        <a:bodyPr/>
        <a:lstStyle/>
        <a:p>
          <a:endParaRPr lang="en-US"/>
        </a:p>
      </dgm:t>
    </dgm:pt>
    <dgm:pt modelId="{F1BB3968-6B82-4C1A-98BD-2FADA67185DC}">
      <dgm:prSet/>
      <dgm:spPr/>
      <dgm:t>
        <a:bodyPr/>
        <a:lstStyle/>
        <a:p>
          <a:r>
            <a:rPr lang="en-GB" baseline="0"/>
            <a:t>A study of football statistics does not require an image of a football, however demonstrating flow in a pipe is usually best displayed in the context of the pipe itself.</a:t>
          </a:r>
          <a:endParaRPr lang="en-US"/>
        </a:p>
      </dgm:t>
    </dgm:pt>
    <dgm:pt modelId="{6765FD93-E957-43D2-8365-3FA187267076}" type="parTrans" cxnId="{E84C0E60-7209-4B78-816E-B678FBC5122C}">
      <dgm:prSet/>
      <dgm:spPr/>
      <dgm:t>
        <a:bodyPr/>
        <a:lstStyle/>
        <a:p>
          <a:endParaRPr lang="en-US"/>
        </a:p>
      </dgm:t>
    </dgm:pt>
    <dgm:pt modelId="{43E3F190-8DC9-45F7-948F-23B27C18C974}" type="sibTrans" cxnId="{E84C0E60-7209-4B78-816E-B678FBC5122C}">
      <dgm:prSet/>
      <dgm:spPr/>
      <dgm:t>
        <a:bodyPr/>
        <a:lstStyle/>
        <a:p>
          <a:endParaRPr lang="en-US"/>
        </a:p>
      </dgm:t>
    </dgm:pt>
    <dgm:pt modelId="{E79F4DCF-76F4-4D5A-80FF-006AAFBC8FE9}" type="pres">
      <dgm:prSet presAssocID="{71C3D1BA-2F7E-466D-BAA7-73AAF6985086}" presName="Name0" presStyleCnt="0">
        <dgm:presLayoutVars>
          <dgm:dir/>
          <dgm:animLvl val="lvl"/>
          <dgm:resizeHandles val="exact"/>
        </dgm:presLayoutVars>
      </dgm:prSet>
      <dgm:spPr/>
    </dgm:pt>
    <dgm:pt modelId="{0D795605-E35B-446F-9B87-9C34DB5634C6}" type="pres">
      <dgm:prSet presAssocID="{F1BB3968-6B82-4C1A-98BD-2FADA67185DC}" presName="boxAndChildren" presStyleCnt="0"/>
      <dgm:spPr/>
    </dgm:pt>
    <dgm:pt modelId="{899B2EBB-F919-464C-A936-AFBF524ED65D}" type="pres">
      <dgm:prSet presAssocID="{F1BB3968-6B82-4C1A-98BD-2FADA67185DC}" presName="parentTextBox" presStyleLbl="node1" presStyleIdx="0" presStyleCnt="3"/>
      <dgm:spPr/>
    </dgm:pt>
    <dgm:pt modelId="{40115AE9-2FA4-4F15-9808-26916DE169FC}" type="pres">
      <dgm:prSet presAssocID="{BEA8CBFC-BF71-48A7-8BD5-A94A07ED63D6}" presName="sp" presStyleCnt="0"/>
      <dgm:spPr/>
    </dgm:pt>
    <dgm:pt modelId="{4E562593-0F63-4FE5-A5EC-D81C9CE715A6}" type="pres">
      <dgm:prSet presAssocID="{A8B3F38A-BEE3-450B-91B4-6C6DEB8AC7C2}" presName="arrowAndChildren" presStyleCnt="0"/>
      <dgm:spPr/>
    </dgm:pt>
    <dgm:pt modelId="{24033B41-48BE-48C7-90F2-5477589A7B18}" type="pres">
      <dgm:prSet presAssocID="{A8B3F38A-BEE3-450B-91B4-6C6DEB8AC7C2}" presName="parentTextArrow" presStyleLbl="node1" presStyleIdx="1" presStyleCnt="3"/>
      <dgm:spPr/>
    </dgm:pt>
    <dgm:pt modelId="{22211A6C-7141-4F7F-B493-8341FF6A495E}" type="pres">
      <dgm:prSet presAssocID="{C3FC74F0-0E95-40AA-B114-8E3EBE781315}" presName="sp" presStyleCnt="0"/>
      <dgm:spPr/>
    </dgm:pt>
    <dgm:pt modelId="{A167175C-406E-40FE-AB7F-4E8CA83D6451}" type="pres">
      <dgm:prSet presAssocID="{8D013DF5-4FB1-4B22-AF3E-3A716C22C813}" presName="arrowAndChildren" presStyleCnt="0"/>
      <dgm:spPr/>
    </dgm:pt>
    <dgm:pt modelId="{D1B6CCB1-BDF2-4DF3-8438-347FBA8AEB9B}" type="pres">
      <dgm:prSet presAssocID="{8D013DF5-4FB1-4B22-AF3E-3A716C22C813}" presName="parentTextArrow" presStyleLbl="node1" presStyleIdx="2" presStyleCnt="3"/>
      <dgm:spPr/>
    </dgm:pt>
  </dgm:ptLst>
  <dgm:cxnLst>
    <dgm:cxn modelId="{0E980213-029D-437F-9648-06A17379AB4C}" type="presOf" srcId="{F1BB3968-6B82-4C1A-98BD-2FADA67185DC}" destId="{899B2EBB-F919-464C-A936-AFBF524ED65D}" srcOrd="0" destOrd="0" presId="urn:microsoft.com/office/officeart/2005/8/layout/process4"/>
    <dgm:cxn modelId="{E84C0E60-7209-4B78-816E-B678FBC5122C}" srcId="{71C3D1BA-2F7E-466D-BAA7-73AAF6985086}" destId="{F1BB3968-6B82-4C1A-98BD-2FADA67185DC}" srcOrd="2" destOrd="0" parTransId="{6765FD93-E957-43D2-8365-3FA187267076}" sibTransId="{43E3F190-8DC9-45F7-948F-23B27C18C974}"/>
    <dgm:cxn modelId="{99315156-A528-4B04-8532-35DDF97E4765}" type="presOf" srcId="{A8B3F38A-BEE3-450B-91B4-6C6DEB8AC7C2}" destId="{24033B41-48BE-48C7-90F2-5477589A7B18}" srcOrd="0" destOrd="0" presId="urn:microsoft.com/office/officeart/2005/8/layout/process4"/>
    <dgm:cxn modelId="{4E48CD7C-96B0-44F6-A7CC-42BEAB11585D}" srcId="{71C3D1BA-2F7E-466D-BAA7-73AAF6985086}" destId="{A8B3F38A-BEE3-450B-91B4-6C6DEB8AC7C2}" srcOrd="1" destOrd="0" parTransId="{E641D429-B34F-4887-96A7-BE019F1E5382}" sibTransId="{BEA8CBFC-BF71-48A7-8BD5-A94A07ED63D6}"/>
    <dgm:cxn modelId="{350E1698-DC5E-403A-B305-C0155E3C8791}" type="presOf" srcId="{71C3D1BA-2F7E-466D-BAA7-73AAF6985086}" destId="{E79F4DCF-76F4-4D5A-80FF-006AAFBC8FE9}" srcOrd="0" destOrd="0" presId="urn:microsoft.com/office/officeart/2005/8/layout/process4"/>
    <dgm:cxn modelId="{C7EED7AF-5615-4620-84DE-2DDA0FB3786E}" type="presOf" srcId="{8D013DF5-4FB1-4B22-AF3E-3A716C22C813}" destId="{D1B6CCB1-BDF2-4DF3-8438-347FBA8AEB9B}" srcOrd="0" destOrd="0" presId="urn:microsoft.com/office/officeart/2005/8/layout/process4"/>
    <dgm:cxn modelId="{0F96BAFC-44E8-4E3B-B26A-80BF37E7FBC2}" srcId="{71C3D1BA-2F7E-466D-BAA7-73AAF6985086}" destId="{8D013DF5-4FB1-4B22-AF3E-3A716C22C813}" srcOrd="0" destOrd="0" parTransId="{A80D2413-1B41-4E8F-92DD-283246E5B86E}" sibTransId="{C3FC74F0-0E95-40AA-B114-8E3EBE781315}"/>
    <dgm:cxn modelId="{DB17BA86-FAF1-4EC6-90FF-57391A868544}" type="presParOf" srcId="{E79F4DCF-76F4-4D5A-80FF-006AAFBC8FE9}" destId="{0D795605-E35B-446F-9B87-9C34DB5634C6}" srcOrd="0" destOrd="0" presId="urn:microsoft.com/office/officeart/2005/8/layout/process4"/>
    <dgm:cxn modelId="{E0879746-0F7B-4748-A559-08E47ADCD820}" type="presParOf" srcId="{0D795605-E35B-446F-9B87-9C34DB5634C6}" destId="{899B2EBB-F919-464C-A936-AFBF524ED65D}" srcOrd="0" destOrd="0" presId="urn:microsoft.com/office/officeart/2005/8/layout/process4"/>
    <dgm:cxn modelId="{88736EC3-63B6-462A-BCF1-F6144FEBA32E}" type="presParOf" srcId="{E79F4DCF-76F4-4D5A-80FF-006AAFBC8FE9}" destId="{40115AE9-2FA4-4F15-9808-26916DE169FC}" srcOrd="1" destOrd="0" presId="urn:microsoft.com/office/officeart/2005/8/layout/process4"/>
    <dgm:cxn modelId="{67BDD698-E670-4C47-AE3D-6B7369B0AF1F}" type="presParOf" srcId="{E79F4DCF-76F4-4D5A-80FF-006AAFBC8FE9}" destId="{4E562593-0F63-4FE5-A5EC-D81C9CE715A6}" srcOrd="2" destOrd="0" presId="urn:microsoft.com/office/officeart/2005/8/layout/process4"/>
    <dgm:cxn modelId="{6A25BA4C-D133-4014-85D7-533F2F6C2888}" type="presParOf" srcId="{4E562593-0F63-4FE5-A5EC-D81C9CE715A6}" destId="{24033B41-48BE-48C7-90F2-5477589A7B18}" srcOrd="0" destOrd="0" presId="urn:microsoft.com/office/officeart/2005/8/layout/process4"/>
    <dgm:cxn modelId="{8F751D12-B496-4E9B-9E97-AAE4F4A51751}" type="presParOf" srcId="{E79F4DCF-76F4-4D5A-80FF-006AAFBC8FE9}" destId="{22211A6C-7141-4F7F-B493-8341FF6A495E}" srcOrd="3" destOrd="0" presId="urn:microsoft.com/office/officeart/2005/8/layout/process4"/>
    <dgm:cxn modelId="{2643A855-7986-4571-9F6D-FA9055239C46}" type="presParOf" srcId="{E79F4DCF-76F4-4D5A-80FF-006AAFBC8FE9}" destId="{A167175C-406E-40FE-AB7F-4E8CA83D6451}" srcOrd="4" destOrd="0" presId="urn:microsoft.com/office/officeart/2005/8/layout/process4"/>
    <dgm:cxn modelId="{786E5674-96D7-4AF5-A8DA-9B70925D31B2}" type="presParOf" srcId="{A167175C-406E-40FE-AB7F-4E8CA83D6451}" destId="{D1B6CCB1-BDF2-4DF3-8438-347FBA8AEB9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5E055C-4FC6-4A61-A756-66B71958B53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880C2B-3FE2-4BDA-A462-37B58572F09A}">
      <dgm:prSet/>
      <dgm:spPr/>
      <dgm:t>
        <a:bodyPr/>
        <a:lstStyle/>
        <a:p>
          <a:r>
            <a:rPr lang="en-GB" baseline="0"/>
            <a:t>Clearly the ability to visually analyse data is fundamental to geographic display. The graphical display of spatial data helps towards recognition of patterns. </a:t>
          </a:r>
          <a:endParaRPr lang="en-US"/>
        </a:p>
      </dgm:t>
    </dgm:pt>
    <dgm:pt modelId="{E0FF82C8-CDAD-442F-847A-139D1B4F1692}" type="parTrans" cxnId="{BEE0C547-CF3E-4E9C-BC36-BBD341B2D561}">
      <dgm:prSet/>
      <dgm:spPr/>
      <dgm:t>
        <a:bodyPr/>
        <a:lstStyle/>
        <a:p>
          <a:endParaRPr lang="en-US"/>
        </a:p>
      </dgm:t>
    </dgm:pt>
    <dgm:pt modelId="{3E37E98F-1656-46B7-9468-E18D01A1DDE8}" type="sibTrans" cxnId="{BEE0C547-CF3E-4E9C-BC36-BBD341B2D561}">
      <dgm:prSet/>
      <dgm:spPr/>
      <dgm:t>
        <a:bodyPr/>
        <a:lstStyle/>
        <a:p>
          <a:endParaRPr lang="en-US"/>
        </a:p>
      </dgm:t>
    </dgm:pt>
    <dgm:pt modelId="{4C934DBC-C371-4A9E-AEBA-95E31A4FC9D1}">
      <dgm:prSet/>
      <dgm:spPr/>
      <dgm:t>
        <a:bodyPr/>
        <a:lstStyle/>
        <a:p>
          <a:r>
            <a:rPr lang="en-GB" baseline="0"/>
            <a:t>computer graphics that allows for the rapid display of vast volumes of data, and the processes provided by GIS help us analyse data sets that we could not achieve manually. </a:t>
          </a:r>
          <a:endParaRPr lang="en-US"/>
        </a:p>
      </dgm:t>
    </dgm:pt>
    <dgm:pt modelId="{DE8FD59D-B41E-4C9B-8B3E-D5562E56DE13}" type="parTrans" cxnId="{08205755-3410-4E3D-98A4-D5718635E0E7}">
      <dgm:prSet/>
      <dgm:spPr/>
      <dgm:t>
        <a:bodyPr/>
        <a:lstStyle/>
        <a:p>
          <a:endParaRPr lang="en-US"/>
        </a:p>
      </dgm:t>
    </dgm:pt>
    <dgm:pt modelId="{F40D112C-91E3-461C-BBE5-D6D24E790166}" type="sibTrans" cxnId="{08205755-3410-4E3D-98A4-D5718635E0E7}">
      <dgm:prSet/>
      <dgm:spPr/>
      <dgm:t>
        <a:bodyPr/>
        <a:lstStyle/>
        <a:p>
          <a:endParaRPr lang="en-US"/>
        </a:p>
      </dgm:t>
    </dgm:pt>
    <dgm:pt modelId="{E9E1C37D-2470-46A4-9849-7B78AD08BFAE}">
      <dgm:prSet/>
      <dgm:spPr/>
      <dgm:t>
        <a:bodyPr/>
        <a:lstStyle/>
        <a:p>
          <a:r>
            <a:rPr lang="en-GB" baseline="0"/>
            <a:t>This places GIS in the field of ViSC visual science</a:t>
          </a:r>
          <a:endParaRPr lang="en-US"/>
        </a:p>
      </dgm:t>
    </dgm:pt>
    <dgm:pt modelId="{A0E4BACD-1573-4A63-BB64-49C155CA3D7E}" type="parTrans" cxnId="{0948CAF7-53AC-4FE2-A329-EC43D4B2AA46}">
      <dgm:prSet/>
      <dgm:spPr/>
      <dgm:t>
        <a:bodyPr/>
        <a:lstStyle/>
        <a:p>
          <a:endParaRPr lang="en-US"/>
        </a:p>
      </dgm:t>
    </dgm:pt>
    <dgm:pt modelId="{36A10198-711A-4517-86CA-44C7CEAF9E6A}" type="sibTrans" cxnId="{0948CAF7-53AC-4FE2-A329-EC43D4B2AA46}">
      <dgm:prSet/>
      <dgm:spPr/>
      <dgm:t>
        <a:bodyPr/>
        <a:lstStyle/>
        <a:p>
          <a:endParaRPr lang="en-US"/>
        </a:p>
      </dgm:t>
    </dgm:pt>
    <dgm:pt modelId="{AFD8E866-3F5D-43C3-A207-7877AE3EBC39}">
      <dgm:prSet/>
      <dgm:spPr/>
      <dgm:t>
        <a:bodyPr/>
        <a:lstStyle/>
        <a:p>
          <a:r>
            <a:rPr lang="en-GB" baseline="0"/>
            <a:t>Geovisualisation implies the use of visual geospatial displays to explore data and through that exploration to generate hypotheses, develop problem solutions and construct knowledge.  </a:t>
          </a:r>
          <a:endParaRPr lang="en-US"/>
        </a:p>
      </dgm:t>
    </dgm:pt>
    <dgm:pt modelId="{96D035D6-06A5-488D-A142-75D73CABDB7E}" type="parTrans" cxnId="{B3442F14-D295-4799-91C9-B4677E88E8AF}">
      <dgm:prSet/>
      <dgm:spPr/>
      <dgm:t>
        <a:bodyPr/>
        <a:lstStyle/>
        <a:p>
          <a:endParaRPr lang="en-US"/>
        </a:p>
      </dgm:t>
    </dgm:pt>
    <dgm:pt modelId="{B878FFF8-D478-42AF-A605-747803D5B378}" type="sibTrans" cxnId="{B3442F14-D295-4799-91C9-B4677E88E8AF}">
      <dgm:prSet/>
      <dgm:spPr/>
      <dgm:t>
        <a:bodyPr/>
        <a:lstStyle/>
        <a:p>
          <a:endParaRPr lang="en-US"/>
        </a:p>
      </dgm:t>
    </dgm:pt>
    <dgm:pt modelId="{AEF7C4E5-5E50-4DBF-9CA9-4372709D76F9}" type="pres">
      <dgm:prSet presAssocID="{D45E055C-4FC6-4A61-A756-66B71958B53C}" presName="linear" presStyleCnt="0">
        <dgm:presLayoutVars>
          <dgm:animLvl val="lvl"/>
          <dgm:resizeHandles val="exact"/>
        </dgm:presLayoutVars>
      </dgm:prSet>
      <dgm:spPr/>
    </dgm:pt>
    <dgm:pt modelId="{1BD321C4-4B62-46C2-BE89-39FDB6F1E425}" type="pres">
      <dgm:prSet presAssocID="{8C880C2B-3FE2-4BDA-A462-37B58572F09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A349179-75F9-4CA9-87F8-749FDA4EC17A}" type="pres">
      <dgm:prSet presAssocID="{3E37E98F-1656-46B7-9468-E18D01A1DDE8}" presName="spacer" presStyleCnt="0"/>
      <dgm:spPr/>
    </dgm:pt>
    <dgm:pt modelId="{BB9209D5-851D-4A71-9AA4-39711349F52E}" type="pres">
      <dgm:prSet presAssocID="{4C934DBC-C371-4A9E-AEBA-95E31A4FC9D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FBA23E-8528-4A2E-A0F6-F00877FC0FE7}" type="pres">
      <dgm:prSet presAssocID="{F40D112C-91E3-461C-BBE5-D6D24E790166}" presName="spacer" presStyleCnt="0"/>
      <dgm:spPr/>
    </dgm:pt>
    <dgm:pt modelId="{FA59D642-12DA-46DF-9DF8-5D1B62A48845}" type="pres">
      <dgm:prSet presAssocID="{E9E1C37D-2470-46A4-9849-7B78AD08BFA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5FEC35-4EBA-4158-8FB4-449DA5E966DE}" type="pres">
      <dgm:prSet presAssocID="{36A10198-711A-4517-86CA-44C7CEAF9E6A}" presName="spacer" presStyleCnt="0"/>
      <dgm:spPr/>
    </dgm:pt>
    <dgm:pt modelId="{A4E9024A-DD4B-4341-B3B7-136DC5D1FFD0}" type="pres">
      <dgm:prSet presAssocID="{AFD8E866-3F5D-43C3-A207-7877AE3EBC3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3442F14-D295-4799-91C9-B4677E88E8AF}" srcId="{D45E055C-4FC6-4A61-A756-66B71958B53C}" destId="{AFD8E866-3F5D-43C3-A207-7877AE3EBC39}" srcOrd="3" destOrd="0" parTransId="{96D035D6-06A5-488D-A142-75D73CABDB7E}" sibTransId="{B878FFF8-D478-42AF-A605-747803D5B378}"/>
    <dgm:cxn modelId="{75B38522-B4CF-4EB1-8507-6D2C8B3D0283}" type="presOf" srcId="{8C880C2B-3FE2-4BDA-A462-37B58572F09A}" destId="{1BD321C4-4B62-46C2-BE89-39FDB6F1E425}" srcOrd="0" destOrd="0" presId="urn:microsoft.com/office/officeart/2005/8/layout/vList2"/>
    <dgm:cxn modelId="{BEE0C547-CF3E-4E9C-BC36-BBD341B2D561}" srcId="{D45E055C-4FC6-4A61-A756-66B71958B53C}" destId="{8C880C2B-3FE2-4BDA-A462-37B58572F09A}" srcOrd="0" destOrd="0" parTransId="{E0FF82C8-CDAD-442F-847A-139D1B4F1692}" sibTransId="{3E37E98F-1656-46B7-9468-E18D01A1DDE8}"/>
    <dgm:cxn modelId="{08205755-3410-4E3D-98A4-D5718635E0E7}" srcId="{D45E055C-4FC6-4A61-A756-66B71958B53C}" destId="{4C934DBC-C371-4A9E-AEBA-95E31A4FC9D1}" srcOrd="1" destOrd="0" parTransId="{DE8FD59D-B41E-4C9B-8B3E-D5562E56DE13}" sibTransId="{F40D112C-91E3-461C-BBE5-D6D24E790166}"/>
    <dgm:cxn modelId="{3AA33276-EBE0-485C-854F-D6AFA403C680}" type="presOf" srcId="{AFD8E866-3F5D-43C3-A207-7877AE3EBC39}" destId="{A4E9024A-DD4B-4341-B3B7-136DC5D1FFD0}" srcOrd="0" destOrd="0" presId="urn:microsoft.com/office/officeart/2005/8/layout/vList2"/>
    <dgm:cxn modelId="{57A2AD98-6CFC-4D40-ACE7-6840EF198058}" type="presOf" srcId="{E9E1C37D-2470-46A4-9849-7B78AD08BFAE}" destId="{FA59D642-12DA-46DF-9DF8-5D1B62A48845}" srcOrd="0" destOrd="0" presId="urn:microsoft.com/office/officeart/2005/8/layout/vList2"/>
    <dgm:cxn modelId="{58A611E9-EA2A-4B63-A329-EFF1B19888FD}" type="presOf" srcId="{D45E055C-4FC6-4A61-A756-66B71958B53C}" destId="{AEF7C4E5-5E50-4DBF-9CA9-4372709D76F9}" srcOrd="0" destOrd="0" presId="urn:microsoft.com/office/officeart/2005/8/layout/vList2"/>
    <dgm:cxn modelId="{E9FC85F1-EAEC-47C1-A818-C0B9722F849B}" type="presOf" srcId="{4C934DBC-C371-4A9E-AEBA-95E31A4FC9D1}" destId="{BB9209D5-851D-4A71-9AA4-39711349F52E}" srcOrd="0" destOrd="0" presId="urn:microsoft.com/office/officeart/2005/8/layout/vList2"/>
    <dgm:cxn modelId="{0948CAF7-53AC-4FE2-A329-EC43D4B2AA46}" srcId="{D45E055C-4FC6-4A61-A756-66B71958B53C}" destId="{E9E1C37D-2470-46A4-9849-7B78AD08BFAE}" srcOrd="2" destOrd="0" parTransId="{A0E4BACD-1573-4A63-BB64-49C155CA3D7E}" sibTransId="{36A10198-711A-4517-86CA-44C7CEAF9E6A}"/>
    <dgm:cxn modelId="{D817223D-98EC-4BF3-B62D-4278136B843D}" type="presParOf" srcId="{AEF7C4E5-5E50-4DBF-9CA9-4372709D76F9}" destId="{1BD321C4-4B62-46C2-BE89-39FDB6F1E425}" srcOrd="0" destOrd="0" presId="urn:microsoft.com/office/officeart/2005/8/layout/vList2"/>
    <dgm:cxn modelId="{E2E692F2-297A-4DFC-A5EF-49106A48382C}" type="presParOf" srcId="{AEF7C4E5-5E50-4DBF-9CA9-4372709D76F9}" destId="{0A349179-75F9-4CA9-87F8-749FDA4EC17A}" srcOrd="1" destOrd="0" presId="urn:microsoft.com/office/officeart/2005/8/layout/vList2"/>
    <dgm:cxn modelId="{B6779980-5D27-488E-AE93-20FE9ED96CE4}" type="presParOf" srcId="{AEF7C4E5-5E50-4DBF-9CA9-4372709D76F9}" destId="{BB9209D5-851D-4A71-9AA4-39711349F52E}" srcOrd="2" destOrd="0" presId="urn:microsoft.com/office/officeart/2005/8/layout/vList2"/>
    <dgm:cxn modelId="{87C4E3EF-D44D-47D3-A579-620AD0038011}" type="presParOf" srcId="{AEF7C4E5-5E50-4DBF-9CA9-4372709D76F9}" destId="{B9FBA23E-8528-4A2E-A0F6-F00877FC0FE7}" srcOrd="3" destOrd="0" presId="urn:microsoft.com/office/officeart/2005/8/layout/vList2"/>
    <dgm:cxn modelId="{41FA9C87-781D-4BE3-B9AA-289D3C2C2237}" type="presParOf" srcId="{AEF7C4E5-5E50-4DBF-9CA9-4372709D76F9}" destId="{FA59D642-12DA-46DF-9DF8-5D1B62A48845}" srcOrd="4" destOrd="0" presId="urn:microsoft.com/office/officeart/2005/8/layout/vList2"/>
    <dgm:cxn modelId="{26AD50E7-88CE-4744-A04A-2CE9B89BE00B}" type="presParOf" srcId="{AEF7C4E5-5E50-4DBF-9CA9-4372709D76F9}" destId="{865FEC35-4EBA-4158-8FB4-449DA5E966DE}" srcOrd="5" destOrd="0" presId="urn:microsoft.com/office/officeart/2005/8/layout/vList2"/>
    <dgm:cxn modelId="{47F281DC-263D-463D-B999-6D27ED941D49}" type="presParOf" srcId="{AEF7C4E5-5E50-4DBF-9CA9-4372709D76F9}" destId="{A4E9024A-DD4B-4341-B3B7-136DC5D1FFD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589B67-3EF8-4158-9685-3FC3DC41E84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09486D-BC17-4F78-ABD3-841189C91BA5}">
      <dgm:prSet/>
      <dgm:spPr/>
      <dgm:t>
        <a:bodyPr/>
        <a:lstStyle/>
        <a:p>
          <a:r>
            <a:rPr lang="en-GB" baseline="0"/>
            <a:t>The above slides indicate how we store information in 2 dimensions to represent geographical reality.</a:t>
          </a:r>
          <a:endParaRPr lang="en-US"/>
        </a:p>
      </dgm:t>
    </dgm:pt>
    <dgm:pt modelId="{A0C5E708-F220-42C2-A736-5F86508119ED}" type="parTrans" cxnId="{7C60F2D7-FAA3-497F-AB8E-030935458DBD}">
      <dgm:prSet/>
      <dgm:spPr/>
      <dgm:t>
        <a:bodyPr/>
        <a:lstStyle/>
        <a:p>
          <a:endParaRPr lang="en-US"/>
        </a:p>
      </dgm:t>
    </dgm:pt>
    <dgm:pt modelId="{411EC069-3DDE-49E0-824D-139DEFC6782A}" type="sibTrans" cxnId="{7C60F2D7-FAA3-497F-AB8E-030935458DBD}">
      <dgm:prSet/>
      <dgm:spPr/>
      <dgm:t>
        <a:bodyPr/>
        <a:lstStyle/>
        <a:p>
          <a:endParaRPr lang="en-US"/>
        </a:p>
      </dgm:t>
    </dgm:pt>
    <dgm:pt modelId="{848812D9-E452-4C6E-8329-DBAEDFB0D696}">
      <dgm:prSet/>
      <dgm:spPr/>
      <dgm:t>
        <a:bodyPr/>
        <a:lstStyle/>
        <a:p>
          <a:r>
            <a:rPr lang="en-GB" baseline="0"/>
            <a:t>This can be done in raster or vector format. </a:t>
          </a:r>
          <a:endParaRPr lang="en-US"/>
        </a:p>
      </dgm:t>
    </dgm:pt>
    <dgm:pt modelId="{CCA32AB0-220C-44AE-9A35-944C044EDCCC}" type="parTrans" cxnId="{37F8ED5E-696A-4286-B933-9B57C4CA1674}">
      <dgm:prSet/>
      <dgm:spPr/>
      <dgm:t>
        <a:bodyPr/>
        <a:lstStyle/>
        <a:p>
          <a:endParaRPr lang="en-US"/>
        </a:p>
      </dgm:t>
    </dgm:pt>
    <dgm:pt modelId="{E8FAFF78-CCAB-4F1B-BE45-6FAC1A87336F}" type="sibTrans" cxnId="{37F8ED5E-696A-4286-B933-9B57C4CA1674}">
      <dgm:prSet/>
      <dgm:spPr/>
      <dgm:t>
        <a:bodyPr/>
        <a:lstStyle/>
        <a:p>
          <a:endParaRPr lang="en-US"/>
        </a:p>
      </dgm:t>
    </dgm:pt>
    <dgm:pt modelId="{2B46466B-7E61-4D6F-BE3F-DE0727857903}">
      <dgm:prSet/>
      <dgm:spPr/>
      <dgm:t>
        <a:bodyPr/>
        <a:lstStyle/>
        <a:p>
          <a:r>
            <a:rPr lang="en-GB" baseline="0"/>
            <a:t>The GIS software is able to distinguish between the data types.</a:t>
          </a:r>
          <a:endParaRPr lang="en-US"/>
        </a:p>
      </dgm:t>
    </dgm:pt>
    <dgm:pt modelId="{73E1D4FB-C918-4634-9F59-31765548EA6F}" type="parTrans" cxnId="{3ED818C1-C97A-4240-BDBD-3E09297D0FB8}">
      <dgm:prSet/>
      <dgm:spPr/>
      <dgm:t>
        <a:bodyPr/>
        <a:lstStyle/>
        <a:p>
          <a:endParaRPr lang="en-US"/>
        </a:p>
      </dgm:t>
    </dgm:pt>
    <dgm:pt modelId="{8F3C158B-BB2B-4C97-AB55-88804698D040}" type="sibTrans" cxnId="{3ED818C1-C97A-4240-BDBD-3E09297D0FB8}">
      <dgm:prSet/>
      <dgm:spPr/>
      <dgm:t>
        <a:bodyPr/>
        <a:lstStyle/>
        <a:p>
          <a:endParaRPr lang="en-US"/>
        </a:p>
      </dgm:t>
    </dgm:pt>
    <dgm:pt modelId="{C8D4C98F-973B-46EE-9782-E1ED2E1183F0}" type="pres">
      <dgm:prSet presAssocID="{96589B67-3EF8-4158-9685-3FC3DC41E846}" presName="linear" presStyleCnt="0">
        <dgm:presLayoutVars>
          <dgm:animLvl val="lvl"/>
          <dgm:resizeHandles val="exact"/>
        </dgm:presLayoutVars>
      </dgm:prSet>
      <dgm:spPr/>
    </dgm:pt>
    <dgm:pt modelId="{CFE22B79-7DA9-4779-986E-880B5165C0F7}" type="pres">
      <dgm:prSet presAssocID="{E709486D-BC17-4F78-ABD3-841189C91BA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9DA4FD-976C-47BE-AC35-91AFDA09D0D8}" type="pres">
      <dgm:prSet presAssocID="{411EC069-3DDE-49E0-824D-139DEFC6782A}" presName="spacer" presStyleCnt="0"/>
      <dgm:spPr/>
    </dgm:pt>
    <dgm:pt modelId="{9F931C6B-94A2-4D5D-B218-93C27A3BDEDA}" type="pres">
      <dgm:prSet presAssocID="{848812D9-E452-4C6E-8329-DBAEDFB0D69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3E7CE5D-18AC-4220-B872-008C185C42D0}" type="pres">
      <dgm:prSet presAssocID="{E8FAFF78-CCAB-4F1B-BE45-6FAC1A87336F}" presName="spacer" presStyleCnt="0"/>
      <dgm:spPr/>
    </dgm:pt>
    <dgm:pt modelId="{35E87796-122F-411C-97A6-5D910F16DCAA}" type="pres">
      <dgm:prSet presAssocID="{2B46466B-7E61-4D6F-BE3F-DE072785790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9BBF317-3286-4B9C-8A69-6797EBF51EAF}" type="presOf" srcId="{96589B67-3EF8-4158-9685-3FC3DC41E846}" destId="{C8D4C98F-973B-46EE-9782-E1ED2E1183F0}" srcOrd="0" destOrd="0" presId="urn:microsoft.com/office/officeart/2005/8/layout/vList2"/>
    <dgm:cxn modelId="{37F8ED5E-696A-4286-B933-9B57C4CA1674}" srcId="{96589B67-3EF8-4158-9685-3FC3DC41E846}" destId="{848812D9-E452-4C6E-8329-DBAEDFB0D696}" srcOrd="1" destOrd="0" parTransId="{CCA32AB0-220C-44AE-9A35-944C044EDCCC}" sibTransId="{E8FAFF78-CCAB-4F1B-BE45-6FAC1A87336F}"/>
    <dgm:cxn modelId="{7BAC7F57-E62E-43DB-98C5-34CABFB402E1}" type="presOf" srcId="{2B46466B-7E61-4D6F-BE3F-DE0727857903}" destId="{35E87796-122F-411C-97A6-5D910F16DCAA}" srcOrd="0" destOrd="0" presId="urn:microsoft.com/office/officeart/2005/8/layout/vList2"/>
    <dgm:cxn modelId="{0536277E-2C00-4917-B246-87DB1745854C}" type="presOf" srcId="{E709486D-BC17-4F78-ABD3-841189C91BA5}" destId="{CFE22B79-7DA9-4779-986E-880B5165C0F7}" srcOrd="0" destOrd="0" presId="urn:microsoft.com/office/officeart/2005/8/layout/vList2"/>
    <dgm:cxn modelId="{3ED818C1-C97A-4240-BDBD-3E09297D0FB8}" srcId="{96589B67-3EF8-4158-9685-3FC3DC41E846}" destId="{2B46466B-7E61-4D6F-BE3F-DE0727857903}" srcOrd="2" destOrd="0" parTransId="{73E1D4FB-C918-4634-9F59-31765548EA6F}" sibTransId="{8F3C158B-BB2B-4C97-AB55-88804698D040}"/>
    <dgm:cxn modelId="{D9134FC1-EA12-4508-83F8-06C8A1CF2174}" type="presOf" srcId="{848812D9-E452-4C6E-8329-DBAEDFB0D696}" destId="{9F931C6B-94A2-4D5D-B218-93C27A3BDEDA}" srcOrd="0" destOrd="0" presId="urn:microsoft.com/office/officeart/2005/8/layout/vList2"/>
    <dgm:cxn modelId="{7C60F2D7-FAA3-497F-AB8E-030935458DBD}" srcId="{96589B67-3EF8-4158-9685-3FC3DC41E846}" destId="{E709486D-BC17-4F78-ABD3-841189C91BA5}" srcOrd="0" destOrd="0" parTransId="{A0C5E708-F220-42C2-A736-5F86508119ED}" sibTransId="{411EC069-3DDE-49E0-824D-139DEFC6782A}"/>
    <dgm:cxn modelId="{00C11AE4-45DB-46D8-A636-B2397E6CE379}" type="presParOf" srcId="{C8D4C98F-973B-46EE-9782-E1ED2E1183F0}" destId="{CFE22B79-7DA9-4779-986E-880B5165C0F7}" srcOrd="0" destOrd="0" presId="urn:microsoft.com/office/officeart/2005/8/layout/vList2"/>
    <dgm:cxn modelId="{F05E2FD0-A2B3-40D6-93D2-31503BA53659}" type="presParOf" srcId="{C8D4C98F-973B-46EE-9782-E1ED2E1183F0}" destId="{919DA4FD-976C-47BE-AC35-91AFDA09D0D8}" srcOrd="1" destOrd="0" presId="urn:microsoft.com/office/officeart/2005/8/layout/vList2"/>
    <dgm:cxn modelId="{09D73807-3F25-4814-AD08-457A56A2A92C}" type="presParOf" srcId="{C8D4C98F-973B-46EE-9782-E1ED2E1183F0}" destId="{9F931C6B-94A2-4D5D-B218-93C27A3BDEDA}" srcOrd="2" destOrd="0" presId="urn:microsoft.com/office/officeart/2005/8/layout/vList2"/>
    <dgm:cxn modelId="{B50E913D-0E56-4F8D-9DF1-CFF1526D790C}" type="presParOf" srcId="{C8D4C98F-973B-46EE-9782-E1ED2E1183F0}" destId="{53E7CE5D-18AC-4220-B872-008C185C42D0}" srcOrd="3" destOrd="0" presId="urn:microsoft.com/office/officeart/2005/8/layout/vList2"/>
    <dgm:cxn modelId="{7E5D662A-CB9A-4DE5-B9C3-CA00B52734AB}" type="presParOf" srcId="{C8D4C98F-973B-46EE-9782-E1ED2E1183F0}" destId="{35E87796-122F-411C-97A6-5D910F16DCA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52936-15F2-47DD-A6E6-C85400EBC8A0}">
      <dsp:nvSpPr>
        <dsp:cNvPr id="0" name=""/>
        <dsp:cNvSpPr/>
      </dsp:nvSpPr>
      <dsp:spPr>
        <a:xfrm>
          <a:off x="0" y="51668"/>
          <a:ext cx="6446520" cy="1385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human processor comprises of three sub-systems: the perceptual system, handling sensory information from the outside world; the motor system, which controls the actions; and the cognitive system, which provides the necessary processing to connect the two.(Card, Morgan, Newell)</a:t>
          </a:r>
          <a:endParaRPr lang="en-US" sz="1600" kern="1200"/>
        </a:p>
      </dsp:txBody>
      <dsp:txXfrm>
        <a:off x="67624" y="119292"/>
        <a:ext cx="6311272" cy="1250031"/>
      </dsp:txXfrm>
    </dsp:sp>
    <dsp:sp modelId="{917663CF-B943-4666-8A51-1438B48E02F4}">
      <dsp:nvSpPr>
        <dsp:cNvPr id="0" name=""/>
        <dsp:cNvSpPr/>
      </dsp:nvSpPr>
      <dsp:spPr>
        <a:xfrm>
          <a:off x="0" y="1483028"/>
          <a:ext cx="6446520" cy="1385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Humans interact with the outside world via information being received and sent i.e. Input / Output.</a:t>
          </a:r>
          <a:endParaRPr lang="en-US" sz="1600" kern="1200" dirty="0"/>
        </a:p>
      </dsp:txBody>
      <dsp:txXfrm>
        <a:off x="67624" y="1550652"/>
        <a:ext cx="6311272" cy="1250031"/>
      </dsp:txXfrm>
    </dsp:sp>
    <dsp:sp modelId="{4A90FFC6-86BB-410A-88A1-7B3CE79308E2}">
      <dsp:nvSpPr>
        <dsp:cNvPr id="0" name=""/>
        <dsp:cNvSpPr/>
      </dsp:nvSpPr>
      <dsp:spPr>
        <a:xfrm>
          <a:off x="0" y="2914388"/>
          <a:ext cx="6446520" cy="1385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an interaction with the computer, the user receives information via output channels.</a:t>
          </a:r>
          <a:endParaRPr lang="en-US" sz="1600" kern="1200"/>
        </a:p>
      </dsp:txBody>
      <dsp:txXfrm>
        <a:off x="67624" y="2982012"/>
        <a:ext cx="6311272" cy="12500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2EBB-F919-464C-A936-AFBF524ED65D}">
      <dsp:nvSpPr>
        <dsp:cNvPr id="0" name=""/>
        <dsp:cNvSpPr/>
      </dsp:nvSpPr>
      <dsp:spPr>
        <a:xfrm>
          <a:off x="0" y="3961026"/>
          <a:ext cx="4492602" cy="13000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A study of football statistics does not require an image of a football, however demonstrating flow in a pipe is usually best displayed in the context of the pipe itself.</a:t>
          </a:r>
          <a:endParaRPr lang="en-US" sz="1500" kern="1200"/>
        </a:p>
      </dsp:txBody>
      <dsp:txXfrm>
        <a:off x="0" y="3961026"/>
        <a:ext cx="4492602" cy="1300097"/>
      </dsp:txXfrm>
    </dsp:sp>
    <dsp:sp modelId="{24033B41-48BE-48C7-90F2-5477589A7B18}">
      <dsp:nvSpPr>
        <dsp:cNvPr id="0" name=""/>
        <dsp:cNvSpPr/>
      </dsp:nvSpPr>
      <dsp:spPr>
        <a:xfrm rot="10800000">
          <a:off x="0" y="1980978"/>
          <a:ext cx="4492602" cy="1999549"/>
        </a:xfrm>
        <a:prstGeom prst="upArrowCallout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It primarily relates to, and represents visually a physical ‘thing’ such as a mountain range over which clouds are flowing or a girder in which stress is of interest.</a:t>
          </a:r>
          <a:endParaRPr lang="en-US" sz="1500" kern="1200"/>
        </a:p>
      </dsp:txBody>
      <dsp:txXfrm rot="10800000">
        <a:off x="0" y="1980978"/>
        <a:ext cx="4492602" cy="1299247"/>
      </dsp:txXfrm>
    </dsp:sp>
    <dsp:sp modelId="{D1B6CCB1-BDF2-4DF3-8438-347FBA8AEB9B}">
      <dsp:nvSpPr>
        <dsp:cNvPr id="0" name=""/>
        <dsp:cNvSpPr/>
      </dsp:nvSpPr>
      <dsp:spPr>
        <a:xfrm rot="10800000">
          <a:off x="0" y="930"/>
          <a:ext cx="4492602" cy="1999549"/>
        </a:xfrm>
        <a:prstGeom prst="upArrowCallout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This is a related and somewhat overlapping field.</a:t>
          </a:r>
          <a:endParaRPr lang="en-US" sz="1500" kern="1200"/>
        </a:p>
      </dsp:txBody>
      <dsp:txXfrm rot="10800000">
        <a:off x="0" y="930"/>
        <a:ext cx="4492602" cy="12992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321C4-4B62-46C2-BE89-39FDB6F1E425}">
      <dsp:nvSpPr>
        <dsp:cNvPr id="0" name=""/>
        <dsp:cNvSpPr/>
      </dsp:nvSpPr>
      <dsp:spPr>
        <a:xfrm>
          <a:off x="0" y="460227"/>
          <a:ext cx="4492602" cy="1053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Clearly the ability to visually analyse data is fundamental to geographic display. The graphical display of spatial data helps towards recognition of patterns. </a:t>
          </a:r>
          <a:endParaRPr lang="en-US" sz="1500" kern="1200"/>
        </a:p>
      </dsp:txBody>
      <dsp:txXfrm>
        <a:off x="51403" y="511630"/>
        <a:ext cx="4389796" cy="950194"/>
      </dsp:txXfrm>
    </dsp:sp>
    <dsp:sp modelId="{BB9209D5-851D-4A71-9AA4-39711349F52E}">
      <dsp:nvSpPr>
        <dsp:cNvPr id="0" name=""/>
        <dsp:cNvSpPr/>
      </dsp:nvSpPr>
      <dsp:spPr>
        <a:xfrm>
          <a:off x="0" y="1556427"/>
          <a:ext cx="4492602" cy="1053000"/>
        </a:xfrm>
        <a:prstGeom prst="roundRect">
          <a:avLst/>
        </a:prstGeom>
        <a:solidFill>
          <a:schemeClr val="accent2">
            <a:hueOff val="-2474889"/>
            <a:satOff val="807"/>
            <a:lumOff val="-71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computer graphics that allows for the rapid display of vast volumes of data, and the processes provided by GIS help us analyse data sets that we could not achieve manually. </a:t>
          </a:r>
          <a:endParaRPr lang="en-US" sz="1500" kern="1200"/>
        </a:p>
      </dsp:txBody>
      <dsp:txXfrm>
        <a:off x="51403" y="1607830"/>
        <a:ext cx="4389796" cy="950194"/>
      </dsp:txXfrm>
    </dsp:sp>
    <dsp:sp modelId="{FA59D642-12DA-46DF-9DF8-5D1B62A48845}">
      <dsp:nvSpPr>
        <dsp:cNvPr id="0" name=""/>
        <dsp:cNvSpPr/>
      </dsp:nvSpPr>
      <dsp:spPr>
        <a:xfrm>
          <a:off x="0" y="2652627"/>
          <a:ext cx="4492602" cy="1053000"/>
        </a:xfrm>
        <a:prstGeom prst="roundRect">
          <a:avLst/>
        </a:prstGeom>
        <a:solidFill>
          <a:schemeClr val="accent2">
            <a:hueOff val="-4949778"/>
            <a:satOff val="1615"/>
            <a:lumOff val="-1438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This places GIS in the field of ViSC visual science</a:t>
          </a:r>
          <a:endParaRPr lang="en-US" sz="1500" kern="1200"/>
        </a:p>
      </dsp:txBody>
      <dsp:txXfrm>
        <a:off x="51403" y="2704030"/>
        <a:ext cx="4389796" cy="950194"/>
      </dsp:txXfrm>
    </dsp:sp>
    <dsp:sp modelId="{A4E9024A-DD4B-4341-B3B7-136DC5D1FFD0}">
      <dsp:nvSpPr>
        <dsp:cNvPr id="0" name=""/>
        <dsp:cNvSpPr/>
      </dsp:nvSpPr>
      <dsp:spPr>
        <a:xfrm>
          <a:off x="0" y="3748827"/>
          <a:ext cx="4492602" cy="1053000"/>
        </a:xfrm>
        <a:prstGeom prst="roundRect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baseline="0"/>
            <a:t>Geovisualisation implies the use of visual geospatial displays to explore data and through that exploration to generate hypotheses, develop problem solutions and construct knowledge.  </a:t>
          </a:r>
          <a:endParaRPr lang="en-US" sz="1500" kern="1200"/>
        </a:p>
      </dsp:txBody>
      <dsp:txXfrm>
        <a:off x="51403" y="3800230"/>
        <a:ext cx="4389796" cy="9501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22B79-7DA9-4779-986E-880B5165C0F7}">
      <dsp:nvSpPr>
        <dsp:cNvPr id="0" name=""/>
        <dsp:cNvSpPr/>
      </dsp:nvSpPr>
      <dsp:spPr>
        <a:xfrm>
          <a:off x="0" y="34707"/>
          <a:ext cx="4492602" cy="168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The above slides indicate how we store information in 2 dimensions to represent geographical reality.</a:t>
          </a:r>
          <a:endParaRPr lang="en-US" sz="2400" kern="1200"/>
        </a:p>
      </dsp:txBody>
      <dsp:txXfrm>
        <a:off x="82245" y="116952"/>
        <a:ext cx="4328112" cy="1520310"/>
      </dsp:txXfrm>
    </dsp:sp>
    <dsp:sp modelId="{9F931C6B-94A2-4D5D-B218-93C27A3BDEDA}">
      <dsp:nvSpPr>
        <dsp:cNvPr id="0" name=""/>
        <dsp:cNvSpPr/>
      </dsp:nvSpPr>
      <dsp:spPr>
        <a:xfrm>
          <a:off x="0" y="1788627"/>
          <a:ext cx="4492602" cy="1684800"/>
        </a:xfrm>
        <a:prstGeom prst="roundRect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This can be done in raster or vector format. </a:t>
          </a:r>
          <a:endParaRPr lang="en-US" sz="2400" kern="1200"/>
        </a:p>
      </dsp:txBody>
      <dsp:txXfrm>
        <a:off x="82245" y="1870872"/>
        <a:ext cx="4328112" cy="1520310"/>
      </dsp:txXfrm>
    </dsp:sp>
    <dsp:sp modelId="{35E87796-122F-411C-97A6-5D910F16DCAA}">
      <dsp:nvSpPr>
        <dsp:cNvPr id="0" name=""/>
        <dsp:cNvSpPr/>
      </dsp:nvSpPr>
      <dsp:spPr>
        <a:xfrm>
          <a:off x="0" y="3542547"/>
          <a:ext cx="4492602" cy="1684800"/>
        </a:xfrm>
        <a:prstGeom prst="roundRect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The GIS software is able to distinguish between the data types.</a:t>
          </a:r>
          <a:endParaRPr lang="en-US" sz="2400" kern="1200"/>
        </a:p>
      </dsp:txBody>
      <dsp:txXfrm>
        <a:off x="82245" y="3624792"/>
        <a:ext cx="4328112" cy="1520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962" y="4342661"/>
            <a:ext cx="5030077" cy="411628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962" y="4342661"/>
            <a:ext cx="5030077" cy="411628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962" y="4342661"/>
            <a:ext cx="5030077" cy="411628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962" y="4342661"/>
            <a:ext cx="5030077" cy="411628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962" y="4342661"/>
            <a:ext cx="5030077" cy="411628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1C2752B-2280-4C35-A6A3-468E6BEC2637}" type="slidenum">
              <a:rPr lang="en-GB" altLang="en-US">
                <a:latin typeface="Times" pitchFamily="18" charset="0"/>
              </a:rPr>
              <a:pPr/>
              <a:t>15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9D8129A-05B2-4A55-A6C4-D12B1DA678C8}" type="slidenum">
              <a:rPr lang="en-GB" altLang="en-US">
                <a:latin typeface="Times" pitchFamily="18" charset="0"/>
              </a:rPr>
              <a:pPr/>
              <a:t>16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313F3D9-797D-41D9-8B19-E6FC15BA07E2}" type="slidenum">
              <a:rPr lang="en-GB" altLang="en-US">
                <a:latin typeface="Times" pitchFamily="18" charset="0"/>
              </a:rPr>
              <a:pPr/>
              <a:t>18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D5F69D-43C6-4177-B19E-3A9A395738D4}" type="slidenum">
              <a:rPr lang="en-GB" altLang="en-US">
                <a:latin typeface="Times" pitchFamily="18" charset="0"/>
              </a:rPr>
              <a:pPr/>
              <a:t>19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219E5BB-A408-4D94-A07E-926CEFA328D0}" type="slidenum">
              <a:rPr lang="en-GB" altLang="en-US">
                <a:latin typeface="Times" pitchFamily="18" charset="0"/>
              </a:rPr>
              <a:pPr/>
              <a:t>20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59997A5-25BD-425B-AD4C-1E57A1DE1977}" type="slidenum">
              <a:rPr lang="en-GB" altLang="en-US">
                <a:latin typeface="Times" pitchFamily="18" charset="0"/>
              </a:rPr>
              <a:pPr/>
              <a:t>22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3BDBF98-A812-48FB-8E42-D17D5DE620EC}" type="slidenum">
              <a:rPr lang="en-GB" altLang="en-US">
                <a:latin typeface="Times" pitchFamily="18" charset="0"/>
              </a:rPr>
              <a:pPr/>
              <a:t>23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B617303-E234-4DF2-9EEB-2737ED0ACAF7}" type="slidenum">
              <a:rPr lang="en-GB" altLang="en-US">
                <a:latin typeface="Times" pitchFamily="18" charset="0"/>
              </a:rPr>
              <a:pPr/>
              <a:t>24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54B281-1D1F-4F1F-ACBF-6CA6FAB1164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pitchFamily="18" charset="0"/>
              <a:ea typeface="+mn-ea"/>
              <a:cs typeface="+mn-cs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1193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3F4F-51B2-42EE-AFA2-40C4572185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219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20269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336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928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07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69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57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55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85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092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95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768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5736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11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649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7317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642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24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420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1339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299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374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503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A3FC43A-F2E5-409E-8C82-7DC3B69EA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2811"/>
            <a:ext cx="304431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EBFF7B-A218-4767-9A82-7ADFE8C9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0" y="0"/>
            <a:ext cx="542468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3" y="539553"/>
            <a:ext cx="4647687" cy="5768658"/>
          </a:xfrm>
        </p:spPr>
        <p:txBody>
          <a:bodyPr anchor="ctr"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GIS</a:t>
            </a:r>
            <a:br>
              <a:rPr lang="en-GB" sz="5200">
                <a:solidFill>
                  <a:srgbClr val="FFFFFF"/>
                </a:solidFill>
              </a:rPr>
            </a:br>
            <a:r>
              <a:rPr lang="en-GB" sz="5200">
                <a:solidFill>
                  <a:srgbClr val="FFFFFF"/>
                </a:solidFill>
              </a:rPr>
              <a:t>B Holland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50991" y="228601"/>
            <a:ext cx="2577337" cy="6431540"/>
          </a:xfrm>
          <a:noFill/>
        </p:spPr>
        <p:txBody>
          <a:bodyPr anchor="ctr">
            <a:normAutofit/>
          </a:bodyPr>
          <a:lstStyle/>
          <a:p>
            <a:pPr algn="r"/>
            <a:r>
              <a:rPr lang="en-GB" sz="2400">
                <a:solidFill>
                  <a:srgbClr val="FFFFFF"/>
                </a:solidFill>
              </a:rPr>
              <a:t>GIS Data representation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24CC43D-EBDB-48A0-BCD5-BAF5EEB912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0799" r="35889" b="-1"/>
          <a:stretch/>
        </p:blipFill>
        <p:spPr>
          <a:xfrm>
            <a:off x="3502152" y="10"/>
            <a:ext cx="4967478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4147794-66B7-4CDE-BC75-BBDC48B2F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4993195" cy="6858000"/>
          </a:xfrm>
          <a:prstGeom prst="rect">
            <a:avLst/>
          </a:prstGeom>
          <a:solidFill>
            <a:schemeClr val="tx2">
              <a:lumMod val="50000"/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F31FA1E2-B143-42DC-9B02-8E52EF33352A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3956145" y="365758"/>
            <a:ext cx="4170216" cy="1828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US" altLang="en-US" sz="4100">
                <a:solidFill>
                  <a:schemeClr val="bg1"/>
                </a:solidFill>
                <a:latin typeface="+mj-lt"/>
              </a:rPr>
              <a:t>Stages involved in constructing a GIS data model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5844CB-F618-47AB-A478-97C1C621B4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0450" r="8051"/>
          <a:stretch/>
        </p:blipFill>
        <p:spPr>
          <a:xfrm>
            <a:off x="20" y="10"/>
            <a:ext cx="3479272" cy="6857990"/>
          </a:xfrm>
          <a:prstGeom prst="rect">
            <a:avLst/>
          </a:prstGeom>
        </p:spPr>
      </p:pic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F26447A5-6B7F-4E6F-AB9E-BD7F974893AA}"/>
              </a:ext>
            </a:extLst>
          </p:cNvPr>
          <p:cNvSpPr txBox="1">
            <a:spLocks/>
          </p:cNvSpPr>
          <p:nvPr/>
        </p:nvSpPr>
        <p:spPr>
          <a:xfrm>
            <a:off x="3956145" y="2324100"/>
            <a:ext cx="4170216" cy="3875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182880">
              <a:defRPr/>
            </a:pPr>
            <a:r>
              <a:rPr lang="en-US">
                <a:solidFill>
                  <a:schemeClr val="bg1"/>
                </a:solidFill>
              </a:rPr>
              <a:t>At each stage of the model building process the physical element represented on the map become more of an abstract of reality</a:t>
            </a:r>
          </a:p>
        </p:txBody>
      </p:sp>
    </p:spTree>
    <p:extLst>
      <p:ext uri="{BB962C8B-B14F-4D97-AF65-F5344CB8AC3E}">
        <p14:creationId xmlns:p14="http://schemas.microsoft.com/office/powerpoint/2010/main" val="81823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800">
                <a:latin typeface="Candara" pitchFamily="34" charset="0"/>
              </a:rPr>
              <a:t>Why Are GIS systems Good at analysing vast amounts of Data?</a:t>
            </a:r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49B978-99C9-49BF-B87A-5BCA12C6360E}" type="slidenum">
              <a:rPr lang="en-GB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33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latin typeface="Candara" pitchFamily="34" charset="0"/>
              </a:rPr>
              <a:t>The human processor</a:t>
            </a:r>
          </a:p>
        </p:txBody>
      </p:sp>
      <p:graphicFrame>
        <p:nvGraphicFramePr>
          <p:cNvPr id="37892" name="Rectangle 3">
            <a:extLst>
              <a:ext uri="{FF2B5EF4-FFF2-40B4-BE49-F238E27FC236}">
                <a16:creationId xmlns:a16="http://schemas.microsoft.com/office/drawing/2014/main" id="{D937135C-89AF-19DC-03AB-361871196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4906173"/>
              </p:ext>
            </p:extLst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4D6B15-33C3-43F4-AA91-0BA1545E4E7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181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946404" y="365760"/>
            <a:ext cx="4568571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latin typeface="Candara" pitchFamily="34" charset="0"/>
              </a:rPr>
              <a:t>Visualisation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idx="1"/>
          </p:nvPr>
        </p:nvSpPr>
        <p:spPr>
          <a:xfrm>
            <a:off x="946404" y="2005739"/>
            <a:ext cx="4568571" cy="41743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300">
                <a:latin typeface="Candara" pitchFamily="34" charset="0"/>
              </a:rPr>
              <a:t>The term visualisation was first made popular around 1987. There was a growing interest in the study of techniques for display behaviour.</a:t>
            </a:r>
          </a:p>
          <a:p>
            <a:pPr eaLnBrk="1" hangingPunct="1"/>
            <a:r>
              <a:rPr lang="en-GB" altLang="en-US" sz="1300" err="1">
                <a:latin typeface="Candara" pitchFamily="34" charset="0"/>
              </a:rPr>
              <a:t>Def</a:t>
            </a:r>
            <a:r>
              <a:rPr lang="en-GB" altLang="en-US" sz="1300">
                <a:latin typeface="Candara" pitchFamily="34" charset="0"/>
              </a:rPr>
              <a:t>: A mental Image - to imagine or remember as if actually seen</a:t>
            </a:r>
          </a:p>
          <a:p>
            <a:pPr eaLnBrk="1" hangingPunct="1"/>
            <a:r>
              <a:rPr lang="en-GB" altLang="en-US" sz="1300">
                <a:latin typeface="Candara" pitchFamily="34" charset="0"/>
              </a:rPr>
              <a:t>we can see that it is an activity which a human being engages in, and that it is a cognitive activity</a:t>
            </a:r>
          </a:p>
          <a:p>
            <a:pPr eaLnBrk="1" hangingPunct="1"/>
            <a:r>
              <a:rPr lang="en-GB" altLang="en-US" sz="1300">
                <a:latin typeface="Candara" pitchFamily="34" charset="0"/>
              </a:rPr>
              <a:t>In terms of computer graphics there is a much more specific and overcomplicated definition:</a:t>
            </a:r>
          </a:p>
          <a:p>
            <a:pPr lvl="1" eaLnBrk="1" hangingPunct="1"/>
            <a:r>
              <a:rPr lang="en-GB" altLang="en-US" sz="1300">
                <a:latin typeface="Candara" pitchFamily="34" charset="0"/>
              </a:rPr>
              <a:t>“The technical display of visualisation concerns itself with the display behaviour – making complex states of behaviour comprehensible to the human eye.”</a:t>
            </a:r>
          </a:p>
          <a:p>
            <a:pPr eaLnBrk="1" hangingPunct="1"/>
            <a:r>
              <a:rPr lang="en-GB" altLang="en-US" sz="1300">
                <a:latin typeface="Candara" pitchFamily="34" charset="0"/>
              </a:rPr>
              <a:t>“ A solution searching for a problem”</a:t>
            </a:r>
          </a:p>
          <a:p>
            <a:pPr eaLnBrk="1" hangingPunct="1"/>
            <a:r>
              <a:rPr lang="en-GB" altLang="en-US" sz="1300">
                <a:latin typeface="Candara" pitchFamily="34" charset="0"/>
              </a:rPr>
              <a:t> Visualisation encompasses the generation, manipulation and comprehension of the products of vision.</a:t>
            </a:r>
          </a:p>
          <a:p>
            <a:pPr eaLnBrk="1" hangingPunct="1"/>
            <a:endParaRPr lang="en-GB" altLang="en-US" sz="1300">
              <a:latin typeface="Candara" pitchFamily="34" charset="0"/>
            </a:endParaRPr>
          </a:p>
          <a:p>
            <a:pPr eaLnBrk="1" hangingPunct="1">
              <a:buFontTx/>
              <a:buNone/>
            </a:pPr>
            <a:endParaRPr lang="en-GB" altLang="en-US" sz="1300">
              <a:latin typeface="Candara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69630" y="6172200"/>
            <a:ext cx="685800" cy="5937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A680C4E-CDC5-490C-90E8-DA03DABE0B21}" type="slidenum">
              <a:rPr lang="en-GB" smtClean="0"/>
              <a:pPr>
                <a:spcAft>
                  <a:spcPts val="600"/>
                </a:spcAft>
                <a:defRPr/>
              </a:pPr>
              <a:t>5</a:t>
            </a:fld>
            <a:endParaRPr lang="en-GB"/>
          </a:p>
        </p:txBody>
      </p:sp>
      <p:pic>
        <p:nvPicPr>
          <p:cNvPr id="39946" name="Picture 39945" descr="Geometric shapes on a wooden background">
            <a:extLst>
              <a:ext uri="{FF2B5EF4-FFF2-40B4-BE49-F238E27FC236}">
                <a16:creationId xmlns:a16="http://schemas.microsoft.com/office/drawing/2014/main" id="{849BB546-6828-FE86-F2E9-D414A8D19C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400" r="43647" b="-1"/>
          <a:stretch/>
        </p:blipFill>
        <p:spPr>
          <a:xfrm>
            <a:off x="5802876" y="10"/>
            <a:ext cx="26664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268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5472608" cy="9361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latin typeface="Candara" pitchFamily="34" charset="0"/>
              </a:rPr>
              <a:t>Information Visualisation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idx="1"/>
          </p:nvPr>
        </p:nvSpPr>
        <p:spPr>
          <a:xfrm>
            <a:off x="225617" y="1165643"/>
            <a:ext cx="6777317" cy="1008112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GB" altLang="en-US" sz="2000" dirty="0">
                <a:latin typeface="Candara" pitchFamily="34" charset="0"/>
              </a:rPr>
              <a:t>There are many situations in which data is available, </a:t>
            </a:r>
            <a:r>
              <a:rPr lang="en-GB" altLang="en-US" sz="1800" b="1" dirty="0">
                <a:latin typeface="Candara" pitchFamily="34" charset="0"/>
              </a:rPr>
              <a:t>in</a:t>
            </a:r>
            <a:r>
              <a:rPr lang="en-GB" altLang="en-US" sz="2000" dirty="0">
                <a:latin typeface="Candara" pitchFamily="34" charset="0"/>
              </a:rPr>
              <a:t> very large quantities, and where some human insight into the data is required.</a:t>
            </a:r>
          </a:p>
          <a:p>
            <a:pPr eaLnBrk="1" hangingPunct="1"/>
            <a:r>
              <a:rPr lang="en-GB" altLang="en-US" sz="2000" dirty="0">
                <a:latin typeface="Candara" pitchFamily="34" charset="0"/>
              </a:rPr>
              <a:t>Here is an example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7C6D36-FF4B-411F-9A1E-91A2F6EED32A}" type="slidenum">
              <a:rPr lang="en-GB"/>
              <a:pPr>
                <a:defRPr/>
              </a:pPr>
              <a:t>6</a:t>
            </a:fld>
            <a:endParaRPr lang="en-GB"/>
          </a:p>
        </p:txBody>
      </p:sp>
      <p:pic>
        <p:nvPicPr>
          <p:cNvPr id="16389" name="Picture 4" descr="jp_bi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888" y="2173755"/>
            <a:ext cx="6354688" cy="4279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6985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9" name="Rectangle 44038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2600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1" name="Rectangle 44040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0"/>
            <a:ext cx="2802142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898" y="643466"/>
            <a:ext cx="2319539" cy="5528734"/>
          </a:xfrm>
          <a:noFill/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GB" sz="2400">
                <a:solidFill>
                  <a:srgbClr val="FFFFFF"/>
                </a:solidFill>
                <a:latin typeface="Candara" pitchFamily="34" charset="0"/>
              </a:rPr>
              <a:t>…cont</a:t>
            </a:r>
          </a:p>
        </p:txBody>
      </p:sp>
      <p:sp useBgFill="1">
        <p:nvSpPr>
          <p:cNvPr id="44043" name="Rectangle 44042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4740" y="0"/>
            <a:ext cx="518488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Rectangle 3"/>
          <p:cNvSpPr>
            <a:spLocks noGrp="1" noChangeArrowheads="1"/>
          </p:cNvSpPr>
          <p:nvPr>
            <p:ph idx="1"/>
          </p:nvPr>
        </p:nvSpPr>
        <p:spPr>
          <a:xfrm>
            <a:off x="3616423" y="643466"/>
            <a:ext cx="4370604" cy="557106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600">
                <a:latin typeface="Candara" pitchFamily="34" charset="0"/>
              </a:rPr>
              <a:t>Sight of the map usually results in the viewer forming some understanding  - though not a completely memorised image - of the underground railway routes and their regular and interchange stations.</a:t>
            </a:r>
          </a:p>
          <a:p>
            <a:pPr eaLnBrk="1" hangingPunct="1"/>
            <a:r>
              <a:rPr lang="en-GB" altLang="en-US" sz="1600">
                <a:latin typeface="Candara" pitchFamily="34" charset="0"/>
              </a:rPr>
              <a:t>Typically, attention will be focus on the planned journey.</a:t>
            </a:r>
          </a:p>
          <a:p>
            <a:pPr eaLnBrk="1" hangingPunct="1"/>
            <a:r>
              <a:rPr lang="en-GB" altLang="en-US" sz="1600">
                <a:latin typeface="Candara" pitchFamily="34" charset="0"/>
              </a:rPr>
              <a:t>The route may be memorised by the colour and  direction of the line(s) involved.</a:t>
            </a:r>
          </a:p>
          <a:p>
            <a:pPr eaLnBrk="1" hangingPunct="1"/>
            <a:r>
              <a:rPr lang="en-GB" altLang="en-US" sz="1600">
                <a:latin typeface="Candara" pitchFamily="34" charset="0"/>
              </a:rPr>
              <a:t>Thus, a relevant portion of the underground system has been visualised and the resulting internal model - whatever its form - can be accessed during the journey to ensure arrival at the correct destination.</a:t>
            </a:r>
          </a:p>
          <a:p>
            <a:pPr eaLnBrk="1" hangingPunct="1"/>
            <a:r>
              <a:rPr lang="en-GB" altLang="en-US" sz="1600">
                <a:latin typeface="Candara" pitchFamily="34" charset="0"/>
              </a:rPr>
              <a:t>This internal model is sometimes called a cognitive map.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69630" y="6172200"/>
            <a:ext cx="685800" cy="5937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5C8CC601-BB6C-44F7-BCBB-AB6CBF63275A}" type="slidenum">
              <a:rPr lang="en-GB"/>
              <a:pPr>
                <a:spcAft>
                  <a:spcPts val="600"/>
                </a:spcAft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733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4" name="Rectangle 46093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900">
                <a:solidFill>
                  <a:srgbClr val="FFFFFF"/>
                </a:solidFill>
                <a:latin typeface="Candara" pitchFamily="34" charset="0"/>
              </a:rPr>
              <a:t>Scientific visualisation</a:t>
            </a:r>
          </a:p>
        </p:txBody>
      </p:sp>
      <p:sp>
        <p:nvSpPr>
          <p:cNvPr id="46095" name="Rectangle 46094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69630" y="6172200"/>
            <a:ext cx="685800" cy="5937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EFBA451-2D6E-47E2-8C5B-504D5CF7FFEB}" type="slidenum">
              <a:rPr lang="en-GB" sz="3100">
                <a:solidFill>
                  <a:srgbClr val="46464A">
                    <a:lumMod val="60000"/>
                    <a:lumOff val="40000"/>
                  </a:srgbClr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sz="3100">
              <a:solidFill>
                <a:srgbClr val="46464A">
                  <a:lumMod val="60000"/>
                  <a:lumOff val="40000"/>
                </a:srgbClr>
              </a:solidFill>
            </a:endParaRPr>
          </a:p>
        </p:txBody>
      </p:sp>
      <p:graphicFrame>
        <p:nvGraphicFramePr>
          <p:cNvPr id="46096" name="Rectangle 3">
            <a:extLst>
              <a:ext uri="{FF2B5EF4-FFF2-40B4-BE49-F238E27FC236}">
                <a16:creationId xmlns:a16="http://schemas.microsoft.com/office/drawing/2014/main" id="{9741D830-E53A-21D8-1809-5A5CDAC2C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981168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2929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8" name="Rectangle 56327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1900">
                <a:solidFill>
                  <a:srgbClr val="FFFFFF"/>
                </a:solidFill>
                <a:latin typeface="Candara" pitchFamily="34" charset="0"/>
              </a:rPr>
              <a:t>What is Geovisualisation? </a:t>
            </a:r>
          </a:p>
        </p:txBody>
      </p:sp>
      <p:sp>
        <p:nvSpPr>
          <p:cNvPr id="56330" name="Rectangle 56329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69630" y="6172200"/>
            <a:ext cx="685800" cy="5937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8C97AA0B-10F4-4E52-9D59-971FDA3825DF}" type="slidenum">
              <a:rPr lang="en-GB" sz="3100">
                <a:solidFill>
                  <a:srgbClr val="46464A">
                    <a:lumMod val="60000"/>
                    <a:lumOff val="40000"/>
                  </a:srgbClr>
                </a:solidFill>
              </a:rPr>
              <a:pPr>
                <a:spcAft>
                  <a:spcPts val="600"/>
                </a:spcAft>
                <a:defRPr/>
              </a:pPr>
              <a:t>9</a:t>
            </a:fld>
            <a:endParaRPr lang="en-GB" sz="3100">
              <a:solidFill>
                <a:srgbClr val="46464A">
                  <a:lumMod val="60000"/>
                  <a:lumOff val="40000"/>
                </a:srgbClr>
              </a:solidFill>
            </a:endParaRPr>
          </a:p>
        </p:txBody>
      </p:sp>
      <p:graphicFrame>
        <p:nvGraphicFramePr>
          <p:cNvPr id="56324" name="Rectangle 3">
            <a:extLst>
              <a:ext uri="{FF2B5EF4-FFF2-40B4-BE49-F238E27FC236}">
                <a16:creationId xmlns:a16="http://schemas.microsoft.com/office/drawing/2014/main" id="{CCFD5A6D-BA53-72C3-310A-389EA46D6A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351440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8027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928116" y="566382"/>
            <a:ext cx="3400536" cy="155028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latin typeface="Candara" pitchFamily="34" charset="0"/>
              </a:rPr>
              <a:t>…cont</a:t>
            </a:r>
          </a:p>
        </p:txBody>
      </p:sp>
      <p:sp>
        <p:nvSpPr>
          <p:cNvPr id="57356" name="Rectangle 57355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-11430" y="6172200"/>
            <a:ext cx="685800" cy="5937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063990BF-351E-4A55-8430-135EE2292E50}" type="slidenum"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7357" name="Rectangle 3"/>
          <p:cNvSpPr>
            <a:spLocks noGrp="1" noChangeArrowheads="1"/>
          </p:cNvSpPr>
          <p:nvPr>
            <p:ph idx="1"/>
          </p:nvPr>
        </p:nvSpPr>
        <p:spPr>
          <a:xfrm>
            <a:off x="899651" y="2438399"/>
            <a:ext cx="3429001" cy="385321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atin typeface="Candara" pitchFamily="34" charset="0"/>
              </a:rPr>
              <a:t>Within a </a:t>
            </a:r>
            <a:r>
              <a:rPr lang="en-US" altLang="en-US" dirty="0" err="1">
                <a:latin typeface="Candara" pitchFamily="34" charset="0"/>
              </a:rPr>
              <a:t>Geovisualisation</a:t>
            </a:r>
            <a:r>
              <a:rPr lang="en-US" altLang="en-US" dirty="0">
                <a:latin typeface="Candara" pitchFamily="34" charset="0"/>
              </a:rPr>
              <a:t> environment, a map is used to help the user to stimulate their “visual thinking”.</a:t>
            </a:r>
          </a:p>
          <a:p>
            <a:pPr eaLnBrk="1" hangingPunct="1"/>
            <a:r>
              <a:rPr lang="en-US" altLang="en-US" dirty="0">
                <a:latin typeface="Candara" pitchFamily="34" charset="0"/>
              </a:rPr>
              <a:t> A map as a visual analysis tool should give insight to spatial patterns and trends. Within a visual environment such as a computer-based map data can be manipulated beyond the traditional norms.</a:t>
            </a:r>
            <a:r>
              <a:rPr lang="en-GB" altLang="en-US" dirty="0">
                <a:latin typeface="Candara" pitchFamily="34" charset="0"/>
              </a:rPr>
              <a:t> </a:t>
            </a:r>
          </a:p>
        </p:txBody>
      </p:sp>
      <p:pic>
        <p:nvPicPr>
          <p:cNvPr id="57358" name="Picture 57357" descr="Close up of pushpins on roadmap route">
            <a:extLst>
              <a:ext uri="{FF2B5EF4-FFF2-40B4-BE49-F238E27FC236}">
                <a16:creationId xmlns:a16="http://schemas.microsoft.com/office/drawing/2014/main" id="{8CDBA45D-EAAB-CA00-A78B-FE4050151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97" r="40278"/>
          <a:stretch/>
        </p:blipFill>
        <p:spPr>
          <a:xfrm>
            <a:off x="4572885" y="10"/>
            <a:ext cx="457111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444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1CEEAD-825F-41AD-B0DB-77CE90932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46963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0545DB-1EF2-53D1-687C-64EBA771EA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30531"/>
          <a:stretch/>
        </p:blipFill>
        <p:spPr>
          <a:xfrm>
            <a:off x="20" y="10"/>
            <a:ext cx="846961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Modes or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013055"/>
            <a:ext cx="6446520" cy="416708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Temporal - September 10 2023</a:t>
            </a:r>
          </a:p>
          <a:p>
            <a:pPr eaLnBrk="1" hangingPunct="1">
              <a:defRPr/>
            </a:pPr>
            <a:r>
              <a:rPr lang="en-GB" dirty="0"/>
              <a:t>Thematic - car accidents</a:t>
            </a:r>
          </a:p>
          <a:p>
            <a:pPr eaLnBrk="1" hangingPunct="1">
              <a:defRPr/>
            </a:pPr>
            <a:r>
              <a:rPr lang="en-GB" dirty="0"/>
              <a:t>Spatial - near SA1 IQ car park</a:t>
            </a:r>
          </a:p>
          <a:p>
            <a:pPr eaLnBrk="1" hangingPunct="1">
              <a:defRPr/>
            </a:pPr>
            <a:r>
              <a:rPr lang="en-GB" dirty="0"/>
              <a:t>Thus, temporal dimensions indicate time, thematic indicates the characteristics of the real-world feature and spatial gives it a location.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340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03" y="836712"/>
            <a:ext cx="7024744" cy="100811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/>
              <a:t>Classifying Spatial Data – Entity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dirty="0"/>
              <a:t>Geographic theory employs the subdivision of spatial data into one of four object classes</a:t>
            </a:r>
            <a:endParaRPr lang="en-GB" sz="2400" dirty="0"/>
          </a:p>
          <a:p>
            <a:pPr lvl="1" eaLnBrk="1" hangingPunct="1">
              <a:defRPr/>
            </a:pPr>
            <a:r>
              <a:rPr lang="en-GB" dirty="0"/>
              <a:t>Points, Lines, Areas, Surfaces</a:t>
            </a:r>
          </a:p>
          <a:p>
            <a:pPr lvl="1" eaLnBrk="1" hangingPunct="1">
              <a:defRPr/>
            </a:pPr>
            <a:r>
              <a:rPr lang="en-GB" dirty="0"/>
              <a:t>Vector Data structures - Use is made of the two-dimensional Cartesian (</a:t>
            </a:r>
            <a:r>
              <a:rPr lang="en-GB" dirty="0" err="1"/>
              <a:t>x,y</a:t>
            </a:r>
            <a:r>
              <a:rPr lang="en-GB" dirty="0"/>
              <a:t>) co-ordinate system to store shapes as spatial entities.</a:t>
            </a:r>
          </a:p>
          <a:p>
            <a:pPr lvl="1" eaLnBrk="1" hangingPunct="1">
              <a:defRPr/>
            </a:pPr>
            <a:r>
              <a:rPr lang="en-GB" dirty="0"/>
              <a:t>The following Diagram gives examples</a:t>
            </a:r>
            <a:endParaRPr lang="en-GB" sz="2400" dirty="0"/>
          </a:p>
        </p:txBody>
      </p:sp>
      <p:grpSp>
        <p:nvGrpSpPr>
          <p:cNvPr id="4" name="Group 3"/>
          <p:cNvGrpSpPr/>
          <p:nvPr/>
        </p:nvGrpSpPr>
        <p:grpSpPr>
          <a:xfrm>
            <a:off x="1640776" y="4581128"/>
            <a:ext cx="5057775" cy="1222049"/>
            <a:chOff x="1724025" y="3876675"/>
            <a:chExt cx="5057775" cy="2038350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1724025" y="4552950"/>
              <a:ext cx="533400" cy="685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1762125" y="4610100"/>
              <a:ext cx="533400" cy="609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Freeform 7"/>
            <p:cNvSpPr>
              <a:spLocks/>
            </p:cNvSpPr>
            <p:nvPr/>
          </p:nvSpPr>
          <p:spPr bwMode="auto">
            <a:xfrm>
              <a:off x="3876675" y="4086225"/>
              <a:ext cx="609600" cy="1828800"/>
            </a:xfrm>
            <a:custGeom>
              <a:avLst/>
              <a:gdLst>
                <a:gd name="T0" fmla="*/ 0 w 384"/>
                <a:gd name="T1" fmla="*/ 0 h 1152"/>
                <a:gd name="T2" fmla="*/ 384 w 384"/>
                <a:gd name="T3" fmla="*/ 432 h 1152"/>
                <a:gd name="T4" fmla="*/ 240 w 384"/>
                <a:gd name="T5" fmla="*/ 1152 h 1152"/>
                <a:gd name="T6" fmla="*/ 0 60000 65536"/>
                <a:gd name="T7" fmla="*/ 0 60000 65536"/>
                <a:gd name="T8" fmla="*/ 0 60000 65536"/>
                <a:gd name="T9" fmla="*/ 0 w 384"/>
                <a:gd name="T10" fmla="*/ 0 h 1152"/>
                <a:gd name="T11" fmla="*/ 384 w 384"/>
                <a:gd name="T12" fmla="*/ 1152 h 115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84" h="1152">
                  <a:moveTo>
                    <a:pt x="0" y="0"/>
                  </a:moveTo>
                  <a:lnTo>
                    <a:pt x="384" y="432"/>
                  </a:lnTo>
                  <a:lnTo>
                    <a:pt x="240" y="1152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271" name="Freeform 8"/>
            <p:cNvSpPr>
              <a:spLocks/>
            </p:cNvSpPr>
            <p:nvPr/>
          </p:nvSpPr>
          <p:spPr bwMode="auto">
            <a:xfrm>
              <a:off x="5715000" y="3876675"/>
              <a:ext cx="1066800" cy="1905000"/>
            </a:xfrm>
            <a:custGeom>
              <a:avLst/>
              <a:gdLst>
                <a:gd name="T0" fmla="*/ 336 w 672"/>
                <a:gd name="T1" fmla="*/ 0 h 1200"/>
                <a:gd name="T2" fmla="*/ 0 w 672"/>
                <a:gd name="T3" fmla="*/ 528 h 1200"/>
                <a:gd name="T4" fmla="*/ 0 w 672"/>
                <a:gd name="T5" fmla="*/ 1200 h 1200"/>
                <a:gd name="T6" fmla="*/ 624 w 672"/>
                <a:gd name="T7" fmla="*/ 1200 h 1200"/>
                <a:gd name="T8" fmla="*/ 672 w 672"/>
                <a:gd name="T9" fmla="*/ 240 h 1200"/>
                <a:gd name="T10" fmla="*/ 336 w 672"/>
                <a:gd name="T11" fmla="*/ 0 h 12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1200"/>
                <a:gd name="T20" fmla="*/ 672 w 672"/>
                <a:gd name="T21" fmla="*/ 1200 h 12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1200">
                  <a:moveTo>
                    <a:pt x="336" y="0"/>
                  </a:moveTo>
                  <a:lnTo>
                    <a:pt x="0" y="528"/>
                  </a:lnTo>
                  <a:lnTo>
                    <a:pt x="0" y="1200"/>
                  </a:lnTo>
                  <a:lnTo>
                    <a:pt x="624" y="1200"/>
                  </a:lnTo>
                  <a:lnTo>
                    <a:pt x="672" y="240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63184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1AB4B-D538-04C2-7C2C-FD622CDAD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643" y="640081"/>
            <a:ext cx="4241572" cy="16069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/>
              <a:t>Vector</a:t>
            </a:r>
            <a:endParaRPr lang="en-US" sz="44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26291D3-8982-CAA2-BF75-C0A8049C5038}"/>
              </a:ext>
            </a:extLst>
          </p:cNvPr>
          <p:cNvSpPr txBox="1">
            <a:spLocks/>
          </p:cNvSpPr>
          <p:nvPr/>
        </p:nvSpPr>
        <p:spPr>
          <a:xfrm>
            <a:off x="960643" y="2560106"/>
            <a:ext cx="4241572" cy="3724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/>
            <a:r>
              <a:rPr lang="en-US" sz="1500"/>
              <a:t>A coordinate-based data model that represents geographic features as points, lines, and polygons. </a:t>
            </a:r>
          </a:p>
          <a:p>
            <a:pPr marL="571500"/>
            <a:r>
              <a:rPr lang="en-US" sz="1500"/>
              <a:t>Each point feature is represented as a single coordinate pair, while line and polygon features are represented as ordered lists of vertices. </a:t>
            </a:r>
          </a:p>
          <a:p>
            <a:pPr marL="571500"/>
            <a:r>
              <a:rPr lang="en-US" sz="1500"/>
              <a:t>Attributes are associated with each vector feature, as opposed to a raster data model, which associates attributes with grid cells.</a:t>
            </a:r>
          </a:p>
          <a:p>
            <a:endParaRPr lang="en-US" sz="15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A53059-D7B9-4249-ACFA-426AA0C68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4162" y="599768"/>
            <a:ext cx="2285880" cy="2566218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173C96-4F74-8BB3-A994-53CAC7F1728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769" y="1130242"/>
            <a:ext cx="1958667" cy="150527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230AD75-6717-4566-9CA9-25308C059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4162" y="3688130"/>
            <a:ext cx="2285880" cy="2566218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5546ABA-11D6-4ADF-1F9C-C0B88A9F65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53"/>
          <a:stretch/>
        </p:blipFill>
        <p:spPr bwMode="auto">
          <a:xfrm>
            <a:off x="5857768" y="4411973"/>
            <a:ext cx="1958667" cy="1118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214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</p:spPr>
        <p:txBody>
          <a:bodyPr>
            <a:normAutofit/>
          </a:bodyPr>
          <a:lstStyle/>
          <a:p>
            <a:r>
              <a:rPr lang="en-IE" b="1"/>
              <a:t>Raster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352" y="2353801"/>
            <a:ext cx="2478467" cy="279941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9125" y="1933575"/>
            <a:ext cx="4406759" cy="4246562"/>
          </a:xfrm>
        </p:spPr>
        <p:txBody>
          <a:bodyPr>
            <a:normAutofit/>
          </a:bodyPr>
          <a:lstStyle/>
          <a:p>
            <a:pPr marL="571500" indent="-457200"/>
            <a:r>
              <a:rPr lang="en-GB" sz="1700"/>
              <a:t>A spatial data model that defines space as an array of equally sized cells arranged in rows and columns, and composed of single or multiple bands. </a:t>
            </a:r>
          </a:p>
          <a:p>
            <a:pPr marL="571500" indent="-457200"/>
            <a:r>
              <a:rPr lang="en-GB" sz="1700"/>
              <a:t>Each cell contains an attribute value and location coordinates. </a:t>
            </a:r>
          </a:p>
          <a:p>
            <a:pPr marL="571500" indent="-457200"/>
            <a:r>
              <a:rPr lang="en-GB" sz="1700"/>
              <a:t>Unlike a vector structure, which stores coordinates explicitly, raster coordinates are contained in the ordering of the matrix. </a:t>
            </a:r>
          </a:p>
          <a:p>
            <a:pPr marL="571500" indent="-457200"/>
            <a:r>
              <a:rPr lang="en-GB" sz="1700"/>
              <a:t>Groups of cells that share the same value represent the same type of geographic feature.</a:t>
            </a:r>
            <a:endParaRPr lang="en-IE" sz="1700"/>
          </a:p>
          <a:p>
            <a:endParaRPr lang="en-IE" sz="1700"/>
          </a:p>
        </p:txBody>
      </p:sp>
    </p:spTree>
    <p:extLst>
      <p:ext uri="{BB962C8B-B14F-4D97-AF65-F5344CB8AC3E}">
        <p14:creationId xmlns:p14="http://schemas.microsoft.com/office/powerpoint/2010/main" val="1375466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Rectangle 12295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2298" name="Rectangle 12297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1" name="Picture 1029" descr="fig-3-9B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3" b="6"/>
          <a:stretch/>
        </p:blipFill>
        <p:spPr bwMode="auto">
          <a:xfrm>
            <a:off x="20" y="1"/>
            <a:ext cx="8469610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300" name="Straight Connector 12299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475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0" name="Text Box 1026"/>
          <p:cNvSpPr txBox="1">
            <a:spLocks noChangeArrowheads="1"/>
          </p:cNvSpPr>
          <p:nvPr/>
        </p:nvSpPr>
        <p:spPr bwMode="auto">
          <a:xfrm>
            <a:off x="3966480" y="4564673"/>
            <a:ext cx="4249403" cy="1615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Raster and vector spatial data (Continued)</a:t>
            </a:r>
          </a:p>
        </p:txBody>
      </p:sp>
    </p:spTree>
    <p:extLst>
      <p:ext uri="{BB962C8B-B14F-4D97-AF65-F5344CB8AC3E}">
        <p14:creationId xmlns:p14="http://schemas.microsoft.com/office/powerpoint/2010/main" val="371017267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7"/>
          <p:cNvSpPr txBox="1">
            <a:spLocks noChangeArrowheads="1"/>
          </p:cNvSpPr>
          <p:nvPr/>
        </p:nvSpPr>
        <p:spPr bwMode="auto">
          <a:xfrm>
            <a:off x="467544" y="5895975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Effect of changing resolution in the raster (left) and vector worlds (right)</a:t>
            </a:r>
          </a:p>
        </p:txBody>
      </p:sp>
      <p:pic>
        <p:nvPicPr>
          <p:cNvPr id="13315" name="Picture 1029" descr="fig-3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447675"/>
            <a:ext cx="72644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54314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4568571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Raster and Vector data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005739"/>
            <a:ext cx="4568571" cy="417439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1400" dirty="0"/>
              <a:t>The following slide provides an example of a raster data representation </a:t>
            </a:r>
          </a:p>
          <a:p>
            <a:pPr eaLnBrk="1" hangingPunct="1">
              <a:defRPr/>
            </a:pPr>
            <a:r>
              <a:rPr lang="en-GB" sz="1400" dirty="0"/>
              <a:t>Basically, we use the principle of pixels on a computer screen – each pixel will have a grid reference. Each reference will have one or more values attached to it.</a:t>
            </a:r>
          </a:p>
          <a:p>
            <a:pPr eaLnBrk="1" hangingPunct="1">
              <a:defRPr/>
            </a:pPr>
            <a:r>
              <a:rPr lang="en-GB" sz="1400" dirty="0"/>
              <a:t>In a simple raster structure different spatial features must be stored as separate data layers.</a:t>
            </a:r>
          </a:p>
          <a:p>
            <a:pPr eaLnBrk="1" hangingPunct="1">
              <a:defRPr/>
            </a:pPr>
            <a:r>
              <a:rPr lang="en-GB" sz="1400" dirty="0"/>
              <a:t>To store images in raster format sometimes causes impact on the storage and retrieval of eth GIS map information.</a:t>
            </a:r>
          </a:p>
          <a:p>
            <a:pPr eaLnBrk="1" hangingPunct="1">
              <a:defRPr/>
            </a:pPr>
            <a:r>
              <a:rPr lang="en-GB" sz="1400" dirty="0"/>
              <a:t>Because vector storage only need to retain the point values and then use is made of various algorithms the memory requirement are less.</a:t>
            </a:r>
          </a:p>
          <a:p>
            <a:pPr eaLnBrk="1" hangingPunct="1">
              <a:defRPr/>
            </a:pPr>
            <a:endParaRPr lang="en-GB" sz="1400" dirty="0"/>
          </a:p>
        </p:txBody>
      </p:sp>
      <p:pic>
        <p:nvPicPr>
          <p:cNvPr id="5" name="Picture 4" descr="Vibrant multicolour checkered floor design">
            <a:extLst>
              <a:ext uri="{FF2B5EF4-FFF2-40B4-BE49-F238E27FC236}">
                <a16:creationId xmlns:a16="http://schemas.microsoft.com/office/drawing/2014/main" id="{35AFEF90-DF16-AF18-8F10-C11F896A6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90" r="36866"/>
          <a:stretch/>
        </p:blipFill>
        <p:spPr>
          <a:xfrm>
            <a:off x="5802876" y="10"/>
            <a:ext cx="26664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110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Rectangle 15367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482873" y="2325157"/>
            <a:ext cx="2767819" cy="38549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A simple raster data structure</a:t>
            </a:r>
          </a:p>
        </p:txBody>
      </p:sp>
      <p:pic>
        <p:nvPicPr>
          <p:cNvPr id="15363" name="Picture 6" descr="fig-3-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0722" y="2471767"/>
            <a:ext cx="4616802" cy="192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0081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Rectangle 16391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387" name="Picture 6" descr="fig-3-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498" y="2361715"/>
            <a:ext cx="5195255" cy="214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5909006" y="2325157"/>
            <a:ext cx="2306877" cy="38549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Feature coding of cells in the raster world</a:t>
            </a:r>
          </a:p>
        </p:txBody>
      </p:sp>
    </p:spTree>
    <p:extLst>
      <p:ext uri="{BB962C8B-B14F-4D97-AF65-F5344CB8AC3E}">
        <p14:creationId xmlns:p14="http://schemas.microsoft.com/office/powerpoint/2010/main" val="4240718652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482873" y="2325157"/>
            <a:ext cx="2767819" cy="38549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Data structures in the vector world: (a) simple data structure;</a:t>
            </a:r>
            <a:br>
              <a:rPr lang="en-US" altLang="en-US" sz="1400">
                <a:latin typeface="+mn-lt"/>
              </a:rPr>
            </a:br>
            <a:r>
              <a:rPr lang="en-US" altLang="en-US" sz="1400">
                <a:latin typeface="+mn-lt"/>
              </a:rPr>
              <a:t>(b) point dictionary</a:t>
            </a:r>
          </a:p>
        </p:txBody>
      </p:sp>
      <p:pic>
        <p:nvPicPr>
          <p:cNvPr id="18435" name="Picture 5" descr="fig-3-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82861" y="640080"/>
            <a:ext cx="3432523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32187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C16EC-4CCB-615C-E4D3-6E392D1CA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OS Vector / Raster data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F270FEB-ED9C-664B-3555-8169C744F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6150" y="2191296"/>
            <a:ext cx="6446838" cy="3626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393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1" name="Rectangle 2049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490" name="Rectangle 20489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3" name="Picture 10" descr="fig-3-17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0" r="5" b="2817"/>
          <a:stretch/>
        </p:blipFill>
        <p:spPr bwMode="auto">
          <a:xfrm>
            <a:off x="20" y="1"/>
            <a:ext cx="8469610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0492" name="Straight Connector 20491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475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2" name="Text Box 8"/>
          <p:cNvSpPr txBox="1">
            <a:spLocks noChangeArrowheads="1"/>
          </p:cNvSpPr>
          <p:nvPr/>
        </p:nvSpPr>
        <p:spPr bwMode="auto">
          <a:xfrm>
            <a:off x="3966480" y="4564673"/>
            <a:ext cx="4249403" cy="1615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Ordnance Survey MasterMap</a:t>
            </a:r>
          </a:p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 i="1">
                <a:latin typeface="+mn-lt"/>
              </a:rPr>
              <a:t>Source</a:t>
            </a:r>
            <a:r>
              <a:rPr lang="en-US" altLang="en-US" sz="1400">
                <a:latin typeface="+mn-lt"/>
              </a:rPr>
              <a:t>: Reproduced by permission of Ordnance Survey on behalf of HMSO. © Crown Copyright 2006. All rights reserved. Ordnance Survey Licence number 100030901</a:t>
            </a:r>
          </a:p>
        </p:txBody>
      </p:sp>
    </p:spTree>
    <p:extLst>
      <p:ext uri="{BB962C8B-B14F-4D97-AF65-F5344CB8AC3E}">
        <p14:creationId xmlns:p14="http://schemas.microsoft.com/office/powerpoint/2010/main" val="1883619421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1507" name="Picture 7" descr="fig-3-17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498" y="2060470"/>
            <a:ext cx="5195255" cy="274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6" name="Text Box 6"/>
          <p:cNvSpPr txBox="1">
            <a:spLocks noChangeArrowheads="1"/>
          </p:cNvSpPr>
          <p:nvPr/>
        </p:nvSpPr>
        <p:spPr bwMode="auto">
          <a:xfrm>
            <a:off x="5909006" y="2325157"/>
            <a:ext cx="2306877" cy="38549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Ordnance Survey MasterMap (Continued)</a:t>
            </a:r>
          </a:p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 i="1">
                <a:latin typeface="+mn-lt"/>
              </a:rPr>
              <a:t>Source</a:t>
            </a:r>
            <a:r>
              <a:rPr lang="en-US" altLang="en-US" sz="1400">
                <a:latin typeface="+mn-lt"/>
              </a:rPr>
              <a:t>: Reproduced by permission of Ordnance Survey on behalf of HMSO. © Crown Copyright 2006. All rights reserved. Ordnance Survey Licence number 100030901</a:t>
            </a:r>
          </a:p>
        </p:txBody>
      </p:sp>
    </p:spTree>
    <p:extLst>
      <p:ext uri="{BB962C8B-B14F-4D97-AF65-F5344CB8AC3E}">
        <p14:creationId xmlns:p14="http://schemas.microsoft.com/office/powerpoint/2010/main" val="4106968519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3"/>
          <p:cNvSpPr txBox="1">
            <a:spLocks noChangeArrowheads="1"/>
          </p:cNvSpPr>
          <p:nvPr/>
        </p:nvSpPr>
        <p:spPr bwMode="auto">
          <a:xfrm>
            <a:off x="603672" y="5799138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representation of the London Underground network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From SimonClark.org, © Simon Clark 2000, with permission</a:t>
            </a:r>
          </a:p>
        </p:txBody>
      </p:sp>
      <p:pic>
        <p:nvPicPr>
          <p:cNvPr id="34819" name="Picture 5" descr="fig-3-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3" y="468313"/>
            <a:ext cx="7497762" cy="532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15833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3100">
                <a:solidFill>
                  <a:srgbClr val="FFFFFF"/>
                </a:solidFill>
              </a:rPr>
              <a:t>2D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2012D0-64BD-3250-6108-814396D408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5363269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88793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5DF0C-4AF2-3140-573C-F5793C695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 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CDDC9-1817-A377-0264-273563155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GIS software windows allow for multiple data sources to be input into the map pane.</a:t>
            </a:r>
          </a:p>
          <a:p>
            <a:r>
              <a:rPr lang="en-GB" dirty="0"/>
              <a:t>The GIS is built up by placing a number of map layers or tables onto the screen at any given time. </a:t>
            </a:r>
          </a:p>
          <a:p>
            <a:r>
              <a:rPr lang="en-GB" dirty="0"/>
              <a:t>We can turn the necessary layers or spatial datasets on and off to give us different visualisation of the geographical data.</a:t>
            </a:r>
          </a:p>
          <a:p>
            <a:r>
              <a:rPr lang="en-GB" dirty="0"/>
              <a:t>Layers can be a mix of vector or raster maps and attribute data.</a:t>
            </a:r>
          </a:p>
          <a:p>
            <a:r>
              <a:rPr lang="en-GB" dirty="0"/>
              <a:t>Attribute data is attached to a special object and is often in .CSV or database formats.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1897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467544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0" marR="0" lvl="0" indent="0" algn="l" defTabSz="457200" rtl="0" eaLnBrk="0" fontAlgn="auto" latinLnBrk="0" hangingPunct="0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layer-based approach ( 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Webdings" panose="05030102010509060703" pitchFamily="18" charset="2"/>
                <a:ea typeface="+mn-ea"/>
                <a:cs typeface="+mn-cs"/>
              </a:rPr>
              <a:t> 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 National Geographic)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2899C9-99B3-F646-7F57-3E7E97AF5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" y="23812"/>
            <a:ext cx="5959004" cy="5054197"/>
          </a:xfrm>
          <a:prstGeom prst="rect">
            <a:avLst/>
          </a:prstGeom>
        </p:spPr>
      </p:pic>
      <p:pic>
        <p:nvPicPr>
          <p:cNvPr id="4" name="Graphic 3" descr="Badge Copyright outline">
            <a:extLst>
              <a:ext uri="{FF2B5EF4-FFF2-40B4-BE49-F238E27FC236}">
                <a16:creationId xmlns:a16="http://schemas.microsoft.com/office/drawing/2014/main" id="{1CFBBBB3-43A2-7808-5EA4-249F5A7484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16127" y="5947631"/>
            <a:ext cx="241176" cy="2411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2CAFB6-663F-7DB6-04FC-769213A4CCD7}"/>
              </a:ext>
            </a:extLst>
          </p:cNvPr>
          <p:cNvSpPr txBox="1"/>
          <p:nvPr/>
        </p:nvSpPr>
        <p:spPr>
          <a:xfrm>
            <a:off x="6876256" y="112474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Vector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85A9E7-4164-0B8A-8509-BD1581EC2352}"/>
              </a:ext>
            </a:extLst>
          </p:cNvPr>
          <p:cNvSpPr txBox="1"/>
          <p:nvPr/>
        </p:nvSpPr>
        <p:spPr>
          <a:xfrm>
            <a:off x="7092280" y="3140968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Raster</a:t>
            </a:r>
          </a:p>
        </p:txBody>
      </p:sp>
    </p:spTree>
    <p:extLst>
      <p:ext uri="{BB962C8B-B14F-4D97-AF65-F5344CB8AC3E}">
        <p14:creationId xmlns:p14="http://schemas.microsoft.com/office/powerpoint/2010/main" val="376349812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024744" cy="1143000"/>
          </a:xfrm>
        </p:spPr>
        <p:txBody>
          <a:bodyPr>
            <a:noAutofit/>
          </a:bodyPr>
          <a:lstStyle/>
          <a:p>
            <a:r>
              <a:rPr lang="en-GB" sz="2800" dirty="0"/>
              <a:t>Data from UK Borders and outline or Swansea using Wales output area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6150" y="2190150"/>
            <a:ext cx="6446838" cy="362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79542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Master Map Data of Swansea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6150" y="2190150"/>
            <a:ext cx="6446838" cy="362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94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Zoomed in detailed view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46150" y="2258450"/>
            <a:ext cx="6446838" cy="349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9613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1_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235</TotalTime>
  <Words>1305</Words>
  <Application>Microsoft Office PowerPoint</Application>
  <PresentationFormat>On-screen Show (4:3)</PresentationFormat>
  <Paragraphs>108</Paragraphs>
  <Slides>30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Calibri</vt:lpstr>
      <vt:lpstr>Candara</vt:lpstr>
      <vt:lpstr>Century Schoolbook</vt:lpstr>
      <vt:lpstr>Times</vt:lpstr>
      <vt:lpstr>Verdana</vt:lpstr>
      <vt:lpstr>Webdings</vt:lpstr>
      <vt:lpstr>Wingdings 2</vt:lpstr>
      <vt:lpstr>View</vt:lpstr>
      <vt:lpstr>1_View</vt:lpstr>
      <vt:lpstr>GIS B Holland </vt:lpstr>
      <vt:lpstr>Stages involved in constructing a GIS data model</vt:lpstr>
      <vt:lpstr>Why Are GIS systems Good at analysing vast amounts of Data?</vt:lpstr>
      <vt:lpstr>The human processor</vt:lpstr>
      <vt:lpstr>Visualisation</vt:lpstr>
      <vt:lpstr>Information Visualisation</vt:lpstr>
      <vt:lpstr>…cont</vt:lpstr>
      <vt:lpstr>Scientific visualisation</vt:lpstr>
      <vt:lpstr>What is Geovisualisation? </vt:lpstr>
      <vt:lpstr>…cont</vt:lpstr>
      <vt:lpstr>Modes or dimensions</vt:lpstr>
      <vt:lpstr>Classifying Spatial Data – Entity Definition</vt:lpstr>
      <vt:lpstr>Vector</vt:lpstr>
      <vt:lpstr>Raster</vt:lpstr>
      <vt:lpstr>PowerPoint Presentation</vt:lpstr>
      <vt:lpstr>PowerPoint Presentation</vt:lpstr>
      <vt:lpstr>Raster and Vector data structures</vt:lpstr>
      <vt:lpstr>PowerPoint Presentation</vt:lpstr>
      <vt:lpstr>PowerPoint Presentation</vt:lpstr>
      <vt:lpstr>PowerPoint Presentation</vt:lpstr>
      <vt:lpstr>OS Vector / Raster data</vt:lpstr>
      <vt:lpstr>PowerPoint Presentation</vt:lpstr>
      <vt:lpstr>PowerPoint Presentation</vt:lpstr>
      <vt:lpstr>PowerPoint Presentation</vt:lpstr>
      <vt:lpstr>2D</vt:lpstr>
      <vt:lpstr>Map Layers</vt:lpstr>
      <vt:lpstr>PowerPoint Presentation</vt:lpstr>
      <vt:lpstr>Data from UK Borders and outline or Swansea using Wales output area</vt:lpstr>
      <vt:lpstr>Master Map Data of Swansea</vt:lpstr>
      <vt:lpstr>Zoomed in detailed 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10</cp:revision>
  <dcterms:created xsi:type="dcterms:W3CDTF">2014-10-22T10:07:26Z</dcterms:created>
  <dcterms:modified xsi:type="dcterms:W3CDTF">2023-10-11T15:03:04Z</dcterms:modified>
</cp:coreProperties>
</file>