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12.xml" ContentType="application/vnd.openxmlformats-officedocument.presentationml.tags+xml"/>
  <Override PartName="/ppt/notesSlides/notesSlide1.xml" ContentType="application/vnd.openxmlformats-officedocument.presentationml.notesSlide+xml"/>
  <Override PartName="/ppt/tags/tag13.xml" ContentType="application/vnd.openxmlformats-officedocument.presentationml.tags+xml"/>
  <Override PartName="/ppt/notesSlides/notesSlide2.xml" ContentType="application/vnd.openxmlformats-officedocument.presentationml.notesSlide+xml"/>
  <Override PartName="/ppt/tags/tag14.xml" ContentType="application/vnd.openxmlformats-officedocument.presentationml.tags+xml"/>
  <Override PartName="/ppt/notesSlides/notesSlide3.xml" ContentType="application/vnd.openxmlformats-officedocument.presentationml.notesSlide+xml"/>
  <Override PartName="/ppt/tags/tag15.xml" ContentType="application/vnd.openxmlformats-officedocument.presentationml.tags+xml"/>
  <Override PartName="/ppt/notesSlides/notesSlide4.xml" ContentType="application/vnd.openxmlformats-officedocument.presentationml.notesSlide+xml"/>
  <Override PartName="/ppt/tags/tag16.xml" ContentType="application/vnd.openxmlformats-officedocument.presentationml.tags+xml"/>
  <Override PartName="/ppt/notesSlides/notesSlide5.xml" ContentType="application/vnd.openxmlformats-officedocument.presentationml.notesSlide+xml"/>
  <Override PartName="/ppt/tags/tag17.xml" ContentType="application/vnd.openxmlformats-officedocument.presentationml.tags+xml"/>
  <Override PartName="/ppt/notesSlides/notesSlide6.xml" ContentType="application/vnd.openxmlformats-officedocument.presentationml.notesSlide+xml"/>
  <Override PartName="/ppt/tags/tag18.xml" ContentType="application/vnd.openxmlformats-officedocument.presentationml.tags+xml"/>
  <Override PartName="/ppt/notesSlides/notesSlide7.xml" ContentType="application/vnd.openxmlformats-officedocument.presentationml.notesSlide+xml"/>
  <Override PartName="/ppt/tags/tag19.xml" ContentType="application/vnd.openxmlformats-officedocument.presentationml.tags+xml"/>
  <Override PartName="/ppt/notesSlides/notesSlide8.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26.xml" ContentType="application/vnd.openxmlformats-officedocument.presentationml.tags+xml"/>
  <Override PartName="/ppt/notesSlides/notesSlide11.xml" ContentType="application/vnd.openxmlformats-officedocument.presentationml.notesSlide+xml"/>
  <Override PartName="/ppt/tags/tag27.xml" ContentType="application/vnd.openxmlformats-officedocument.presentationml.tags+xml"/>
  <Override PartName="/ppt/tags/tag28.xml" ContentType="application/vnd.openxmlformats-officedocument.presentationml.tags+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29.xml" ContentType="application/vnd.openxmlformats-officedocument.presentationml.tags+xml"/>
  <Override PartName="/ppt/notesSlides/notesSlide13.xml" ContentType="application/vnd.openxmlformats-officedocument.presentationml.notesSlide+xml"/>
  <Override PartName="/ppt/tags/tag30.xml" ContentType="application/vnd.openxmlformats-officedocument.presentationml.tags+xml"/>
  <Override PartName="/ppt/notesSlides/notesSlide14.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9"/>
  </p:notesMasterIdLst>
  <p:handoutMasterIdLst>
    <p:handoutMasterId r:id="rId20"/>
  </p:handoutMasterIdLst>
  <p:sldIdLst>
    <p:sldId id="712" r:id="rId2"/>
    <p:sldId id="1704" r:id="rId3"/>
    <p:sldId id="3490" r:id="rId4"/>
    <p:sldId id="3491" r:id="rId5"/>
    <p:sldId id="3492" r:id="rId6"/>
    <p:sldId id="3493" r:id="rId7"/>
    <p:sldId id="3494" r:id="rId8"/>
    <p:sldId id="3495" r:id="rId9"/>
    <p:sldId id="3496" r:id="rId10"/>
    <p:sldId id="3487" r:id="rId11"/>
    <p:sldId id="3488" r:id="rId12"/>
    <p:sldId id="716" r:id="rId13"/>
    <p:sldId id="3497" r:id="rId14"/>
    <p:sldId id="3489" r:id="rId15"/>
    <p:sldId id="710" r:id="rId16"/>
    <p:sldId id="3498" r:id="rId17"/>
    <p:sldId id="717" r:id="rId18"/>
  </p:sldIdLst>
  <p:sldSz cx="12192000" cy="6858000"/>
  <p:notesSz cx="6858000" cy="9144000"/>
  <p:embeddedFontLst>
    <p:embeddedFont>
      <p:font typeface="OPPOSans B" panose="02010600030101010101" charset="-122"/>
      <p:regular r:id="rId21"/>
    </p:embeddedFont>
    <p:embeddedFont>
      <p:font typeface="OPPOSans H" panose="02010600030101010101" charset="-122"/>
      <p:regular r:id="rId22"/>
    </p:embeddedFont>
    <p:embeddedFont>
      <p:font typeface="OPPOSans M" panose="02010600030101010101" charset="-122"/>
      <p:regular r:id="rId23"/>
    </p:embeddedFont>
    <p:embeddedFont>
      <p:font typeface="Abadi" panose="020B0604020104020204" pitchFamily="34" charset="0"/>
      <p:regular r:id="rId24"/>
    </p:embeddedFont>
    <p:embeddedFont>
      <p:font typeface="Calibri" panose="020F0502020204030204" pitchFamily="34" charset="0"/>
      <p:regular r:id="rId25"/>
      <p:bold r:id="rId26"/>
      <p:italic r:id="rId27"/>
      <p:boldItalic r:id="rId28"/>
    </p:embeddedFont>
    <p:embeddedFont>
      <p:font typeface="Impact" panose="020B0806030902050204" pitchFamily="34" charset="0"/>
      <p:regular r:id="rId29"/>
    </p:embeddedFont>
    <p:embeddedFont>
      <p:font typeface="等线" panose="02010600030101010101" pitchFamily="2" charset="-122"/>
      <p:regular r:id="rId30"/>
      <p:bold r:id="rId31"/>
    </p:embeddedFont>
    <p:embeddedFont>
      <p:font typeface="微软雅黑" panose="020B0503020204020204" pitchFamily="34" charset="-122"/>
      <p:regular r:id="rId32"/>
      <p:bold r:id="rId33"/>
    </p:embeddedFont>
    <p:embeddedFont>
      <p:font typeface="微软雅黑 Light" panose="020B0502040204020203" pitchFamily="34" charset="-122"/>
      <p:regular r:id="rId34"/>
    </p:embeddedFont>
  </p:embeddedFontLst>
  <p:defaultTextStyle>
    <a:defPPr>
      <a:defRPr lang="zh-S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515">
          <p15:clr>
            <a:srgbClr val="A4A3A4"/>
          </p15:clr>
        </p15:guide>
        <p15:guide id="2" orient="horz" pos="1141">
          <p15:clr>
            <a:srgbClr val="A4A3A4"/>
          </p15:clr>
        </p15:guide>
        <p15:guide id="3" pos="3552">
          <p15:clr>
            <a:srgbClr val="A4A3A4"/>
          </p15:clr>
        </p15:guide>
        <p15:guide id="4" pos="7003">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0909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87962" autoAdjust="0"/>
  </p:normalViewPr>
  <p:slideViewPr>
    <p:cSldViewPr snapToGrid="0">
      <p:cViewPr varScale="1">
        <p:scale>
          <a:sx n="82" d="100"/>
          <a:sy n="82" d="100"/>
        </p:scale>
        <p:origin x="523" y="72"/>
      </p:cViewPr>
      <p:guideLst>
        <p:guide orient="horz" pos="2515"/>
        <p:guide orient="horz" pos="1141"/>
        <p:guide pos="3552"/>
        <p:guide pos="7003"/>
      </p:guideLst>
    </p:cSldViewPr>
  </p:slideViewPr>
  <p:notesTextViewPr>
    <p:cViewPr>
      <p:scale>
        <a:sx n="1" d="1"/>
        <a:sy n="1" d="1"/>
      </p:scale>
      <p:origin x="0" y="0"/>
    </p:cViewPr>
  </p:notesTextViewPr>
  <p:notesViewPr>
    <p:cSldViewPr snapToGrid="0">
      <p:cViewPr varScale="1">
        <p:scale>
          <a:sx n="69" d="100"/>
          <a:sy n="69" d="100"/>
        </p:scale>
        <p:origin x="2712" y="56"/>
      </p:cViewPr>
      <p:guideLst/>
    </p:cSldViewPr>
  </p:notesViewPr>
  <p:gridSpacing cx="72000" cy="720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21" Type="http://schemas.openxmlformats.org/officeDocument/2006/relationships/font" Target="fonts/font1.fntdata"/><Relationship Id="rId34" Type="http://schemas.openxmlformats.org/officeDocument/2006/relationships/font" Target="fonts/font1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16FFC0-469D-4D0E-B141-C475BED6AF1D}" type="doc">
      <dgm:prSet loTypeId="urn:microsoft.com/office/officeart/2008/layout/PictureAccentList" loCatId="list" qsTypeId="urn:microsoft.com/office/officeart/2005/8/quickstyle/simple1" qsCatId="simple" csTypeId="urn:microsoft.com/office/officeart/2005/8/colors/accent1_2" csCatId="accent1" phldr="0"/>
      <dgm:spPr/>
      <dgm:t>
        <a:bodyPr/>
        <a:lstStyle/>
        <a:p>
          <a:endParaRPr lang="zh-CN" altLang="en-US"/>
        </a:p>
      </dgm:t>
    </dgm:pt>
    <dgm:pt modelId="{3F874852-7F89-4099-9EBC-F86A9F191070}" type="pres">
      <dgm:prSet presAssocID="{B016FFC0-469D-4D0E-B141-C475BED6AF1D}" presName="layout" presStyleCnt="0">
        <dgm:presLayoutVars>
          <dgm:chMax/>
          <dgm:chPref/>
          <dgm:dir/>
          <dgm:animOne val="branch"/>
          <dgm:animLvl val="lvl"/>
          <dgm:resizeHandles/>
        </dgm:presLayoutVars>
      </dgm:prSet>
      <dgm:spPr/>
    </dgm:pt>
  </dgm:ptLst>
  <dgm:cxnLst>
    <dgm:cxn modelId="{479AB940-25FF-47B9-99C8-85D880B5BEA8}" type="presOf" srcId="{B016FFC0-469D-4D0E-B141-C475BED6AF1D}" destId="{3F874852-7F89-4099-9EBC-F86A9F191070}" srcOrd="0" destOrd="0" presId="urn:microsoft.com/office/officeart/2008/layout/PictureAccent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016FFC0-469D-4D0E-B141-C475BED6AF1D}" type="doc">
      <dgm:prSet loTypeId="urn:microsoft.com/office/officeart/2008/layout/PictureAccentList" loCatId="list" qsTypeId="urn:microsoft.com/office/officeart/2005/8/quickstyle/simple1" qsCatId="simple" csTypeId="urn:microsoft.com/office/officeart/2005/8/colors/accent1_2" csCatId="accent1" phldr="0"/>
      <dgm:spPr/>
      <dgm:t>
        <a:bodyPr/>
        <a:lstStyle/>
        <a:p>
          <a:endParaRPr lang="zh-CN" altLang="en-US"/>
        </a:p>
      </dgm:t>
    </dgm:pt>
    <dgm:pt modelId="{3F874852-7F89-4099-9EBC-F86A9F191070}" type="pres">
      <dgm:prSet presAssocID="{B016FFC0-469D-4D0E-B141-C475BED6AF1D}" presName="layout" presStyleCnt="0">
        <dgm:presLayoutVars>
          <dgm:chMax/>
          <dgm:chPref/>
          <dgm:dir/>
          <dgm:animOne val="branch"/>
          <dgm:animLvl val="lvl"/>
          <dgm:resizeHandles/>
        </dgm:presLayoutVars>
      </dgm:prSet>
      <dgm:spPr/>
    </dgm:pt>
  </dgm:ptLst>
  <dgm:cxnLst>
    <dgm:cxn modelId="{479AB940-25FF-47B9-99C8-85D880B5BEA8}" type="presOf" srcId="{B016FFC0-469D-4D0E-B141-C475BED6AF1D}" destId="{3F874852-7F89-4099-9EBC-F86A9F191070}" srcOrd="0" destOrd="0" presId="urn:microsoft.com/office/officeart/2008/layout/PictureAccent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016FFC0-469D-4D0E-B141-C475BED6AF1D}" type="doc">
      <dgm:prSet loTypeId="urn:microsoft.com/office/officeart/2008/layout/PictureAccentList" loCatId="list" qsTypeId="urn:microsoft.com/office/officeart/2005/8/quickstyle/simple1" qsCatId="simple" csTypeId="urn:microsoft.com/office/officeart/2005/8/colors/accent1_2" csCatId="accent1" phldr="0"/>
      <dgm:spPr/>
      <dgm:t>
        <a:bodyPr/>
        <a:lstStyle/>
        <a:p>
          <a:endParaRPr lang="zh-CN" altLang="en-US"/>
        </a:p>
      </dgm:t>
    </dgm:pt>
    <dgm:pt modelId="{3F874852-7F89-4099-9EBC-F86A9F191070}" type="pres">
      <dgm:prSet presAssocID="{B016FFC0-469D-4D0E-B141-C475BED6AF1D}" presName="layout" presStyleCnt="0">
        <dgm:presLayoutVars>
          <dgm:chMax/>
          <dgm:chPref/>
          <dgm:dir/>
          <dgm:animOne val="branch"/>
          <dgm:animLvl val="lvl"/>
          <dgm:resizeHandles/>
        </dgm:presLayoutVars>
      </dgm:prSet>
      <dgm:spPr/>
    </dgm:pt>
  </dgm:ptLst>
  <dgm:cxnLst>
    <dgm:cxn modelId="{479AB940-25FF-47B9-99C8-85D880B5BEA8}" type="presOf" srcId="{B016FFC0-469D-4D0E-B141-C475BED6AF1D}" destId="{3F874852-7F89-4099-9EBC-F86A9F191070}" srcOrd="0" destOrd="0" presId="urn:microsoft.com/office/officeart/2008/layout/PictureAccent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27E9FB1-9CE7-424C-9066-EDC65E2AD646}" type="datetimeFigureOut">
              <a:rPr lang="en-US" smtClean="0"/>
              <a:t>6/2/2025</a:t>
            </a:fld>
            <a:endParaRPr 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90DE7EC-E8C7-4CC2-868C-776C897D167D}" type="slidenum">
              <a:rPr lang="en-US" smtClean="0"/>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SG"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689EBF-75C4-4EE4-BF83-56F40D5107F4}" type="datetimeFigureOut">
              <a:rPr lang="zh-SG" altLang="en-US" smtClean="0"/>
              <a:t>2/6/2025</a:t>
            </a:fld>
            <a:endParaRPr lang="zh-SG"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SG"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zh-SG"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SG"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AB93CE-5124-4277-BBE8-F7735A1952C7}" type="slidenum">
              <a:rPr lang="zh-SG" altLang="en-US" smtClean="0"/>
              <a:t>‹#›</a:t>
            </a:fld>
            <a:endParaRPr lang="zh-SG"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5"/>
          </p:nvPr>
        </p:nvSpPr>
        <p:spPr/>
        <p:txBody>
          <a:bodyPr/>
          <a:lstStyle/>
          <a:p>
            <a:fld id="{5BAB93CE-5124-4277-BBE8-F7735A1952C7}" type="slidenum">
              <a:rPr lang="zh-SG" altLang="en-US" smtClean="0"/>
              <a:t>1</a:t>
            </a:fld>
            <a:endParaRPr lang="zh-SG"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5"/>
          </p:nvPr>
        </p:nvSpPr>
        <p:spPr/>
        <p:txBody>
          <a:bodyPr/>
          <a:lstStyle/>
          <a:p>
            <a:fld id="{5BAB93CE-5124-4277-BBE8-F7735A1952C7}" type="slidenum">
              <a:rPr lang="zh-SG" altLang="en-US" smtClean="0"/>
              <a:t>3</a:t>
            </a:fld>
            <a:endParaRPr lang="zh-SG" altLang="en-US"/>
          </a:p>
        </p:txBody>
      </p:sp>
    </p:spTree>
    <p:extLst>
      <p:ext uri="{BB962C8B-B14F-4D97-AF65-F5344CB8AC3E}">
        <p14:creationId xmlns:p14="http://schemas.microsoft.com/office/powerpoint/2010/main" val="30118053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5"/>
          </p:nvPr>
        </p:nvSpPr>
        <p:spPr/>
        <p:txBody>
          <a:bodyPr/>
          <a:lstStyle/>
          <a:p>
            <a:fld id="{5BAB93CE-5124-4277-BBE8-F7735A1952C7}" type="slidenum">
              <a:rPr lang="zh-SG" altLang="en-US" smtClean="0"/>
              <a:t>4</a:t>
            </a:fld>
            <a:endParaRPr lang="zh-SG" altLang="en-US"/>
          </a:p>
        </p:txBody>
      </p:sp>
    </p:spTree>
    <p:extLst>
      <p:ext uri="{BB962C8B-B14F-4D97-AF65-F5344CB8AC3E}">
        <p14:creationId xmlns:p14="http://schemas.microsoft.com/office/powerpoint/2010/main" val="21117099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5"/>
          </p:nvPr>
        </p:nvSpPr>
        <p:spPr/>
        <p:txBody>
          <a:bodyPr/>
          <a:lstStyle/>
          <a:p>
            <a:fld id="{5BAB93CE-5124-4277-BBE8-F7735A1952C7}" type="slidenum">
              <a:rPr lang="zh-SG" altLang="en-US" smtClean="0"/>
              <a:t>5</a:t>
            </a:fld>
            <a:endParaRPr lang="zh-SG" altLang="en-US"/>
          </a:p>
        </p:txBody>
      </p:sp>
    </p:spTree>
    <p:extLst>
      <p:ext uri="{BB962C8B-B14F-4D97-AF65-F5344CB8AC3E}">
        <p14:creationId xmlns:p14="http://schemas.microsoft.com/office/powerpoint/2010/main" val="31218434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5"/>
          </p:nvPr>
        </p:nvSpPr>
        <p:spPr/>
        <p:txBody>
          <a:bodyPr/>
          <a:lstStyle/>
          <a:p>
            <a:fld id="{5BAB93CE-5124-4277-BBE8-F7735A1952C7}" type="slidenum">
              <a:rPr lang="zh-SG" altLang="en-US" smtClean="0"/>
              <a:t>6</a:t>
            </a:fld>
            <a:endParaRPr lang="zh-SG" altLang="en-US"/>
          </a:p>
        </p:txBody>
      </p:sp>
    </p:spTree>
    <p:extLst>
      <p:ext uri="{BB962C8B-B14F-4D97-AF65-F5344CB8AC3E}">
        <p14:creationId xmlns:p14="http://schemas.microsoft.com/office/powerpoint/2010/main" val="1176224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5"/>
          </p:nvPr>
        </p:nvSpPr>
        <p:spPr/>
        <p:txBody>
          <a:bodyPr/>
          <a:lstStyle/>
          <a:p>
            <a:fld id="{5BAB93CE-5124-4277-BBE8-F7735A1952C7}" type="slidenum">
              <a:rPr lang="zh-SG" altLang="en-US" smtClean="0"/>
              <a:t>7</a:t>
            </a:fld>
            <a:endParaRPr lang="zh-SG" altLang="en-US"/>
          </a:p>
        </p:txBody>
      </p:sp>
    </p:spTree>
    <p:extLst>
      <p:ext uri="{BB962C8B-B14F-4D97-AF65-F5344CB8AC3E}">
        <p14:creationId xmlns:p14="http://schemas.microsoft.com/office/powerpoint/2010/main" val="807425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5"/>
          </p:nvPr>
        </p:nvSpPr>
        <p:spPr/>
        <p:txBody>
          <a:bodyPr/>
          <a:lstStyle/>
          <a:p>
            <a:fld id="{5BAB93CE-5124-4277-BBE8-F7735A1952C7}" type="slidenum">
              <a:rPr lang="zh-SG" altLang="en-US" smtClean="0"/>
              <a:t>8</a:t>
            </a:fld>
            <a:endParaRPr lang="zh-SG" altLang="en-US"/>
          </a:p>
        </p:txBody>
      </p:sp>
    </p:spTree>
    <p:extLst>
      <p:ext uri="{BB962C8B-B14F-4D97-AF65-F5344CB8AC3E}">
        <p14:creationId xmlns:p14="http://schemas.microsoft.com/office/powerpoint/2010/main" val="14978348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5"/>
          </p:nvPr>
        </p:nvSpPr>
        <p:spPr/>
        <p:txBody>
          <a:bodyPr/>
          <a:lstStyle/>
          <a:p>
            <a:fld id="{5BAB93CE-5124-4277-BBE8-F7735A1952C7}" type="slidenum">
              <a:rPr lang="zh-SG" altLang="en-US" smtClean="0"/>
              <a:t>9</a:t>
            </a:fld>
            <a:endParaRPr lang="zh-SG" altLang="en-US"/>
          </a:p>
        </p:txBody>
      </p:sp>
    </p:spTree>
    <p:extLst>
      <p:ext uri="{BB962C8B-B14F-4D97-AF65-F5344CB8AC3E}">
        <p14:creationId xmlns:p14="http://schemas.microsoft.com/office/powerpoint/2010/main" val="41996036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5"/>
          </p:nvPr>
        </p:nvSpPr>
        <p:spPr/>
        <p:txBody>
          <a:bodyPr/>
          <a:lstStyle/>
          <a:p>
            <a:fld id="{5BAB93CE-5124-4277-BBE8-F7735A1952C7}" type="slidenum">
              <a:rPr lang="zh-SG" altLang="en-US" smtClean="0"/>
              <a:t>10</a:t>
            </a:fld>
            <a:endParaRPr lang="zh-SG" altLang="en-US"/>
          </a:p>
        </p:txBody>
      </p:sp>
    </p:spTree>
    <p:extLst>
      <p:ext uri="{BB962C8B-B14F-4D97-AF65-F5344CB8AC3E}">
        <p14:creationId xmlns:p14="http://schemas.microsoft.com/office/powerpoint/2010/main" val="37931868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5"/>
          </p:nvPr>
        </p:nvSpPr>
        <p:spPr/>
        <p:txBody>
          <a:bodyPr/>
          <a:lstStyle/>
          <a:p>
            <a:fld id="{5BAB93CE-5124-4277-BBE8-F7735A1952C7}" type="slidenum">
              <a:rPr lang="zh-SG" altLang="en-US" smtClean="0"/>
              <a:t>11</a:t>
            </a:fld>
            <a:endParaRPr lang="zh-SG" altLang="en-US"/>
          </a:p>
        </p:txBody>
      </p:sp>
    </p:spTree>
    <p:extLst>
      <p:ext uri="{BB962C8B-B14F-4D97-AF65-F5344CB8AC3E}">
        <p14:creationId xmlns:p14="http://schemas.microsoft.com/office/powerpoint/2010/main" val="20874643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5"/>
          </p:nvPr>
        </p:nvSpPr>
        <p:spPr/>
        <p:txBody>
          <a:bodyPr/>
          <a:lstStyle/>
          <a:p>
            <a:fld id="{5BAB93CE-5124-4277-BBE8-F7735A1952C7}" type="slidenum">
              <a:rPr lang="zh-SG" altLang="en-US" smtClean="0"/>
              <a:t>13</a:t>
            </a:fld>
            <a:endParaRPr lang="zh-SG" altLang="en-US"/>
          </a:p>
        </p:txBody>
      </p:sp>
    </p:spTree>
    <p:extLst>
      <p:ext uri="{BB962C8B-B14F-4D97-AF65-F5344CB8AC3E}">
        <p14:creationId xmlns:p14="http://schemas.microsoft.com/office/powerpoint/2010/main" val="25564991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5"/>
          </p:nvPr>
        </p:nvSpPr>
        <p:spPr/>
        <p:txBody>
          <a:bodyPr/>
          <a:lstStyle/>
          <a:p>
            <a:fld id="{5BAB93CE-5124-4277-BBE8-F7735A1952C7}" type="slidenum">
              <a:rPr lang="zh-SG" altLang="en-US" smtClean="0"/>
              <a:t>14</a:t>
            </a:fld>
            <a:endParaRPr lang="zh-SG" altLang="en-US"/>
          </a:p>
        </p:txBody>
      </p:sp>
    </p:spTree>
    <p:extLst>
      <p:ext uri="{BB962C8B-B14F-4D97-AF65-F5344CB8AC3E}">
        <p14:creationId xmlns:p14="http://schemas.microsoft.com/office/powerpoint/2010/main" val="12189265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5"/>
          </p:nvPr>
        </p:nvSpPr>
        <p:spPr/>
        <p:txBody>
          <a:bodyPr/>
          <a:lstStyle/>
          <a:p>
            <a:fld id="{5BAB93CE-5124-4277-BBE8-F7735A1952C7}" type="slidenum">
              <a:rPr lang="zh-SG" altLang="en-US" smtClean="0"/>
              <a:t>15</a:t>
            </a:fld>
            <a:endParaRPr lang="zh-SG"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5"/>
          </p:nvPr>
        </p:nvSpPr>
        <p:spPr/>
        <p:txBody>
          <a:bodyPr/>
          <a:lstStyle/>
          <a:p>
            <a:fld id="{5BAB93CE-5124-4277-BBE8-F7735A1952C7}" type="slidenum">
              <a:rPr lang="zh-SG" altLang="en-US" smtClean="0"/>
              <a:t>16</a:t>
            </a:fld>
            <a:endParaRPr lang="zh-SG" altLang="en-US"/>
          </a:p>
        </p:txBody>
      </p:sp>
    </p:spTree>
    <p:extLst>
      <p:ext uri="{BB962C8B-B14F-4D97-AF65-F5344CB8AC3E}">
        <p14:creationId xmlns:p14="http://schemas.microsoft.com/office/powerpoint/2010/main" val="158213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5"/>
          </p:nvPr>
        </p:nvSpPr>
        <p:spPr/>
        <p:txBody>
          <a:bodyPr/>
          <a:lstStyle/>
          <a:p>
            <a:fld id="{5BAB93CE-5124-4277-BBE8-F7735A1952C7}" type="slidenum">
              <a:rPr lang="zh-SG" altLang="en-US" smtClean="0"/>
              <a:t>17</a:t>
            </a:fld>
            <a:endParaRPr lang="zh-SG"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4"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ags" Target="../tags/tag8.xml"/><Relationship Id="rId4" Type="http://schemas.openxmlformats.org/officeDocument/2006/relationships/image" Target="../media/image2.jpe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0.xml"/><Relationship Id="rId1" Type="http://schemas.openxmlformats.org/officeDocument/2006/relationships/tags" Target="../tags/tag9.xml"/><Relationship Id="rId4" Type="http://schemas.openxmlformats.org/officeDocument/2006/relationships/image" Target="../media/image1.jpe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ags" Target="../tags/tag1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封面">
    <p:bg>
      <p:bgPr>
        <a:solidFill>
          <a:schemeClr val="bg2"/>
        </a:solidFill>
        <a:effectLst/>
      </p:bgPr>
    </p:bg>
    <p:spTree>
      <p:nvGrpSpPr>
        <p:cNvPr id="1" name=""/>
        <p:cNvGrpSpPr/>
        <p:nvPr/>
      </p:nvGrpSpPr>
      <p:grpSpPr>
        <a:xfrm>
          <a:off x="0" y="0"/>
          <a:ext cx="0" cy="0"/>
          <a:chOff x="0" y="0"/>
          <a:chExt cx="0" cy="0"/>
        </a:xfrm>
      </p:grpSpPr>
      <p:pic>
        <p:nvPicPr>
          <p:cNvPr id="6" name="图片 5" descr="绿色的叶子&#10;&#10;描述已自动生成"/>
          <p:cNvPicPr>
            <a:picLocks noChangeAspect="1"/>
          </p:cNvPicPr>
          <p:nvPr userDrawn="1"/>
        </p:nvPicPr>
        <p:blipFill rotWithShape="1">
          <a:blip r:embed="rId4" cstate="print">
            <a:extLst>
              <a:ext uri="{28A0092B-C50C-407E-A947-70E740481C1C}">
                <a14:useLocalDpi xmlns:a14="http://schemas.microsoft.com/office/drawing/2010/main" val="0"/>
              </a:ext>
            </a:extLst>
          </a:blip>
          <a:srcRect l="435" b="15992"/>
          <a:stretch>
            <a:fillRect/>
          </a:stretch>
        </p:blipFill>
        <p:spPr>
          <a:xfrm>
            <a:off x="0" y="1"/>
            <a:ext cx="12192000" cy="6857999"/>
          </a:xfrm>
          <a:prstGeom prst="rect">
            <a:avLst/>
          </a:prstGeom>
        </p:spPr>
      </p:pic>
      <p:grpSp>
        <p:nvGrpSpPr>
          <p:cNvPr id="4" name="组合 3"/>
          <p:cNvGrpSpPr/>
          <p:nvPr userDrawn="1"/>
        </p:nvGrpSpPr>
        <p:grpSpPr>
          <a:xfrm>
            <a:off x="-26635" y="-5137"/>
            <a:ext cx="12245271" cy="6868275"/>
            <a:chOff x="-1" y="0"/>
            <a:chExt cx="12245271" cy="6868275"/>
          </a:xfrm>
        </p:grpSpPr>
        <p:sp>
          <p:nvSpPr>
            <p:cNvPr id="22" name="任意多边形: 形状 21"/>
            <p:cNvSpPr/>
            <p:nvPr userDrawn="1">
              <p:custDataLst>
                <p:tags r:id="rId1"/>
              </p:custDataLst>
            </p:nvPr>
          </p:nvSpPr>
          <p:spPr>
            <a:xfrm flipH="1">
              <a:off x="-1" y="5137"/>
              <a:ext cx="9173817" cy="6858000"/>
            </a:xfrm>
            <a:custGeom>
              <a:avLst/>
              <a:gdLst>
                <a:gd name="connsiteX0" fmla="*/ 9215065 w 9215065"/>
                <a:gd name="connsiteY0" fmla="*/ 0 h 6858000"/>
                <a:gd name="connsiteX1" fmla="*/ 0 w 9215065"/>
                <a:gd name="connsiteY1" fmla="*/ 0 h 6858000"/>
                <a:gd name="connsiteX2" fmla="*/ 1149654 w 9215065"/>
                <a:gd name="connsiteY2" fmla="*/ 6858000 h 6858000"/>
                <a:gd name="connsiteX3" fmla="*/ 9215065 w 921506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15065" h="6858000">
                  <a:moveTo>
                    <a:pt x="9215065" y="0"/>
                  </a:moveTo>
                  <a:lnTo>
                    <a:pt x="0" y="0"/>
                  </a:lnTo>
                  <a:lnTo>
                    <a:pt x="1149654" y="6858000"/>
                  </a:lnTo>
                  <a:lnTo>
                    <a:pt x="9215065" y="6858000"/>
                  </a:lnTo>
                  <a:close/>
                </a:path>
              </a:pathLst>
            </a:cu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17" name="任意多边形: 形状 16"/>
            <p:cNvSpPr/>
            <p:nvPr userDrawn="1">
              <p:custDataLst>
                <p:tags r:id="rId2"/>
              </p:custDataLst>
            </p:nvPr>
          </p:nvSpPr>
          <p:spPr>
            <a:xfrm flipH="1">
              <a:off x="8004747" y="0"/>
              <a:ext cx="4240523" cy="6868275"/>
            </a:xfrm>
            <a:custGeom>
              <a:avLst/>
              <a:gdLst>
                <a:gd name="connsiteX0" fmla="*/ 0 w 5083169"/>
                <a:gd name="connsiteY0" fmla="*/ 0 h 6846828"/>
                <a:gd name="connsiteX1" fmla="*/ 3527537 w 5083169"/>
                <a:gd name="connsiteY1" fmla="*/ 0 h 6846828"/>
                <a:gd name="connsiteX2" fmla="*/ 5083169 w 5083169"/>
                <a:gd name="connsiteY2" fmla="*/ 6846828 h 6846828"/>
                <a:gd name="connsiteX3" fmla="*/ 0 w 5083169"/>
                <a:gd name="connsiteY3" fmla="*/ 6846828 h 6846828"/>
                <a:gd name="connsiteX0-1" fmla="*/ 0 w 4867882"/>
                <a:gd name="connsiteY0-2" fmla="*/ 0 h 6857103"/>
                <a:gd name="connsiteX1-3" fmla="*/ 3527537 w 4867882"/>
                <a:gd name="connsiteY1-4" fmla="*/ 0 h 6857103"/>
                <a:gd name="connsiteX2-5" fmla="*/ 4867882 w 4867882"/>
                <a:gd name="connsiteY2-6" fmla="*/ 6857103 h 6857103"/>
                <a:gd name="connsiteX3-7" fmla="*/ 0 w 4867882"/>
                <a:gd name="connsiteY3-8" fmla="*/ 6846828 h 6857103"/>
                <a:gd name="connsiteX4" fmla="*/ 0 w 4867882"/>
                <a:gd name="connsiteY4" fmla="*/ 0 h 6857103"/>
              </a:gdLst>
              <a:ahLst/>
              <a:cxnLst>
                <a:cxn ang="0">
                  <a:pos x="connsiteX0-1" y="connsiteY0-2"/>
                </a:cxn>
                <a:cxn ang="0">
                  <a:pos x="connsiteX1-3" y="connsiteY1-4"/>
                </a:cxn>
                <a:cxn ang="0">
                  <a:pos x="connsiteX2-5" y="connsiteY2-6"/>
                </a:cxn>
                <a:cxn ang="0">
                  <a:pos x="connsiteX3-7" y="connsiteY3-8"/>
                </a:cxn>
                <a:cxn ang="0">
                  <a:pos x="connsiteX4" y="connsiteY4"/>
                </a:cxn>
              </a:cxnLst>
              <a:rect l="l" t="t" r="r" b="b"/>
              <a:pathLst>
                <a:path w="4867882" h="6857103">
                  <a:moveTo>
                    <a:pt x="0" y="0"/>
                  </a:moveTo>
                  <a:lnTo>
                    <a:pt x="3527537" y="0"/>
                  </a:lnTo>
                  <a:lnTo>
                    <a:pt x="4867882" y="6857103"/>
                  </a:lnTo>
                  <a:lnTo>
                    <a:pt x="0" y="6846828"/>
                  </a:lnTo>
                  <a:lnTo>
                    <a:pt x="0" y="0"/>
                  </a:lnTo>
                  <a:close/>
                </a:path>
              </a:pathLst>
            </a:cu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cs typeface="+mn-ea"/>
                <a:sym typeface="+mn-lt"/>
              </a:endParaRPr>
            </a:p>
          </p:txBody>
        </p:sp>
      </p:grpSp>
      <p:pic>
        <p:nvPicPr>
          <p:cNvPr id="43" name="图片 42" descr="绿色的叶子&#10;&#10;描述已自动生成"/>
          <p:cNvPicPr>
            <a:picLocks noChangeAspect="1"/>
          </p:cNvPicPr>
          <p:nvPr userDrawn="1"/>
        </p:nvPicPr>
        <p:blipFill rotWithShape="1">
          <a:blip r:embed="rId4" cstate="print">
            <a:extLst>
              <a:ext uri="{28A0092B-C50C-407E-A947-70E740481C1C}">
                <a14:useLocalDpi xmlns:a14="http://schemas.microsoft.com/office/drawing/2010/main" val="0"/>
              </a:ext>
            </a:extLst>
          </a:blip>
          <a:srcRect l="3330" t="7870" r="2895" b="23862"/>
          <a:stretch>
            <a:fillRect/>
          </a:stretch>
        </p:blipFill>
        <p:spPr>
          <a:xfrm>
            <a:off x="376027" y="655081"/>
            <a:ext cx="11482939" cy="5573027"/>
          </a:xfrm>
          <a:custGeom>
            <a:avLst/>
            <a:gdLst>
              <a:gd name="connsiteX0" fmla="*/ 0 w 11482939"/>
              <a:gd name="connsiteY0" fmla="*/ 0 h 5573027"/>
              <a:gd name="connsiteX1" fmla="*/ 11482939 w 11482939"/>
              <a:gd name="connsiteY1" fmla="*/ 0 h 5573027"/>
              <a:gd name="connsiteX2" fmla="*/ 11482939 w 11482939"/>
              <a:gd name="connsiteY2" fmla="*/ 5573027 h 5573027"/>
              <a:gd name="connsiteX3" fmla="*/ 0 w 11482939"/>
              <a:gd name="connsiteY3" fmla="*/ 5573027 h 5573027"/>
            </a:gdLst>
            <a:ahLst/>
            <a:cxnLst>
              <a:cxn ang="0">
                <a:pos x="connsiteX0" y="connsiteY0"/>
              </a:cxn>
              <a:cxn ang="0">
                <a:pos x="connsiteX1" y="connsiteY1"/>
              </a:cxn>
              <a:cxn ang="0">
                <a:pos x="connsiteX2" y="connsiteY2"/>
              </a:cxn>
              <a:cxn ang="0">
                <a:pos x="connsiteX3" y="connsiteY3"/>
              </a:cxn>
            </a:cxnLst>
            <a:rect l="l" t="t" r="r" b="b"/>
            <a:pathLst>
              <a:path w="11482939" h="5573027">
                <a:moveTo>
                  <a:pt x="0" y="0"/>
                </a:moveTo>
                <a:lnTo>
                  <a:pt x="11482939" y="0"/>
                </a:lnTo>
                <a:lnTo>
                  <a:pt x="11482939" y="5573027"/>
                </a:lnTo>
                <a:lnTo>
                  <a:pt x="0" y="5573027"/>
                </a:lnTo>
                <a:close/>
              </a:path>
            </a:pathLst>
          </a:custGeom>
        </p:spPr>
      </p:pic>
      <p:grpSp>
        <p:nvGrpSpPr>
          <p:cNvPr id="13" name="组合 12"/>
          <p:cNvGrpSpPr/>
          <p:nvPr userDrawn="1"/>
        </p:nvGrpSpPr>
        <p:grpSpPr>
          <a:xfrm>
            <a:off x="333034" y="629893"/>
            <a:ext cx="11525932" cy="5598215"/>
            <a:chOff x="333034" y="629893"/>
            <a:chExt cx="11525932" cy="5598215"/>
          </a:xfrm>
        </p:grpSpPr>
        <p:grpSp>
          <p:nvGrpSpPr>
            <p:cNvPr id="12" name="组合 11"/>
            <p:cNvGrpSpPr/>
            <p:nvPr userDrawn="1"/>
          </p:nvGrpSpPr>
          <p:grpSpPr>
            <a:xfrm>
              <a:off x="333034" y="629893"/>
              <a:ext cx="11525932" cy="5598215"/>
              <a:chOff x="378745" y="1254695"/>
              <a:chExt cx="11525932" cy="5598215"/>
            </a:xfrm>
          </p:grpSpPr>
          <p:sp>
            <p:nvSpPr>
              <p:cNvPr id="41" name="任意多边形: 形状 40"/>
              <p:cNvSpPr/>
              <p:nvPr/>
            </p:nvSpPr>
            <p:spPr>
              <a:xfrm>
                <a:off x="378745" y="1254695"/>
                <a:ext cx="8729396" cy="5588000"/>
              </a:xfrm>
              <a:custGeom>
                <a:avLst/>
                <a:gdLst>
                  <a:gd name="connsiteX0" fmla="*/ 0 w 8729396"/>
                  <a:gd name="connsiteY0" fmla="*/ 0 h 5588000"/>
                  <a:gd name="connsiteX1" fmla="*/ 8729396 w 8729396"/>
                  <a:gd name="connsiteY1" fmla="*/ 0 h 5588000"/>
                  <a:gd name="connsiteX2" fmla="*/ 7791939 w 8729396"/>
                  <a:gd name="connsiteY2" fmla="*/ 5588000 h 5588000"/>
                  <a:gd name="connsiteX3" fmla="*/ 0 w 8729396"/>
                  <a:gd name="connsiteY3" fmla="*/ 5588000 h 5588000"/>
                </a:gdLst>
                <a:ahLst/>
                <a:cxnLst>
                  <a:cxn ang="0">
                    <a:pos x="connsiteX0" y="connsiteY0"/>
                  </a:cxn>
                  <a:cxn ang="0">
                    <a:pos x="connsiteX1" y="connsiteY1"/>
                  </a:cxn>
                  <a:cxn ang="0">
                    <a:pos x="connsiteX2" y="connsiteY2"/>
                  </a:cxn>
                  <a:cxn ang="0">
                    <a:pos x="connsiteX3" y="connsiteY3"/>
                  </a:cxn>
                </a:cxnLst>
                <a:rect l="l" t="t" r="r" b="b"/>
                <a:pathLst>
                  <a:path w="8729396" h="5588000">
                    <a:moveTo>
                      <a:pt x="0" y="0"/>
                    </a:moveTo>
                    <a:lnTo>
                      <a:pt x="8729396" y="0"/>
                    </a:lnTo>
                    <a:lnTo>
                      <a:pt x="7791939" y="5588000"/>
                    </a:lnTo>
                    <a:lnTo>
                      <a:pt x="0" y="5588000"/>
                    </a:lnTo>
                    <a:close/>
                  </a:path>
                </a:pathLst>
              </a:custGeom>
              <a:solidFill>
                <a:schemeClr val="bg2">
                  <a:alpha val="96000"/>
                </a:schemeClr>
              </a:solidFill>
              <a:ln w="31750"/>
              <a:effectLst>
                <a:outerShdw blurRad="127000" dist="38100" dir="5400000" algn="t"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6000" dirty="0">
                  <a:cs typeface="+mn-ea"/>
                  <a:sym typeface="+mn-lt"/>
                </a:endParaRPr>
              </a:p>
            </p:txBody>
          </p:sp>
          <p:sp>
            <p:nvSpPr>
              <p:cNvPr id="20" name="任意多边形: 形状 19"/>
              <p:cNvSpPr/>
              <p:nvPr/>
            </p:nvSpPr>
            <p:spPr>
              <a:xfrm flipH="1">
                <a:off x="8170684" y="1264876"/>
                <a:ext cx="3733993" cy="5588034"/>
              </a:xfrm>
              <a:custGeom>
                <a:avLst/>
                <a:gdLst>
                  <a:gd name="connsiteX0" fmla="*/ 0 w 4456252"/>
                  <a:gd name="connsiteY0" fmla="*/ 5588000 h 5588000"/>
                  <a:gd name="connsiteX1" fmla="*/ 1278410 w 4456252"/>
                  <a:gd name="connsiteY1" fmla="*/ 0 h 5588000"/>
                  <a:gd name="connsiteX2" fmla="*/ 3177842 w 4456252"/>
                  <a:gd name="connsiteY2" fmla="*/ 0 h 5588000"/>
                  <a:gd name="connsiteX3" fmla="*/ 4456252 w 4456252"/>
                  <a:gd name="connsiteY3" fmla="*/ 5588000 h 5588000"/>
                  <a:gd name="connsiteX4" fmla="*/ 0 w 4456252"/>
                  <a:gd name="connsiteY4" fmla="*/ 5588000 h 5588000"/>
                  <a:gd name="connsiteX0-1" fmla="*/ 4456252 w 4547692"/>
                  <a:gd name="connsiteY0-2" fmla="*/ 5588000 h 5679440"/>
                  <a:gd name="connsiteX1-3" fmla="*/ 0 w 4547692"/>
                  <a:gd name="connsiteY1-4" fmla="*/ 5588000 h 5679440"/>
                  <a:gd name="connsiteX2-5" fmla="*/ 1278410 w 4547692"/>
                  <a:gd name="connsiteY2-6" fmla="*/ 0 h 5679440"/>
                  <a:gd name="connsiteX3-7" fmla="*/ 3177842 w 4547692"/>
                  <a:gd name="connsiteY3-8" fmla="*/ 0 h 5679440"/>
                  <a:gd name="connsiteX4-9" fmla="*/ 4547692 w 4547692"/>
                  <a:gd name="connsiteY4-10" fmla="*/ 5679440 h 5679440"/>
                  <a:gd name="connsiteX0-11" fmla="*/ 4456252 w 4456252"/>
                  <a:gd name="connsiteY0-12" fmla="*/ 5588000 h 5588000"/>
                  <a:gd name="connsiteX1-13" fmla="*/ 0 w 4456252"/>
                  <a:gd name="connsiteY1-14" fmla="*/ 5588000 h 5588000"/>
                  <a:gd name="connsiteX2-15" fmla="*/ 1278410 w 4456252"/>
                  <a:gd name="connsiteY2-16" fmla="*/ 0 h 5588000"/>
                  <a:gd name="connsiteX3-17" fmla="*/ 3177842 w 4456252"/>
                  <a:gd name="connsiteY3-18" fmla="*/ 0 h 5588000"/>
                  <a:gd name="connsiteX0-19" fmla="*/ 4503209 w 4503209"/>
                  <a:gd name="connsiteY0-20" fmla="*/ 5588000 h 5588000"/>
                  <a:gd name="connsiteX1-21" fmla="*/ 46957 w 4503209"/>
                  <a:gd name="connsiteY1-22" fmla="*/ 5588000 h 5588000"/>
                  <a:gd name="connsiteX2-23" fmla="*/ 0 w 4503209"/>
                  <a:gd name="connsiteY2-24" fmla="*/ 61645 h 5588000"/>
                  <a:gd name="connsiteX3-25" fmla="*/ 3224799 w 4503209"/>
                  <a:gd name="connsiteY3-26" fmla="*/ 0 h 5588000"/>
                  <a:gd name="connsiteX0-27" fmla="*/ 4503209 w 4503209"/>
                  <a:gd name="connsiteY0-28" fmla="*/ 5588000 h 5588000"/>
                  <a:gd name="connsiteX1-29" fmla="*/ 46957 w 4503209"/>
                  <a:gd name="connsiteY1-30" fmla="*/ 5588000 h 5588000"/>
                  <a:gd name="connsiteX2-31" fmla="*/ 0 w 4503209"/>
                  <a:gd name="connsiteY2-32" fmla="*/ 10275 h 5588000"/>
                  <a:gd name="connsiteX3-33" fmla="*/ 3224799 w 4503209"/>
                  <a:gd name="connsiteY3-34" fmla="*/ 0 h 5588000"/>
                  <a:gd name="connsiteX0-35" fmla="*/ 4311842 w 4311842"/>
                  <a:gd name="connsiteY0-36" fmla="*/ 5588000 h 5588000"/>
                  <a:gd name="connsiteX1-37" fmla="*/ 46957 w 4311842"/>
                  <a:gd name="connsiteY1-38" fmla="*/ 5588000 h 5588000"/>
                  <a:gd name="connsiteX2-39" fmla="*/ 0 w 4311842"/>
                  <a:gd name="connsiteY2-40" fmla="*/ 10275 h 5588000"/>
                  <a:gd name="connsiteX3-41" fmla="*/ 3224799 w 4311842"/>
                  <a:gd name="connsiteY3-42" fmla="*/ 0 h 5588000"/>
                  <a:gd name="connsiteX0-43" fmla="*/ 4265561 w 4265561"/>
                  <a:gd name="connsiteY0-44" fmla="*/ 5588000 h 5588000"/>
                  <a:gd name="connsiteX1-45" fmla="*/ 46957 w 4265561"/>
                  <a:gd name="connsiteY1-46" fmla="*/ 5588000 h 5588000"/>
                  <a:gd name="connsiteX2-47" fmla="*/ 0 w 4265561"/>
                  <a:gd name="connsiteY2-48" fmla="*/ 10275 h 5588000"/>
                  <a:gd name="connsiteX3-49" fmla="*/ 3224799 w 4265561"/>
                  <a:gd name="connsiteY3-50" fmla="*/ 0 h 5588000"/>
                  <a:gd name="connsiteX0-51" fmla="*/ 4265561 w 4265561"/>
                  <a:gd name="connsiteY0-52" fmla="*/ 5588000 h 5588000"/>
                  <a:gd name="connsiteX1-53" fmla="*/ 46957 w 4265561"/>
                  <a:gd name="connsiteY1-54" fmla="*/ 5588000 h 5588000"/>
                  <a:gd name="connsiteX2-55" fmla="*/ 0 w 4265561"/>
                  <a:gd name="connsiteY2-56" fmla="*/ 10275 h 5588000"/>
                  <a:gd name="connsiteX3-57" fmla="*/ 3194641 w 4265561"/>
                  <a:gd name="connsiteY3-58" fmla="*/ 0 h 5588000"/>
                </a:gdLst>
                <a:ahLst/>
                <a:cxnLst>
                  <a:cxn ang="0">
                    <a:pos x="connsiteX0-1" y="connsiteY0-2"/>
                  </a:cxn>
                  <a:cxn ang="0">
                    <a:pos x="connsiteX1-3" y="connsiteY1-4"/>
                  </a:cxn>
                  <a:cxn ang="0">
                    <a:pos x="connsiteX2-5" y="connsiteY2-6"/>
                  </a:cxn>
                  <a:cxn ang="0">
                    <a:pos x="connsiteX3-7" y="connsiteY3-8"/>
                  </a:cxn>
                </a:cxnLst>
                <a:rect l="l" t="t" r="r" b="b"/>
                <a:pathLst>
                  <a:path w="4265561" h="5588000">
                    <a:moveTo>
                      <a:pt x="4265561" y="5588000"/>
                    </a:moveTo>
                    <a:lnTo>
                      <a:pt x="46957" y="5588000"/>
                    </a:lnTo>
                    <a:lnTo>
                      <a:pt x="0" y="10275"/>
                    </a:lnTo>
                    <a:lnTo>
                      <a:pt x="3194641" y="0"/>
                    </a:lnTo>
                  </a:path>
                </a:pathLst>
              </a:custGeom>
              <a:solidFill>
                <a:schemeClr val="accent1">
                  <a:alpha val="90000"/>
                </a:schemeClr>
              </a:solid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a:cs typeface="+mn-ea"/>
                  <a:sym typeface="+mn-lt"/>
                </a:endParaRPr>
              </a:p>
            </p:txBody>
          </p:sp>
        </p:grpSp>
        <p:grpSp>
          <p:nvGrpSpPr>
            <p:cNvPr id="29" name="组合 28"/>
            <p:cNvGrpSpPr/>
            <p:nvPr userDrawn="1"/>
          </p:nvGrpSpPr>
          <p:grpSpPr>
            <a:xfrm flipH="1">
              <a:off x="10572502" y="5800567"/>
              <a:ext cx="966987" cy="152400"/>
              <a:chOff x="9774601" y="5660136"/>
              <a:chExt cx="966987" cy="152400"/>
            </a:xfrm>
          </p:grpSpPr>
          <p:sp>
            <p:nvSpPr>
              <p:cNvPr id="30" name="矩形 29"/>
              <p:cNvSpPr/>
              <p:nvPr/>
            </p:nvSpPr>
            <p:spPr>
              <a:xfrm>
                <a:off x="10046130" y="5660136"/>
                <a:ext cx="152400" cy="1524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矩形 30"/>
              <p:cNvSpPr/>
              <p:nvPr/>
            </p:nvSpPr>
            <p:spPr>
              <a:xfrm>
                <a:off x="10317659" y="5660136"/>
                <a:ext cx="152400" cy="1524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矩形 31"/>
              <p:cNvSpPr/>
              <p:nvPr/>
            </p:nvSpPr>
            <p:spPr>
              <a:xfrm>
                <a:off x="10589188" y="5660136"/>
                <a:ext cx="152400" cy="1524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矩形 32"/>
              <p:cNvSpPr/>
              <p:nvPr/>
            </p:nvSpPr>
            <p:spPr>
              <a:xfrm>
                <a:off x="9774601" y="5660136"/>
                <a:ext cx="152400" cy="152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4" name="组合 33"/>
            <p:cNvGrpSpPr/>
            <p:nvPr userDrawn="1"/>
          </p:nvGrpSpPr>
          <p:grpSpPr>
            <a:xfrm>
              <a:off x="664749" y="870774"/>
              <a:ext cx="966987" cy="152400"/>
              <a:chOff x="9800002" y="5660136"/>
              <a:chExt cx="966987" cy="152400"/>
            </a:xfrm>
          </p:grpSpPr>
          <p:sp>
            <p:nvSpPr>
              <p:cNvPr id="35" name="矩形 34"/>
              <p:cNvSpPr/>
              <p:nvPr/>
            </p:nvSpPr>
            <p:spPr>
              <a:xfrm>
                <a:off x="10071531" y="5660136"/>
                <a:ext cx="152400" cy="1524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矩形 35"/>
              <p:cNvSpPr/>
              <p:nvPr/>
            </p:nvSpPr>
            <p:spPr>
              <a:xfrm>
                <a:off x="10343060" y="5660136"/>
                <a:ext cx="152400" cy="1524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矩形 36"/>
              <p:cNvSpPr/>
              <p:nvPr/>
            </p:nvSpPr>
            <p:spPr>
              <a:xfrm>
                <a:off x="10614589" y="5660136"/>
                <a:ext cx="152400" cy="1524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矩形 37"/>
              <p:cNvSpPr/>
              <p:nvPr/>
            </p:nvSpPr>
            <p:spPr>
              <a:xfrm>
                <a:off x="9800002" y="5660136"/>
                <a:ext cx="152400" cy="152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目录">
    <p:bg>
      <p:bgPr>
        <a:solidFill>
          <a:schemeClr val="bg2"/>
        </a:solidFill>
        <a:effectLst/>
      </p:bgPr>
    </p:bg>
    <p:spTree>
      <p:nvGrpSpPr>
        <p:cNvPr id="1" name=""/>
        <p:cNvGrpSpPr/>
        <p:nvPr/>
      </p:nvGrpSpPr>
      <p:grpSpPr>
        <a:xfrm>
          <a:off x="0" y="0"/>
          <a:ext cx="0" cy="0"/>
          <a:chOff x="0" y="0"/>
          <a:chExt cx="0" cy="0"/>
        </a:xfrm>
      </p:grpSpPr>
      <p:pic>
        <p:nvPicPr>
          <p:cNvPr id="10" name="图片 9" descr="绿色的叶子&#10;&#10;描述已自动生成"/>
          <p:cNvPicPr>
            <a:picLocks noChangeAspect="1"/>
          </p:cNvPicPr>
          <p:nvPr userDrawn="1"/>
        </p:nvPicPr>
        <p:blipFill rotWithShape="1">
          <a:blip r:embed="rId3" cstate="print">
            <a:extLst>
              <a:ext uri="{28A0092B-C50C-407E-A947-70E740481C1C}">
                <a14:useLocalDpi xmlns:a14="http://schemas.microsoft.com/office/drawing/2010/main" val="0"/>
              </a:ext>
            </a:extLst>
          </a:blip>
          <a:srcRect l="218" r="82" b="15992"/>
          <a:stretch>
            <a:fillRect/>
          </a:stretch>
        </p:blipFill>
        <p:spPr>
          <a:xfrm>
            <a:off x="-13318" y="1"/>
            <a:ext cx="12208526" cy="6857999"/>
          </a:xfrm>
          <a:prstGeom prst="rect">
            <a:avLst/>
          </a:prstGeom>
        </p:spPr>
      </p:pic>
      <p:sp>
        <p:nvSpPr>
          <p:cNvPr id="14" name="任意多边形: 形状 13"/>
          <p:cNvSpPr/>
          <p:nvPr userDrawn="1">
            <p:custDataLst>
              <p:tags r:id="rId1"/>
            </p:custDataLst>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pic>
        <p:nvPicPr>
          <p:cNvPr id="11" name="图片 10" descr="绿色的叶子&#10;&#10;描述已自动生成"/>
          <p:cNvPicPr>
            <a:picLocks noChangeAspect="1"/>
          </p:cNvPicPr>
          <p:nvPr userDrawn="1"/>
        </p:nvPicPr>
        <p:blipFill rotWithShape="1">
          <a:blip r:embed="rId4" cstate="print">
            <a:extLst>
              <a:ext uri="{28A0092B-C50C-407E-A947-70E740481C1C}">
                <a14:useLocalDpi xmlns:a14="http://schemas.microsoft.com/office/drawing/2010/main" val="0"/>
              </a:ext>
            </a:extLst>
          </a:blip>
          <a:srcRect b="19840"/>
          <a:stretch>
            <a:fillRect/>
          </a:stretch>
        </p:blipFill>
        <p:spPr>
          <a:xfrm>
            <a:off x="440077" y="406471"/>
            <a:ext cx="11311846" cy="6045058"/>
          </a:xfrm>
          <a:prstGeom prst="rect">
            <a:avLst/>
          </a:prstGeom>
        </p:spPr>
      </p:pic>
      <p:sp>
        <p:nvSpPr>
          <p:cNvPr id="16" name="矩形 15"/>
          <p:cNvSpPr/>
          <p:nvPr userDrawn="1"/>
        </p:nvSpPr>
        <p:spPr>
          <a:xfrm>
            <a:off x="440077" y="406471"/>
            <a:ext cx="11311846" cy="6045058"/>
          </a:xfrm>
          <a:prstGeom prst="rect">
            <a:avLst/>
          </a:prstGeom>
          <a:solidFill>
            <a:schemeClr val="bg1">
              <a:alpha val="95000"/>
            </a:schemeClr>
          </a:solidFill>
          <a:ln w="0" cap="flat" cmpd="sng" algn="ctr">
            <a:noFill/>
            <a:prstDash val="solid"/>
            <a:miter lim="800000"/>
          </a:ln>
          <a:effectLst>
            <a:outerShdw blurRad="127000" dist="76200" dir="2700000" algn="tl" rotWithShape="0">
              <a:schemeClr val="accent1">
                <a:lumMod val="50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内页">
    <p:bg>
      <p:bgPr>
        <a:solidFill>
          <a:schemeClr val="bg2"/>
        </a:solidFill>
        <a:effectLst/>
      </p:bgPr>
    </p:bg>
    <p:spTree>
      <p:nvGrpSpPr>
        <p:cNvPr id="1" name=""/>
        <p:cNvGrpSpPr/>
        <p:nvPr/>
      </p:nvGrpSpPr>
      <p:grpSpPr>
        <a:xfrm>
          <a:off x="0" y="0"/>
          <a:ext cx="0" cy="0"/>
          <a:chOff x="0" y="0"/>
          <a:chExt cx="0" cy="0"/>
        </a:xfrm>
      </p:grpSpPr>
      <p:pic>
        <p:nvPicPr>
          <p:cNvPr id="17" name="图片 16" descr="绿色的叶子&#10;&#10;描述已自动生成"/>
          <p:cNvPicPr>
            <a:picLocks noChangeAspect="1"/>
          </p:cNvPicPr>
          <p:nvPr userDrawn="1"/>
        </p:nvPicPr>
        <p:blipFill rotWithShape="1">
          <a:blip r:embed="rId4" cstate="print">
            <a:extLst>
              <a:ext uri="{28A0092B-C50C-407E-A947-70E740481C1C}">
                <a14:useLocalDpi xmlns:a14="http://schemas.microsoft.com/office/drawing/2010/main" val="0"/>
              </a:ext>
            </a:extLst>
          </a:blip>
          <a:srcRect l="435" b="15992"/>
          <a:stretch>
            <a:fillRect/>
          </a:stretch>
        </p:blipFill>
        <p:spPr>
          <a:xfrm>
            <a:off x="0" y="1"/>
            <a:ext cx="12192000" cy="6857999"/>
          </a:xfrm>
          <a:prstGeom prst="rect">
            <a:avLst/>
          </a:prstGeom>
        </p:spPr>
      </p:pic>
      <p:sp>
        <p:nvSpPr>
          <p:cNvPr id="7" name="任意多边形: 形状 6"/>
          <p:cNvSpPr/>
          <p:nvPr>
            <p:custDataLst>
              <p:tags r:id="rId1"/>
            </p:custDataLst>
          </p:nvPr>
        </p:nvSpPr>
        <p:spPr>
          <a:xfrm>
            <a:off x="2783540" y="0"/>
            <a:ext cx="9407061" cy="6858000"/>
          </a:xfrm>
          <a:custGeom>
            <a:avLst/>
            <a:gdLst>
              <a:gd name="connsiteX0" fmla="*/ 0 w 9407061"/>
              <a:gd name="connsiteY0" fmla="*/ 0 h 6858000"/>
              <a:gd name="connsiteX1" fmla="*/ 9407061 w 9407061"/>
              <a:gd name="connsiteY1" fmla="*/ 0 h 6858000"/>
              <a:gd name="connsiteX2" fmla="*/ 9407061 w 9407061"/>
              <a:gd name="connsiteY2" fmla="*/ 6858000 h 6858000"/>
              <a:gd name="connsiteX3" fmla="*/ 0 w 940706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407061" h="6858000">
                <a:moveTo>
                  <a:pt x="0" y="0"/>
                </a:moveTo>
                <a:lnTo>
                  <a:pt x="9407061" y="0"/>
                </a:lnTo>
                <a:lnTo>
                  <a:pt x="9407061" y="6858000"/>
                </a:lnTo>
                <a:lnTo>
                  <a:pt x="0" y="6858000"/>
                </a:lnTo>
                <a:close/>
              </a:path>
            </a:pathLst>
          </a:cu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12" name="任意多边形: 形状 11"/>
          <p:cNvSpPr/>
          <p:nvPr userDrawn="1"/>
        </p:nvSpPr>
        <p:spPr>
          <a:xfrm>
            <a:off x="0" y="0"/>
            <a:ext cx="6949440" cy="6858000"/>
          </a:xfrm>
          <a:custGeom>
            <a:avLst/>
            <a:gdLst>
              <a:gd name="connsiteX0" fmla="*/ 0 w 6949440"/>
              <a:gd name="connsiteY0" fmla="*/ 0 h 6858000"/>
              <a:gd name="connsiteX1" fmla="*/ 5234940 w 6949440"/>
              <a:gd name="connsiteY1" fmla="*/ 0 h 6858000"/>
              <a:gd name="connsiteX2" fmla="*/ 6949440 w 6949440"/>
              <a:gd name="connsiteY2" fmla="*/ 6858000 h 6858000"/>
              <a:gd name="connsiteX3" fmla="*/ 0 w 694944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949440" h="6858000">
                <a:moveTo>
                  <a:pt x="0" y="0"/>
                </a:moveTo>
                <a:lnTo>
                  <a:pt x="5234940" y="0"/>
                </a:lnTo>
                <a:lnTo>
                  <a:pt x="6949440" y="6858000"/>
                </a:lnTo>
                <a:lnTo>
                  <a:pt x="0" y="6858000"/>
                </a:lnTo>
                <a:close/>
              </a:path>
            </a:pathLst>
          </a:cu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2" name="组合 1"/>
          <p:cNvGrpSpPr/>
          <p:nvPr userDrawn="1"/>
        </p:nvGrpSpPr>
        <p:grpSpPr>
          <a:xfrm>
            <a:off x="341086" y="359229"/>
            <a:ext cx="11509829" cy="6139543"/>
            <a:chOff x="341086" y="359229"/>
            <a:chExt cx="11509829" cy="6139543"/>
          </a:xfrm>
        </p:grpSpPr>
        <p:sp>
          <p:nvSpPr>
            <p:cNvPr id="11" name="矩形 10"/>
            <p:cNvSpPr/>
            <p:nvPr userDrawn="1"/>
          </p:nvSpPr>
          <p:spPr>
            <a:xfrm>
              <a:off x="341086" y="359229"/>
              <a:ext cx="11509829" cy="6139543"/>
            </a:xfrm>
            <a:prstGeom prst="rect">
              <a:avLst/>
            </a:prstGeom>
            <a:solidFill>
              <a:schemeClr val="bg1">
                <a:alpha val="92000"/>
              </a:schemeClr>
            </a:solidFill>
            <a:ln w="0" cap="flat" cmpd="sng" algn="ctr">
              <a:noFill/>
              <a:prstDash val="solid"/>
              <a:miter lim="800000"/>
            </a:ln>
            <a:effectLst>
              <a:outerShdw blurRad="127000" dist="76200" dir="2700000" algn="tl" rotWithShape="0">
                <a:schemeClr val="accent1">
                  <a:lumMod val="50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userDrawn="1"/>
          </p:nvGrpSpPr>
          <p:grpSpPr>
            <a:xfrm flipH="1">
              <a:off x="10570977" y="6019903"/>
              <a:ext cx="966987" cy="152400"/>
              <a:chOff x="9774601" y="5660136"/>
              <a:chExt cx="966987" cy="152400"/>
            </a:xfrm>
          </p:grpSpPr>
          <p:sp>
            <p:nvSpPr>
              <p:cNvPr id="15" name="矩形 14"/>
              <p:cNvSpPr/>
              <p:nvPr/>
            </p:nvSpPr>
            <p:spPr>
              <a:xfrm>
                <a:off x="10046130" y="5660136"/>
                <a:ext cx="152400" cy="1524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矩形 21"/>
              <p:cNvSpPr/>
              <p:nvPr/>
            </p:nvSpPr>
            <p:spPr>
              <a:xfrm>
                <a:off x="10317659" y="5660136"/>
                <a:ext cx="152400" cy="1524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矩形 22"/>
              <p:cNvSpPr/>
              <p:nvPr/>
            </p:nvSpPr>
            <p:spPr>
              <a:xfrm>
                <a:off x="10589188" y="5660136"/>
                <a:ext cx="152400" cy="1524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矩形 23"/>
              <p:cNvSpPr/>
              <p:nvPr/>
            </p:nvSpPr>
            <p:spPr>
              <a:xfrm>
                <a:off x="9774601" y="5660136"/>
                <a:ext cx="152400" cy="152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16" name="标题 15"/>
          <p:cNvSpPr>
            <a:spLocks noGrp="1"/>
          </p:cNvSpPr>
          <p:nvPr>
            <p:ph type="title"/>
            <p:custDataLst>
              <p:tags r:id="rId2"/>
            </p:custDataLst>
          </p:nvPr>
        </p:nvSpPr>
        <p:spPr>
          <a:xfrm>
            <a:off x="680771" y="606890"/>
            <a:ext cx="4813123" cy="441964"/>
          </a:xfrm>
          <a:prstGeom prst="rect">
            <a:avLst/>
          </a:prstGeom>
        </p:spPr>
        <p:txBody>
          <a:bodyPr vert="horz" lIns="90170" tIns="46990" rIns="90170" bIns="46990" rtlCol="0" anchor="ctr" anchorCtr="0">
            <a:noAutofit/>
          </a:bodyPr>
          <a:lstStyle>
            <a:lvl1pPr>
              <a:defRPr lang="zh-CN" altLang="en-US" sz="2800" dirty="0">
                <a:solidFill>
                  <a:schemeClr val="accent1"/>
                </a:solidFill>
                <a:latin typeface="+mj-lt"/>
              </a:defRPr>
            </a:lvl1pPr>
          </a:lstStyle>
          <a:p>
            <a:r>
              <a:rPr lang="zh-CN" altLang="en-US" dirty="0"/>
              <a:t>单击此处编辑母版标题样式</a:t>
            </a:r>
          </a:p>
        </p:txBody>
      </p:sp>
      <p:sp>
        <p:nvSpPr>
          <p:cNvPr id="13" name="矩形 12"/>
          <p:cNvSpPr/>
          <p:nvPr userDrawn="1"/>
        </p:nvSpPr>
        <p:spPr>
          <a:xfrm>
            <a:off x="635052" y="631428"/>
            <a:ext cx="45719" cy="3928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过渡页">
    <p:bg>
      <p:bgPr>
        <a:solidFill>
          <a:schemeClr val="bg2"/>
        </a:solidFill>
        <a:effectLst/>
      </p:bgPr>
    </p:bg>
    <p:spTree>
      <p:nvGrpSpPr>
        <p:cNvPr id="1" name=""/>
        <p:cNvGrpSpPr/>
        <p:nvPr/>
      </p:nvGrpSpPr>
      <p:grpSpPr>
        <a:xfrm>
          <a:off x="0" y="0"/>
          <a:ext cx="0" cy="0"/>
          <a:chOff x="0" y="0"/>
          <a:chExt cx="0" cy="0"/>
        </a:xfrm>
      </p:grpSpPr>
      <p:pic>
        <p:nvPicPr>
          <p:cNvPr id="22" name="图片 21" descr="绿色的叶子&#10;&#10;描述已自动生成"/>
          <p:cNvPicPr>
            <a:picLocks noChangeAspect="1"/>
          </p:cNvPicPr>
          <p:nvPr userDrawn="1"/>
        </p:nvPicPr>
        <p:blipFill rotWithShape="1">
          <a:blip r:embed="rId3" cstate="print">
            <a:extLst>
              <a:ext uri="{28A0092B-C50C-407E-A947-70E740481C1C}">
                <a14:useLocalDpi xmlns:a14="http://schemas.microsoft.com/office/drawing/2010/main" val="0"/>
              </a:ext>
            </a:extLst>
          </a:blip>
          <a:srcRect l="331" b="15992"/>
          <a:stretch>
            <a:fillRect/>
          </a:stretch>
        </p:blipFill>
        <p:spPr>
          <a:xfrm>
            <a:off x="-12700" y="1"/>
            <a:ext cx="12204700" cy="6857999"/>
          </a:xfrm>
          <a:prstGeom prst="rect">
            <a:avLst/>
          </a:prstGeom>
        </p:spPr>
      </p:pic>
      <p:grpSp>
        <p:nvGrpSpPr>
          <p:cNvPr id="2" name="组合 1"/>
          <p:cNvGrpSpPr/>
          <p:nvPr userDrawn="1"/>
        </p:nvGrpSpPr>
        <p:grpSpPr>
          <a:xfrm>
            <a:off x="0" y="0"/>
            <a:ext cx="12192000" cy="6858000"/>
            <a:chOff x="0" y="0"/>
            <a:chExt cx="12192000" cy="6858000"/>
          </a:xfrm>
        </p:grpSpPr>
        <p:sp>
          <p:nvSpPr>
            <p:cNvPr id="7" name="矩形 6"/>
            <p:cNvSpPr/>
            <p:nvPr>
              <p:custDataLst>
                <p:tags r:id="rId1"/>
              </p:custDataLst>
            </p:nvPr>
          </p:nvSpPr>
          <p:spPr>
            <a:xfrm>
              <a:off x="6096000" y="0"/>
              <a:ext cx="6096000" cy="68580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12" name="矩形 11"/>
            <p:cNvSpPr/>
            <p:nvPr userDrawn="1"/>
          </p:nvSpPr>
          <p:spPr>
            <a:xfrm>
              <a:off x="0" y="0"/>
              <a:ext cx="6096000" cy="6858000"/>
            </a:xfrm>
            <a:prstGeom prst="rect">
              <a:avLst/>
            </a:pr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1" name="矩形 10"/>
          <p:cNvSpPr/>
          <p:nvPr userDrawn="1"/>
        </p:nvSpPr>
        <p:spPr>
          <a:xfrm>
            <a:off x="420431" y="395239"/>
            <a:ext cx="11351138" cy="6067522"/>
          </a:xfrm>
          <a:prstGeom prst="rect">
            <a:avLst/>
          </a:prstGeom>
          <a:solidFill>
            <a:schemeClr val="bg1">
              <a:alpha val="92000"/>
            </a:schemeClr>
          </a:solidFill>
          <a:ln w="0" cap="flat" cmpd="sng" algn="ctr">
            <a:noFill/>
            <a:prstDash val="solid"/>
            <a:miter lim="800000"/>
          </a:ln>
          <a:effectLst>
            <a:outerShdw blurRad="127000" dist="76200" dir="2700000" algn="tl" rotWithShape="0">
              <a:schemeClr val="accent1">
                <a:lumMod val="50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userDrawn="1"/>
        </p:nvGrpSpPr>
        <p:grpSpPr>
          <a:xfrm flipH="1">
            <a:off x="10241326" y="5715501"/>
            <a:ext cx="966987" cy="152400"/>
            <a:chOff x="9774601" y="5660136"/>
            <a:chExt cx="966987" cy="152400"/>
          </a:xfrm>
        </p:grpSpPr>
        <p:sp>
          <p:nvSpPr>
            <p:cNvPr id="18" name="矩形 17"/>
            <p:cNvSpPr/>
            <p:nvPr/>
          </p:nvSpPr>
          <p:spPr>
            <a:xfrm>
              <a:off x="10046130" y="5660136"/>
              <a:ext cx="152400" cy="1524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矩形 18"/>
            <p:cNvSpPr/>
            <p:nvPr/>
          </p:nvSpPr>
          <p:spPr>
            <a:xfrm>
              <a:off x="10317659" y="5660136"/>
              <a:ext cx="152400" cy="1524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矩形 19"/>
            <p:cNvSpPr/>
            <p:nvPr/>
          </p:nvSpPr>
          <p:spPr>
            <a:xfrm>
              <a:off x="10589188" y="5660136"/>
              <a:ext cx="152400" cy="1524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矩形 20"/>
            <p:cNvSpPr/>
            <p:nvPr/>
          </p:nvSpPr>
          <p:spPr>
            <a:xfrm>
              <a:off x="9774601" y="5660136"/>
              <a:ext cx="152400" cy="152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任意多边形: 形状 22"/>
          <p:cNvSpPr/>
          <p:nvPr userDrawn="1"/>
        </p:nvSpPr>
        <p:spPr>
          <a:xfrm>
            <a:off x="1029903" y="1645921"/>
            <a:ext cx="10178410" cy="3474720"/>
          </a:xfrm>
          <a:custGeom>
            <a:avLst/>
            <a:gdLst>
              <a:gd name="connsiteX0" fmla="*/ 0 w 10195560"/>
              <a:gd name="connsiteY0" fmla="*/ 0 h 3474720"/>
              <a:gd name="connsiteX1" fmla="*/ 10195560 w 10195560"/>
              <a:gd name="connsiteY1" fmla="*/ 0 h 3474720"/>
              <a:gd name="connsiteX2" fmla="*/ 10195560 w 10195560"/>
              <a:gd name="connsiteY2" fmla="*/ 1530157 h 3474720"/>
              <a:gd name="connsiteX3" fmla="*/ 9838314 w 10195560"/>
              <a:gd name="connsiteY3" fmla="*/ 1737360 h 3474720"/>
              <a:gd name="connsiteX4" fmla="*/ 10195560 w 10195560"/>
              <a:gd name="connsiteY4" fmla="*/ 1944562 h 3474720"/>
              <a:gd name="connsiteX5" fmla="*/ 10195560 w 10195560"/>
              <a:gd name="connsiteY5" fmla="*/ 3474720 h 3474720"/>
              <a:gd name="connsiteX6" fmla="*/ 0 w 10195560"/>
              <a:gd name="connsiteY6" fmla="*/ 3474720 h 3474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95560" h="3474720">
                <a:moveTo>
                  <a:pt x="0" y="0"/>
                </a:moveTo>
                <a:lnTo>
                  <a:pt x="10195560" y="0"/>
                </a:lnTo>
                <a:lnTo>
                  <a:pt x="10195560" y="1530157"/>
                </a:lnTo>
                <a:lnTo>
                  <a:pt x="9838314" y="1737360"/>
                </a:lnTo>
                <a:lnTo>
                  <a:pt x="10195560" y="1944562"/>
                </a:lnTo>
                <a:lnTo>
                  <a:pt x="10195560" y="3474720"/>
                </a:lnTo>
                <a:lnTo>
                  <a:pt x="0" y="347472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l"/>
            <a:endParaRPr lang="zh-CN" altLang="en-US" sz="1600" dirty="0">
              <a:solidFill>
                <a:schemeClr val="bg1"/>
              </a:solidFill>
              <a:latin typeface="+mj-ea"/>
              <a:ea typeface="+mj-ea"/>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空白">
    <p:bg>
      <p:bgPr>
        <a:solidFill>
          <a:schemeClr val="bg2"/>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_3Column_Red">
    <p:bg>
      <p:bgPr>
        <a:solidFill>
          <a:schemeClr val="bg1"/>
        </a:solidFill>
        <a:effectLst/>
      </p:bgPr>
    </p:bg>
    <p:spTree>
      <p:nvGrpSpPr>
        <p:cNvPr id="1" name=""/>
        <p:cNvGrpSpPr/>
        <p:nvPr/>
      </p:nvGrpSpPr>
      <p:grpSpPr>
        <a:xfrm>
          <a:off x="0" y="0"/>
          <a:ext cx="0" cy="0"/>
          <a:chOff x="0" y="0"/>
          <a:chExt cx="0" cy="0"/>
        </a:xfrm>
      </p:grpSpPr>
      <p:pic>
        <p:nvPicPr>
          <p:cNvPr id="4" name="图片 3" descr="形状&#10;&#10;描述已自动生成"/>
          <p:cNvPicPr>
            <a:picLocks noChangeAspect="1"/>
          </p:cNvPicPr>
          <p:nvPr userDrawn="1"/>
        </p:nvPicPr>
        <p:blipFill>
          <a:blip r:embed="rId2"/>
          <a:stretch>
            <a:fillRect/>
          </a:stretch>
        </p:blipFill>
        <p:spPr>
          <a:xfrm>
            <a:off x="0" y="0"/>
            <a:ext cx="12192000" cy="6858000"/>
          </a:xfrm>
          <a:prstGeom prst="rect">
            <a:avLst/>
          </a:prstGeom>
        </p:spPr>
      </p:pic>
      <p:sp>
        <p:nvSpPr>
          <p:cNvPr id="7" name="文本占位符 6"/>
          <p:cNvSpPr>
            <a:spLocks noGrp="1"/>
          </p:cNvSpPr>
          <p:nvPr>
            <p:ph type="body" sz="quarter" idx="11" hasCustomPrompt="1"/>
          </p:nvPr>
        </p:nvSpPr>
        <p:spPr>
          <a:xfrm>
            <a:off x="440603" y="182445"/>
            <a:ext cx="1657138" cy="287259"/>
          </a:xfrm>
          <a:prstGeom prst="rect">
            <a:avLst/>
          </a:prstGeom>
        </p:spPr>
        <p:txBody>
          <a:bodyPr/>
          <a:lstStyle>
            <a:lvl1pPr marL="0" indent="0">
              <a:lnSpc>
                <a:spcPct val="100000"/>
              </a:lnSpc>
              <a:buNone/>
              <a:defRPr sz="1100" b="0" i="0" baseline="0">
                <a:solidFill>
                  <a:schemeClr val="bg1"/>
                </a:solidFill>
                <a:latin typeface="微软雅黑 Light" panose="020B0502040204020203" charset="-122"/>
                <a:ea typeface="微软雅黑 Light" panose="020B0502040204020203" charset="-122"/>
                <a:cs typeface="Segoe UI Light" panose="020B0502040204020203" charset="0"/>
              </a:defRPr>
            </a:lvl1pPr>
          </a:lstStyle>
          <a:p>
            <a:pPr lvl="0"/>
            <a:r>
              <a:rPr kumimoji="1" lang="en-US" altLang="zh-CN" dirty="0" err="1"/>
              <a:t>OfficePLUS</a:t>
            </a:r>
            <a:endParaRPr kumimoji="1" lang="zh-CN" altLang="en-US" dirty="0"/>
          </a:p>
        </p:txBody>
      </p:sp>
      <p:sp>
        <p:nvSpPr>
          <p:cNvPr id="9" name="文本占位符 8"/>
          <p:cNvSpPr>
            <a:spLocks noGrp="1"/>
          </p:cNvSpPr>
          <p:nvPr>
            <p:ph type="body" sz="quarter" idx="13" hasCustomPrompt="1"/>
          </p:nvPr>
        </p:nvSpPr>
        <p:spPr>
          <a:xfrm>
            <a:off x="4153012" y="759876"/>
            <a:ext cx="7074345" cy="5399189"/>
          </a:xfrm>
          <a:prstGeom prst="rect">
            <a:avLst/>
          </a:prstGeom>
        </p:spPr>
        <p:txBody>
          <a:bodyPr/>
          <a:lstStyle>
            <a:lvl1pPr marL="0" indent="0">
              <a:lnSpc>
                <a:spcPct val="150000"/>
              </a:lnSpc>
              <a:buNone/>
              <a:defRPr sz="1200" b="0" i="0" baseline="0">
                <a:solidFill>
                  <a:schemeClr val="bg1"/>
                </a:solidFill>
                <a:latin typeface="微软雅黑 Light" panose="020B0502040204020203" charset="-122"/>
                <a:ea typeface="微软雅黑 Light" panose="020B0502040204020203" charset="-122"/>
                <a:cs typeface="微软雅黑 Light" panose="020B0502040204020203" charset="-122"/>
              </a:defRPr>
            </a:lvl1pPr>
          </a:lstStyle>
          <a:p>
            <a:pPr lvl="0"/>
            <a:r>
              <a:rPr kumimoji="1" lang="en-US" altLang="zh-CN" dirty="0" err="1"/>
              <a:t>OfficePLUS</a:t>
            </a:r>
            <a:endParaRPr kumimoji="1" lang="zh-CN" altLang="en-US" dirty="0"/>
          </a:p>
        </p:txBody>
      </p:sp>
      <p:sp>
        <p:nvSpPr>
          <p:cNvPr id="10" name="文本占位符 9"/>
          <p:cNvSpPr>
            <a:spLocks noGrp="1"/>
          </p:cNvSpPr>
          <p:nvPr>
            <p:ph type="body" sz="quarter" idx="14" hasCustomPrompt="1"/>
          </p:nvPr>
        </p:nvSpPr>
        <p:spPr>
          <a:xfrm>
            <a:off x="4153012" y="182445"/>
            <a:ext cx="2259871" cy="287259"/>
          </a:xfrm>
          <a:prstGeom prst="rect">
            <a:avLst/>
          </a:prstGeom>
        </p:spPr>
        <p:txBody>
          <a:bodyPr/>
          <a:lstStyle>
            <a:lvl1pPr marL="0" indent="0">
              <a:lnSpc>
                <a:spcPct val="100000"/>
              </a:lnSpc>
              <a:buNone/>
              <a:defRPr sz="1100" b="0" i="0" baseline="0">
                <a:solidFill>
                  <a:schemeClr val="bg1"/>
                </a:solidFill>
                <a:latin typeface="微软雅黑 Light" panose="020B0502040204020203" charset="-122"/>
                <a:ea typeface="微软雅黑 Light" panose="020B0502040204020203" charset="-122"/>
                <a:cs typeface="Segoe UI Light" panose="020B0502040204020203" charset="0"/>
              </a:defRPr>
            </a:lvl1pPr>
          </a:lstStyle>
          <a:p>
            <a:pPr lvl="0"/>
            <a:r>
              <a:rPr kumimoji="1" lang="en-US" altLang="zh-CN"/>
              <a:t>OfficePLUS</a:t>
            </a:r>
            <a:endParaRPr kumimoji="1" lang="zh-CN" altLang="en-US"/>
          </a:p>
        </p:txBody>
      </p:sp>
      <p:sp>
        <p:nvSpPr>
          <p:cNvPr id="11" name="文本占位符 10"/>
          <p:cNvSpPr>
            <a:spLocks noGrp="1"/>
          </p:cNvSpPr>
          <p:nvPr>
            <p:ph type="body" sz="quarter" idx="10" hasCustomPrompt="1"/>
          </p:nvPr>
        </p:nvSpPr>
        <p:spPr>
          <a:xfrm>
            <a:off x="440603" y="759873"/>
            <a:ext cx="1657138" cy="440267"/>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defRPr sz="1865" b="0" i="0">
                <a:solidFill>
                  <a:schemeClr val="bg1"/>
                </a:solidFill>
                <a:latin typeface="微软雅黑" panose="020B0503020204020204" pitchFamily="34" charset="-122"/>
                <a:ea typeface="微软雅黑" panose="020B0503020204020204" pitchFamily="34" charset="-122"/>
                <a:cs typeface="微软雅黑" panose="020B0503020204020204" pitchFamily="34" charset="-122"/>
              </a:defRPr>
            </a:lvl1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defRPr/>
            </a:pPr>
            <a:r>
              <a:rPr kumimoji="1" lang="en-US" altLang="zh-CN"/>
              <a:t>OfficePLUS</a:t>
            </a:r>
            <a:endParaRPr kumimoji="1" lang="zh-CN" altLang="en-US"/>
          </a:p>
        </p:txBody>
      </p:sp>
      <p:sp>
        <p:nvSpPr>
          <p:cNvPr id="6" name="文本占位符 5"/>
          <p:cNvSpPr>
            <a:spLocks noGrp="1"/>
          </p:cNvSpPr>
          <p:nvPr>
            <p:ph type="body" sz="quarter" idx="15" hasCustomPrompt="1"/>
          </p:nvPr>
        </p:nvSpPr>
        <p:spPr>
          <a:xfrm>
            <a:off x="440603" y="1490309"/>
            <a:ext cx="1657138" cy="4607818"/>
          </a:xfrm>
          <a:prstGeom prst="rect">
            <a:avLst/>
          </a:prstGeom>
        </p:spPr>
        <p:txBody>
          <a:bodyPr/>
          <a:lstStyle>
            <a:lvl1pPr marL="0" indent="0">
              <a:lnSpc>
                <a:spcPct val="150000"/>
              </a:lnSpc>
              <a:buNone/>
              <a:defRPr sz="1100" b="0" i="0" baseline="0">
                <a:solidFill>
                  <a:schemeClr val="bg1"/>
                </a:solidFill>
                <a:latin typeface="微软雅黑 Light" panose="020B0502040204020203" charset="-122"/>
                <a:ea typeface="微软雅黑 Light" panose="020B0502040204020203" charset="-122"/>
                <a:cs typeface="Segoe UI Light" panose="020B0502040204020203" charset="0"/>
              </a:defRPr>
            </a:lvl1pPr>
          </a:lstStyle>
          <a:p>
            <a:pPr lvl="0"/>
            <a:r>
              <a:rPr kumimoji="1" lang="en-US" altLang="zh-CN"/>
              <a:t>OfficePLUS</a:t>
            </a:r>
            <a:endParaRPr kumimoji="1" lang="zh-CN" altLang="en-US"/>
          </a:p>
        </p:txBody>
      </p:sp>
      <p:sp>
        <p:nvSpPr>
          <p:cNvPr id="8" name="文本占位符 7"/>
          <p:cNvSpPr>
            <a:spLocks noGrp="1"/>
          </p:cNvSpPr>
          <p:nvPr>
            <p:ph type="body" sz="quarter" idx="16" hasCustomPrompt="1"/>
          </p:nvPr>
        </p:nvSpPr>
        <p:spPr>
          <a:xfrm>
            <a:off x="2377999" y="182445"/>
            <a:ext cx="1494754" cy="287259"/>
          </a:xfrm>
          <a:prstGeom prst="rect">
            <a:avLst/>
          </a:prstGeom>
        </p:spPr>
        <p:txBody>
          <a:bodyPr/>
          <a:lstStyle>
            <a:lvl1pPr marL="0" indent="0">
              <a:lnSpc>
                <a:spcPct val="100000"/>
              </a:lnSpc>
              <a:buNone/>
              <a:defRPr sz="1100" b="0" i="0" baseline="0">
                <a:solidFill>
                  <a:schemeClr val="bg1"/>
                </a:solidFill>
                <a:latin typeface="微软雅黑 Light" panose="020B0502040204020203" charset="-122"/>
                <a:ea typeface="微软雅黑 Light" panose="020B0502040204020203" charset="-122"/>
                <a:cs typeface="Segoe UI Light" panose="020B0502040204020203" charset="0"/>
              </a:defRPr>
            </a:lvl1pPr>
          </a:lstStyle>
          <a:p>
            <a:pPr lvl="0"/>
            <a:r>
              <a:rPr kumimoji="1" lang="en-US" altLang="zh-CN" dirty="0" err="1"/>
              <a:t>OfficePLUS</a:t>
            </a:r>
            <a:endParaRPr kumimoji="1" lang="zh-CN" altLang="en-US" dirty="0"/>
          </a:p>
        </p:txBody>
      </p:sp>
      <p:sp>
        <p:nvSpPr>
          <p:cNvPr id="14" name="文本占位符 13"/>
          <p:cNvSpPr>
            <a:spLocks noGrp="1"/>
          </p:cNvSpPr>
          <p:nvPr>
            <p:ph type="body" sz="quarter" idx="17" hasCustomPrompt="1"/>
          </p:nvPr>
        </p:nvSpPr>
        <p:spPr>
          <a:xfrm>
            <a:off x="2378000" y="759876"/>
            <a:ext cx="1494754" cy="5399189"/>
          </a:xfrm>
          <a:prstGeom prst="rect">
            <a:avLst/>
          </a:prstGeom>
        </p:spPr>
        <p:txBody>
          <a:bodyPr/>
          <a:lstStyle>
            <a:lvl1pPr marL="0" indent="0">
              <a:lnSpc>
                <a:spcPct val="150000"/>
              </a:lnSpc>
              <a:buNone/>
              <a:defRPr sz="1200" b="0" i="0" baseline="0">
                <a:solidFill>
                  <a:schemeClr val="bg1"/>
                </a:solidFill>
                <a:latin typeface="微软雅黑 Light" panose="020B0502040204020203" charset="-122"/>
                <a:ea typeface="微软雅黑 Light" panose="020B0502040204020203" charset="-122"/>
                <a:cs typeface="微软雅黑 Light" panose="020B0502040204020203" charset="-122"/>
              </a:defRPr>
            </a:lvl1pPr>
          </a:lstStyle>
          <a:p>
            <a:pPr lvl="0"/>
            <a:r>
              <a:rPr kumimoji="1" lang="en-US" altLang="zh-CN" dirty="0" err="1"/>
              <a:t>OfficePLUS</a:t>
            </a:r>
            <a:endParaRPr kumimoji="1"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ags" Target="../tags/tag1.xml"/><Relationship Id="rId3" Type="http://schemas.openxmlformats.org/officeDocument/2006/relationships/slideLayout" Target="../slideLayouts/slideLayout3.xml"/><Relationship Id="rId7" Type="http://schemas.openxmlformats.org/officeDocument/2006/relationships/theme" Target="../theme/theme1.xml"/><Relationship Id="rId12" Type="http://schemas.openxmlformats.org/officeDocument/2006/relationships/tags" Target="../tags/tag5.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ags" Target="../tags/tag4.xml"/><Relationship Id="rId5" Type="http://schemas.openxmlformats.org/officeDocument/2006/relationships/slideLayout" Target="../slideLayouts/slideLayout5.xml"/><Relationship Id="rId10" Type="http://schemas.openxmlformats.org/officeDocument/2006/relationships/tags" Target="../tags/tag3.xml"/><Relationship Id="rId4" Type="http://schemas.openxmlformats.org/officeDocument/2006/relationships/slideLayout" Target="../slideLayouts/slideLayout4.xml"/><Relationship Id="rId9" Type="http://schemas.openxmlformats.org/officeDocument/2006/relationships/tags" Target="../tags/tag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文本占位符 2"/>
          <p:cNvSpPr>
            <a:spLocks noGrp="1"/>
          </p:cNvSpPr>
          <p:nvPr>
            <p:ph type="body" idx="1"/>
            <p:custDataLst>
              <p:tags r:id="rId8"/>
            </p:custDataLst>
          </p:nvPr>
        </p:nvSpPr>
        <p:spPr>
          <a:xfrm>
            <a:off x="669882" y="952508"/>
            <a:ext cx="10852237" cy="5388907"/>
          </a:xfrm>
          <a:prstGeom prst="rect">
            <a:avLst/>
          </a:prstGeom>
        </p:spPr>
        <p:txBody>
          <a:bodyPr vert="horz" lIns="90170" tIns="46990" rIns="90170" bIns="46990" rtlCol="0">
            <a:sp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9"/>
            </p:custDataLst>
          </p:nvPr>
        </p:nvSpPr>
        <p:spPr>
          <a:xfrm>
            <a:off x="879742" y="6349833"/>
            <a:ext cx="2700000" cy="316800"/>
          </a:xfrm>
          <a:prstGeom prst="rect">
            <a:avLst/>
          </a:prstGeom>
        </p:spPr>
        <p:txBody>
          <a:bodyPr vert="horz" lIns="91440" tIns="45720" rIns="91440" bIns="45720" rtlCol="0" anchor="ctr">
            <a:spAutoFit/>
          </a:bodyPr>
          <a:lstStyle>
            <a:lvl1pPr algn="l">
              <a:defRPr sz="1200" baseline="0">
                <a:solidFill>
                  <a:schemeClr val="tx1">
                    <a:lumMod val="85000"/>
                    <a:lumOff val="1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2025/6/2</a:t>
            </a:fld>
            <a:endParaRPr lang="zh-CN" altLang="en-US"/>
          </a:p>
        </p:txBody>
      </p:sp>
      <p:sp>
        <p:nvSpPr>
          <p:cNvPr id="5" name="页脚占位符 4"/>
          <p:cNvSpPr>
            <a:spLocks noGrp="1"/>
          </p:cNvSpPr>
          <p:nvPr>
            <p:ph type="ftr" sz="quarter" idx="3"/>
            <p:custDataLst>
              <p:tags r:id="rId10"/>
            </p:custDataLst>
          </p:nvPr>
        </p:nvSpPr>
        <p:spPr>
          <a:xfrm>
            <a:off x="4116000" y="6349833"/>
            <a:ext cx="3960000" cy="316800"/>
          </a:xfrm>
          <a:prstGeom prst="rect">
            <a:avLst/>
          </a:prstGeom>
        </p:spPr>
        <p:txBody>
          <a:bodyPr vert="horz" lIns="91440" tIns="45720" rIns="91440" bIns="45720" rtlCol="0" anchor="ctr">
            <a:spAutoFit/>
          </a:bodyPr>
          <a:lstStyle>
            <a:lvl1pPr algn="ctr">
              <a:defRPr sz="1200" baseline="0">
                <a:solidFill>
                  <a:schemeClr val="tx1">
                    <a:lumMod val="85000"/>
                    <a:lumOff val="15000"/>
                  </a:schemeClr>
                </a:solidFill>
                <a:latin typeface="Arial" panose="020B0604020202020204" pitchFamily="34" charset="0"/>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1"/>
            </p:custDataLst>
          </p:nvPr>
        </p:nvSpPr>
        <p:spPr>
          <a:xfrm>
            <a:off x="8610600" y="6349833"/>
            <a:ext cx="2700000" cy="316800"/>
          </a:xfrm>
          <a:prstGeom prst="rect">
            <a:avLst/>
          </a:prstGeom>
        </p:spPr>
        <p:txBody>
          <a:bodyPr vert="horz" lIns="91440" tIns="45720" rIns="91440" bIns="45720" rtlCol="0" anchor="ctr">
            <a:spAutoFit/>
          </a:bodyPr>
          <a:lstStyle>
            <a:lvl1pPr algn="r">
              <a:defRPr sz="1200" baseline="0">
                <a:solidFill>
                  <a:schemeClr val="tx1">
                    <a:lumMod val="85000"/>
                    <a:lumOff val="1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a:t>
            </a:fld>
            <a:endParaRPr lang="zh-CN" altLang="en-US" dirty="0"/>
          </a:p>
        </p:txBody>
      </p:sp>
      <p:sp>
        <p:nvSpPr>
          <p:cNvPr id="7" name="矩形 6" hidden="1"/>
          <p:cNvSpPr/>
          <p:nvPr>
            <p:custDataLst>
              <p:tags r:id="rId12"/>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algn="ctr"/>
            <a:endParaRPr lang="zh-CN" altLang="en-US">
              <a:solidFill>
                <a:schemeClr val="lt1"/>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3.xml"/><Relationship Id="rId1" Type="http://schemas.openxmlformats.org/officeDocument/2006/relationships/tags" Target="../tags/tag1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tags" Target="../tags/tag1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tags" Target="../tags/tag1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tags" Target="../tags/tag1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tags" Target="../tags/tag17.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tags" Target="../tags/tag18.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tags" Target="../tags/tag19.xml"/></Relationships>
</file>

<file path=ppt/slides/_rels/slide10.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tags" Target="../tags/tag22.xml"/><Relationship Id="rId7" Type="http://schemas.openxmlformats.org/officeDocument/2006/relationships/diagramLayout" Target="../diagrams/layout1.xml"/><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diagramData" Target="../diagrams/data1.xml"/><Relationship Id="rId5" Type="http://schemas.openxmlformats.org/officeDocument/2006/relationships/notesSlide" Target="../notesSlides/notesSlide9.xml"/><Relationship Id="rId10" Type="http://schemas.microsoft.com/office/2007/relationships/diagramDrawing" Target="../diagrams/drawing1.xml"/><Relationship Id="rId4" Type="http://schemas.openxmlformats.org/officeDocument/2006/relationships/slideLayout" Target="../slideLayouts/slideLayout3.xml"/><Relationship Id="rId9" Type="http://schemas.openxmlformats.org/officeDocument/2006/relationships/diagramColors" Target="../diagrams/colors1.xml"/></Relationships>
</file>

<file path=ppt/slides/_rels/slide11.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tags" Target="../tags/tag25.xml"/><Relationship Id="rId7" Type="http://schemas.openxmlformats.org/officeDocument/2006/relationships/diagramLayout" Target="../diagrams/layout2.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diagramData" Target="../diagrams/data2.xml"/><Relationship Id="rId5" Type="http://schemas.openxmlformats.org/officeDocument/2006/relationships/notesSlide" Target="../notesSlides/notesSlide10.xml"/><Relationship Id="rId10" Type="http://schemas.microsoft.com/office/2007/relationships/diagramDrawing" Target="../diagrams/drawing2.xml"/><Relationship Id="rId4" Type="http://schemas.openxmlformats.org/officeDocument/2006/relationships/slideLayout" Target="../slideLayouts/slideLayout3.xml"/><Relationship Id="rId9" Type="http://schemas.openxmlformats.org/officeDocument/2006/relationships/diagramColors" Target="../diagrams/colors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tags" Target="../tags/tag26.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slideLayout" Target="../slideLayouts/slideLayout3.xml"/><Relationship Id="rId7" Type="http://schemas.openxmlformats.org/officeDocument/2006/relationships/diagramQuickStyle" Target="../diagrams/quickStyle3.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notesSlide" Target="../notesSlides/notesSlide12.xml"/><Relationship Id="rId9" Type="http://schemas.microsoft.com/office/2007/relationships/diagramDrawing" Target="../diagrams/drawing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tags" Target="../tags/tag29.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xml"/><Relationship Id="rId1" Type="http://schemas.openxmlformats.org/officeDocument/2006/relationships/tags" Target="../tags/tag30.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tags" Target="../tags/tag33.xml"/><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notesSlide" Target="../notesSlides/notesSlide15.xml"/><Relationship Id="rId5" Type="http://schemas.openxmlformats.org/officeDocument/2006/relationships/slideLayout" Target="../slideLayouts/slideLayout1.xml"/><Relationship Id="rId4" Type="http://schemas.openxmlformats.org/officeDocument/2006/relationships/tags" Target="../tags/tag3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11225" y="3795252"/>
            <a:ext cx="2629535" cy="490220"/>
            <a:chOff x="911225" y="3795252"/>
            <a:chExt cx="2629535" cy="490220"/>
          </a:xfrm>
        </p:grpSpPr>
        <p:sp>
          <p:nvSpPr>
            <p:cNvPr id="35" name="矩形 34"/>
            <p:cNvSpPr/>
            <p:nvPr/>
          </p:nvSpPr>
          <p:spPr>
            <a:xfrm>
              <a:off x="911225" y="3795252"/>
              <a:ext cx="2629535" cy="490220"/>
            </a:xfrm>
            <a:prstGeom prst="rect">
              <a:avLst/>
            </a:prstGeom>
            <a:gradFill flip="none" rotWithShape="1">
              <a:gsLst>
                <a:gs pos="0">
                  <a:schemeClr val="accent1">
                    <a:lumMod val="75000"/>
                  </a:schemeClr>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spAutoFit/>
            </a:bodyPr>
            <a:lstStyle/>
            <a:p>
              <a:pPr algn="ctr"/>
              <a:endParaRPr lang="en-US" dirty="0">
                <a:cs typeface="+mn-ea"/>
                <a:sym typeface="+mn-lt"/>
              </a:endParaRPr>
            </a:p>
          </p:txBody>
        </p:sp>
        <p:sp>
          <p:nvSpPr>
            <p:cNvPr id="37" name="文本框 36"/>
            <p:cNvSpPr txBox="1"/>
            <p:nvPr/>
          </p:nvSpPr>
          <p:spPr>
            <a:xfrm>
              <a:off x="964428" y="3901862"/>
              <a:ext cx="2523127" cy="276999"/>
            </a:xfrm>
            <a:prstGeom prst="rect">
              <a:avLst/>
            </a:prstGeom>
            <a:noFill/>
          </p:spPr>
          <p:txBody>
            <a:bodyPr wrap="none" lIns="0" tIns="0" rIns="0" bIns="0" rtlCol="0">
              <a:spAutoFit/>
            </a:bodyPr>
            <a:lstStyle/>
            <a:p>
              <a:pPr algn="l"/>
              <a:r>
                <a:rPr lang="en-US" altLang="zh-CN" dirty="0">
                  <a:solidFill>
                    <a:schemeClr val="bg1"/>
                  </a:solidFill>
                  <a:latin typeface="+mn-ea"/>
                </a:rPr>
                <a:t>Name</a:t>
              </a:r>
              <a:r>
                <a:rPr kumimoji="0" lang="zh-CN" altLang="en-US" sz="1800" b="0" i="0" u="none" strike="noStrike" kern="1200" cap="none" spc="0" normalizeH="0" baseline="0" noProof="0" dirty="0">
                  <a:ln>
                    <a:noFill/>
                  </a:ln>
                  <a:solidFill>
                    <a:schemeClr val="bg1"/>
                  </a:solidFill>
                  <a:effectLst/>
                  <a:uLnTx/>
                  <a:uFillTx/>
                  <a:latin typeface="+mn-ea"/>
                  <a:cs typeface="+mn-cs"/>
                </a:rPr>
                <a:t>：</a:t>
              </a:r>
              <a:r>
                <a:rPr lang="en-US" sz="1800" dirty="0">
                  <a:solidFill>
                    <a:schemeClr val="bg1"/>
                  </a:solidFill>
                  <a:latin typeface="+mn-ea"/>
                </a:rPr>
                <a:t> </a:t>
              </a:r>
              <a:r>
                <a:rPr lang="en-US" sz="1800" dirty="0">
                  <a:solidFill>
                    <a:schemeClr val="bg1"/>
                  </a:solidFill>
                  <a:latin typeface="+mn-ea"/>
                  <a:cs typeface="+mn-ea"/>
                  <a:sym typeface="+mn-ea"/>
                </a:rPr>
                <a:t>Jing </a:t>
              </a:r>
              <a:r>
                <a:rPr lang="en-US" sz="1800" dirty="0" err="1">
                  <a:solidFill>
                    <a:schemeClr val="bg1"/>
                  </a:solidFill>
                  <a:latin typeface="+mn-ea"/>
                  <a:cs typeface="+mn-ea"/>
                  <a:sym typeface="+mn-ea"/>
                </a:rPr>
                <a:t>Jing</a:t>
              </a:r>
              <a:r>
                <a:rPr lang="en-US" sz="1800" dirty="0">
                  <a:solidFill>
                    <a:schemeClr val="bg1"/>
                  </a:solidFill>
                  <a:latin typeface="+mn-ea"/>
                  <a:cs typeface="+mn-ea"/>
                  <a:sym typeface="+mn-ea"/>
                </a:rPr>
                <a:t> Zhu</a:t>
              </a:r>
              <a:endParaRPr lang="en-US" altLang="zh-CN" dirty="0">
                <a:solidFill>
                  <a:schemeClr val="bg1"/>
                </a:solidFill>
                <a:latin typeface="+mn-ea"/>
                <a:cs typeface="+mn-ea"/>
                <a:sym typeface="+mn-ea"/>
              </a:endParaRPr>
            </a:p>
          </p:txBody>
        </p:sp>
      </p:grpSp>
      <p:sp>
        <p:nvSpPr>
          <p:cNvPr id="8" name="文本框 7">
            <a:extLst>
              <a:ext uri="{FF2B5EF4-FFF2-40B4-BE49-F238E27FC236}">
                <a16:creationId xmlns:a16="http://schemas.microsoft.com/office/drawing/2014/main" id="{BD239056-4B1F-CD8B-E1B5-56F1FA2FE7D7}"/>
              </a:ext>
            </a:extLst>
          </p:cNvPr>
          <p:cNvSpPr txBox="1"/>
          <p:nvPr/>
        </p:nvSpPr>
        <p:spPr>
          <a:xfrm>
            <a:off x="850690" y="1887206"/>
            <a:ext cx="8591107" cy="1015663"/>
          </a:xfrm>
          <a:prstGeom prst="rect">
            <a:avLst/>
          </a:prstGeom>
          <a:noFill/>
        </p:spPr>
        <p:txBody>
          <a:bodyPr wrap="square">
            <a:spAutoFit/>
          </a:bodyPr>
          <a:lstStyle/>
          <a:p>
            <a:r>
              <a:rPr lang="en-GB" altLang="zh-CN" sz="2000" b="1" dirty="0">
                <a:effectLst/>
                <a:latin typeface="Arial" panose="020B0604020202020204" pitchFamily="34" charset="0"/>
                <a:ea typeface="宋体" panose="02010600030101010101" pitchFamily="2" charset="-122"/>
                <a:cs typeface="Arial" panose="020B0604020202020204" pitchFamily="34" charset="0"/>
              </a:rPr>
              <a:t>Factors influencing Chinese students’ academic achievements </a:t>
            </a:r>
          </a:p>
          <a:p>
            <a:r>
              <a:rPr lang="en-GB" altLang="zh-CN" sz="2000" b="1" dirty="0">
                <a:effectLst/>
                <a:latin typeface="Arial" panose="020B0604020202020204" pitchFamily="34" charset="0"/>
                <a:ea typeface="宋体" panose="02010600030101010101" pitchFamily="2" charset="-122"/>
                <a:cs typeface="Arial" panose="020B0604020202020204" pitchFamily="34" charset="0"/>
              </a:rPr>
              <a:t>in UK: English language proficiency and culture integration</a:t>
            </a:r>
            <a:r>
              <a:rPr lang="en-GB" altLang="zh-CN" sz="2000" dirty="0">
                <a:effectLst/>
                <a:latin typeface="Arial" panose="020B0604020202020204" pitchFamily="34" charset="0"/>
                <a:ea typeface="宋体" panose="02010600030101010101" pitchFamily="2" charset="-122"/>
                <a:cs typeface="Arial" panose="020B0604020202020204" pitchFamily="34" charset="0"/>
              </a:rPr>
              <a:t> </a:t>
            </a:r>
            <a:br>
              <a:rPr lang="zh-CN" altLang="zh-CN" sz="2000" dirty="0">
                <a:effectLst/>
                <a:latin typeface="Arial" panose="020B0604020202020204" pitchFamily="34" charset="0"/>
                <a:ea typeface="宋体" panose="02010600030101010101" pitchFamily="2" charset="-122"/>
                <a:cs typeface="Times New Roman" panose="02020603050405020304" pitchFamily="18" charset="0"/>
              </a:rPr>
            </a:br>
            <a:endParaRPr lang="zh-CN" altLang="en-US" sz="2000" dirty="0"/>
          </a:p>
        </p:txBody>
      </p:sp>
      <p:sp>
        <p:nvSpPr>
          <p:cNvPr id="10" name="文本框 9">
            <a:extLst>
              <a:ext uri="{FF2B5EF4-FFF2-40B4-BE49-F238E27FC236}">
                <a16:creationId xmlns:a16="http://schemas.microsoft.com/office/drawing/2014/main" id="{397D1E9E-40AD-DBF6-8E00-75E975EAA860}"/>
              </a:ext>
            </a:extLst>
          </p:cNvPr>
          <p:cNvSpPr txBox="1"/>
          <p:nvPr/>
        </p:nvSpPr>
        <p:spPr>
          <a:xfrm>
            <a:off x="850690" y="3372544"/>
            <a:ext cx="6124352" cy="369332"/>
          </a:xfrm>
          <a:prstGeom prst="rect">
            <a:avLst/>
          </a:prstGeom>
          <a:noFill/>
        </p:spPr>
        <p:txBody>
          <a:bodyPr wrap="square">
            <a:spAutoFit/>
          </a:bodyPr>
          <a:lstStyle/>
          <a:p>
            <a:r>
              <a:rPr lang="en-US" altLang="en-US" dirty="0"/>
              <a:t>S</a:t>
            </a:r>
            <a:r>
              <a:rPr lang="en-US" altLang="zh-CN" dirty="0"/>
              <a:t>tudent No: 2406839</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ABFF73B8-BE96-4873-B01A-5C8C36278D0B}"/>
              </a:ext>
            </a:extLst>
          </p:cNvPr>
          <p:cNvGrpSpPr>
            <a:grpSpLocks noChangeAspect="1"/>
          </p:cNvGrpSpPr>
          <p:nvPr/>
        </p:nvGrpSpPr>
        <p:grpSpPr>
          <a:xfrm>
            <a:off x="1496981" y="383441"/>
            <a:ext cx="8290575" cy="5732424"/>
            <a:chOff x="669925" y="1430800"/>
            <a:chExt cx="6784717" cy="4851063"/>
          </a:xfrm>
        </p:grpSpPr>
        <p:cxnSp>
          <p:nvCxnSpPr>
            <p:cNvPr id="3" name="直接连接符 2">
              <a:extLst>
                <a:ext uri="{FF2B5EF4-FFF2-40B4-BE49-F238E27FC236}">
                  <a16:creationId xmlns:a16="http://schemas.microsoft.com/office/drawing/2014/main" id="{DE21F4E6-05FD-449C-9C53-18CC062B7EEE}"/>
                </a:ext>
              </a:extLst>
            </p:cNvPr>
            <p:cNvCxnSpPr/>
            <p:nvPr/>
          </p:nvCxnSpPr>
          <p:spPr>
            <a:xfrm flipH="1">
              <a:off x="669925" y="2388826"/>
              <a:ext cx="75773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a:extLst>
                <a:ext uri="{FF2B5EF4-FFF2-40B4-BE49-F238E27FC236}">
                  <a16:creationId xmlns:a16="http://schemas.microsoft.com/office/drawing/2014/main" id="{960E7535-12C2-419C-8F70-EA166F128178}"/>
                </a:ext>
              </a:extLst>
            </p:cNvPr>
            <p:cNvCxnSpPr>
              <a:cxnSpLocks/>
            </p:cNvCxnSpPr>
            <p:nvPr/>
          </p:nvCxnSpPr>
          <p:spPr>
            <a:xfrm>
              <a:off x="669925" y="2848657"/>
              <a:ext cx="2591075"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0CE10E42-C68D-4C02-9902-DC39026BF297}"/>
                </a:ext>
              </a:extLst>
            </p:cNvPr>
            <p:cNvCxnSpPr/>
            <p:nvPr/>
          </p:nvCxnSpPr>
          <p:spPr>
            <a:xfrm>
              <a:off x="3801724" y="1636096"/>
              <a:ext cx="0" cy="519214"/>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3EE153A2-EA22-4D2B-970E-C5113184182C}"/>
                </a:ext>
              </a:extLst>
            </p:cNvPr>
            <p:cNvSpPr txBox="1"/>
            <p:nvPr/>
          </p:nvSpPr>
          <p:spPr bwMode="auto">
            <a:xfrm>
              <a:off x="3805123" y="1430800"/>
              <a:ext cx="3610267" cy="350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tIns="46800" rIns="90000" bIns="46800" anchor="b" anchorCtr="0">
              <a:no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eaLnBrk="1" hangingPunct="1">
                <a:lnSpc>
                  <a:spcPct val="100000"/>
                </a:lnSpc>
                <a:spcBef>
                  <a:spcPct val="0"/>
                </a:spcBef>
              </a:pPr>
              <a:r>
                <a:rPr lang="en-US" altLang="zh-CN" sz="1600" b="1" dirty="0">
                  <a:latin typeface="Arial" panose="020B0604020202020204" pitchFamily="34" charset="0"/>
                  <a:cs typeface="Arial" panose="020B0604020202020204" pitchFamily="34" charset="0"/>
                </a:rPr>
                <a:t>Introduction /Background of the Research </a:t>
              </a:r>
            </a:p>
          </p:txBody>
        </p:sp>
        <p:sp>
          <p:nvSpPr>
            <p:cNvPr id="13" name="文本框 12">
              <a:extLst>
                <a:ext uri="{FF2B5EF4-FFF2-40B4-BE49-F238E27FC236}">
                  <a16:creationId xmlns:a16="http://schemas.microsoft.com/office/drawing/2014/main" id="{0967C3E5-21B3-4344-866E-BE5039910221}"/>
                </a:ext>
              </a:extLst>
            </p:cNvPr>
            <p:cNvSpPr txBox="1"/>
            <p:nvPr/>
          </p:nvSpPr>
          <p:spPr>
            <a:xfrm>
              <a:off x="5610256" y="3023731"/>
              <a:ext cx="513282" cy="461665"/>
            </a:xfrm>
            <a:prstGeom prst="rect">
              <a:avLst/>
            </a:prstGeom>
            <a:noFill/>
          </p:spPr>
          <p:txBody>
            <a:bodyPr wrap="none" anchor="ctr">
              <a:noAutofit/>
            </a:bodyPr>
            <a:lstStyle/>
            <a:p>
              <a:pPr marL="457200" indent="-457200" algn="ctr">
                <a:buFont typeface="Wingdings" panose="05000000000000000000" pitchFamily="2" charset="2"/>
                <a:buChar char="l"/>
              </a:pPr>
              <a:endParaRPr lang="en-US" altLang="zh-CN" sz="2800" dirty="0">
                <a:solidFill>
                  <a:schemeClr val="accent3">
                    <a:lumMod val="100000"/>
                  </a:schemeClr>
                </a:solidFill>
                <a:latin typeface="Impact" panose="020B0806030902050204" pitchFamily="34" charset="0"/>
              </a:endParaRPr>
            </a:p>
          </p:txBody>
        </p:sp>
        <p:cxnSp>
          <p:nvCxnSpPr>
            <p:cNvPr id="14" name="直接连接符 13">
              <a:extLst>
                <a:ext uri="{FF2B5EF4-FFF2-40B4-BE49-F238E27FC236}">
                  <a16:creationId xmlns:a16="http://schemas.microsoft.com/office/drawing/2014/main" id="{7701CAF1-D4B6-4B31-9762-D11D4B5DD516}"/>
                </a:ext>
              </a:extLst>
            </p:cNvPr>
            <p:cNvCxnSpPr/>
            <p:nvPr/>
          </p:nvCxnSpPr>
          <p:spPr>
            <a:xfrm>
              <a:off x="3823067" y="2582781"/>
              <a:ext cx="0" cy="519214"/>
            </a:xfrm>
            <a:prstGeom prst="line">
              <a:avLst/>
            </a:prstGeom>
            <a:ln w="28575" cap="flat" cmpd="sng" algn="ctr">
              <a:solidFill>
                <a:schemeClr val="accent3">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6" name="文本框 15">
              <a:extLst>
                <a:ext uri="{FF2B5EF4-FFF2-40B4-BE49-F238E27FC236}">
                  <a16:creationId xmlns:a16="http://schemas.microsoft.com/office/drawing/2014/main" id="{7BB54DC1-B4D6-49AF-B682-826130CD2976}"/>
                </a:ext>
              </a:extLst>
            </p:cNvPr>
            <p:cNvSpPr txBox="1"/>
            <p:nvPr/>
          </p:nvSpPr>
          <p:spPr bwMode="auto">
            <a:xfrm>
              <a:off x="3844375" y="1843886"/>
              <a:ext cx="3610267" cy="350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tIns="46800" rIns="90000" bIns="46800" anchor="b" anchorCtr="0">
              <a:no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eaLnBrk="1" hangingPunct="1">
                <a:lnSpc>
                  <a:spcPct val="100000"/>
                </a:lnSpc>
                <a:spcBef>
                  <a:spcPct val="0"/>
                </a:spcBef>
                <a:buFontTx/>
                <a:buNone/>
              </a:pPr>
              <a:r>
                <a:rPr lang="en-US" altLang="zh-CN" sz="1600" b="1" dirty="0">
                  <a:latin typeface="Arial" panose="020B0604020202020204" pitchFamily="34" charset="0"/>
                  <a:cs typeface="Arial" panose="020B0604020202020204" pitchFamily="34" charset="0"/>
                </a:rPr>
                <a:t>Research Questions  </a:t>
              </a:r>
            </a:p>
            <a:p>
              <a:pPr eaLnBrk="1" hangingPunct="1">
                <a:lnSpc>
                  <a:spcPct val="100000"/>
                </a:lnSpc>
                <a:spcBef>
                  <a:spcPct val="0"/>
                </a:spcBef>
                <a:buFontTx/>
                <a:buNone/>
              </a:pPr>
              <a:r>
                <a:rPr lang="en-US" altLang="zh-CN" sz="1600" b="1" dirty="0">
                  <a:latin typeface="Arial" panose="020B0604020202020204" pitchFamily="34" charset="0"/>
                  <a:cs typeface="Arial" panose="020B0604020202020204" pitchFamily="34" charset="0"/>
                </a:rPr>
                <a:t>Aim and Objective </a:t>
              </a:r>
            </a:p>
          </p:txBody>
        </p:sp>
        <p:cxnSp>
          <p:nvCxnSpPr>
            <p:cNvPr id="18" name="直接连接符 17">
              <a:extLst>
                <a:ext uri="{FF2B5EF4-FFF2-40B4-BE49-F238E27FC236}">
                  <a16:creationId xmlns:a16="http://schemas.microsoft.com/office/drawing/2014/main" id="{0737D77F-A8BF-46C9-9AFE-7EFA7E152404}"/>
                </a:ext>
              </a:extLst>
            </p:cNvPr>
            <p:cNvCxnSpPr/>
            <p:nvPr/>
          </p:nvCxnSpPr>
          <p:spPr>
            <a:xfrm>
              <a:off x="3823067" y="3590232"/>
              <a:ext cx="0" cy="519214"/>
            </a:xfrm>
            <a:prstGeom prst="line">
              <a:avLst/>
            </a:prstGeom>
            <a:ln w="28575" cap="flat" cmpd="sng" algn="ctr">
              <a:solidFill>
                <a:schemeClr val="accent4">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a16="http://schemas.microsoft.com/office/drawing/2014/main" id="{280340A8-AA9E-416D-9CCE-A2D659222DC3}"/>
                </a:ext>
              </a:extLst>
            </p:cNvPr>
            <p:cNvCxnSpPr/>
            <p:nvPr/>
          </p:nvCxnSpPr>
          <p:spPr>
            <a:xfrm>
              <a:off x="3823067" y="4566747"/>
              <a:ext cx="0" cy="519214"/>
            </a:xfrm>
            <a:prstGeom prst="line">
              <a:avLst/>
            </a:prstGeom>
            <a:ln w="28575" cap="flat" cmpd="sng" algn="ctr">
              <a:solidFill>
                <a:schemeClr val="accent5">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4" name="文本框 23">
              <a:extLst>
                <a:ext uri="{FF2B5EF4-FFF2-40B4-BE49-F238E27FC236}">
                  <a16:creationId xmlns:a16="http://schemas.microsoft.com/office/drawing/2014/main" id="{45C27C80-1A81-488F-AD46-054B425BE99C}"/>
                </a:ext>
              </a:extLst>
            </p:cNvPr>
            <p:cNvSpPr txBox="1"/>
            <p:nvPr/>
          </p:nvSpPr>
          <p:spPr bwMode="auto">
            <a:xfrm>
              <a:off x="3834739" y="3769873"/>
              <a:ext cx="3610267" cy="350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tIns="46800" rIns="90000" bIns="46800" anchor="b" anchorCtr="0">
              <a:no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eaLnBrk="1" hangingPunct="1">
                <a:lnSpc>
                  <a:spcPct val="100000"/>
                </a:lnSpc>
                <a:spcBef>
                  <a:spcPct val="0"/>
                </a:spcBef>
                <a:buFontTx/>
                <a:buNone/>
              </a:pPr>
              <a:endParaRPr lang="en-US" altLang="zh-CN" sz="1600" b="1" dirty="0">
                <a:latin typeface="Arial" panose="020B0604020202020204" pitchFamily="34" charset="0"/>
                <a:cs typeface="Arial" panose="020B0604020202020204" pitchFamily="34" charset="0"/>
              </a:endParaRPr>
            </a:p>
          </p:txBody>
        </p:sp>
        <p:cxnSp>
          <p:nvCxnSpPr>
            <p:cNvPr id="26" name="直接连接符 25">
              <a:extLst>
                <a:ext uri="{FF2B5EF4-FFF2-40B4-BE49-F238E27FC236}">
                  <a16:creationId xmlns:a16="http://schemas.microsoft.com/office/drawing/2014/main" id="{359B218D-8141-4889-99C0-3E61451C6C37}"/>
                </a:ext>
              </a:extLst>
            </p:cNvPr>
            <p:cNvCxnSpPr>
              <a:cxnSpLocks/>
            </p:cNvCxnSpPr>
            <p:nvPr/>
          </p:nvCxnSpPr>
          <p:spPr>
            <a:xfrm>
              <a:off x="3812853" y="5671174"/>
              <a:ext cx="0" cy="519526"/>
            </a:xfrm>
            <a:prstGeom prst="line">
              <a:avLst/>
            </a:prstGeom>
            <a:ln w="28575" cap="flat" cmpd="sng" algn="ctr">
              <a:solidFill>
                <a:schemeClr val="accent6">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8" name="文本框 27">
              <a:extLst>
                <a:ext uri="{FF2B5EF4-FFF2-40B4-BE49-F238E27FC236}">
                  <a16:creationId xmlns:a16="http://schemas.microsoft.com/office/drawing/2014/main" id="{FC60F5C1-38C7-44C8-8E69-6EBF3CD87B73}"/>
                </a:ext>
              </a:extLst>
            </p:cNvPr>
            <p:cNvSpPr txBox="1"/>
            <p:nvPr/>
          </p:nvSpPr>
          <p:spPr bwMode="auto">
            <a:xfrm>
              <a:off x="3844375" y="5930937"/>
              <a:ext cx="3610267" cy="350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tIns="46800" rIns="90000" bIns="46800" anchor="b" anchorCtr="0">
              <a:no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eaLnBrk="1" hangingPunct="1">
                <a:lnSpc>
                  <a:spcPct val="100000"/>
                </a:lnSpc>
                <a:spcBef>
                  <a:spcPct val="0"/>
                </a:spcBef>
                <a:buFontTx/>
                <a:buNone/>
              </a:pPr>
              <a:r>
                <a:rPr lang="en-US" altLang="zh-CN" sz="1600" b="1" dirty="0">
                  <a:latin typeface="Arial" panose="020B0604020202020204" pitchFamily="34" charset="0"/>
                  <a:cs typeface="Arial" panose="020B0604020202020204" pitchFamily="34" charset="0"/>
                </a:rPr>
                <a:t>Limitations and Conclusion</a:t>
              </a:r>
              <a:r>
                <a:rPr lang="en-US" altLang="zh-CN" sz="1600" b="1" dirty="0"/>
                <a:t>  </a:t>
              </a:r>
            </a:p>
            <a:p>
              <a:pPr eaLnBrk="1" hangingPunct="1">
                <a:lnSpc>
                  <a:spcPct val="100000"/>
                </a:lnSpc>
                <a:spcBef>
                  <a:spcPct val="0"/>
                </a:spcBef>
                <a:buFontTx/>
                <a:buNone/>
              </a:pPr>
              <a:endParaRPr lang="en-US" altLang="zh-CN" sz="1600" b="1" dirty="0"/>
            </a:p>
          </p:txBody>
        </p:sp>
        <p:sp>
          <p:nvSpPr>
            <p:cNvPr id="29" name="文本框 28">
              <a:extLst>
                <a:ext uri="{FF2B5EF4-FFF2-40B4-BE49-F238E27FC236}">
                  <a16:creationId xmlns:a16="http://schemas.microsoft.com/office/drawing/2014/main" id="{01DD1E66-3396-4B2D-9AC0-2417017ADE78}"/>
                </a:ext>
              </a:extLst>
            </p:cNvPr>
            <p:cNvSpPr txBox="1"/>
            <p:nvPr/>
          </p:nvSpPr>
          <p:spPr bwMode="auto">
            <a:xfrm>
              <a:off x="1349230" y="2224005"/>
              <a:ext cx="1139207" cy="654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tIns="46800" rIns="90000" bIns="46800" anchor="ctr" anchorCtr="0">
              <a:norm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eaLnBrk="1" hangingPunct="1">
                <a:lnSpc>
                  <a:spcPct val="100000"/>
                </a:lnSpc>
                <a:spcBef>
                  <a:spcPct val="0"/>
                </a:spcBef>
                <a:buFontTx/>
                <a:buNone/>
              </a:pPr>
              <a:r>
                <a:rPr lang="en-US" altLang="zh-CN" sz="4000" b="1" dirty="0">
                  <a:solidFill>
                    <a:schemeClr val="tx2">
                      <a:lumMod val="75000"/>
                    </a:schemeClr>
                  </a:solidFill>
                </a:rPr>
                <a:t>Content</a:t>
              </a:r>
            </a:p>
          </p:txBody>
        </p:sp>
      </p:grpSp>
      <p:sp>
        <p:nvSpPr>
          <p:cNvPr id="19" name="文本框 18">
            <a:extLst>
              <a:ext uri="{FF2B5EF4-FFF2-40B4-BE49-F238E27FC236}">
                <a16:creationId xmlns:a16="http://schemas.microsoft.com/office/drawing/2014/main" id="{229A0A1F-336D-C449-72E3-F84E4130AF1D}"/>
              </a:ext>
            </a:extLst>
          </p:cNvPr>
          <p:cNvSpPr txBox="1"/>
          <p:nvPr/>
        </p:nvSpPr>
        <p:spPr>
          <a:xfrm>
            <a:off x="5318512" y="1675581"/>
            <a:ext cx="6097772" cy="338554"/>
          </a:xfrm>
          <a:prstGeom prst="rect">
            <a:avLst/>
          </a:prstGeom>
          <a:noFill/>
        </p:spPr>
        <p:txBody>
          <a:bodyPr wrap="square">
            <a:spAutoFit/>
          </a:bodyPr>
          <a:lstStyle/>
          <a:p>
            <a:pPr eaLnBrk="1" hangingPunct="1">
              <a:lnSpc>
                <a:spcPct val="100000"/>
              </a:lnSpc>
              <a:spcBef>
                <a:spcPct val="0"/>
              </a:spcBef>
              <a:buFontTx/>
              <a:buNone/>
            </a:pPr>
            <a:r>
              <a:rPr lang="en-US" altLang="zh-CN" sz="1600" b="1" dirty="0">
                <a:latin typeface="Arial" panose="020B0604020202020204" pitchFamily="34" charset="0"/>
                <a:cs typeface="Arial" panose="020B0604020202020204" pitchFamily="34" charset="0"/>
              </a:rPr>
              <a:t>Critical Literature Review /Frame work </a:t>
            </a:r>
          </a:p>
        </p:txBody>
      </p:sp>
      <p:sp>
        <p:nvSpPr>
          <p:cNvPr id="21" name="文本框 20">
            <a:extLst>
              <a:ext uri="{FF2B5EF4-FFF2-40B4-BE49-F238E27FC236}">
                <a16:creationId xmlns:a16="http://schemas.microsoft.com/office/drawing/2014/main" id="{C5F1D9CA-DB63-403F-ED36-5CD9F69E43A1}"/>
              </a:ext>
            </a:extLst>
          </p:cNvPr>
          <p:cNvSpPr txBox="1"/>
          <p:nvPr/>
        </p:nvSpPr>
        <p:spPr>
          <a:xfrm>
            <a:off x="5253198" y="2919358"/>
            <a:ext cx="6097772" cy="338554"/>
          </a:xfrm>
          <a:prstGeom prst="rect">
            <a:avLst/>
          </a:prstGeom>
          <a:noFill/>
        </p:spPr>
        <p:txBody>
          <a:bodyPr wrap="square">
            <a:spAutoFit/>
          </a:bodyPr>
          <a:lstStyle/>
          <a:p>
            <a:pPr eaLnBrk="1" hangingPunct="1">
              <a:lnSpc>
                <a:spcPct val="100000"/>
              </a:lnSpc>
              <a:spcBef>
                <a:spcPct val="0"/>
              </a:spcBef>
              <a:buFontTx/>
              <a:buNone/>
            </a:pPr>
            <a:r>
              <a:rPr lang="en-GB" altLang="zh-CN" sz="1600" dirty="0">
                <a:effectLst/>
                <a:latin typeface="Arial" panose="020B0604020202020204" pitchFamily="34" charset="0"/>
                <a:ea typeface="Arial" panose="020B0604020202020204" pitchFamily="34" charset="0"/>
              </a:rPr>
              <a:t> </a:t>
            </a:r>
            <a:r>
              <a:rPr lang="en-GB" altLang="zh-CN" sz="1600" b="1" dirty="0">
                <a:latin typeface="Arial" panose="020B0604020202020204" pitchFamily="34" charset="0"/>
                <a:ea typeface="Arial" panose="020B0604020202020204" pitchFamily="34" charset="0"/>
              </a:rPr>
              <a:t>M</a:t>
            </a:r>
            <a:r>
              <a:rPr lang="en-GB" altLang="zh-CN" sz="1600" b="1" dirty="0">
                <a:effectLst/>
                <a:latin typeface="Arial" panose="020B0604020202020204" pitchFamily="34" charset="0"/>
                <a:ea typeface="Arial" panose="020B0604020202020204" pitchFamily="34" charset="0"/>
              </a:rPr>
              <a:t>ethodology –Research Tools</a:t>
            </a:r>
            <a:endParaRPr lang="en-US" altLang="zh-CN" sz="1600" b="1" dirty="0"/>
          </a:p>
        </p:txBody>
      </p:sp>
      <p:sp>
        <p:nvSpPr>
          <p:cNvPr id="23" name="文本框 22">
            <a:extLst>
              <a:ext uri="{FF2B5EF4-FFF2-40B4-BE49-F238E27FC236}">
                <a16:creationId xmlns:a16="http://schemas.microsoft.com/office/drawing/2014/main" id="{CEA5511E-D1F2-406B-CAE6-CA4B7B860441}"/>
              </a:ext>
            </a:extLst>
          </p:cNvPr>
          <p:cNvSpPr txBox="1"/>
          <p:nvPr/>
        </p:nvSpPr>
        <p:spPr>
          <a:xfrm>
            <a:off x="5364221" y="4443892"/>
            <a:ext cx="6097772" cy="338554"/>
          </a:xfrm>
          <a:prstGeom prst="rect">
            <a:avLst/>
          </a:prstGeom>
          <a:noFill/>
        </p:spPr>
        <p:txBody>
          <a:bodyPr wrap="square">
            <a:spAutoFit/>
          </a:bodyPr>
          <a:lstStyle/>
          <a:p>
            <a:pPr eaLnBrk="1" hangingPunct="1">
              <a:lnSpc>
                <a:spcPct val="100000"/>
              </a:lnSpc>
              <a:spcBef>
                <a:spcPct val="0"/>
              </a:spcBef>
              <a:buFontTx/>
              <a:buNone/>
            </a:pPr>
            <a:r>
              <a:rPr lang="en-GB" altLang="zh-CN" sz="1600" b="1" dirty="0">
                <a:latin typeface="Arial" panose="020B0604020202020204" pitchFamily="34" charset="0"/>
              </a:rPr>
              <a:t>Data Analysis Methods </a:t>
            </a:r>
            <a:endParaRPr lang="en-US" altLang="zh-CN" sz="1600" b="1" dirty="0"/>
          </a:p>
        </p:txBody>
      </p:sp>
      <p:sp>
        <p:nvSpPr>
          <p:cNvPr id="20" name="文本框 19">
            <a:extLst>
              <a:ext uri="{FF2B5EF4-FFF2-40B4-BE49-F238E27FC236}">
                <a16:creationId xmlns:a16="http://schemas.microsoft.com/office/drawing/2014/main" id="{B4A9BCC0-0D34-175E-376E-F46589C87090}"/>
              </a:ext>
            </a:extLst>
          </p:cNvPr>
          <p:cNvSpPr txBox="1"/>
          <p:nvPr/>
        </p:nvSpPr>
        <p:spPr>
          <a:xfrm>
            <a:off x="5330906" y="3202081"/>
            <a:ext cx="5013242" cy="338554"/>
          </a:xfrm>
          <a:prstGeom prst="rect">
            <a:avLst/>
          </a:prstGeom>
          <a:noFill/>
        </p:spPr>
        <p:txBody>
          <a:bodyPr wrap="square">
            <a:spAutoFit/>
          </a:bodyPr>
          <a:lstStyle/>
          <a:p>
            <a:pPr eaLnBrk="1" hangingPunct="1">
              <a:lnSpc>
                <a:spcPct val="100000"/>
              </a:lnSpc>
              <a:spcBef>
                <a:spcPct val="0"/>
              </a:spcBef>
              <a:buFontTx/>
              <a:buNone/>
            </a:pPr>
            <a:r>
              <a:rPr lang="en-US" altLang="zh-CN" sz="1600" b="1" dirty="0">
                <a:latin typeface="Arial" panose="020B0604020202020204" pitchFamily="34" charset="0"/>
                <a:cs typeface="Arial" panose="020B0604020202020204" pitchFamily="34" charset="0"/>
              </a:rPr>
              <a:t>Ethical Process </a:t>
            </a:r>
          </a:p>
        </p:txBody>
      </p:sp>
      <p:sp>
        <p:nvSpPr>
          <p:cNvPr id="25" name="文本框 24">
            <a:extLst>
              <a:ext uri="{FF2B5EF4-FFF2-40B4-BE49-F238E27FC236}">
                <a16:creationId xmlns:a16="http://schemas.microsoft.com/office/drawing/2014/main" id="{3912FBF0-AEA3-9E1D-DE21-450D1D5ED562}"/>
              </a:ext>
            </a:extLst>
          </p:cNvPr>
          <p:cNvSpPr txBox="1"/>
          <p:nvPr/>
        </p:nvSpPr>
        <p:spPr>
          <a:xfrm>
            <a:off x="5368229" y="2059474"/>
            <a:ext cx="6097772" cy="338554"/>
          </a:xfrm>
          <a:prstGeom prst="rect">
            <a:avLst/>
          </a:prstGeom>
          <a:noFill/>
        </p:spPr>
        <p:txBody>
          <a:bodyPr wrap="square">
            <a:spAutoFit/>
          </a:bodyPr>
          <a:lstStyle/>
          <a:p>
            <a:pPr eaLnBrk="1" hangingPunct="1">
              <a:lnSpc>
                <a:spcPct val="100000"/>
              </a:lnSpc>
              <a:spcBef>
                <a:spcPct val="0"/>
              </a:spcBef>
              <a:buFontTx/>
              <a:buNone/>
            </a:pPr>
            <a:r>
              <a:rPr lang="en-US" altLang="zh-CN" sz="1600" b="1" dirty="0">
                <a:latin typeface="Arial" panose="020B0604020202020204" pitchFamily="34" charset="0"/>
                <a:cs typeface="Arial" panose="020B0604020202020204" pitchFamily="34" charset="0"/>
              </a:rPr>
              <a:t>Research Design</a:t>
            </a:r>
          </a:p>
        </p:txBody>
      </p:sp>
      <p:sp>
        <p:nvSpPr>
          <p:cNvPr id="30" name="文本框 29">
            <a:extLst>
              <a:ext uri="{FF2B5EF4-FFF2-40B4-BE49-F238E27FC236}">
                <a16:creationId xmlns:a16="http://schemas.microsoft.com/office/drawing/2014/main" id="{0E2CE399-E86D-F9A8-FE55-C7531C7CBD44}"/>
              </a:ext>
            </a:extLst>
          </p:cNvPr>
          <p:cNvSpPr txBox="1"/>
          <p:nvPr/>
        </p:nvSpPr>
        <p:spPr>
          <a:xfrm>
            <a:off x="5364221" y="4105338"/>
            <a:ext cx="5013242" cy="338554"/>
          </a:xfrm>
          <a:prstGeom prst="rect">
            <a:avLst/>
          </a:prstGeom>
          <a:noFill/>
        </p:spPr>
        <p:txBody>
          <a:bodyPr wrap="square">
            <a:spAutoFit/>
          </a:bodyPr>
          <a:lstStyle/>
          <a:p>
            <a:pPr eaLnBrk="1" hangingPunct="1">
              <a:lnSpc>
                <a:spcPct val="100000"/>
              </a:lnSpc>
              <a:spcBef>
                <a:spcPct val="0"/>
              </a:spcBef>
              <a:buFontTx/>
              <a:buNone/>
            </a:pPr>
            <a:r>
              <a:rPr lang="en-US" altLang="zh-CN" sz="1600" b="1" dirty="0">
                <a:latin typeface="Arial" panose="020B0604020202020204" pitchFamily="34" charset="0"/>
                <a:cs typeface="Arial" panose="020B0604020202020204" pitchFamily="34" charset="0"/>
              </a:rPr>
              <a:t>Data Collection Process </a:t>
            </a:r>
          </a:p>
        </p:txBody>
      </p:sp>
    </p:spTree>
    <p:extLst>
      <p:ext uri="{BB962C8B-B14F-4D97-AF65-F5344CB8AC3E}">
        <p14:creationId xmlns:p14="http://schemas.microsoft.com/office/powerpoint/2010/main" val="4120537829"/>
      </p:ext>
    </p:extLst>
  </p:cSld>
  <p:clrMapOvr>
    <a:masterClrMapping/>
  </p:clrMapOvr>
  <mc:AlternateContent xmlns:mc="http://schemas.openxmlformats.org/markup-compatibility/2006" xmlns:p14="http://schemas.microsoft.com/office/powerpoint/2010/main">
    <mc:Choice Requires="p14">
      <p:transition spd="slow" p14:dur="2000" advTm="55878"/>
    </mc:Choice>
    <mc:Fallback xmlns="">
      <p:transition spd="slow" advTm="5587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680771" y="564980"/>
            <a:ext cx="4813123" cy="525785"/>
          </a:xfrm>
        </p:spPr>
        <p:txBody>
          <a:bodyPr anchor="ctr">
            <a:spAutoFit/>
          </a:bodyPr>
          <a:lstStyle/>
          <a:p>
            <a:r>
              <a:rPr lang="en-US" altLang="zh-CN" dirty="0"/>
              <a:t>Introduction</a:t>
            </a:r>
            <a:endParaRPr lang="en-US" sz="2800" b="0" dirty="0">
              <a:latin typeface="+mj-ea"/>
              <a:ea typeface="+mj-ea"/>
            </a:endParaRPr>
          </a:p>
        </p:txBody>
      </p:sp>
      <p:sp>
        <p:nvSpPr>
          <p:cNvPr id="120" name="文本框 119">
            <a:extLst>
              <a:ext uri="{FF2B5EF4-FFF2-40B4-BE49-F238E27FC236}">
                <a16:creationId xmlns:a16="http://schemas.microsoft.com/office/drawing/2014/main" id="{C989D3F3-752D-F3A0-4FD5-F27B6DEA0C7B}"/>
              </a:ext>
            </a:extLst>
          </p:cNvPr>
          <p:cNvSpPr txBox="1"/>
          <p:nvPr/>
        </p:nvSpPr>
        <p:spPr>
          <a:xfrm>
            <a:off x="7968566" y="2045042"/>
            <a:ext cx="427264" cy="369332"/>
          </a:xfrm>
          <a:prstGeom prst="rect">
            <a:avLst/>
          </a:prstGeom>
          <a:noFill/>
        </p:spPr>
        <p:txBody>
          <a:bodyPr wrap="square" lIns="0" tIns="0" rIns="0" b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400" dirty="0">
                <a:solidFill>
                  <a:schemeClr val="bg1"/>
                </a:solidFill>
                <a:latin typeface="+mj-lt"/>
                <a:ea typeface="OPPOSans B" panose="00020600040101010101" pitchFamily="18" charset="-122"/>
                <a:cs typeface="OPPOSans B" panose="00020600040101010101" pitchFamily="18" charset="-122"/>
              </a:rPr>
              <a:t>03</a:t>
            </a:r>
            <a:endParaRPr lang="zh-CN" altLang="en-US" sz="2400" dirty="0">
              <a:solidFill>
                <a:schemeClr val="bg1"/>
              </a:solidFill>
              <a:latin typeface="+mj-lt"/>
              <a:ea typeface="OPPOSans B" panose="00020600040101010101" pitchFamily="18" charset="-122"/>
              <a:cs typeface="OPPOSans B" panose="00020600040101010101" pitchFamily="18" charset="-122"/>
            </a:endParaRPr>
          </a:p>
        </p:txBody>
      </p:sp>
      <p:sp>
        <p:nvSpPr>
          <p:cNvPr id="6" name="文本框 5">
            <a:extLst>
              <a:ext uri="{FF2B5EF4-FFF2-40B4-BE49-F238E27FC236}">
                <a16:creationId xmlns:a16="http://schemas.microsoft.com/office/drawing/2014/main" id="{D7FAC479-F236-A903-6236-269804848F3D}"/>
              </a:ext>
            </a:extLst>
          </p:cNvPr>
          <p:cNvSpPr txBox="1"/>
          <p:nvPr/>
        </p:nvSpPr>
        <p:spPr>
          <a:xfrm>
            <a:off x="1871012" y="1228922"/>
            <a:ext cx="6097554" cy="369332"/>
          </a:xfrm>
          <a:prstGeom prst="rect">
            <a:avLst/>
          </a:prstGeom>
          <a:noFill/>
        </p:spPr>
        <p:txBody>
          <a:bodyPr wrap="square">
            <a:spAutoFit/>
          </a:bodyPr>
          <a:lstStyle/>
          <a:p>
            <a:r>
              <a:rPr lang="en-US" altLang="zh-CN" b="1" dirty="0"/>
              <a:t>Background of the study </a:t>
            </a:r>
            <a:endParaRPr lang="zh-CN" altLang="en-US" b="1" dirty="0"/>
          </a:p>
        </p:txBody>
      </p:sp>
      <p:sp>
        <p:nvSpPr>
          <p:cNvPr id="7" name="文本框 6">
            <a:extLst>
              <a:ext uri="{FF2B5EF4-FFF2-40B4-BE49-F238E27FC236}">
                <a16:creationId xmlns:a16="http://schemas.microsoft.com/office/drawing/2014/main" id="{F7E94491-AF21-0F2F-F39F-1076A07BCC1B}"/>
              </a:ext>
            </a:extLst>
          </p:cNvPr>
          <p:cNvSpPr txBox="1"/>
          <p:nvPr/>
        </p:nvSpPr>
        <p:spPr>
          <a:xfrm>
            <a:off x="1871012" y="1736411"/>
            <a:ext cx="8029726" cy="3693319"/>
          </a:xfrm>
          <a:prstGeom prst="rect">
            <a:avLst/>
          </a:prstGeom>
          <a:noFill/>
        </p:spPr>
        <p:txBody>
          <a:bodyPr wrap="square" rtlCol="0">
            <a:spAutoFit/>
          </a:bodyPr>
          <a:lstStyle/>
          <a:p>
            <a:pPr lvl="0"/>
            <a:r>
              <a:rPr lang="en-US" altLang="zh-CN" sz="1800" dirty="0">
                <a:effectLst/>
                <a:latin typeface="Arial" panose="020B0604020202020204" pitchFamily="34" charset="0"/>
                <a:ea typeface="宋体" panose="02010600030101010101" pitchFamily="2" charset="-122"/>
                <a:cs typeface="Arial" panose="020B0604020202020204" pitchFamily="34" charset="0"/>
              </a:rPr>
              <a:t>Increasing number of Chinese students pursuing higher education in the UK has underscored the importance of understanding the challenges they face in achieving academic success.</a:t>
            </a:r>
            <a:r>
              <a:rPr lang="en-US" altLang="zh-CN" dirty="0">
                <a:latin typeface="Arial" panose="020B0604020202020204" pitchFamily="34" charset="0"/>
                <a:ea typeface="宋体" panose="02010600030101010101" pitchFamily="2" charset="-122"/>
                <a:cs typeface="Arial" panose="020B0604020202020204" pitchFamily="34" charset="0"/>
              </a:rPr>
              <a:t> </a:t>
            </a:r>
          </a:p>
          <a:p>
            <a:pPr lvl="0"/>
            <a:endParaRPr lang="en-US" altLang="zh-CN" dirty="0">
              <a:latin typeface="Arial" panose="020B0604020202020204" pitchFamily="34" charset="0"/>
              <a:ea typeface="宋体" panose="02010600030101010101" pitchFamily="2" charset="-122"/>
              <a:cs typeface="Arial" panose="020B0604020202020204" pitchFamily="34" charset="0"/>
            </a:endParaRPr>
          </a:p>
          <a:p>
            <a:pPr lvl="0"/>
            <a:r>
              <a:rPr lang="en-US" altLang="zh-CN" dirty="0">
                <a:latin typeface="Arial" panose="020B0604020202020204" pitchFamily="34" charset="0"/>
                <a:ea typeface="宋体" panose="02010600030101010101" pitchFamily="2" charset="-122"/>
                <a:cs typeface="Arial" panose="020B0604020202020204" pitchFamily="34" charset="0"/>
              </a:rPr>
              <a:t>T</a:t>
            </a:r>
            <a:r>
              <a:rPr lang="en-US" altLang="zh-CN" sz="1800" dirty="0">
                <a:effectLst/>
                <a:latin typeface="Arial" panose="020B0604020202020204" pitchFamily="34" charset="0"/>
                <a:ea typeface="宋体" panose="02010600030101010101" pitchFamily="2" charset="-122"/>
                <a:cs typeface="Arial" panose="020B0604020202020204" pitchFamily="34" charset="0"/>
              </a:rPr>
              <a:t>heir performance in UK institutions is significantly influenced by two interrelated factors: </a:t>
            </a:r>
            <a:r>
              <a:rPr lang="en-US" altLang="zh-CN" sz="1800" b="1" dirty="0">
                <a:effectLst/>
                <a:latin typeface="Arial" panose="020B0604020202020204" pitchFamily="34" charset="0"/>
                <a:ea typeface="宋体" panose="02010600030101010101" pitchFamily="2" charset="-122"/>
                <a:cs typeface="Arial" panose="020B0604020202020204" pitchFamily="34" charset="0"/>
              </a:rPr>
              <a:t>English language proficiency </a:t>
            </a:r>
            <a:r>
              <a:rPr lang="en-US" altLang="zh-CN" sz="1800" dirty="0">
                <a:effectLst/>
                <a:latin typeface="Arial" panose="020B0604020202020204" pitchFamily="34" charset="0"/>
                <a:ea typeface="宋体" panose="02010600030101010101" pitchFamily="2" charset="-122"/>
                <a:cs typeface="Arial" panose="020B0604020202020204" pitchFamily="34" charset="0"/>
              </a:rPr>
              <a:t>and </a:t>
            </a:r>
            <a:r>
              <a:rPr lang="en-US" altLang="zh-CN" sz="1800" b="1" dirty="0">
                <a:effectLst/>
                <a:latin typeface="Arial" panose="020B0604020202020204" pitchFamily="34" charset="0"/>
                <a:ea typeface="宋体" panose="02010600030101010101" pitchFamily="2" charset="-122"/>
                <a:cs typeface="Arial" panose="020B0604020202020204" pitchFamily="34" charset="0"/>
              </a:rPr>
              <a:t>cultural integration</a:t>
            </a:r>
            <a:r>
              <a:rPr lang="en-US" altLang="zh-CN" sz="1800" dirty="0">
                <a:effectLst/>
                <a:latin typeface="Arial" panose="020B0604020202020204" pitchFamily="34" charset="0"/>
                <a:ea typeface="宋体" panose="02010600030101010101" pitchFamily="2" charset="-122"/>
                <a:cs typeface="Arial" panose="020B0604020202020204" pitchFamily="34" charset="0"/>
              </a:rPr>
              <a:t>.(Wong 2018)</a:t>
            </a:r>
          </a:p>
          <a:p>
            <a:pPr lvl="0"/>
            <a:endParaRPr lang="en-US" altLang="zh-CN" dirty="0">
              <a:latin typeface="Arial" panose="020B0604020202020204" pitchFamily="34" charset="0"/>
              <a:ea typeface="宋体" panose="02010600030101010101" pitchFamily="2" charset="-122"/>
              <a:cs typeface="Arial" panose="020B0604020202020204" pitchFamily="34" charset="0"/>
            </a:endParaRPr>
          </a:p>
          <a:p>
            <a:pPr lvl="0"/>
            <a:r>
              <a:rPr lang="en-US" altLang="zh-CN" sz="1800" dirty="0">
                <a:effectLst/>
                <a:latin typeface="Arial" panose="020B0604020202020204" pitchFamily="34" charset="0"/>
                <a:ea typeface="宋体" panose="02010600030101010101" pitchFamily="2" charset="-122"/>
                <a:cs typeface="Arial" panose="020B0604020202020204" pitchFamily="34" charset="0"/>
              </a:rPr>
              <a:t>Existing research often examines these factors in a wide range national of international students or some of them undertake the research without the Chinese international students, therefore this research will explores how linguistic competence and cultural adaptation collectively influence Chinese students’ academic achievements.</a:t>
            </a:r>
            <a:endParaRPr lang="zh-CN" altLang="zh-CN" sz="1800" dirty="0">
              <a:effectLst/>
              <a:latin typeface="Arial" panose="020B0604020202020204" pitchFamily="34" charset="0"/>
              <a:ea typeface="宋体" panose="02010600030101010101" pitchFamily="2" charset="-122"/>
              <a:cs typeface="Arial" panose="020B0604020202020204" pitchFamily="34" charset="0"/>
            </a:endParaRPr>
          </a:p>
        </p:txBody>
      </p:sp>
    </p:spTree>
    <p:custDataLst>
      <p:tags r:id="rId1"/>
    </p:custDataLst>
    <p:extLst>
      <p:ext uri="{BB962C8B-B14F-4D97-AF65-F5344CB8AC3E}">
        <p14:creationId xmlns:p14="http://schemas.microsoft.com/office/powerpoint/2010/main" val="26955206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680771" y="564980"/>
            <a:ext cx="4813123" cy="525785"/>
          </a:xfrm>
        </p:spPr>
        <p:txBody>
          <a:bodyPr anchor="ctr">
            <a:spAutoFit/>
          </a:bodyPr>
          <a:lstStyle/>
          <a:p>
            <a:r>
              <a:rPr lang="en-US" altLang="zh-CN" dirty="0"/>
              <a:t>Research Questions</a:t>
            </a:r>
            <a:endParaRPr lang="en-US" sz="2800" b="0" dirty="0">
              <a:latin typeface="+mj-ea"/>
              <a:ea typeface="+mj-ea"/>
            </a:endParaRPr>
          </a:p>
        </p:txBody>
      </p:sp>
      <p:sp>
        <p:nvSpPr>
          <p:cNvPr id="120" name="文本框 119">
            <a:extLst>
              <a:ext uri="{FF2B5EF4-FFF2-40B4-BE49-F238E27FC236}">
                <a16:creationId xmlns:a16="http://schemas.microsoft.com/office/drawing/2014/main" id="{C989D3F3-752D-F3A0-4FD5-F27B6DEA0C7B}"/>
              </a:ext>
            </a:extLst>
          </p:cNvPr>
          <p:cNvSpPr txBox="1"/>
          <p:nvPr/>
        </p:nvSpPr>
        <p:spPr>
          <a:xfrm>
            <a:off x="7968566" y="2045042"/>
            <a:ext cx="427264" cy="369332"/>
          </a:xfrm>
          <a:prstGeom prst="rect">
            <a:avLst/>
          </a:prstGeom>
          <a:noFill/>
        </p:spPr>
        <p:txBody>
          <a:bodyPr wrap="square" lIns="0" tIns="0" rIns="0" b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400" dirty="0">
                <a:solidFill>
                  <a:schemeClr val="bg1"/>
                </a:solidFill>
                <a:latin typeface="+mj-lt"/>
                <a:ea typeface="OPPOSans B" panose="00020600040101010101" pitchFamily="18" charset="-122"/>
                <a:cs typeface="OPPOSans B" panose="00020600040101010101" pitchFamily="18" charset="-122"/>
              </a:rPr>
              <a:t>03</a:t>
            </a:r>
            <a:endParaRPr lang="zh-CN" altLang="en-US" sz="2400" dirty="0">
              <a:solidFill>
                <a:schemeClr val="bg1"/>
              </a:solidFill>
              <a:latin typeface="+mj-lt"/>
              <a:ea typeface="OPPOSans B" panose="00020600040101010101" pitchFamily="18" charset="-122"/>
              <a:cs typeface="OPPOSans B" panose="00020600040101010101" pitchFamily="18" charset="-122"/>
            </a:endParaRPr>
          </a:p>
        </p:txBody>
      </p:sp>
      <p:sp>
        <p:nvSpPr>
          <p:cNvPr id="8" name="文本框 7">
            <a:extLst>
              <a:ext uri="{FF2B5EF4-FFF2-40B4-BE49-F238E27FC236}">
                <a16:creationId xmlns:a16="http://schemas.microsoft.com/office/drawing/2014/main" id="{CB4D506B-B1F0-110E-9F30-6834B5BFCF2D}"/>
              </a:ext>
            </a:extLst>
          </p:cNvPr>
          <p:cNvSpPr txBox="1"/>
          <p:nvPr/>
        </p:nvSpPr>
        <p:spPr>
          <a:xfrm>
            <a:off x="1682587" y="1402745"/>
            <a:ext cx="7387821" cy="3434829"/>
          </a:xfrm>
          <a:prstGeom prst="rect">
            <a:avLst/>
          </a:prstGeom>
          <a:noFill/>
        </p:spPr>
        <p:txBody>
          <a:bodyPr wrap="square">
            <a:spAutoFit/>
          </a:bodyPr>
          <a:lstStyle/>
          <a:p>
            <a:pPr>
              <a:lnSpc>
                <a:spcPct val="150000"/>
              </a:lnSpc>
            </a:pPr>
            <a:r>
              <a:rPr lang="en-US" altLang="zh-CN" sz="1800" b="1" dirty="0">
                <a:effectLst/>
                <a:latin typeface="Arial" panose="020B0604020202020204" pitchFamily="34" charset="0"/>
                <a:ea typeface="宋体" panose="02010600030101010101" pitchFamily="2" charset="-122"/>
              </a:rPr>
              <a:t>RQ1:</a:t>
            </a:r>
            <a:r>
              <a:rPr lang="en-US" altLang="zh-CN" sz="1800" dirty="0">
                <a:effectLst/>
                <a:latin typeface="Arial" panose="020B0604020202020204" pitchFamily="34" charset="0"/>
                <a:ea typeface="宋体" panose="02010600030101010101" pitchFamily="2" charset="-122"/>
              </a:rPr>
              <a:t> What are the primary academic, social, and cultural challenges encountered by Chinese international students within the UK higher education system?</a:t>
            </a:r>
            <a:endParaRPr lang="zh-CN" altLang="zh-CN" sz="1800" dirty="0">
              <a:effectLst/>
              <a:latin typeface="Times New Roman" panose="02020603050405020304" pitchFamily="18" charset="0"/>
              <a:ea typeface="宋体" panose="02010600030101010101" pitchFamily="2" charset="-122"/>
            </a:endParaRPr>
          </a:p>
          <a:p>
            <a:pPr>
              <a:lnSpc>
                <a:spcPct val="150000"/>
              </a:lnSpc>
            </a:pPr>
            <a:r>
              <a:rPr lang="en-US" altLang="zh-CN" sz="1800" b="1" dirty="0">
                <a:effectLst/>
                <a:latin typeface="Arial" panose="020B0604020202020204" pitchFamily="34" charset="0"/>
                <a:ea typeface="宋体" panose="02010600030101010101" pitchFamily="2" charset="-122"/>
              </a:rPr>
              <a:t>RQ2:</a:t>
            </a:r>
            <a:r>
              <a:rPr lang="en-US" altLang="zh-CN" sz="1800" dirty="0">
                <a:effectLst/>
                <a:latin typeface="Arial" panose="020B0604020202020204" pitchFamily="34" charset="0"/>
                <a:ea typeface="宋体" panose="02010600030101010101" pitchFamily="2" charset="-122"/>
              </a:rPr>
              <a:t> What adaptive strategies do Chinese international students employ to navigate and overcome academic challenges in UK universities?</a:t>
            </a:r>
            <a:endParaRPr lang="zh-CN" altLang="zh-CN" sz="1800" dirty="0">
              <a:effectLst/>
              <a:latin typeface="Times New Roman" panose="02020603050405020304" pitchFamily="18" charset="0"/>
              <a:ea typeface="宋体" panose="02010600030101010101" pitchFamily="2" charset="-122"/>
            </a:endParaRPr>
          </a:p>
          <a:p>
            <a:r>
              <a:rPr lang="en-US" altLang="zh-CN" sz="1800" b="1" dirty="0">
                <a:effectLst/>
                <a:latin typeface="Arial" panose="020B0604020202020204" pitchFamily="34" charset="0"/>
                <a:ea typeface="宋体" panose="02010600030101010101" pitchFamily="2" charset="-122"/>
              </a:rPr>
              <a:t>RQ3:</a:t>
            </a:r>
            <a:r>
              <a:rPr lang="en-US" altLang="zh-CN" sz="1800" dirty="0">
                <a:effectLst/>
                <a:latin typeface="Arial" panose="020B0604020202020204" pitchFamily="34" charset="0"/>
                <a:ea typeface="宋体" panose="02010600030101010101" pitchFamily="2" charset="-122"/>
              </a:rPr>
              <a:t> How does the process of intercultural adaptation in the UK shape social culture, and academic transformations among Chinese international students?</a:t>
            </a:r>
            <a:endParaRPr lang="en-US" altLang="zh-CN" b="0" i="0" dirty="0">
              <a:solidFill>
                <a:srgbClr val="404040"/>
              </a:solidFill>
              <a:effectLst/>
              <a:latin typeface="Inter"/>
            </a:endParaRPr>
          </a:p>
        </p:txBody>
      </p:sp>
      <p:grpSp>
        <p:nvGrpSpPr>
          <p:cNvPr id="9" name="组合 32"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6078F1B3-8082-18B7-2AE8-6CD11D0839DA}"/>
              </a:ext>
            </a:extLst>
          </p:cNvPr>
          <p:cNvGrpSpPr>
            <a:grpSpLocks noChangeAspect="1"/>
          </p:cNvGrpSpPr>
          <p:nvPr/>
        </p:nvGrpSpPr>
        <p:grpSpPr>
          <a:xfrm>
            <a:off x="9467616" y="3926520"/>
            <a:ext cx="1998042" cy="1634525"/>
            <a:chOff x="3927862" y="2088960"/>
            <a:chExt cx="3772908" cy="3086479"/>
          </a:xfrm>
        </p:grpSpPr>
        <p:sp>
          <p:nvSpPr>
            <p:cNvPr id="10" name="iṧḷïdé">
              <a:extLst>
                <a:ext uri="{FF2B5EF4-FFF2-40B4-BE49-F238E27FC236}">
                  <a16:creationId xmlns:a16="http://schemas.microsoft.com/office/drawing/2014/main" id="{55306244-99B2-6F8E-52ED-ACDE75115F00}"/>
                </a:ext>
              </a:extLst>
            </p:cNvPr>
            <p:cNvSpPr/>
            <p:nvPr/>
          </p:nvSpPr>
          <p:spPr bwMode="auto">
            <a:xfrm>
              <a:off x="4542783" y="2120556"/>
              <a:ext cx="1245567" cy="2180158"/>
            </a:xfrm>
            <a:custGeom>
              <a:avLst/>
              <a:gdLst>
                <a:gd name="T0" fmla="*/ 0 w 749"/>
                <a:gd name="T1" fmla="*/ 429 h 1311"/>
                <a:gd name="T2" fmla="*/ 747 w 749"/>
                <a:gd name="T3" fmla="*/ 0 h 1311"/>
                <a:gd name="T4" fmla="*/ 749 w 749"/>
                <a:gd name="T5" fmla="*/ 882 h 1311"/>
                <a:gd name="T6" fmla="*/ 2 w 749"/>
                <a:gd name="T7" fmla="*/ 1311 h 1311"/>
                <a:gd name="T8" fmla="*/ 0 w 749"/>
                <a:gd name="T9" fmla="*/ 429 h 1311"/>
              </a:gdLst>
              <a:ahLst/>
              <a:cxnLst>
                <a:cxn ang="0">
                  <a:pos x="T0" y="T1"/>
                </a:cxn>
                <a:cxn ang="0">
                  <a:pos x="T2" y="T3"/>
                </a:cxn>
                <a:cxn ang="0">
                  <a:pos x="T4" y="T5"/>
                </a:cxn>
                <a:cxn ang="0">
                  <a:pos x="T6" y="T7"/>
                </a:cxn>
                <a:cxn ang="0">
                  <a:pos x="T8" y="T9"/>
                </a:cxn>
              </a:cxnLst>
              <a:rect l="0" t="0" r="r" b="b"/>
              <a:pathLst>
                <a:path w="749" h="1311">
                  <a:moveTo>
                    <a:pt x="0" y="429"/>
                  </a:moveTo>
                  <a:lnTo>
                    <a:pt x="747" y="0"/>
                  </a:lnTo>
                  <a:lnTo>
                    <a:pt x="749" y="882"/>
                  </a:lnTo>
                  <a:lnTo>
                    <a:pt x="2" y="1311"/>
                  </a:lnTo>
                  <a:lnTo>
                    <a:pt x="0" y="429"/>
                  </a:lnTo>
                  <a:close/>
                </a:path>
              </a:pathLst>
            </a:custGeom>
            <a:solidFill>
              <a:srgbClr val="40404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 name="íšlïḑe">
              <a:extLst>
                <a:ext uri="{FF2B5EF4-FFF2-40B4-BE49-F238E27FC236}">
                  <a16:creationId xmlns:a16="http://schemas.microsoft.com/office/drawing/2014/main" id="{52D026C0-AF3E-CCE9-EF42-E3DC2BAF2A11}"/>
                </a:ext>
              </a:extLst>
            </p:cNvPr>
            <p:cNvSpPr/>
            <p:nvPr/>
          </p:nvSpPr>
          <p:spPr bwMode="auto">
            <a:xfrm>
              <a:off x="4491231" y="2088960"/>
              <a:ext cx="1293793" cy="745012"/>
            </a:xfrm>
            <a:custGeom>
              <a:avLst/>
              <a:gdLst>
                <a:gd name="T0" fmla="*/ 31 w 778"/>
                <a:gd name="T1" fmla="*/ 448 h 448"/>
                <a:gd name="T2" fmla="*/ 0 w 778"/>
                <a:gd name="T3" fmla="*/ 431 h 448"/>
                <a:gd name="T4" fmla="*/ 747 w 778"/>
                <a:gd name="T5" fmla="*/ 0 h 448"/>
                <a:gd name="T6" fmla="*/ 778 w 778"/>
                <a:gd name="T7" fmla="*/ 19 h 448"/>
                <a:gd name="T8" fmla="*/ 31 w 778"/>
                <a:gd name="T9" fmla="*/ 448 h 448"/>
              </a:gdLst>
              <a:ahLst/>
              <a:cxnLst>
                <a:cxn ang="0">
                  <a:pos x="T0" y="T1"/>
                </a:cxn>
                <a:cxn ang="0">
                  <a:pos x="T2" y="T3"/>
                </a:cxn>
                <a:cxn ang="0">
                  <a:pos x="T4" y="T5"/>
                </a:cxn>
                <a:cxn ang="0">
                  <a:pos x="T6" y="T7"/>
                </a:cxn>
                <a:cxn ang="0">
                  <a:pos x="T8" y="T9"/>
                </a:cxn>
              </a:cxnLst>
              <a:rect l="0" t="0" r="r" b="b"/>
              <a:pathLst>
                <a:path w="778" h="448">
                  <a:moveTo>
                    <a:pt x="31" y="448"/>
                  </a:moveTo>
                  <a:lnTo>
                    <a:pt x="0" y="431"/>
                  </a:lnTo>
                  <a:lnTo>
                    <a:pt x="747" y="0"/>
                  </a:lnTo>
                  <a:lnTo>
                    <a:pt x="778" y="19"/>
                  </a:lnTo>
                  <a:lnTo>
                    <a:pt x="31" y="448"/>
                  </a:lnTo>
                  <a:close/>
                </a:path>
              </a:pathLst>
            </a:custGeom>
            <a:solidFill>
              <a:srgbClr val="BBBD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 name="îṧlîďê">
              <a:extLst>
                <a:ext uri="{FF2B5EF4-FFF2-40B4-BE49-F238E27FC236}">
                  <a16:creationId xmlns:a16="http://schemas.microsoft.com/office/drawing/2014/main" id="{90FF8EFA-E749-CEAE-7A00-2EE187B72EA2}"/>
                </a:ext>
              </a:extLst>
            </p:cNvPr>
            <p:cNvSpPr/>
            <p:nvPr/>
          </p:nvSpPr>
          <p:spPr bwMode="auto">
            <a:xfrm>
              <a:off x="4491231" y="2805702"/>
              <a:ext cx="54878" cy="1495013"/>
            </a:xfrm>
            <a:custGeom>
              <a:avLst/>
              <a:gdLst>
                <a:gd name="T0" fmla="*/ 33 w 33"/>
                <a:gd name="T1" fmla="*/ 899 h 899"/>
                <a:gd name="T2" fmla="*/ 2 w 33"/>
                <a:gd name="T3" fmla="*/ 882 h 899"/>
                <a:gd name="T4" fmla="*/ 0 w 33"/>
                <a:gd name="T5" fmla="*/ 0 h 899"/>
                <a:gd name="T6" fmla="*/ 31 w 33"/>
                <a:gd name="T7" fmla="*/ 17 h 899"/>
                <a:gd name="T8" fmla="*/ 33 w 33"/>
                <a:gd name="T9" fmla="*/ 899 h 899"/>
              </a:gdLst>
              <a:ahLst/>
              <a:cxnLst>
                <a:cxn ang="0">
                  <a:pos x="T0" y="T1"/>
                </a:cxn>
                <a:cxn ang="0">
                  <a:pos x="T2" y="T3"/>
                </a:cxn>
                <a:cxn ang="0">
                  <a:pos x="T4" y="T5"/>
                </a:cxn>
                <a:cxn ang="0">
                  <a:pos x="T6" y="T7"/>
                </a:cxn>
                <a:cxn ang="0">
                  <a:pos x="T8" y="T9"/>
                </a:cxn>
              </a:cxnLst>
              <a:rect l="0" t="0" r="r" b="b"/>
              <a:pathLst>
                <a:path w="33" h="899">
                  <a:moveTo>
                    <a:pt x="33" y="899"/>
                  </a:moveTo>
                  <a:lnTo>
                    <a:pt x="2" y="882"/>
                  </a:lnTo>
                  <a:lnTo>
                    <a:pt x="0" y="0"/>
                  </a:lnTo>
                  <a:lnTo>
                    <a:pt x="31" y="17"/>
                  </a:lnTo>
                  <a:lnTo>
                    <a:pt x="33" y="899"/>
                  </a:lnTo>
                  <a:close/>
                </a:path>
              </a:pathLst>
            </a:custGeom>
            <a:solidFill>
              <a:srgbClr val="6D6E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 name="ïS1ïdê">
              <a:extLst>
                <a:ext uri="{FF2B5EF4-FFF2-40B4-BE49-F238E27FC236}">
                  <a16:creationId xmlns:a16="http://schemas.microsoft.com/office/drawing/2014/main" id="{92A6A031-C5EC-16F5-C253-1ACFEF7D11DA}"/>
                </a:ext>
              </a:extLst>
            </p:cNvPr>
            <p:cNvSpPr/>
            <p:nvPr/>
          </p:nvSpPr>
          <p:spPr bwMode="auto">
            <a:xfrm>
              <a:off x="4635910" y="2281865"/>
              <a:ext cx="1057651" cy="1857542"/>
            </a:xfrm>
            <a:custGeom>
              <a:avLst/>
              <a:gdLst>
                <a:gd name="T0" fmla="*/ 634 w 636"/>
                <a:gd name="T1" fmla="*/ 0 h 1117"/>
                <a:gd name="T2" fmla="*/ 636 w 636"/>
                <a:gd name="T3" fmla="*/ 635 h 1117"/>
                <a:gd name="T4" fmla="*/ 529 w 636"/>
                <a:gd name="T5" fmla="*/ 813 h 1117"/>
                <a:gd name="T6" fmla="*/ 636 w 636"/>
                <a:gd name="T7" fmla="*/ 635 h 1117"/>
                <a:gd name="T8" fmla="*/ 529 w 636"/>
                <a:gd name="T9" fmla="*/ 813 h 1117"/>
                <a:gd name="T10" fmla="*/ 3 w 636"/>
                <a:gd name="T11" fmla="*/ 1117 h 1117"/>
                <a:gd name="T12" fmla="*/ 0 w 636"/>
                <a:gd name="T13" fmla="*/ 365 h 1117"/>
                <a:gd name="T14" fmla="*/ 634 w 636"/>
                <a:gd name="T15" fmla="*/ 0 h 11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6" h="1117">
                  <a:moveTo>
                    <a:pt x="634" y="0"/>
                  </a:moveTo>
                  <a:lnTo>
                    <a:pt x="636" y="635"/>
                  </a:lnTo>
                  <a:lnTo>
                    <a:pt x="529" y="813"/>
                  </a:lnTo>
                  <a:lnTo>
                    <a:pt x="636" y="635"/>
                  </a:lnTo>
                  <a:lnTo>
                    <a:pt x="529" y="813"/>
                  </a:lnTo>
                  <a:lnTo>
                    <a:pt x="3" y="1117"/>
                  </a:lnTo>
                  <a:lnTo>
                    <a:pt x="0" y="365"/>
                  </a:lnTo>
                  <a:lnTo>
                    <a:pt x="634" y="0"/>
                  </a:lnTo>
                  <a:close/>
                </a:path>
              </a:pathLst>
            </a:custGeom>
            <a:solidFill>
              <a:srgbClr val="D0D2D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dirty="0"/>
            </a:p>
          </p:txBody>
        </p:sp>
        <p:sp>
          <p:nvSpPr>
            <p:cNvPr id="14" name="íṡļíḑé">
              <a:extLst>
                <a:ext uri="{FF2B5EF4-FFF2-40B4-BE49-F238E27FC236}">
                  <a16:creationId xmlns:a16="http://schemas.microsoft.com/office/drawing/2014/main" id="{434C24E2-8E01-84DD-7A52-FA9DA67D81A0}"/>
                </a:ext>
              </a:extLst>
            </p:cNvPr>
            <p:cNvSpPr/>
            <p:nvPr/>
          </p:nvSpPr>
          <p:spPr bwMode="auto">
            <a:xfrm>
              <a:off x="5515623" y="3337853"/>
              <a:ext cx="177938" cy="296009"/>
            </a:xfrm>
            <a:custGeom>
              <a:avLst/>
              <a:gdLst>
                <a:gd name="T0" fmla="*/ 0 w 107"/>
                <a:gd name="T1" fmla="*/ 64 h 178"/>
                <a:gd name="T2" fmla="*/ 107 w 107"/>
                <a:gd name="T3" fmla="*/ 0 h 178"/>
                <a:gd name="T4" fmla="*/ 0 w 107"/>
                <a:gd name="T5" fmla="*/ 178 h 178"/>
                <a:gd name="T6" fmla="*/ 0 w 107"/>
                <a:gd name="T7" fmla="*/ 64 h 178"/>
              </a:gdLst>
              <a:ahLst/>
              <a:cxnLst>
                <a:cxn ang="0">
                  <a:pos x="T0" y="T1"/>
                </a:cxn>
                <a:cxn ang="0">
                  <a:pos x="T2" y="T3"/>
                </a:cxn>
                <a:cxn ang="0">
                  <a:pos x="T4" y="T5"/>
                </a:cxn>
                <a:cxn ang="0">
                  <a:pos x="T6" y="T7"/>
                </a:cxn>
              </a:cxnLst>
              <a:rect l="0" t="0" r="r" b="b"/>
              <a:pathLst>
                <a:path w="107" h="178">
                  <a:moveTo>
                    <a:pt x="0" y="64"/>
                  </a:moveTo>
                  <a:lnTo>
                    <a:pt x="107" y="0"/>
                  </a:lnTo>
                  <a:lnTo>
                    <a:pt x="0" y="178"/>
                  </a:lnTo>
                  <a:lnTo>
                    <a:pt x="0" y="64"/>
                  </a:lnTo>
                  <a:close/>
                </a:path>
              </a:pathLst>
            </a:custGeom>
            <a:solidFill>
              <a:srgbClr val="E6E7E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 name="íṣliḑè">
              <a:extLst>
                <a:ext uri="{FF2B5EF4-FFF2-40B4-BE49-F238E27FC236}">
                  <a16:creationId xmlns:a16="http://schemas.microsoft.com/office/drawing/2014/main" id="{2E8442A8-33E3-29DE-4B4F-3B26FB419E42}"/>
                </a:ext>
              </a:extLst>
            </p:cNvPr>
            <p:cNvSpPr/>
            <p:nvPr/>
          </p:nvSpPr>
          <p:spPr bwMode="auto">
            <a:xfrm>
              <a:off x="5434137" y="2552930"/>
              <a:ext cx="212861" cy="332595"/>
            </a:xfrm>
            <a:custGeom>
              <a:avLst/>
              <a:gdLst>
                <a:gd name="T0" fmla="*/ 45 w 54"/>
                <a:gd name="T1" fmla="*/ 1 h 84"/>
                <a:gd name="T2" fmla="*/ 51 w 54"/>
                <a:gd name="T3" fmla="*/ 1 h 84"/>
                <a:gd name="T4" fmla="*/ 51 w 54"/>
                <a:gd name="T5" fmla="*/ 13 h 84"/>
                <a:gd name="T6" fmla="*/ 38 w 54"/>
                <a:gd name="T7" fmla="*/ 36 h 84"/>
                <a:gd name="T8" fmla="*/ 51 w 54"/>
                <a:gd name="T9" fmla="*/ 43 h 84"/>
                <a:gd name="T10" fmla="*/ 51 w 54"/>
                <a:gd name="T11" fmla="*/ 56 h 84"/>
                <a:gd name="T12" fmla="*/ 45 w 54"/>
                <a:gd name="T13" fmla="*/ 62 h 84"/>
                <a:gd name="T14" fmla="*/ 40 w 54"/>
                <a:gd name="T15" fmla="*/ 62 h 84"/>
                <a:gd name="T16" fmla="*/ 27 w 54"/>
                <a:gd name="T17" fmla="*/ 55 h 84"/>
                <a:gd name="T18" fmla="*/ 14 w 54"/>
                <a:gd name="T19" fmla="*/ 77 h 84"/>
                <a:gd name="T20" fmla="*/ 8 w 54"/>
                <a:gd name="T21" fmla="*/ 83 h 84"/>
                <a:gd name="T22" fmla="*/ 3 w 54"/>
                <a:gd name="T23" fmla="*/ 84 h 84"/>
                <a:gd name="T24" fmla="*/ 3 w 54"/>
                <a:gd name="T25" fmla="*/ 71 h 84"/>
                <a:gd name="T26" fmla="*/ 16 w 54"/>
                <a:gd name="T27" fmla="*/ 48 h 84"/>
                <a:gd name="T28" fmla="*/ 3 w 54"/>
                <a:gd name="T29" fmla="*/ 41 h 84"/>
                <a:gd name="T30" fmla="*/ 3 w 54"/>
                <a:gd name="T31" fmla="*/ 28 h 84"/>
                <a:gd name="T32" fmla="*/ 8 w 54"/>
                <a:gd name="T33" fmla="*/ 23 h 84"/>
                <a:gd name="T34" fmla="*/ 14 w 54"/>
                <a:gd name="T35" fmla="*/ 22 h 84"/>
                <a:gd name="T36" fmla="*/ 27 w 54"/>
                <a:gd name="T37" fmla="*/ 30 h 84"/>
                <a:gd name="T38" fmla="*/ 40 w 54"/>
                <a:gd name="T39" fmla="*/ 7 h 84"/>
                <a:gd name="T40" fmla="*/ 45 w 54"/>
                <a:gd name="T41" fmla="*/ 1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84">
                  <a:moveTo>
                    <a:pt x="45" y="1"/>
                  </a:moveTo>
                  <a:cubicBezTo>
                    <a:pt x="47" y="0"/>
                    <a:pt x="49" y="0"/>
                    <a:pt x="51" y="1"/>
                  </a:cubicBezTo>
                  <a:cubicBezTo>
                    <a:pt x="54" y="2"/>
                    <a:pt x="54" y="8"/>
                    <a:pt x="51" y="13"/>
                  </a:cubicBezTo>
                  <a:cubicBezTo>
                    <a:pt x="38" y="36"/>
                    <a:pt x="38" y="36"/>
                    <a:pt x="38" y="36"/>
                  </a:cubicBezTo>
                  <a:cubicBezTo>
                    <a:pt x="51" y="43"/>
                    <a:pt x="51" y="43"/>
                    <a:pt x="51" y="43"/>
                  </a:cubicBezTo>
                  <a:cubicBezTo>
                    <a:pt x="54" y="45"/>
                    <a:pt x="54" y="51"/>
                    <a:pt x="51" y="56"/>
                  </a:cubicBezTo>
                  <a:cubicBezTo>
                    <a:pt x="49" y="59"/>
                    <a:pt x="47" y="60"/>
                    <a:pt x="45" y="62"/>
                  </a:cubicBezTo>
                  <a:cubicBezTo>
                    <a:pt x="43" y="63"/>
                    <a:pt x="41" y="63"/>
                    <a:pt x="40" y="62"/>
                  </a:cubicBezTo>
                  <a:cubicBezTo>
                    <a:pt x="27" y="55"/>
                    <a:pt x="27" y="55"/>
                    <a:pt x="27" y="55"/>
                  </a:cubicBezTo>
                  <a:cubicBezTo>
                    <a:pt x="14" y="77"/>
                    <a:pt x="14" y="77"/>
                    <a:pt x="14" y="77"/>
                  </a:cubicBezTo>
                  <a:cubicBezTo>
                    <a:pt x="12" y="80"/>
                    <a:pt x="10" y="82"/>
                    <a:pt x="8" y="83"/>
                  </a:cubicBezTo>
                  <a:cubicBezTo>
                    <a:pt x="6" y="84"/>
                    <a:pt x="4" y="84"/>
                    <a:pt x="3" y="84"/>
                  </a:cubicBezTo>
                  <a:cubicBezTo>
                    <a:pt x="0" y="82"/>
                    <a:pt x="0" y="76"/>
                    <a:pt x="3" y="71"/>
                  </a:cubicBezTo>
                  <a:cubicBezTo>
                    <a:pt x="16" y="48"/>
                    <a:pt x="16" y="48"/>
                    <a:pt x="16" y="48"/>
                  </a:cubicBezTo>
                  <a:cubicBezTo>
                    <a:pt x="3" y="41"/>
                    <a:pt x="3" y="41"/>
                    <a:pt x="3" y="41"/>
                  </a:cubicBezTo>
                  <a:cubicBezTo>
                    <a:pt x="0" y="39"/>
                    <a:pt x="0" y="34"/>
                    <a:pt x="3" y="28"/>
                  </a:cubicBezTo>
                  <a:cubicBezTo>
                    <a:pt x="4" y="26"/>
                    <a:pt x="6" y="24"/>
                    <a:pt x="8" y="23"/>
                  </a:cubicBezTo>
                  <a:cubicBezTo>
                    <a:pt x="10" y="22"/>
                    <a:pt x="12" y="21"/>
                    <a:pt x="14" y="22"/>
                  </a:cubicBezTo>
                  <a:cubicBezTo>
                    <a:pt x="27" y="30"/>
                    <a:pt x="27" y="30"/>
                    <a:pt x="27" y="30"/>
                  </a:cubicBezTo>
                  <a:cubicBezTo>
                    <a:pt x="40" y="7"/>
                    <a:pt x="40" y="7"/>
                    <a:pt x="40" y="7"/>
                  </a:cubicBezTo>
                  <a:cubicBezTo>
                    <a:pt x="41" y="4"/>
                    <a:pt x="43" y="2"/>
                    <a:pt x="45" y="1"/>
                  </a:cubicBezTo>
                  <a:close/>
                </a:path>
              </a:pathLst>
            </a:custGeom>
            <a:solidFill>
              <a:srgbClr val="EC1C2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iSlïdé">
              <a:extLst>
                <a:ext uri="{FF2B5EF4-FFF2-40B4-BE49-F238E27FC236}">
                  <a16:creationId xmlns:a16="http://schemas.microsoft.com/office/drawing/2014/main" id="{BF18A440-04DA-D159-EA81-648BEA4BB204}"/>
                </a:ext>
              </a:extLst>
            </p:cNvPr>
            <p:cNvSpPr/>
            <p:nvPr/>
          </p:nvSpPr>
          <p:spPr bwMode="auto">
            <a:xfrm>
              <a:off x="4715732" y="3480869"/>
              <a:ext cx="291020" cy="345899"/>
            </a:xfrm>
            <a:custGeom>
              <a:avLst/>
              <a:gdLst>
                <a:gd name="T0" fmla="*/ 66 w 74"/>
                <a:gd name="T1" fmla="*/ 2 h 88"/>
                <a:gd name="T2" fmla="*/ 71 w 74"/>
                <a:gd name="T3" fmla="*/ 1 h 88"/>
                <a:gd name="T4" fmla="*/ 71 w 74"/>
                <a:gd name="T5" fmla="*/ 14 h 88"/>
                <a:gd name="T6" fmla="*/ 32 w 74"/>
                <a:gd name="T7" fmla="*/ 81 h 88"/>
                <a:gd name="T8" fmla="*/ 27 w 74"/>
                <a:gd name="T9" fmla="*/ 87 h 88"/>
                <a:gd name="T10" fmla="*/ 21 w 74"/>
                <a:gd name="T11" fmla="*/ 87 h 88"/>
                <a:gd name="T12" fmla="*/ 3 w 74"/>
                <a:gd name="T13" fmla="*/ 77 h 88"/>
                <a:gd name="T14" fmla="*/ 3 w 74"/>
                <a:gd name="T15" fmla="*/ 64 h 88"/>
                <a:gd name="T16" fmla="*/ 9 w 74"/>
                <a:gd name="T17" fmla="*/ 59 h 88"/>
                <a:gd name="T18" fmla="*/ 14 w 74"/>
                <a:gd name="T19" fmla="*/ 58 h 88"/>
                <a:gd name="T20" fmla="*/ 27 w 74"/>
                <a:gd name="T21" fmla="*/ 65 h 88"/>
                <a:gd name="T22" fmla="*/ 60 w 74"/>
                <a:gd name="T23" fmla="*/ 7 h 88"/>
                <a:gd name="T24" fmla="*/ 66 w 74"/>
                <a:gd name="T25" fmla="*/ 2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4" h="88">
                  <a:moveTo>
                    <a:pt x="66" y="2"/>
                  </a:moveTo>
                  <a:cubicBezTo>
                    <a:pt x="68" y="1"/>
                    <a:pt x="70" y="0"/>
                    <a:pt x="71" y="1"/>
                  </a:cubicBezTo>
                  <a:cubicBezTo>
                    <a:pt x="74" y="3"/>
                    <a:pt x="74" y="8"/>
                    <a:pt x="71" y="14"/>
                  </a:cubicBezTo>
                  <a:cubicBezTo>
                    <a:pt x="32" y="81"/>
                    <a:pt x="32" y="81"/>
                    <a:pt x="32" y="81"/>
                  </a:cubicBezTo>
                  <a:cubicBezTo>
                    <a:pt x="31" y="83"/>
                    <a:pt x="29" y="85"/>
                    <a:pt x="27" y="87"/>
                  </a:cubicBezTo>
                  <a:cubicBezTo>
                    <a:pt x="25" y="88"/>
                    <a:pt x="23" y="88"/>
                    <a:pt x="21" y="87"/>
                  </a:cubicBezTo>
                  <a:cubicBezTo>
                    <a:pt x="3" y="77"/>
                    <a:pt x="3" y="77"/>
                    <a:pt x="3" y="77"/>
                  </a:cubicBezTo>
                  <a:cubicBezTo>
                    <a:pt x="0" y="75"/>
                    <a:pt x="0" y="69"/>
                    <a:pt x="3" y="64"/>
                  </a:cubicBezTo>
                  <a:cubicBezTo>
                    <a:pt x="5" y="62"/>
                    <a:pt x="7" y="60"/>
                    <a:pt x="9" y="59"/>
                  </a:cubicBezTo>
                  <a:cubicBezTo>
                    <a:pt x="10" y="57"/>
                    <a:pt x="12" y="57"/>
                    <a:pt x="14" y="58"/>
                  </a:cubicBezTo>
                  <a:cubicBezTo>
                    <a:pt x="27" y="65"/>
                    <a:pt x="27" y="65"/>
                    <a:pt x="27" y="65"/>
                  </a:cubicBezTo>
                  <a:cubicBezTo>
                    <a:pt x="60" y="7"/>
                    <a:pt x="60" y="7"/>
                    <a:pt x="60" y="7"/>
                  </a:cubicBezTo>
                  <a:cubicBezTo>
                    <a:pt x="62" y="5"/>
                    <a:pt x="64" y="3"/>
                    <a:pt x="66" y="2"/>
                  </a:cubicBez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ïşḻîďé">
              <a:extLst>
                <a:ext uri="{FF2B5EF4-FFF2-40B4-BE49-F238E27FC236}">
                  <a16:creationId xmlns:a16="http://schemas.microsoft.com/office/drawing/2014/main" id="{DFB1F466-FE74-CB8D-13D3-20EA9B491CE0}"/>
                </a:ext>
              </a:extLst>
            </p:cNvPr>
            <p:cNvSpPr/>
            <p:nvPr/>
          </p:nvSpPr>
          <p:spPr bwMode="auto">
            <a:xfrm>
              <a:off x="5063294" y="2943728"/>
              <a:ext cx="239468" cy="500555"/>
            </a:xfrm>
            <a:custGeom>
              <a:avLst/>
              <a:gdLst>
                <a:gd name="T0" fmla="*/ 61 w 61"/>
                <a:gd name="T1" fmla="*/ 23 h 127"/>
                <a:gd name="T2" fmla="*/ 57 w 61"/>
                <a:gd name="T3" fmla="*/ 44 h 127"/>
                <a:gd name="T4" fmla="*/ 40 w 61"/>
                <a:gd name="T5" fmla="*/ 69 h 127"/>
                <a:gd name="T6" fmla="*/ 39 w 61"/>
                <a:gd name="T7" fmla="*/ 69 h 127"/>
                <a:gd name="T8" fmla="*/ 39 w 61"/>
                <a:gd name="T9" fmla="*/ 86 h 127"/>
                <a:gd name="T10" fmla="*/ 37 w 61"/>
                <a:gd name="T11" fmla="*/ 94 h 127"/>
                <a:gd name="T12" fmla="*/ 31 w 61"/>
                <a:gd name="T13" fmla="*/ 101 h 127"/>
                <a:gd name="T14" fmla="*/ 25 w 61"/>
                <a:gd name="T15" fmla="*/ 101 h 127"/>
                <a:gd name="T16" fmla="*/ 22 w 61"/>
                <a:gd name="T17" fmla="*/ 96 h 127"/>
                <a:gd name="T18" fmla="*/ 22 w 61"/>
                <a:gd name="T19" fmla="*/ 79 h 127"/>
                <a:gd name="T20" fmla="*/ 27 w 61"/>
                <a:gd name="T21" fmla="*/ 63 h 127"/>
                <a:gd name="T22" fmla="*/ 36 w 61"/>
                <a:gd name="T23" fmla="*/ 52 h 127"/>
                <a:gd name="T24" fmla="*/ 43 w 61"/>
                <a:gd name="T25" fmla="*/ 41 h 127"/>
                <a:gd name="T26" fmla="*/ 44 w 61"/>
                <a:gd name="T27" fmla="*/ 33 h 127"/>
                <a:gd name="T28" fmla="*/ 42 w 61"/>
                <a:gd name="T29" fmla="*/ 25 h 127"/>
                <a:gd name="T30" fmla="*/ 31 w 61"/>
                <a:gd name="T31" fmla="*/ 26 h 127"/>
                <a:gd name="T32" fmla="*/ 20 w 61"/>
                <a:gd name="T33" fmla="*/ 38 h 127"/>
                <a:gd name="T34" fmla="*/ 17 w 61"/>
                <a:gd name="T35" fmla="*/ 49 h 127"/>
                <a:gd name="T36" fmla="*/ 15 w 61"/>
                <a:gd name="T37" fmla="*/ 57 h 127"/>
                <a:gd name="T38" fmla="*/ 9 w 61"/>
                <a:gd name="T39" fmla="*/ 63 h 127"/>
                <a:gd name="T40" fmla="*/ 3 w 61"/>
                <a:gd name="T41" fmla="*/ 64 h 127"/>
                <a:gd name="T42" fmla="*/ 0 w 61"/>
                <a:gd name="T43" fmla="*/ 58 h 127"/>
                <a:gd name="T44" fmla="*/ 7 w 61"/>
                <a:gd name="T45" fmla="*/ 32 h 127"/>
                <a:gd name="T46" fmla="*/ 31 w 61"/>
                <a:gd name="T47" fmla="*/ 6 h 127"/>
                <a:gd name="T48" fmla="*/ 54 w 61"/>
                <a:gd name="T49" fmla="*/ 5 h 127"/>
                <a:gd name="T50" fmla="*/ 61 w 61"/>
                <a:gd name="T51" fmla="*/ 23 h 127"/>
                <a:gd name="T52" fmla="*/ 37 w 61"/>
                <a:gd name="T53" fmla="*/ 105 h 127"/>
                <a:gd name="T54" fmla="*/ 31 w 61"/>
                <a:gd name="T55" fmla="*/ 106 h 127"/>
                <a:gd name="T56" fmla="*/ 25 w 61"/>
                <a:gd name="T57" fmla="*/ 112 h 127"/>
                <a:gd name="T58" fmla="*/ 22 w 61"/>
                <a:gd name="T59" fmla="*/ 121 h 127"/>
                <a:gd name="T60" fmla="*/ 25 w 61"/>
                <a:gd name="T61" fmla="*/ 126 h 127"/>
                <a:gd name="T62" fmla="*/ 31 w 61"/>
                <a:gd name="T63" fmla="*/ 125 h 127"/>
                <a:gd name="T64" fmla="*/ 37 w 61"/>
                <a:gd name="T65" fmla="*/ 119 h 127"/>
                <a:gd name="T66" fmla="*/ 39 w 61"/>
                <a:gd name="T67" fmla="*/ 111 h 127"/>
                <a:gd name="T68" fmla="*/ 37 w 61"/>
                <a:gd name="T69" fmla="*/ 105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 h="127">
                  <a:moveTo>
                    <a:pt x="61" y="23"/>
                  </a:moveTo>
                  <a:cubicBezTo>
                    <a:pt x="61" y="30"/>
                    <a:pt x="60" y="37"/>
                    <a:pt x="57" y="44"/>
                  </a:cubicBezTo>
                  <a:cubicBezTo>
                    <a:pt x="53" y="54"/>
                    <a:pt x="48" y="62"/>
                    <a:pt x="40" y="69"/>
                  </a:cubicBezTo>
                  <a:cubicBezTo>
                    <a:pt x="39" y="69"/>
                    <a:pt x="39" y="69"/>
                    <a:pt x="39" y="69"/>
                  </a:cubicBezTo>
                  <a:cubicBezTo>
                    <a:pt x="39" y="86"/>
                    <a:pt x="39" y="86"/>
                    <a:pt x="39" y="86"/>
                  </a:cubicBezTo>
                  <a:cubicBezTo>
                    <a:pt x="39" y="89"/>
                    <a:pt x="39" y="91"/>
                    <a:pt x="37" y="94"/>
                  </a:cubicBezTo>
                  <a:cubicBezTo>
                    <a:pt x="35" y="97"/>
                    <a:pt x="33" y="99"/>
                    <a:pt x="31" y="101"/>
                  </a:cubicBezTo>
                  <a:cubicBezTo>
                    <a:pt x="29" y="102"/>
                    <a:pt x="27" y="102"/>
                    <a:pt x="25" y="101"/>
                  </a:cubicBezTo>
                  <a:cubicBezTo>
                    <a:pt x="23" y="100"/>
                    <a:pt x="22" y="98"/>
                    <a:pt x="22" y="96"/>
                  </a:cubicBezTo>
                  <a:cubicBezTo>
                    <a:pt x="22" y="79"/>
                    <a:pt x="22" y="79"/>
                    <a:pt x="22" y="79"/>
                  </a:cubicBezTo>
                  <a:cubicBezTo>
                    <a:pt x="22" y="74"/>
                    <a:pt x="24" y="68"/>
                    <a:pt x="27" y="63"/>
                  </a:cubicBezTo>
                  <a:cubicBezTo>
                    <a:pt x="29" y="59"/>
                    <a:pt x="32" y="55"/>
                    <a:pt x="36" y="52"/>
                  </a:cubicBezTo>
                  <a:cubicBezTo>
                    <a:pt x="39" y="49"/>
                    <a:pt x="41" y="45"/>
                    <a:pt x="43" y="41"/>
                  </a:cubicBezTo>
                  <a:cubicBezTo>
                    <a:pt x="43" y="39"/>
                    <a:pt x="44" y="36"/>
                    <a:pt x="44" y="33"/>
                  </a:cubicBezTo>
                  <a:cubicBezTo>
                    <a:pt x="44" y="30"/>
                    <a:pt x="43" y="27"/>
                    <a:pt x="42" y="25"/>
                  </a:cubicBezTo>
                  <a:cubicBezTo>
                    <a:pt x="40" y="22"/>
                    <a:pt x="36" y="23"/>
                    <a:pt x="31" y="26"/>
                  </a:cubicBezTo>
                  <a:cubicBezTo>
                    <a:pt x="26" y="29"/>
                    <a:pt x="22" y="33"/>
                    <a:pt x="20" y="38"/>
                  </a:cubicBezTo>
                  <a:cubicBezTo>
                    <a:pt x="18" y="41"/>
                    <a:pt x="17" y="45"/>
                    <a:pt x="17" y="49"/>
                  </a:cubicBezTo>
                  <a:cubicBezTo>
                    <a:pt x="17" y="51"/>
                    <a:pt x="17" y="54"/>
                    <a:pt x="15" y="57"/>
                  </a:cubicBezTo>
                  <a:cubicBezTo>
                    <a:pt x="13" y="60"/>
                    <a:pt x="11" y="62"/>
                    <a:pt x="9" y="63"/>
                  </a:cubicBezTo>
                  <a:cubicBezTo>
                    <a:pt x="7" y="65"/>
                    <a:pt x="5" y="65"/>
                    <a:pt x="3" y="64"/>
                  </a:cubicBezTo>
                  <a:cubicBezTo>
                    <a:pt x="1" y="63"/>
                    <a:pt x="0" y="61"/>
                    <a:pt x="0" y="58"/>
                  </a:cubicBezTo>
                  <a:cubicBezTo>
                    <a:pt x="0" y="50"/>
                    <a:pt x="3" y="41"/>
                    <a:pt x="7" y="32"/>
                  </a:cubicBezTo>
                  <a:cubicBezTo>
                    <a:pt x="13" y="21"/>
                    <a:pt x="21" y="12"/>
                    <a:pt x="31" y="6"/>
                  </a:cubicBezTo>
                  <a:cubicBezTo>
                    <a:pt x="41" y="1"/>
                    <a:pt x="48" y="0"/>
                    <a:pt x="54" y="5"/>
                  </a:cubicBezTo>
                  <a:cubicBezTo>
                    <a:pt x="59" y="9"/>
                    <a:pt x="61" y="15"/>
                    <a:pt x="61" y="23"/>
                  </a:cubicBezTo>
                  <a:close/>
                  <a:moveTo>
                    <a:pt x="37" y="105"/>
                  </a:moveTo>
                  <a:cubicBezTo>
                    <a:pt x="35" y="105"/>
                    <a:pt x="33" y="105"/>
                    <a:pt x="31" y="106"/>
                  </a:cubicBezTo>
                  <a:cubicBezTo>
                    <a:pt x="29" y="107"/>
                    <a:pt x="27" y="110"/>
                    <a:pt x="25" y="112"/>
                  </a:cubicBezTo>
                  <a:cubicBezTo>
                    <a:pt x="23" y="115"/>
                    <a:pt x="22" y="118"/>
                    <a:pt x="22" y="121"/>
                  </a:cubicBezTo>
                  <a:cubicBezTo>
                    <a:pt x="22" y="123"/>
                    <a:pt x="23" y="125"/>
                    <a:pt x="25" y="126"/>
                  </a:cubicBezTo>
                  <a:cubicBezTo>
                    <a:pt x="27" y="127"/>
                    <a:pt x="29" y="127"/>
                    <a:pt x="31" y="125"/>
                  </a:cubicBezTo>
                  <a:cubicBezTo>
                    <a:pt x="33" y="124"/>
                    <a:pt x="35" y="122"/>
                    <a:pt x="37" y="119"/>
                  </a:cubicBezTo>
                  <a:cubicBezTo>
                    <a:pt x="39" y="116"/>
                    <a:pt x="39" y="113"/>
                    <a:pt x="39" y="111"/>
                  </a:cubicBezTo>
                  <a:cubicBezTo>
                    <a:pt x="39" y="108"/>
                    <a:pt x="39" y="106"/>
                    <a:pt x="37" y="105"/>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îšľíḋê">
              <a:extLst>
                <a:ext uri="{FF2B5EF4-FFF2-40B4-BE49-F238E27FC236}">
                  <a16:creationId xmlns:a16="http://schemas.microsoft.com/office/drawing/2014/main" id="{CC2E642F-553F-1D6A-ADD6-7CA439E8952A}"/>
                </a:ext>
              </a:extLst>
            </p:cNvPr>
            <p:cNvSpPr/>
            <p:nvPr/>
          </p:nvSpPr>
          <p:spPr bwMode="auto">
            <a:xfrm>
              <a:off x="4675821" y="4119451"/>
              <a:ext cx="3018297" cy="1055988"/>
            </a:xfrm>
            <a:custGeom>
              <a:avLst/>
              <a:gdLst>
                <a:gd name="T0" fmla="*/ 765 w 765"/>
                <a:gd name="T1" fmla="*/ 0 h 268"/>
                <a:gd name="T2" fmla="*/ 765 w 765"/>
                <a:gd name="T3" fmla="*/ 10 h 268"/>
                <a:gd name="T4" fmla="*/ 761 w 765"/>
                <a:gd name="T5" fmla="*/ 16 h 268"/>
                <a:gd name="T6" fmla="*/ 333 w 765"/>
                <a:gd name="T7" fmla="*/ 264 h 268"/>
                <a:gd name="T8" fmla="*/ 312 w 765"/>
                <a:gd name="T9" fmla="*/ 264 h 268"/>
                <a:gd name="T10" fmla="*/ 4 w 765"/>
                <a:gd name="T11" fmla="*/ 86 h 268"/>
                <a:gd name="T12" fmla="*/ 0 w 765"/>
                <a:gd name="T13" fmla="*/ 80 h 268"/>
                <a:gd name="T14" fmla="*/ 0 w 765"/>
                <a:gd name="T15" fmla="*/ 70 h 268"/>
                <a:gd name="T16" fmla="*/ 4 w 765"/>
                <a:gd name="T17" fmla="*/ 76 h 268"/>
                <a:gd name="T18" fmla="*/ 312 w 765"/>
                <a:gd name="T19" fmla="*/ 254 h 268"/>
                <a:gd name="T20" fmla="*/ 333 w 765"/>
                <a:gd name="T21" fmla="*/ 254 h 268"/>
                <a:gd name="T22" fmla="*/ 761 w 765"/>
                <a:gd name="T23" fmla="*/ 6 h 268"/>
                <a:gd name="T24" fmla="*/ 765 w 765"/>
                <a:gd name="T25"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65" h="268">
                  <a:moveTo>
                    <a:pt x="765" y="0"/>
                  </a:moveTo>
                  <a:cubicBezTo>
                    <a:pt x="765" y="10"/>
                    <a:pt x="765" y="10"/>
                    <a:pt x="765" y="10"/>
                  </a:cubicBezTo>
                  <a:cubicBezTo>
                    <a:pt x="765" y="12"/>
                    <a:pt x="764" y="14"/>
                    <a:pt x="761" y="16"/>
                  </a:cubicBezTo>
                  <a:cubicBezTo>
                    <a:pt x="333" y="264"/>
                    <a:pt x="333" y="264"/>
                    <a:pt x="333" y="264"/>
                  </a:cubicBezTo>
                  <a:cubicBezTo>
                    <a:pt x="328" y="268"/>
                    <a:pt x="318" y="268"/>
                    <a:pt x="312" y="264"/>
                  </a:cubicBezTo>
                  <a:cubicBezTo>
                    <a:pt x="4" y="86"/>
                    <a:pt x="4" y="86"/>
                    <a:pt x="4" y="86"/>
                  </a:cubicBezTo>
                  <a:cubicBezTo>
                    <a:pt x="1" y="85"/>
                    <a:pt x="0" y="82"/>
                    <a:pt x="0" y="80"/>
                  </a:cubicBezTo>
                  <a:cubicBezTo>
                    <a:pt x="0" y="70"/>
                    <a:pt x="0" y="70"/>
                    <a:pt x="0" y="70"/>
                  </a:cubicBezTo>
                  <a:cubicBezTo>
                    <a:pt x="0" y="72"/>
                    <a:pt x="1" y="75"/>
                    <a:pt x="4" y="76"/>
                  </a:cubicBezTo>
                  <a:cubicBezTo>
                    <a:pt x="312" y="254"/>
                    <a:pt x="312" y="254"/>
                    <a:pt x="312" y="254"/>
                  </a:cubicBezTo>
                  <a:cubicBezTo>
                    <a:pt x="318" y="258"/>
                    <a:pt x="328" y="258"/>
                    <a:pt x="333" y="254"/>
                  </a:cubicBezTo>
                  <a:cubicBezTo>
                    <a:pt x="761" y="6"/>
                    <a:pt x="761" y="6"/>
                    <a:pt x="761" y="6"/>
                  </a:cubicBezTo>
                  <a:cubicBezTo>
                    <a:pt x="764" y="4"/>
                    <a:pt x="765" y="2"/>
                    <a:pt x="765" y="0"/>
                  </a:cubicBezTo>
                  <a:close/>
                </a:path>
              </a:pathLst>
            </a:custGeom>
            <a:solidFill>
              <a:srgbClr val="1D1A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íSḷïḑé">
              <a:extLst>
                <a:ext uri="{FF2B5EF4-FFF2-40B4-BE49-F238E27FC236}">
                  <a16:creationId xmlns:a16="http://schemas.microsoft.com/office/drawing/2014/main" id="{BD088B09-FAB8-7279-13D1-CFC2579B0E25}"/>
                </a:ext>
              </a:extLst>
            </p:cNvPr>
            <p:cNvSpPr/>
            <p:nvPr/>
          </p:nvSpPr>
          <p:spPr bwMode="auto">
            <a:xfrm>
              <a:off x="4667506" y="3377765"/>
              <a:ext cx="3033264" cy="1759426"/>
            </a:xfrm>
            <a:custGeom>
              <a:avLst/>
              <a:gdLst>
                <a:gd name="T0" fmla="*/ 763 w 769"/>
                <a:gd name="T1" fmla="*/ 182 h 446"/>
                <a:gd name="T2" fmla="*/ 763 w 769"/>
                <a:gd name="T3" fmla="*/ 194 h 446"/>
                <a:gd name="T4" fmla="*/ 335 w 769"/>
                <a:gd name="T5" fmla="*/ 442 h 446"/>
                <a:gd name="T6" fmla="*/ 314 w 769"/>
                <a:gd name="T7" fmla="*/ 442 h 446"/>
                <a:gd name="T8" fmla="*/ 6 w 769"/>
                <a:gd name="T9" fmla="*/ 264 h 446"/>
                <a:gd name="T10" fmla="*/ 6 w 769"/>
                <a:gd name="T11" fmla="*/ 252 h 446"/>
                <a:gd name="T12" fmla="*/ 434 w 769"/>
                <a:gd name="T13" fmla="*/ 4 h 446"/>
                <a:gd name="T14" fmla="*/ 455 w 769"/>
                <a:gd name="T15" fmla="*/ 4 h 446"/>
                <a:gd name="T16" fmla="*/ 763 w 769"/>
                <a:gd name="T17" fmla="*/ 18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9" h="446">
                  <a:moveTo>
                    <a:pt x="763" y="182"/>
                  </a:moveTo>
                  <a:cubicBezTo>
                    <a:pt x="769" y="185"/>
                    <a:pt x="769" y="190"/>
                    <a:pt x="763" y="194"/>
                  </a:cubicBezTo>
                  <a:cubicBezTo>
                    <a:pt x="335" y="442"/>
                    <a:pt x="335" y="442"/>
                    <a:pt x="335" y="442"/>
                  </a:cubicBezTo>
                  <a:cubicBezTo>
                    <a:pt x="330" y="446"/>
                    <a:pt x="320" y="446"/>
                    <a:pt x="314" y="442"/>
                  </a:cubicBezTo>
                  <a:cubicBezTo>
                    <a:pt x="6" y="264"/>
                    <a:pt x="6" y="264"/>
                    <a:pt x="6" y="264"/>
                  </a:cubicBezTo>
                  <a:cubicBezTo>
                    <a:pt x="0" y="261"/>
                    <a:pt x="0" y="256"/>
                    <a:pt x="6" y="252"/>
                  </a:cubicBezTo>
                  <a:cubicBezTo>
                    <a:pt x="434" y="4"/>
                    <a:pt x="434" y="4"/>
                    <a:pt x="434" y="4"/>
                  </a:cubicBezTo>
                  <a:cubicBezTo>
                    <a:pt x="439" y="0"/>
                    <a:pt x="449" y="0"/>
                    <a:pt x="455" y="4"/>
                  </a:cubicBezTo>
                  <a:lnTo>
                    <a:pt x="763" y="182"/>
                  </a:lnTo>
                  <a:close/>
                </a:path>
              </a:pathLst>
            </a:custGeom>
            <a:solidFill>
              <a:srgbClr val="211D5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 name="ïšlîḍê">
              <a:extLst>
                <a:ext uri="{FF2B5EF4-FFF2-40B4-BE49-F238E27FC236}">
                  <a16:creationId xmlns:a16="http://schemas.microsoft.com/office/drawing/2014/main" id="{B796AF84-0C92-D48B-A5C2-6541FE2D3FBC}"/>
                </a:ext>
              </a:extLst>
            </p:cNvPr>
            <p:cNvSpPr/>
            <p:nvPr/>
          </p:nvSpPr>
          <p:spPr bwMode="auto">
            <a:xfrm>
              <a:off x="4767285" y="3515791"/>
              <a:ext cx="2700669" cy="1325390"/>
            </a:xfrm>
            <a:custGeom>
              <a:avLst/>
              <a:gdLst>
                <a:gd name="T0" fmla="*/ 915 w 1624"/>
                <a:gd name="T1" fmla="*/ 0 h 797"/>
                <a:gd name="T2" fmla="*/ 0 w 1624"/>
                <a:gd name="T3" fmla="*/ 531 h 797"/>
                <a:gd name="T4" fmla="*/ 460 w 1624"/>
                <a:gd name="T5" fmla="*/ 797 h 797"/>
                <a:gd name="T6" fmla="*/ 956 w 1624"/>
                <a:gd name="T7" fmla="*/ 797 h 797"/>
                <a:gd name="T8" fmla="*/ 1624 w 1624"/>
                <a:gd name="T9" fmla="*/ 408 h 797"/>
                <a:gd name="T10" fmla="*/ 915 w 1624"/>
                <a:gd name="T11" fmla="*/ 0 h 797"/>
              </a:gdLst>
              <a:ahLst/>
              <a:cxnLst>
                <a:cxn ang="0">
                  <a:pos x="T0" y="T1"/>
                </a:cxn>
                <a:cxn ang="0">
                  <a:pos x="T2" y="T3"/>
                </a:cxn>
                <a:cxn ang="0">
                  <a:pos x="T4" y="T5"/>
                </a:cxn>
                <a:cxn ang="0">
                  <a:pos x="T6" y="T7"/>
                </a:cxn>
                <a:cxn ang="0">
                  <a:pos x="T8" y="T9"/>
                </a:cxn>
                <a:cxn ang="0">
                  <a:pos x="T10" y="T11"/>
                </a:cxn>
              </a:cxnLst>
              <a:rect l="0" t="0" r="r" b="b"/>
              <a:pathLst>
                <a:path w="1624" h="797">
                  <a:moveTo>
                    <a:pt x="915" y="0"/>
                  </a:moveTo>
                  <a:lnTo>
                    <a:pt x="0" y="531"/>
                  </a:lnTo>
                  <a:lnTo>
                    <a:pt x="460" y="797"/>
                  </a:lnTo>
                  <a:lnTo>
                    <a:pt x="956" y="797"/>
                  </a:lnTo>
                  <a:lnTo>
                    <a:pt x="1624" y="408"/>
                  </a:lnTo>
                  <a:lnTo>
                    <a:pt x="915" y="0"/>
                  </a:lnTo>
                  <a:close/>
                </a:path>
              </a:pathLst>
            </a:custGeom>
            <a:solidFill>
              <a:srgbClr val="F1F1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 name="ïṣlïḍê">
              <a:extLst>
                <a:ext uri="{FF2B5EF4-FFF2-40B4-BE49-F238E27FC236}">
                  <a16:creationId xmlns:a16="http://schemas.microsoft.com/office/drawing/2014/main" id="{EE6B8AD1-E6A6-EEE2-BF65-808867FEF2D9}"/>
                </a:ext>
              </a:extLst>
            </p:cNvPr>
            <p:cNvSpPr/>
            <p:nvPr/>
          </p:nvSpPr>
          <p:spPr bwMode="auto">
            <a:xfrm>
              <a:off x="5196332" y="4154373"/>
              <a:ext cx="1152441" cy="592019"/>
            </a:xfrm>
            <a:custGeom>
              <a:avLst/>
              <a:gdLst>
                <a:gd name="T0" fmla="*/ 93 w 693"/>
                <a:gd name="T1" fmla="*/ 45 h 356"/>
                <a:gd name="T2" fmla="*/ 617 w 693"/>
                <a:gd name="T3" fmla="*/ 349 h 356"/>
                <a:gd name="T4" fmla="*/ 600 w 693"/>
                <a:gd name="T5" fmla="*/ 356 h 356"/>
                <a:gd name="T6" fmla="*/ 448 w 693"/>
                <a:gd name="T7" fmla="*/ 268 h 356"/>
                <a:gd name="T8" fmla="*/ 448 w 693"/>
                <a:gd name="T9" fmla="*/ 271 h 356"/>
                <a:gd name="T10" fmla="*/ 76 w 693"/>
                <a:gd name="T11" fmla="*/ 55 h 356"/>
                <a:gd name="T12" fmla="*/ 93 w 693"/>
                <a:gd name="T13" fmla="*/ 45 h 356"/>
                <a:gd name="T14" fmla="*/ 0 w 693"/>
                <a:gd name="T15" fmla="*/ 100 h 356"/>
                <a:gd name="T16" fmla="*/ 373 w 693"/>
                <a:gd name="T17" fmla="*/ 313 h 356"/>
                <a:gd name="T18" fmla="*/ 389 w 693"/>
                <a:gd name="T19" fmla="*/ 304 h 356"/>
                <a:gd name="T20" fmla="*/ 17 w 693"/>
                <a:gd name="T21" fmla="*/ 90 h 356"/>
                <a:gd name="T22" fmla="*/ 0 w 693"/>
                <a:gd name="T23" fmla="*/ 100 h 356"/>
                <a:gd name="T24" fmla="*/ 38 w 693"/>
                <a:gd name="T25" fmla="*/ 76 h 356"/>
                <a:gd name="T26" fmla="*/ 411 w 693"/>
                <a:gd name="T27" fmla="*/ 292 h 356"/>
                <a:gd name="T28" fmla="*/ 427 w 693"/>
                <a:gd name="T29" fmla="*/ 282 h 356"/>
                <a:gd name="T30" fmla="*/ 55 w 693"/>
                <a:gd name="T31" fmla="*/ 67 h 356"/>
                <a:gd name="T32" fmla="*/ 38 w 693"/>
                <a:gd name="T33" fmla="*/ 76 h 356"/>
                <a:gd name="T34" fmla="*/ 169 w 693"/>
                <a:gd name="T35" fmla="*/ 0 h 356"/>
                <a:gd name="T36" fmla="*/ 152 w 693"/>
                <a:gd name="T37" fmla="*/ 10 h 356"/>
                <a:gd name="T38" fmla="*/ 676 w 693"/>
                <a:gd name="T39" fmla="*/ 313 h 356"/>
                <a:gd name="T40" fmla="*/ 693 w 693"/>
                <a:gd name="T41" fmla="*/ 304 h 356"/>
                <a:gd name="T42" fmla="*/ 169 w 693"/>
                <a:gd name="T43" fmla="*/ 0 h 356"/>
                <a:gd name="T44" fmla="*/ 114 w 693"/>
                <a:gd name="T45" fmla="*/ 33 h 356"/>
                <a:gd name="T46" fmla="*/ 638 w 693"/>
                <a:gd name="T47" fmla="*/ 335 h 356"/>
                <a:gd name="T48" fmla="*/ 655 w 693"/>
                <a:gd name="T49" fmla="*/ 325 h 356"/>
                <a:gd name="T50" fmla="*/ 131 w 693"/>
                <a:gd name="T51" fmla="*/ 24 h 356"/>
                <a:gd name="T52" fmla="*/ 114 w 693"/>
                <a:gd name="T53" fmla="*/ 33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356">
                  <a:moveTo>
                    <a:pt x="93" y="45"/>
                  </a:moveTo>
                  <a:lnTo>
                    <a:pt x="617" y="349"/>
                  </a:lnTo>
                  <a:lnTo>
                    <a:pt x="600" y="356"/>
                  </a:lnTo>
                  <a:lnTo>
                    <a:pt x="448" y="268"/>
                  </a:lnTo>
                  <a:lnTo>
                    <a:pt x="448" y="271"/>
                  </a:lnTo>
                  <a:lnTo>
                    <a:pt x="76" y="55"/>
                  </a:lnTo>
                  <a:lnTo>
                    <a:pt x="93" y="45"/>
                  </a:lnTo>
                  <a:close/>
                  <a:moveTo>
                    <a:pt x="0" y="100"/>
                  </a:moveTo>
                  <a:lnTo>
                    <a:pt x="373" y="313"/>
                  </a:lnTo>
                  <a:lnTo>
                    <a:pt x="389" y="304"/>
                  </a:lnTo>
                  <a:lnTo>
                    <a:pt x="17" y="90"/>
                  </a:lnTo>
                  <a:lnTo>
                    <a:pt x="0" y="100"/>
                  </a:lnTo>
                  <a:close/>
                  <a:moveTo>
                    <a:pt x="38" y="76"/>
                  </a:moveTo>
                  <a:lnTo>
                    <a:pt x="411" y="292"/>
                  </a:lnTo>
                  <a:lnTo>
                    <a:pt x="427" y="282"/>
                  </a:lnTo>
                  <a:lnTo>
                    <a:pt x="55" y="67"/>
                  </a:lnTo>
                  <a:lnTo>
                    <a:pt x="38" y="76"/>
                  </a:lnTo>
                  <a:close/>
                  <a:moveTo>
                    <a:pt x="169" y="0"/>
                  </a:moveTo>
                  <a:lnTo>
                    <a:pt x="152" y="10"/>
                  </a:lnTo>
                  <a:lnTo>
                    <a:pt x="676" y="313"/>
                  </a:lnTo>
                  <a:lnTo>
                    <a:pt x="693" y="304"/>
                  </a:lnTo>
                  <a:lnTo>
                    <a:pt x="169" y="0"/>
                  </a:lnTo>
                  <a:close/>
                  <a:moveTo>
                    <a:pt x="114" y="33"/>
                  </a:moveTo>
                  <a:lnTo>
                    <a:pt x="638" y="335"/>
                  </a:lnTo>
                  <a:lnTo>
                    <a:pt x="655" y="325"/>
                  </a:lnTo>
                  <a:lnTo>
                    <a:pt x="131" y="24"/>
                  </a:lnTo>
                  <a:lnTo>
                    <a:pt x="114" y="33"/>
                  </a:lnTo>
                  <a:close/>
                </a:path>
              </a:pathLst>
            </a:custGeom>
            <a:solidFill>
              <a:srgbClr val="6D6E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îS1íďe">
              <a:extLst>
                <a:ext uri="{FF2B5EF4-FFF2-40B4-BE49-F238E27FC236}">
                  <a16:creationId xmlns:a16="http://schemas.microsoft.com/office/drawing/2014/main" id="{78B60E32-A184-1091-8D8B-8AE73BCE3AD3}"/>
                </a:ext>
              </a:extLst>
            </p:cNvPr>
            <p:cNvSpPr/>
            <p:nvPr/>
          </p:nvSpPr>
          <p:spPr bwMode="auto">
            <a:xfrm>
              <a:off x="6418617" y="3973109"/>
              <a:ext cx="344236" cy="138027"/>
            </a:xfrm>
            <a:custGeom>
              <a:avLst/>
              <a:gdLst>
                <a:gd name="T0" fmla="*/ 61 w 87"/>
                <a:gd name="T1" fmla="*/ 0 h 35"/>
                <a:gd name="T2" fmla="*/ 65 w 87"/>
                <a:gd name="T3" fmla="*/ 2 h 35"/>
                <a:gd name="T4" fmla="*/ 87 w 87"/>
                <a:gd name="T5" fmla="*/ 29 h 35"/>
                <a:gd name="T6" fmla="*/ 42 w 87"/>
                <a:gd name="T7" fmla="*/ 32 h 35"/>
                <a:gd name="T8" fmla="*/ 0 w 87"/>
                <a:gd name="T9" fmla="*/ 35 h 35"/>
                <a:gd name="T10" fmla="*/ 61 w 87"/>
                <a:gd name="T11" fmla="*/ 0 h 35"/>
              </a:gdLst>
              <a:ahLst/>
              <a:cxnLst>
                <a:cxn ang="0">
                  <a:pos x="T0" y="T1"/>
                </a:cxn>
                <a:cxn ang="0">
                  <a:pos x="T2" y="T3"/>
                </a:cxn>
                <a:cxn ang="0">
                  <a:pos x="T4" y="T5"/>
                </a:cxn>
                <a:cxn ang="0">
                  <a:pos x="T6" y="T7"/>
                </a:cxn>
                <a:cxn ang="0">
                  <a:pos x="T8" y="T9"/>
                </a:cxn>
                <a:cxn ang="0">
                  <a:pos x="T10" y="T11"/>
                </a:cxn>
              </a:cxnLst>
              <a:rect l="0" t="0" r="r" b="b"/>
              <a:pathLst>
                <a:path w="87" h="35">
                  <a:moveTo>
                    <a:pt x="61" y="0"/>
                  </a:moveTo>
                  <a:cubicBezTo>
                    <a:pt x="63" y="0"/>
                    <a:pt x="64" y="1"/>
                    <a:pt x="65" y="2"/>
                  </a:cubicBezTo>
                  <a:cubicBezTo>
                    <a:pt x="77" y="10"/>
                    <a:pt x="85" y="19"/>
                    <a:pt x="87" y="29"/>
                  </a:cubicBezTo>
                  <a:cubicBezTo>
                    <a:pt x="42" y="32"/>
                    <a:pt x="42" y="32"/>
                    <a:pt x="42" y="32"/>
                  </a:cubicBezTo>
                  <a:cubicBezTo>
                    <a:pt x="0" y="35"/>
                    <a:pt x="0" y="35"/>
                    <a:pt x="0" y="35"/>
                  </a:cubicBezTo>
                  <a:cubicBezTo>
                    <a:pt x="0" y="35"/>
                    <a:pt x="0" y="35"/>
                    <a:pt x="61" y="0"/>
                  </a:cubicBezTo>
                  <a:close/>
                </a:path>
              </a:pathLst>
            </a:custGeom>
            <a:solidFill>
              <a:srgbClr val="7BA4C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 name="iŝļïḓé">
              <a:extLst>
                <a:ext uri="{FF2B5EF4-FFF2-40B4-BE49-F238E27FC236}">
                  <a16:creationId xmlns:a16="http://schemas.microsoft.com/office/drawing/2014/main" id="{AC37F2E5-1E95-F7EF-FA66-3AA45FB1EF8A}"/>
                </a:ext>
              </a:extLst>
            </p:cNvPr>
            <p:cNvSpPr/>
            <p:nvPr/>
          </p:nvSpPr>
          <p:spPr bwMode="auto">
            <a:xfrm>
              <a:off x="6418617" y="4091180"/>
              <a:ext cx="352550" cy="209535"/>
            </a:xfrm>
            <a:custGeom>
              <a:avLst/>
              <a:gdLst>
                <a:gd name="T0" fmla="*/ 86 w 89"/>
                <a:gd name="T1" fmla="*/ 0 h 53"/>
                <a:gd name="T2" fmla="*/ 75 w 89"/>
                <a:gd name="T3" fmla="*/ 31 h 53"/>
                <a:gd name="T4" fmla="*/ 62 w 89"/>
                <a:gd name="T5" fmla="*/ 41 h 53"/>
                <a:gd name="T6" fmla="*/ 52 w 89"/>
                <a:gd name="T7" fmla="*/ 46 h 53"/>
                <a:gd name="T8" fmla="*/ 52 w 89"/>
                <a:gd name="T9" fmla="*/ 46 h 53"/>
                <a:gd name="T10" fmla="*/ 39 w 89"/>
                <a:gd name="T11" fmla="*/ 51 h 53"/>
                <a:gd name="T12" fmla="*/ 27 w 89"/>
                <a:gd name="T13" fmla="*/ 53 h 53"/>
                <a:gd name="T14" fmla="*/ 0 w 89"/>
                <a:gd name="T15" fmla="*/ 5 h 53"/>
                <a:gd name="T16" fmla="*/ 42 w 89"/>
                <a:gd name="T17" fmla="*/ 2 h 53"/>
                <a:gd name="T18" fmla="*/ 86 w 89"/>
                <a:gd name="T19"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53">
                  <a:moveTo>
                    <a:pt x="86" y="0"/>
                  </a:moveTo>
                  <a:cubicBezTo>
                    <a:pt x="89" y="10"/>
                    <a:pt x="85" y="22"/>
                    <a:pt x="75" y="31"/>
                  </a:cubicBezTo>
                  <a:cubicBezTo>
                    <a:pt x="72" y="35"/>
                    <a:pt x="67" y="38"/>
                    <a:pt x="62" y="41"/>
                  </a:cubicBezTo>
                  <a:cubicBezTo>
                    <a:pt x="59" y="43"/>
                    <a:pt x="56" y="45"/>
                    <a:pt x="52" y="46"/>
                  </a:cubicBezTo>
                  <a:cubicBezTo>
                    <a:pt x="52" y="46"/>
                    <a:pt x="52" y="46"/>
                    <a:pt x="52" y="46"/>
                  </a:cubicBezTo>
                  <a:cubicBezTo>
                    <a:pt x="48" y="48"/>
                    <a:pt x="43" y="50"/>
                    <a:pt x="39" y="51"/>
                  </a:cubicBezTo>
                  <a:cubicBezTo>
                    <a:pt x="35" y="52"/>
                    <a:pt x="31" y="53"/>
                    <a:pt x="27" y="53"/>
                  </a:cubicBezTo>
                  <a:cubicBezTo>
                    <a:pt x="0" y="5"/>
                    <a:pt x="0" y="5"/>
                    <a:pt x="0" y="5"/>
                  </a:cubicBezTo>
                  <a:cubicBezTo>
                    <a:pt x="42" y="2"/>
                    <a:pt x="42" y="2"/>
                    <a:pt x="42" y="2"/>
                  </a:cubicBezTo>
                  <a:cubicBezTo>
                    <a:pt x="53" y="2"/>
                    <a:pt x="68" y="1"/>
                    <a:pt x="86" y="0"/>
                  </a:cubicBezTo>
                  <a:close/>
                </a:path>
              </a:pathLst>
            </a:custGeom>
            <a:solidFill>
              <a:srgbClr val="5D8CB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 name="isľîḑè">
              <a:extLst>
                <a:ext uri="{FF2B5EF4-FFF2-40B4-BE49-F238E27FC236}">
                  <a16:creationId xmlns:a16="http://schemas.microsoft.com/office/drawing/2014/main" id="{1B65EDF4-A020-3947-E0C3-17631826BE49}"/>
                </a:ext>
              </a:extLst>
            </p:cNvPr>
            <p:cNvSpPr/>
            <p:nvPr/>
          </p:nvSpPr>
          <p:spPr bwMode="auto">
            <a:xfrm>
              <a:off x="6352098" y="4111136"/>
              <a:ext cx="174612" cy="201220"/>
            </a:xfrm>
            <a:custGeom>
              <a:avLst/>
              <a:gdLst>
                <a:gd name="T0" fmla="*/ 17 w 44"/>
                <a:gd name="T1" fmla="*/ 0 h 51"/>
                <a:gd name="T2" fmla="*/ 44 w 44"/>
                <a:gd name="T3" fmla="*/ 48 h 51"/>
                <a:gd name="T4" fmla="*/ 0 w 44"/>
                <a:gd name="T5" fmla="*/ 50 h 51"/>
                <a:gd name="T6" fmla="*/ 17 w 44"/>
                <a:gd name="T7" fmla="*/ 0 h 51"/>
              </a:gdLst>
              <a:ahLst/>
              <a:cxnLst>
                <a:cxn ang="0">
                  <a:pos x="T0" y="T1"/>
                </a:cxn>
                <a:cxn ang="0">
                  <a:pos x="T2" y="T3"/>
                </a:cxn>
                <a:cxn ang="0">
                  <a:pos x="T4" y="T5"/>
                </a:cxn>
                <a:cxn ang="0">
                  <a:pos x="T6" y="T7"/>
                </a:cxn>
              </a:cxnLst>
              <a:rect l="0" t="0" r="r" b="b"/>
              <a:pathLst>
                <a:path w="44" h="51">
                  <a:moveTo>
                    <a:pt x="17" y="0"/>
                  </a:moveTo>
                  <a:cubicBezTo>
                    <a:pt x="17" y="0"/>
                    <a:pt x="17" y="0"/>
                    <a:pt x="44" y="48"/>
                  </a:cubicBezTo>
                  <a:cubicBezTo>
                    <a:pt x="30" y="51"/>
                    <a:pt x="15" y="51"/>
                    <a:pt x="0" y="50"/>
                  </a:cubicBezTo>
                  <a:lnTo>
                    <a:pt x="17" y="0"/>
                  </a:lnTo>
                  <a:close/>
                </a:path>
              </a:pathLst>
            </a:custGeom>
            <a:solidFill>
              <a:srgbClr val="3F73A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 name="îṩľîďe">
              <a:extLst>
                <a:ext uri="{FF2B5EF4-FFF2-40B4-BE49-F238E27FC236}">
                  <a16:creationId xmlns:a16="http://schemas.microsoft.com/office/drawing/2014/main" id="{767809F5-708F-2AA3-2BAE-92704B234D24}"/>
                </a:ext>
              </a:extLst>
            </p:cNvPr>
            <p:cNvSpPr/>
            <p:nvPr/>
          </p:nvSpPr>
          <p:spPr bwMode="auto">
            <a:xfrm>
              <a:off x="6041122" y="3914905"/>
              <a:ext cx="532152" cy="414080"/>
            </a:xfrm>
            <a:custGeom>
              <a:avLst/>
              <a:gdLst>
                <a:gd name="T0" fmla="*/ 96 w 135"/>
                <a:gd name="T1" fmla="*/ 50 h 105"/>
                <a:gd name="T2" fmla="*/ 123 w 135"/>
                <a:gd name="T3" fmla="*/ 98 h 105"/>
                <a:gd name="T4" fmla="*/ 135 w 135"/>
                <a:gd name="T5" fmla="*/ 96 h 105"/>
                <a:gd name="T6" fmla="*/ 34 w 135"/>
                <a:gd name="T7" fmla="*/ 86 h 105"/>
                <a:gd name="T8" fmla="*/ 34 w 135"/>
                <a:gd name="T9" fmla="*/ 15 h 105"/>
                <a:gd name="T10" fmla="*/ 95 w 135"/>
                <a:gd name="T11" fmla="*/ 0 h 105"/>
                <a:gd name="T12" fmla="*/ 96 w 135"/>
                <a:gd name="T13" fmla="*/ 50 h 105"/>
                <a:gd name="T14" fmla="*/ 79 w 135"/>
                <a:gd name="T15" fmla="*/ 100 h 105"/>
                <a:gd name="T16" fmla="*/ 123 w 135"/>
                <a:gd name="T17" fmla="*/ 98 h 105"/>
                <a:gd name="T18" fmla="*/ 96 w 135"/>
                <a:gd name="T19" fmla="*/ 5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05">
                  <a:moveTo>
                    <a:pt x="96" y="50"/>
                  </a:moveTo>
                  <a:cubicBezTo>
                    <a:pt x="123" y="98"/>
                    <a:pt x="123" y="98"/>
                    <a:pt x="123" y="98"/>
                  </a:cubicBezTo>
                  <a:cubicBezTo>
                    <a:pt x="127" y="98"/>
                    <a:pt x="131" y="97"/>
                    <a:pt x="135" y="96"/>
                  </a:cubicBezTo>
                  <a:cubicBezTo>
                    <a:pt x="103" y="105"/>
                    <a:pt x="62" y="102"/>
                    <a:pt x="34" y="86"/>
                  </a:cubicBezTo>
                  <a:cubicBezTo>
                    <a:pt x="0" y="66"/>
                    <a:pt x="0" y="34"/>
                    <a:pt x="34" y="15"/>
                  </a:cubicBezTo>
                  <a:cubicBezTo>
                    <a:pt x="51" y="5"/>
                    <a:pt x="73" y="0"/>
                    <a:pt x="95" y="0"/>
                  </a:cubicBezTo>
                  <a:cubicBezTo>
                    <a:pt x="95" y="1"/>
                    <a:pt x="95" y="8"/>
                    <a:pt x="96" y="50"/>
                  </a:cubicBezTo>
                  <a:cubicBezTo>
                    <a:pt x="79" y="100"/>
                    <a:pt x="79" y="100"/>
                    <a:pt x="79" y="100"/>
                  </a:cubicBezTo>
                  <a:cubicBezTo>
                    <a:pt x="94" y="101"/>
                    <a:pt x="109" y="101"/>
                    <a:pt x="123" y="98"/>
                  </a:cubicBezTo>
                  <a:cubicBezTo>
                    <a:pt x="96" y="50"/>
                    <a:pt x="96" y="50"/>
                    <a:pt x="96" y="50"/>
                  </a:cubicBezTo>
                  <a:close/>
                </a:path>
              </a:pathLst>
            </a:custGeom>
            <a:solidFill>
              <a:srgbClr val="B7D5F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 name="íśľïḓè">
              <a:extLst>
                <a:ext uri="{FF2B5EF4-FFF2-40B4-BE49-F238E27FC236}">
                  <a16:creationId xmlns:a16="http://schemas.microsoft.com/office/drawing/2014/main" id="{DF154035-2291-705B-D86A-69194A0F5AA3}"/>
                </a:ext>
              </a:extLst>
            </p:cNvPr>
            <p:cNvSpPr/>
            <p:nvPr/>
          </p:nvSpPr>
          <p:spPr bwMode="auto">
            <a:xfrm>
              <a:off x="6415291" y="3914905"/>
              <a:ext cx="244457" cy="196231"/>
            </a:xfrm>
            <a:custGeom>
              <a:avLst/>
              <a:gdLst>
                <a:gd name="T0" fmla="*/ 62 w 62"/>
                <a:gd name="T1" fmla="*/ 15 h 50"/>
                <a:gd name="T2" fmla="*/ 1 w 62"/>
                <a:gd name="T3" fmla="*/ 50 h 50"/>
                <a:gd name="T4" fmla="*/ 0 w 62"/>
                <a:gd name="T5" fmla="*/ 0 h 50"/>
                <a:gd name="T6" fmla="*/ 0 w 62"/>
                <a:gd name="T7" fmla="*/ 0 h 50"/>
                <a:gd name="T8" fmla="*/ 62 w 62"/>
                <a:gd name="T9" fmla="*/ 15 h 50"/>
              </a:gdLst>
              <a:ahLst/>
              <a:cxnLst>
                <a:cxn ang="0">
                  <a:pos x="T0" y="T1"/>
                </a:cxn>
                <a:cxn ang="0">
                  <a:pos x="T2" y="T3"/>
                </a:cxn>
                <a:cxn ang="0">
                  <a:pos x="T4" y="T5"/>
                </a:cxn>
                <a:cxn ang="0">
                  <a:pos x="T6" y="T7"/>
                </a:cxn>
                <a:cxn ang="0">
                  <a:pos x="T8" y="T9"/>
                </a:cxn>
              </a:cxnLst>
              <a:rect l="0" t="0" r="r" b="b"/>
              <a:pathLst>
                <a:path w="62" h="50">
                  <a:moveTo>
                    <a:pt x="62" y="15"/>
                  </a:moveTo>
                  <a:cubicBezTo>
                    <a:pt x="1" y="50"/>
                    <a:pt x="1" y="50"/>
                    <a:pt x="1" y="50"/>
                  </a:cubicBezTo>
                  <a:cubicBezTo>
                    <a:pt x="0" y="8"/>
                    <a:pt x="0" y="1"/>
                    <a:pt x="0" y="0"/>
                  </a:cubicBezTo>
                  <a:cubicBezTo>
                    <a:pt x="0" y="0"/>
                    <a:pt x="0" y="0"/>
                    <a:pt x="0" y="0"/>
                  </a:cubicBezTo>
                  <a:cubicBezTo>
                    <a:pt x="23" y="0"/>
                    <a:pt x="45" y="5"/>
                    <a:pt x="62" y="15"/>
                  </a:cubicBezTo>
                  <a:close/>
                </a:path>
              </a:pathLst>
            </a:custGeom>
            <a:solidFill>
              <a:srgbClr val="99BDD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îšļîḑe">
              <a:extLst>
                <a:ext uri="{FF2B5EF4-FFF2-40B4-BE49-F238E27FC236}">
                  <a16:creationId xmlns:a16="http://schemas.microsoft.com/office/drawing/2014/main" id="{E1E41071-7857-38AB-EAE5-1BBEDC9FBE2F}"/>
                </a:ext>
              </a:extLst>
            </p:cNvPr>
            <p:cNvSpPr/>
            <p:nvPr/>
          </p:nvSpPr>
          <p:spPr bwMode="auto">
            <a:xfrm>
              <a:off x="5543893" y="4071225"/>
              <a:ext cx="946232" cy="548781"/>
            </a:xfrm>
            <a:custGeom>
              <a:avLst/>
              <a:gdLst>
                <a:gd name="T0" fmla="*/ 45 w 569"/>
                <a:gd name="T1" fmla="*/ 0 h 330"/>
                <a:gd name="T2" fmla="*/ 0 w 569"/>
                <a:gd name="T3" fmla="*/ 29 h 330"/>
                <a:gd name="T4" fmla="*/ 524 w 569"/>
                <a:gd name="T5" fmla="*/ 330 h 330"/>
                <a:gd name="T6" fmla="*/ 569 w 569"/>
                <a:gd name="T7" fmla="*/ 304 h 330"/>
                <a:gd name="T8" fmla="*/ 45 w 569"/>
                <a:gd name="T9" fmla="*/ 0 h 330"/>
              </a:gdLst>
              <a:ahLst/>
              <a:cxnLst>
                <a:cxn ang="0">
                  <a:pos x="T0" y="T1"/>
                </a:cxn>
                <a:cxn ang="0">
                  <a:pos x="T2" y="T3"/>
                </a:cxn>
                <a:cxn ang="0">
                  <a:pos x="T4" y="T5"/>
                </a:cxn>
                <a:cxn ang="0">
                  <a:pos x="T6" y="T7"/>
                </a:cxn>
                <a:cxn ang="0">
                  <a:pos x="T8" y="T9"/>
                </a:cxn>
              </a:cxnLst>
              <a:rect l="0" t="0" r="r" b="b"/>
              <a:pathLst>
                <a:path w="569" h="330">
                  <a:moveTo>
                    <a:pt x="45" y="0"/>
                  </a:moveTo>
                  <a:lnTo>
                    <a:pt x="0" y="29"/>
                  </a:lnTo>
                  <a:lnTo>
                    <a:pt x="524" y="330"/>
                  </a:lnTo>
                  <a:lnTo>
                    <a:pt x="569" y="304"/>
                  </a:lnTo>
                  <a:lnTo>
                    <a:pt x="45" y="0"/>
                  </a:lnTo>
                  <a:close/>
                </a:path>
              </a:pathLst>
            </a:custGeom>
            <a:solidFill>
              <a:srgbClr val="2B388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8" name="ïs1îḓê">
              <a:extLst>
                <a:ext uri="{FF2B5EF4-FFF2-40B4-BE49-F238E27FC236}">
                  <a16:creationId xmlns:a16="http://schemas.microsoft.com/office/drawing/2014/main" id="{A4553BC1-0957-0472-E3DA-35B9E849A249}"/>
                </a:ext>
              </a:extLst>
            </p:cNvPr>
            <p:cNvSpPr/>
            <p:nvPr/>
          </p:nvSpPr>
          <p:spPr bwMode="auto">
            <a:xfrm>
              <a:off x="6372054" y="3610581"/>
              <a:ext cx="1084259" cy="575389"/>
            </a:xfrm>
            <a:custGeom>
              <a:avLst/>
              <a:gdLst>
                <a:gd name="T0" fmla="*/ 275 w 275"/>
                <a:gd name="T1" fmla="*/ 111 h 146"/>
                <a:gd name="T2" fmla="*/ 275 w 275"/>
                <a:gd name="T3" fmla="*/ 121 h 146"/>
                <a:gd name="T4" fmla="*/ 269 w 275"/>
                <a:gd name="T5" fmla="*/ 129 h 146"/>
                <a:gd name="T6" fmla="*/ 247 w 275"/>
                <a:gd name="T7" fmla="*/ 141 h 146"/>
                <a:gd name="T8" fmla="*/ 219 w 275"/>
                <a:gd name="T9" fmla="*/ 141 h 146"/>
                <a:gd name="T10" fmla="*/ 6 w 275"/>
                <a:gd name="T11" fmla="*/ 18 h 146"/>
                <a:gd name="T12" fmla="*/ 0 w 275"/>
                <a:gd name="T13" fmla="*/ 10 h 146"/>
                <a:gd name="T14" fmla="*/ 0 w 275"/>
                <a:gd name="T15" fmla="*/ 0 h 146"/>
                <a:gd name="T16" fmla="*/ 6 w 275"/>
                <a:gd name="T17" fmla="*/ 8 h 146"/>
                <a:gd name="T18" fmla="*/ 219 w 275"/>
                <a:gd name="T19" fmla="*/ 132 h 146"/>
                <a:gd name="T20" fmla="*/ 247 w 275"/>
                <a:gd name="T21" fmla="*/ 132 h 146"/>
                <a:gd name="T22" fmla="*/ 269 w 275"/>
                <a:gd name="T23" fmla="*/ 119 h 146"/>
                <a:gd name="T24" fmla="*/ 275 w 275"/>
                <a:gd name="T25" fmla="*/ 11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146">
                  <a:moveTo>
                    <a:pt x="275" y="111"/>
                  </a:moveTo>
                  <a:cubicBezTo>
                    <a:pt x="275" y="121"/>
                    <a:pt x="275" y="121"/>
                    <a:pt x="275" y="121"/>
                  </a:cubicBezTo>
                  <a:cubicBezTo>
                    <a:pt x="275" y="124"/>
                    <a:pt x="273" y="127"/>
                    <a:pt x="269" y="129"/>
                  </a:cubicBezTo>
                  <a:cubicBezTo>
                    <a:pt x="247" y="141"/>
                    <a:pt x="247" y="141"/>
                    <a:pt x="247" y="141"/>
                  </a:cubicBezTo>
                  <a:cubicBezTo>
                    <a:pt x="239" y="146"/>
                    <a:pt x="227" y="146"/>
                    <a:pt x="219" y="141"/>
                  </a:cubicBezTo>
                  <a:cubicBezTo>
                    <a:pt x="6" y="18"/>
                    <a:pt x="6" y="18"/>
                    <a:pt x="6" y="18"/>
                  </a:cubicBezTo>
                  <a:cubicBezTo>
                    <a:pt x="2" y="16"/>
                    <a:pt x="0" y="13"/>
                    <a:pt x="0" y="10"/>
                  </a:cubicBezTo>
                  <a:cubicBezTo>
                    <a:pt x="0" y="0"/>
                    <a:pt x="0" y="0"/>
                    <a:pt x="0" y="0"/>
                  </a:cubicBezTo>
                  <a:cubicBezTo>
                    <a:pt x="0" y="3"/>
                    <a:pt x="2" y="6"/>
                    <a:pt x="6" y="8"/>
                  </a:cubicBezTo>
                  <a:cubicBezTo>
                    <a:pt x="219" y="132"/>
                    <a:pt x="219" y="132"/>
                    <a:pt x="219" y="132"/>
                  </a:cubicBezTo>
                  <a:cubicBezTo>
                    <a:pt x="227" y="136"/>
                    <a:pt x="239" y="136"/>
                    <a:pt x="247" y="132"/>
                  </a:cubicBezTo>
                  <a:cubicBezTo>
                    <a:pt x="269" y="119"/>
                    <a:pt x="269" y="119"/>
                    <a:pt x="269" y="119"/>
                  </a:cubicBezTo>
                  <a:cubicBezTo>
                    <a:pt x="273" y="117"/>
                    <a:pt x="275" y="114"/>
                    <a:pt x="275" y="111"/>
                  </a:cubicBezTo>
                  <a:close/>
                </a:path>
              </a:pathLst>
            </a:custGeom>
            <a:solidFill>
              <a:srgbClr val="45454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9" name="iS1îḍè">
              <a:extLst>
                <a:ext uri="{FF2B5EF4-FFF2-40B4-BE49-F238E27FC236}">
                  <a16:creationId xmlns:a16="http://schemas.microsoft.com/office/drawing/2014/main" id="{E51D5F41-40A9-3E6D-CA59-3C5073DFF75F}"/>
                </a:ext>
              </a:extLst>
            </p:cNvPr>
            <p:cNvSpPr/>
            <p:nvPr/>
          </p:nvSpPr>
          <p:spPr bwMode="auto">
            <a:xfrm>
              <a:off x="6406977" y="3535747"/>
              <a:ext cx="1011088" cy="552107"/>
            </a:xfrm>
            <a:custGeom>
              <a:avLst/>
              <a:gdLst>
                <a:gd name="T0" fmla="*/ 40 w 256"/>
                <a:gd name="T1" fmla="*/ 2 h 140"/>
                <a:gd name="T2" fmla="*/ 60 w 256"/>
                <a:gd name="T3" fmla="*/ 14 h 140"/>
                <a:gd name="T4" fmla="*/ 60 w 256"/>
                <a:gd name="T5" fmla="*/ 24 h 140"/>
                <a:gd name="T6" fmla="*/ 40 w 256"/>
                <a:gd name="T7" fmla="*/ 12 h 140"/>
                <a:gd name="T8" fmla="*/ 25 w 256"/>
                <a:gd name="T9" fmla="*/ 12 h 140"/>
                <a:gd name="T10" fmla="*/ 3 w 256"/>
                <a:gd name="T11" fmla="*/ 25 h 140"/>
                <a:gd name="T12" fmla="*/ 0 w 256"/>
                <a:gd name="T13" fmla="*/ 29 h 140"/>
                <a:gd name="T14" fmla="*/ 0 w 256"/>
                <a:gd name="T15" fmla="*/ 19 h 140"/>
                <a:gd name="T16" fmla="*/ 3 w 256"/>
                <a:gd name="T17" fmla="*/ 15 h 140"/>
                <a:gd name="T18" fmla="*/ 25 w 256"/>
                <a:gd name="T19" fmla="*/ 2 h 140"/>
                <a:gd name="T20" fmla="*/ 40 w 256"/>
                <a:gd name="T21" fmla="*/ 2 h 140"/>
                <a:gd name="T22" fmla="*/ 253 w 256"/>
                <a:gd name="T23" fmla="*/ 126 h 140"/>
                <a:gd name="T24" fmla="*/ 234 w 256"/>
                <a:gd name="T25" fmla="*/ 114 h 140"/>
                <a:gd name="T26" fmla="*/ 234 w 256"/>
                <a:gd name="T27" fmla="*/ 124 h 140"/>
                <a:gd name="T28" fmla="*/ 253 w 256"/>
                <a:gd name="T29" fmla="*/ 136 h 140"/>
                <a:gd name="T30" fmla="*/ 256 w 256"/>
                <a:gd name="T31" fmla="*/ 140 h 140"/>
                <a:gd name="T32" fmla="*/ 256 w 256"/>
                <a:gd name="T33" fmla="*/ 130 h 140"/>
                <a:gd name="T34" fmla="*/ 253 w 256"/>
                <a:gd name="T35" fmla="*/ 12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6" h="140">
                  <a:moveTo>
                    <a:pt x="40" y="2"/>
                  </a:moveTo>
                  <a:cubicBezTo>
                    <a:pt x="60" y="14"/>
                    <a:pt x="60" y="14"/>
                    <a:pt x="60" y="14"/>
                  </a:cubicBezTo>
                  <a:cubicBezTo>
                    <a:pt x="60" y="24"/>
                    <a:pt x="60" y="24"/>
                    <a:pt x="60" y="24"/>
                  </a:cubicBezTo>
                  <a:cubicBezTo>
                    <a:pt x="40" y="12"/>
                    <a:pt x="40" y="12"/>
                    <a:pt x="40" y="12"/>
                  </a:cubicBezTo>
                  <a:cubicBezTo>
                    <a:pt x="36" y="10"/>
                    <a:pt x="29" y="10"/>
                    <a:pt x="25" y="12"/>
                  </a:cubicBezTo>
                  <a:cubicBezTo>
                    <a:pt x="3" y="25"/>
                    <a:pt x="3" y="25"/>
                    <a:pt x="3" y="25"/>
                  </a:cubicBezTo>
                  <a:cubicBezTo>
                    <a:pt x="1" y="26"/>
                    <a:pt x="0" y="28"/>
                    <a:pt x="0" y="29"/>
                  </a:cubicBezTo>
                  <a:cubicBezTo>
                    <a:pt x="0" y="19"/>
                    <a:pt x="0" y="19"/>
                    <a:pt x="0" y="19"/>
                  </a:cubicBezTo>
                  <a:cubicBezTo>
                    <a:pt x="0" y="18"/>
                    <a:pt x="1" y="16"/>
                    <a:pt x="3" y="15"/>
                  </a:cubicBezTo>
                  <a:cubicBezTo>
                    <a:pt x="25" y="2"/>
                    <a:pt x="25" y="2"/>
                    <a:pt x="25" y="2"/>
                  </a:cubicBezTo>
                  <a:cubicBezTo>
                    <a:pt x="29" y="0"/>
                    <a:pt x="36" y="0"/>
                    <a:pt x="40" y="2"/>
                  </a:cubicBezTo>
                  <a:close/>
                  <a:moveTo>
                    <a:pt x="253" y="126"/>
                  </a:moveTo>
                  <a:cubicBezTo>
                    <a:pt x="234" y="114"/>
                    <a:pt x="234" y="114"/>
                    <a:pt x="234" y="114"/>
                  </a:cubicBezTo>
                  <a:cubicBezTo>
                    <a:pt x="234" y="124"/>
                    <a:pt x="234" y="124"/>
                    <a:pt x="234" y="124"/>
                  </a:cubicBezTo>
                  <a:cubicBezTo>
                    <a:pt x="253" y="136"/>
                    <a:pt x="253" y="136"/>
                    <a:pt x="253" y="136"/>
                  </a:cubicBezTo>
                  <a:cubicBezTo>
                    <a:pt x="255" y="137"/>
                    <a:pt x="256" y="138"/>
                    <a:pt x="256" y="140"/>
                  </a:cubicBezTo>
                  <a:cubicBezTo>
                    <a:pt x="256" y="130"/>
                    <a:pt x="256" y="130"/>
                    <a:pt x="256" y="130"/>
                  </a:cubicBezTo>
                  <a:cubicBezTo>
                    <a:pt x="256" y="128"/>
                    <a:pt x="255" y="127"/>
                    <a:pt x="253" y="126"/>
                  </a:cubicBezTo>
                  <a:close/>
                </a:path>
              </a:pathLst>
            </a:custGeom>
            <a:solidFill>
              <a:srgbClr val="63646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îṡḻîdê">
              <a:extLst>
                <a:ext uri="{FF2B5EF4-FFF2-40B4-BE49-F238E27FC236}">
                  <a16:creationId xmlns:a16="http://schemas.microsoft.com/office/drawing/2014/main" id="{8F7E756E-3BC7-F8F2-E411-6711E4F3D8AD}"/>
                </a:ext>
              </a:extLst>
            </p:cNvPr>
            <p:cNvSpPr/>
            <p:nvPr/>
          </p:nvSpPr>
          <p:spPr bwMode="auto">
            <a:xfrm>
              <a:off x="6363739" y="3512465"/>
              <a:ext cx="1100889" cy="633593"/>
            </a:xfrm>
            <a:custGeom>
              <a:avLst/>
              <a:gdLst>
                <a:gd name="T0" fmla="*/ 271 w 279"/>
                <a:gd name="T1" fmla="*/ 128 h 161"/>
                <a:gd name="T2" fmla="*/ 271 w 279"/>
                <a:gd name="T3" fmla="*/ 144 h 161"/>
                <a:gd name="T4" fmla="*/ 249 w 279"/>
                <a:gd name="T5" fmla="*/ 157 h 161"/>
                <a:gd name="T6" fmla="*/ 221 w 279"/>
                <a:gd name="T7" fmla="*/ 157 h 161"/>
                <a:gd name="T8" fmla="*/ 8 w 279"/>
                <a:gd name="T9" fmla="*/ 33 h 161"/>
                <a:gd name="T10" fmla="*/ 8 w 279"/>
                <a:gd name="T11" fmla="*/ 17 h 161"/>
                <a:gd name="T12" fmla="*/ 30 w 279"/>
                <a:gd name="T13" fmla="*/ 5 h 161"/>
                <a:gd name="T14" fmla="*/ 57 w 279"/>
                <a:gd name="T15" fmla="*/ 5 h 161"/>
                <a:gd name="T16" fmla="*/ 81 w 279"/>
                <a:gd name="T17" fmla="*/ 18 h 161"/>
                <a:gd name="T18" fmla="*/ 71 w 279"/>
                <a:gd name="T19" fmla="*/ 20 h 161"/>
                <a:gd name="T20" fmla="*/ 51 w 279"/>
                <a:gd name="T21" fmla="*/ 8 h 161"/>
                <a:gd name="T22" fmla="*/ 36 w 279"/>
                <a:gd name="T23" fmla="*/ 8 h 161"/>
                <a:gd name="T24" fmla="*/ 14 w 279"/>
                <a:gd name="T25" fmla="*/ 21 h 161"/>
                <a:gd name="T26" fmla="*/ 14 w 279"/>
                <a:gd name="T27" fmla="*/ 30 h 161"/>
                <a:gd name="T28" fmla="*/ 228 w 279"/>
                <a:gd name="T29" fmla="*/ 153 h 161"/>
                <a:gd name="T30" fmla="*/ 243 w 279"/>
                <a:gd name="T31" fmla="*/ 153 h 161"/>
                <a:gd name="T32" fmla="*/ 264 w 279"/>
                <a:gd name="T33" fmla="*/ 140 h 161"/>
                <a:gd name="T34" fmla="*/ 264 w 279"/>
                <a:gd name="T35" fmla="*/ 132 h 161"/>
                <a:gd name="T36" fmla="*/ 245 w 279"/>
                <a:gd name="T37" fmla="*/ 120 h 161"/>
                <a:gd name="T38" fmla="*/ 248 w 279"/>
                <a:gd name="T39" fmla="*/ 114 h 161"/>
                <a:gd name="T40" fmla="*/ 271 w 279"/>
                <a:gd name="T41" fmla="*/ 128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79" h="161">
                  <a:moveTo>
                    <a:pt x="271" y="128"/>
                  </a:moveTo>
                  <a:cubicBezTo>
                    <a:pt x="278" y="132"/>
                    <a:pt x="279" y="139"/>
                    <a:pt x="271" y="144"/>
                  </a:cubicBezTo>
                  <a:cubicBezTo>
                    <a:pt x="249" y="157"/>
                    <a:pt x="249" y="157"/>
                    <a:pt x="249" y="157"/>
                  </a:cubicBezTo>
                  <a:cubicBezTo>
                    <a:pt x="241" y="161"/>
                    <a:pt x="229" y="161"/>
                    <a:pt x="221" y="157"/>
                  </a:cubicBezTo>
                  <a:cubicBezTo>
                    <a:pt x="8" y="33"/>
                    <a:pt x="8" y="33"/>
                    <a:pt x="8" y="33"/>
                  </a:cubicBezTo>
                  <a:cubicBezTo>
                    <a:pt x="0" y="29"/>
                    <a:pt x="0" y="22"/>
                    <a:pt x="8" y="17"/>
                  </a:cubicBezTo>
                  <a:cubicBezTo>
                    <a:pt x="30" y="5"/>
                    <a:pt x="30" y="5"/>
                    <a:pt x="30" y="5"/>
                  </a:cubicBezTo>
                  <a:cubicBezTo>
                    <a:pt x="37" y="0"/>
                    <a:pt x="50" y="0"/>
                    <a:pt x="57" y="5"/>
                  </a:cubicBezTo>
                  <a:cubicBezTo>
                    <a:pt x="81" y="18"/>
                    <a:pt x="81" y="18"/>
                    <a:pt x="81" y="18"/>
                  </a:cubicBezTo>
                  <a:cubicBezTo>
                    <a:pt x="77" y="19"/>
                    <a:pt x="74" y="19"/>
                    <a:pt x="71" y="20"/>
                  </a:cubicBezTo>
                  <a:cubicBezTo>
                    <a:pt x="51" y="8"/>
                    <a:pt x="51" y="8"/>
                    <a:pt x="51" y="8"/>
                  </a:cubicBezTo>
                  <a:cubicBezTo>
                    <a:pt x="47" y="6"/>
                    <a:pt x="40" y="6"/>
                    <a:pt x="36" y="8"/>
                  </a:cubicBezTo>
                  <a:cubicBezTo>
                    <a:pt x="14" y="21"/>
                    <a:pt x="14" y="21"/>
                    <a:pt x="14" y="21"/>
                  </a:cubicBezTo>
                  <a:cubicBezTo>
                    <a:pt x="10" y="23"/>
                    <a:pt x="10" y="27"/>
                    <a:pt x="14" y="30"/>
                  </a:cubicBezTo>
                  <a:cubicBezTo>
                    <a:pt x="228" y="153"/>
                    <a:pt x="228" y="153"/>
                    <a:pt x="228" y="153"/>
                  </a:cubicBezTo>
                  <a:cubicBezTo>
                    <a:pt x="232" y="155"/>
                    <a:pt x="238" y="155"/>
                    <a:pt x="243" y="153"/>
                  </a:cubicBezTo>
                  <a:cubicBezTo>
                    <a:pt x="264" y="140"/>
                    <a:pt x="264" y="140"/>
                    <a:pt x="264" y="140"/>
                  </a:cubicBezTo>
                  <a:cubicBezTo>
                    <a:pt x="269" y="138"/>
                    <a:pt x="268" y="134"/>
                    <a:pt x="264" y="132"/>
                  </a:cubicBezTo>
                  <a:cubicBezTo>
                    <a:pt x="245" y="120"/>
                    <a:pt x="245" y="120"/>
                    <a:pt x="245" y="120"/>
                  </a:cubicBezTo>
                  <a:cubicBezTo>
                    <a:pt x="246" y="118"/>
                    <a:pt x="247" y="116"/>
                    <a:pt x="248" y="114"/>
                  </a:cubicBezTo>
                  <a:lnTo>
                    <a:pt x="271" y="128"/>
                  </a:lnTo>
                  <a:close/>
                </a:path>
              </a:pathLst>
            </a:custGeom>
            <a:solidFill>
              <a:srgbClr val="92949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íS1ïďé">
              <a:extLst>
                <a:ext uri="{FF2B5EF4-FFF2-40B4-BE49-F238E27FC236}">
                  <a16:creationId xmlns:a16="http://schemas.microsoft.com/office/drawing/2014/main" id="{EDC3947B-677F-A33E-DEE5-2A28877C31D7}"/>
                </a:ext>
              </a:extLst>
            </p:cNvPr>
            <p:cNvSpPr/>
            <p:nvPr/>
          </p:nvSpPr>
          <p:spPr bwMode="auto">
            <a:xfrm>
              <a:off x="7105425" y="3633862"/>
              <a:ext cx="138027" cy="71508"/>
            </a:xfrm>
            <a:custGeom>
              <a:avLst/>
              <a:gdLst>
                <a:gd name="T0" fmla="*/ 30 w 35"/>
                <a:gd name="T1" fmla="*/ 4 h 18"/>
                <a:gd name="T2" fmla="*/ 5 w 35"/>
                <a:gd name="T3" fmla="*/ 4 h 18"/>
                <a:gd name="T4" fmla="*/ 0 w 35"/>
                <a:gd name="T5" fmla="*/ 11 h 18"/>
                <a:gd name="T6" fmla="*/ 0 w 35"/>
                <a:gd name="T7" fmla="*/ 16 h 18"/>
                <a:gd name="T8" fmla="*/ 1 w 35"/>
                <a:gd name="T9" fmla="*/ 17 h 18"/>
                <a:gd name="T10" fmla="*/ 5 w 35"/>
                <a:gd name="T11" fmla="*/ 14 h 18"/>
                <a:gd name="T12" fmla="*/ 30 w 35"/>
                <a:gd name="T13" fmla="*/ 14 h 18"/>
                <a:gd name="T14" fmla="*/ 34 w 35"/>
                <a:gd name="T15" fmla="*/ 18 h 18"/>
                <a:gd name="T16" fmla="*/ 35 w 35"/>
                <a:gd name="T17" fmla="*/ 16 h 18"/>
                <a:gd name="T18" fmla="*/ 35 w 35"/>
                <a:gd name="T19" fmla="*/ 11 h 18"/>
                <a:gd name="T20" fmla="*/ 30 w 35"/>
                <a:gd name="T21" fmla="*/ 4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18">
                  <a:moveTo>
                    <a:pt x="30" y="4"/>
                  </a:moveTo>
                  <a:cubicBezTo>
                    <a:pt x="23" y="0"/>
                    <a:pt x="12" y="0"/>
                    <a:pt x="5" y="4"/>
                  </a:cubicBezTo>
                  <a:cubicBezTo>
                    <a:pt x="2" y="6"/>
                    <a:pt x="0" y="8"/>
                    <a:pt x="0" y="11"/>
                  </a:cubicBezTo>
                  <a:cubicBezTo>
                    <a:pt x="0" y="16"/>
                    <a:pt x="0" y="16"/>
                    <a:pt x="0" y="16"/>
                  </a:cubicBezTo>
                  <a:cubicBezTo>
                    <a:pt x="1" y="17"/>
                    <a:pt x="1" y="17"/>
                    <a:pt x="1" y="17"/>
                  </a:cubicBezTo>
                  <a:cubicBezTo>
                    <a:pt x="2" y="16"/>
                    <a:pt x="4" y="15"/>
                    <a:pt x="5" y="14"/>
                  </a:cubicBezTo>
                  <a:cubicBezTo>
                    <a:pt x="12" y="10"/>
                    <a:pt x="23" y="10"/>
                    <a:pt x="30" y="14"/>
                  </a:cubicBezTo>
                  <a:cubicBezTo>
                    <a:pt x="32" y="15"/>
                    <a:pt x="33" y="16"/>
                    <a:pt x="34" y="18"/>
                  </a:cubicBezTo>
                  <a:cubicBezTo>
                    <a:pt x="34" y="17"/>
                    <a:pt x="35" y="17"/>
                    <a:pt x="35" y="16"/>
                  </a:cubicBezTo>
                  <a:cubicBezTo>
                    <a:pt x="35" y="11"/>
                    <a:pt x="35" y="11"/>
                    <a:pt x="35" y="11"/>
                  </a:cubicBezTo>
                  <a:cubicBezTo>
                    <a:pt x="35" y="9"/>
                    <a:pt x="33" y="6"/>
                    <a:pt x="30" y="4"/>
                  </a:cubicBezTo>
                  <a:close/>
                </a:path>
              </a:pathLst>
            </a:custGeom>
            <a:solidFill>
              <a:srgbClr val="6D6E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îsḻíḋê">
              <a:extLst>
                <a:ext uri="{FF2B5EF4-FFF2-40B4-BE49-F238E27FC236}">
                  <a16:creationId xmlns:a16="http://schemas.microsoft.com/office/drawing/2014/main" id="{468579F8-77FF-05D3-DFFF-23E08B7A251D}"/>
                </a:ext>
              </a:extLst>
            </p:cNvPr>
            <p:cNvSpPr/>
            <p:nvPr/>
          </p:nvSpPr>
          <p:spPr bwMode="auto">
            <a:xfrm>
              <a:off x="7090459" y="3630537"/>
              <a:ext cx="169623" cy="98115"/>
            </a:xfrm>
            <a:custGeom>
              <a:avLst/>
              <a:gdLst>
                <a:gd name="T0" fmla="*/ 36 w 43"/>
                <a:gd name="T1" fmla="*/ 4 h 25"/>
                <a:gd name="T2" fmla="*/ 36 w 43"/>
                <a:gd name="T3" fmla="*/ 20 h 25"/>
                <a:gd name="T4" fmla="*/ 8 w 43"/>
                <a:gd name="T5" fmla="*/ 20 h 25"/>
                <a:gd name="T6" fmla="*/ 8 w 43"/>
                <a:gd name="T7" fmla="*/ 4 h 25"/>
                <a:gd name="T8" fmla="*/ 36 w 43"/>
                <a:gd name="T9" fmla="*/ 4 h 25"/>
                <a:gd name="T10" fmla="*/ 9 w 43"/>
                <a:gd name="T11" fmla="*/ 19 h 25"/>
                <a:gd name="T12" fmla="*/ 34 w 43"/>
                <a:gd name="T13" fmla="*/ 19 h 25"/>
                <a:gd name="T14" fmla="*/ 34 w 43"/>
                <a:gd name="T15" fmla="*/ 5 h 25"/>
                <a:gd name="T16" fmla="*/ 9 w 43"/>
                <a:gd name="T17" fmla="*/ 5 h 25"/>
                <a:gd name="T18" fmla="*/ 9 w 43"/>
                <a:gd name="T19" fmla="*/ 19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25">
                  <a:moveTo>
                    <a:pt x="36" y="4"/>
                  </a:moveTo>
                  <a:cubicBezTo>
                    <a:pt x="43" y="8"/>
                    <a:pt x="43" y="16"/>
                    <a:pt x="36" y="20"/>
                  </a:cubicBezTo>
                  <a:cubicBezTo>
                    <a:pt x="28" y="25"/>
                    <a:pt x="16" y="25"/>
                    <a:pt x="8" y="20"/>
                  </a:cubicBezTo>
                  <a:cubicBezTo>
                    <a:pt x="0" y="16"/>
                    <a:pt x="0" y="8"/>
                    <a:pt x="8" y="4"/>
                  </a:cubicBezTo>
                  <a:cubicBezTo>
                    <a:pt x="15" y="0"/>
                    <a:pt x="28" y="0"/>
                    <a:pt x="36" y="4"/>
                  </a:cubicBezTo>
                  <a:close/>
                  <a:moveTo>
                    <a:pt x="9" y="19"/>
                  </a:moveTo>
                  <a:cubicBezTo>
                    <a:pt x="16" y="23"/>
                    <a:pt x="27" y="23"/>
                    <a:pt x="34" y="19"/>
                  </a:cubicBezTo>
                  <a:cubicBezTo>
                    <a:pt x="41" y="15"/>
                    <a:pt x="41" y="9"/>
                    <a:pt x="34" y="5"/>
                  </a:cubicBezTo>
                  <a:cubicBezTo>
                    <a:pt x="27" y="1"/>
                    <a:pt x="16" y="1"/>
                    <a:pt x="9" y="5"/>
                  </a:cubicBezTo>
                  <a:cubicBezTo>
                    <a:pt x="3" y="9"/>
                    <a:pt x="3" y="15"/>
                    <a:pt x="9" y="19"/>
                  </a:cubicBezTo>
                </a:path>
              </a:pathLst>
            </a:custGeom>
            <a:solidFill>
              <a:srgbClr val="C6C7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iṥļiḓé">
              <a:extLst>
                <a:ext uri="{FF2B5EF4-FFF2-40B4-BE49-F238E27FC236}">
                  <a16:creationId xmlns:a16="http://schemas.microsoft.com/office/drawing/2014/main" id="{7C472439-2B90-2BB5-81AF-0F12C6AF987B}"/>
                </a:ext>
              </a:extLst>
            </p:cNvPr>
            <p:cNvSpPr/>
            <p:nvPr/>
          </p:nvSpPr>
          <p:spPr bwMode="auto">
            <a:xfrm>
              <a:off x="7240126" y="3677100"/>
              <a:ext cx="58204" cy="138027"/>
            </a:xfrm>
            <a:custGeom>
              <a:avLst/>
              <a:gdLst>
                <a:gd name="T0" fmla="*/ 15 w 15"/>
                <a:gd name="T1" fmla="*/ 0 h 35"/>
                <a:gd name="T2" fmla="*/ 15 w 15"/>
                <a:gd name="T3" fmla="*/ 10 h 35"/>
                <a:gd name="T4" fmla="*/ 6 w 15"/>
                <a:gd name="T5" fmla="*/ 23 h 35"/>
                <a:gd name="T6" fmla="*/ 0 w 15"/>
                <a:gd name="T7" fmla="*/ 35 h 35"/>
                <a:gd name="T8" fmla="*/ 0 w 15"/>
                <a:gd name="T9" fmla="*/ 25 h 35"/>
                <a:gd name="T10" fmla="*/ 6 w 15"/>
                <a:gd name="T11" fmla="*/ 13 h 35"/>
                <a:gd name="T12" fmla="*/ 15 w 15"/>
                <a:gd name="T13" fmla="*/ 0 h 35"/>
              </a:gdLst>
              <a:ahLst/>
              <a:cxnLst>
                <a:cxn ang="0">
                  <a:pos x="T0" y="T1"/>
                </a:cxn>
                <a:cxn ang="0">
                  <a:pos x="T2" y="T3"/>
                </a:cxn>
                <a:cxn ang="0">
                  <a:pos x="T4" y="T5"/>
                </a:cxn>
                <a:cxn ang="0">
                  <a:pos x="T6" y="T7"/>
                </a:cxn>
                <a:cxn ang="0">
                  <a:pos x="T8" y="T9"/>
                </a:cxn>
                <a:cxn ang="0">
                  <a:pos x="T10" y="T11"/>
                </a:cxn>
                <a:cxn ang="0">
                  <a:pos x="T12" y="T13"/>
                </a:cxn>
              </a:cxnLst>
              <a:rect l="0" t="0" r="r" b="b"/>
              <a:pathLst>
                <a:path w="15" h="35">
                  <a:moveTo>
                    <a:pt x="15" y="0"/>
                  </a:moveTo>
                  <a:cubicBezTo>
                    <a:pt x="15" y="10"/>
                    <a:pt x="15" y="10"/>
                    <a:pt x="15" y="10"/>
                  </a:cubicBezTo>
                  <a:cubicBezTo>
                    <a:pt x="15" y="15"/>
                    <a:pt x="12" y="19"/>
                    <a:pt x="6" y="23"/>
                  </a:cubicBezTo>
                  <a:cubicBezTo>
                    <a:pt x="5" y="23"/>
                    <a:pt x="0" y="26"/>
                    <a:pt x="0" y="35"/>
                  </a:cubicBezTo>
                  <a:cubicBezTo>
                    <a:pt x="0" y="25"/>
                    <a:pt x="0" y="25"/>
                    <a:pt x="0" y="25"/>
                  </a:cubicBezTo>
                  <a:cubicBezTo>
                    <a:pt x="0" y="16"/>
                    <a:pt x="5" y="13"/>
                    <a:pt x="6" y="13"/>
                  </a:cubicBezTo>
                  <a:cubicBezTo>
                    <a:pt x="12" y="9"/>
                    <a:pt x="15" y="5"/>
                    <a:pt x="15" y="0"/>
                  </a:cubicBezTo>
                  <a:close/>
                </a:path>
              </a:pathLst>
            </a:custGeom>
            <a:solidFill>
              <a:srgbClr val="80818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ísļíḑê">
              <a:extLst>
                <a:ext uri="{FF2B5EF4-FFF2-40B4-BE49-F238E27FC236}">
                  <a16:creationId xmlns:a16="http://schemas.microsoft.com/office/drawing/2014/main" id="{DA905361-408D-DAC4-9411-E565C22122F7}"/>
                </a:ext>
              </a:extLst>
            </p:cNvPr>
            <p:cNvSpPr/>
            <p:nvPr/>
          </p:nvSpPr>
          <p:spPr bwMode="auto">
            <a:xfrm>
              <a:off x="6596556" y="3575658"/>
              <a:ext cx="758316" cy="437362"/>
            </a:xfrm>
            <a:custGeom>
              <a:avLst/>
              <a:gdLst>
                <a:gd name="T0" fmla="*/ 186 w 192"/>
                <a:gd name="T1" fmla="*/ 104 h 111"/>
                <a:gd name="T2" fmla="*/ 181 w 192"/>
                <a:gd name="T3" fmla="*/ 111 h 111"/>
                <a:gd name="T4" fmla="*/ 179 w 192"/>
                <a:gd name="T5" fmla="*/ 91 h 111"/>
                <a:gd name="T6" fmla="*/ 35 w 192"/>
                <a:gd name="T7" fmla="*/ 8 h 111"/>
                <a:gd name="T8" fmla="*/ 0 w 192"/>
                <a:gd name="T9" fmla="*/ 6 h 111"/>
                <a:gd name="T10" fmla="*/ 12 w 192"/>
                <a:gd name="T11" fmla="*/ 4 h 111"/>
                <a:gd name="T12" fmla="*/ 22 w 192"/>
                <a:gd name="T13" fmla="*/ 2 h 111"/>
                <a:gd name="T14" fmla="*/ 33 w 192"/>
                <a:gd name="T15" fmla="*/ 1 h 111"/>
                <a:gd name="T16" fmla="*/ 90 w 192"/>
                <a:gd name="T17" fmla="*/ 16 h 111"/>
                <a:gd name="T18" fmla="*/ 125 w 192"/>
                <a:gd name="T19" fmla="*/ 13 h 111"/>
                <a:gd name="T20" fmla="*/ 169 w 192"/>
                <a:gd name="T21" fmla="*/ 13 h 111"/>
                <a:gd name="T22" fmla="*/ 169 w 192"/>
                <a:gd name="T23" fmla="*/ 39 h 111"/>
                <a:gd name="T24" fmla="*/ 164 w 192"/>
                <a:gd name="T25" fmla="*/ 59 h 111"/>
                <a:gd name="T26" fmla="*/ 191 w 192"/>
                <a:gd name="T27" fmla="*/ 92 h 111"/>
                <a:gd name="T28" fmla="*/ 189 w 192"/>
                <a:gd name="T29" fmla="*/ 98 h 111"/>
                <a:gd name="T30" fmla="*/ 186 w 192"/>
                <a:gd name="T31" fmla="*/ 104 h 111"/>
                <a:gd name="T32" fmla="*/ 133 w 192"/>
                <a:gd name="T33" fmla="*/ 34 h 111"/>
                <a:gd name="T34" fmla="*/ 161 w 192"/>
                <a:gd name="T35" fmla="*/ 34 h 111"/>
                <a:gd name="T36" fmla="*/ 161 w 192"/>
                <a:gd name="T37" fmla="*/ 18 h 111"/>
                <a:gd name="T38" fmla="*/ 133 w 192"/>
                <a:gd name="T39" fmla="*/ 18 h 111"/>
                <a:gd name="T40" fmla="*/ 133 w 192"/>
                <a:gd name="T41" fmla="*/ 34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2" h="111">
                  <a:moveTo>
                    <a:pt x="186" y="104"/>
                  </a:moveTo>
                  <a:cubicBezTo>
                    <a:pt x="184" y="107"/>
                    <a:pt x="182" y="110"/>
                    <a:pt x="181" y="111"/>
                  </a:cubicBezTo>
                  <a:cubicBezTo>
                    <a:pt x="182" y="106"/>
                    <a:pt x="184" y="94"/>
                    <a:pt x="179" y="91"/>
                  </a:cubicBezTo>
                  <a:cubicBezTo>
                    <a:pt x="173" y="87"/>
                    <a:pt x="41" y="11"/>
                    <a:pt x="35" y="8"/>
                  </a:cubicBezTo>
                  <a:cubicBezTo>
                    <a:pt x="30" y="5"/>
                    <a:pt x="9" y="6"/>
                    <a:pt x="0" y="6"/>
                  </a:cubicBezTo>
                  <a:cubicBezTo>
                    <a:pt x="2" y="6"/>
                    <a:pt x="6" y="5"/>
                    <a:pt x="12" y="4"/>
                  </a:cubicBezTo>
                  <a:cubicBezTo>
                    <a:pt x="15" y="3"/>
                    <a:pt x="18" y="3"/>
                    <a:pt x="22" y="2"/>
                  </a:cubicBezTo>
                  <a:cubicBezTo>
                    <a:pt x="26" y="1"/>
                    <a:pt x="30" y="1"/>
                    <a:pt x="33" y="1"/>
                  </a:cubicBezTo>
                  <a:cubicBezTo>
                    <a:pt x="48" y="0"/>
                    <a:pt x="70" y="14"/>
                    <a:pt x="90" y="16"/>
                  </a:cubicBezTo>
                  <a:cubicBezTo>
                    <a:pt x="116" y="18"/>
                    <a:pt x="124" y="14"/>
                    <a:pt x="125" y="13"/>
                  </a:cubicBezTo>
                  <a:cubicBezTo>
                    <a:pt x="137" y="6"/>
                    <a:pt x="156" y="6"/>
                    <a:pt x="169" y="13"/>
                  </a:cubicBezTo>
                  <a:cubicBezTo>
                    <a:pt x="181" y="20"/>
                    <a:pt x="181" y="32"/>
                    <a:pt x="169" y="39"/>
                  </a:cubicBezTo>
                  <a:cubicBezTo>
                    <a:pt x="168" y="39"/>
                    <a:pt x="160" y="44"/>
                    <a:pt x="164" y="59"/>
                  </a:cubicBezTo>
                  <a:cubicBezTo>
                    <a:pt x="167" y="70"/>
                    <a:pt x="192" y="83"/>
                    <a:pt x="191" y="92"/>
                  </a:cubicBezTo>
                  <a:cubicBezTo>
                    <a:pt x="190" y="94"/>
                    <a:pt x="190" y="96"/>
                    <a:pt x="189" y="98"/>
                  </a:cubicBezTo>
                  <a:cubicBezTo>
                    <a:pt x="188" y="100"/>
                    <a:pt x="187" y="102"/>
                    <a:pt x="186" y="104"/>
                  </a:cubicBezTo>
                  <a:close/>
                  <a:moveTo>
                    <a:pt x="133" y="34"/>
                  </a:moveTo>
                  <a:cubicBezTo>
                    <a:pt x="141" y="39"/>
                    <a:pt x="153" y="39"/>
                    <a:pt x="161" y="34"/>
                  </a:cubicBezTo>
                  <a:cubicBezTo>
                    <a:pt x="168" y="30"/>
                    <a:pt x="168" y="22"/>
                    <a:pt x="161" y="18"/>
                  </a:cubicBezTo>
                  <a:cubicBezTo>
                    <a:pt x="153" y="14"/>
                    <a:pt x="140" y="14"/>
                    <a:pt x="133" y="18"/>
                  </a:cubicBezTo>
                  <a:cubicBezTo>
                    <a:pt x="125" y="22"/>
                    <a:pt x="125" y="30"/>
                    <a:pt x="133" y="34"/>
                  </a:cubicBezTo>
                </a:path>
              </a:pathLst>
            </a:custGeom>
            <a:solidFill>
              <a:srgbClr val="A1A3A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išḻiḋè">
              <a:extLst>
                <a:ext uri="{FF2B5EF4-FFF2-40B4-BE49-F238E27FC236}">
                  <a16:creationId xmlns:a16="http://schemas.microsoft.com/office/drawing/2014/main" id="{80F086DD-0DC9-A151-A68C-2548301064B0}"/>
                </a:ext>
              </a:extLst>
            </p:cNvPr>
            <p:cNvSpPr/>
            <p:nvPr/>
          </p:nvSpPr>
          <p:spPr bwMode="auto">
            <a:xfrm>
              <a:off x="7309971" y="3984750"/>
              <a:ext cx="19956" cy="79823"/>
            </a:xfrm>
            <a:custGeom>
              <a:avLst/>
              <a:gdLst>
                <a:gd name="T0" fmla="*/ 5 w 5"/>
                <a:gd name="T1" fmla="*/ 0 h 20"/>
                <a:gd name="T2" fmla="*/ 5 w 5"/>
                <a:gd name="T3" fmla="*/ 10 h 20"/>
                <a:gd name="T4" fmla="*/ 0 w 5"/>
                <a:gd name="T5" fmla="*/ 17 h 20"/>
                <a:gd name="T6" fmla="*/ 0 w 5"/>
                <a:gd name="T7" fmla="*/ 17 h 20"/>
                <a:gd name="T8" fmla="*/ 0 w 5"/>
                <a:gd name="T9" fmla="*/ 17 h 20"/>
                <a:gd name="T10" fmla="*/ 0 w 5"/>
                <a:gd name="T11" fmla="*/ 20 h 20"/>
                <a:gd name="T12" fmla="*/ 0 w 5"/>
                <a:gd name="T13" fmla="*/ 10 h 20"/>
                <a:gd name="T14" fmla="*/ 0 w 5"/>
                <a:gd name="T15" fmla="*/ 7 h 20"/>
                <a:gd name="T16" fmla="*/ 5 w 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20">
                  <a:moveTo>
                    <a:pt x="5" y="0"/>
                  </a:moveTo>
                  <a:cubicBezTo>
                    <a:pt x="5" y="10"/>
                    <a:pt x="5" y="10"/>
                    <a:pt x="5" y="10"/>
                  </a:cubicBezTo>
                  <a:cubicBezTo>
                    <a:pt x="3" y="13"/>
                    <a:pt x="1" y="16"/>
                    <a:pt x="0" y="17"/>
                  </a:cubicBezTo>
                  <a:cubicBezTo>
                    <a:pt x="0" y="17"/>
                    <a:pt x="0" y="17"/>
                    <a:pt x="0" y="17"/>
                  </a:cubicBezTo>
                  <a:cubicBezTo>
                    <a:pt x="0" y="17"/>
                    <a:pt x="0" y="17"/>
                    <a:pt x="0" y="17"/>
                  </a:cubicBezTo>
                  <a:cubicBezTo>
                    <a:pt x="0" y="19"/>
                    <a:pt x="0" y="20"/>
                    <a:pt x="0" y="20"/>
                  </a:cubicBezTo>
                  <a:cubicBezTo>
                    <a:pt x="0" y="10"/>
                    <a:pt x="0" y="10"/>
                    <a:pt x="0" y="10"/>
                  </a:cubicBezTo>
                  <a:cubicBezTo>
                    <a:pt x="0" y="10"/>
                    <a:pt x="0" y="9"/>
                    <a:pt x="0" y="7"/>
                  </a:cubicBezTo>
                  <a:cubicBezTo>
                    <a:pt x="1" y="6"/>
                    <a:pt x="3" y="3"/>
                    <a:pt x="5" y="0"/>
                  </a:cubicBezTo>
                  <a:close/>
                </a:path>
              </a:pathLst>
            </a:custGeom>
            <a:solidFill>
              <a:srgbClr val="8F8F9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íšḻîḋé">
              <a:extLst>
                <a:ext uri="{FF2B5EF4-FFF2-40B4-BE49-F238E27FC236}">
                  <a16:creationId xmlns:a16="http://schemas.microsoft.com/office/drawing/2014/main" id="{8314D623-5E9F-EF53-F25B-69370E645D28}"/>
                </a:ext>
              </a:extLst>
            </p:cNvPr>
            <p:cNvSpPr/>
            <p:nvPr/>
          </p:nvSpPr>
          <p:spPr bwMode="auto">
            <a:xfrm>
              <a:off x="6576600" y="3593951"/>
              <a:ext cx="746675" cy="430710"/>
            </a:xfrm>
            <a:custGeom>
              <a:avLst/>
              <a:gdLst>
                <a:gd name="T0" fmla="*/ 184 w 189"/>
                <a:gd name="T1" fmla="*/ 86 h 109"/>
                <a:gd name="T2" fmla="*/ 186 w 189"/>
                <a:gd name="T3" fmla="*/ 106 h 109"/>
                <a:gd name="T4" fmla="*/ 186 w 189"/>
                <a:gd name="T5" fmla="*/ 109 h 109"/>
                <a:gd name="T6" fmla="*/ 0 w 189"/>
                <a:gd name="T7" fmla="*/ 2 h 109"/>
                <a:gd name="T8" fmla="*/ 5 w 189"/>
                <a:gd name="T9" fmla="*/ 1 h 109"/>
                <a:gd name="T10" fmla="*/ 40 w 189"/>
                <a:gd name="T11" fmla="*/ 3 h 109"/>
                <a:gd name="T12" fmla="*/ 184 w 189"/>
                <a:gd name="T13" fmla="*/ 86 h 109"/>
              </a:gdLst>
              <a:ahLst/>
              <a:cxnLst>
                <a:cxn ang="0">
                  <a:pos x="T0" y="T1"/>
                </a:cxn>
                <a:cxn ang="0">
                  <a:pos x="T2" y="T3"/>
                </a:cxn>
                <a:cxn ang="0">
                  <a:pos x="T4" y="T5"/>
                </a:cxn>
                <a:cxn ang="0">
                  <a:pos x="T6" y="T7"/>
                </a:cxn>
                <a:cxn ang="0">
                  <a:pos x="T8" y="T9"/>
                </a:cxn>
                <a:cxn ang="0">
                  <a:pos x="T10" y="T11"/>
                </a:cxn>
                <a:cxn ang="0">
                  <a:pos x="T12" y="T13"/>
                </a:cxn>
              </a:cxnLst>
              <a:rect l="0" t="0" r="r" b="b"/>
              <a:pathLst>
                <a:path w="189" h="109">
                  <a:moveTo>
                    <a:pt x="184" y="86"/>
                  </a:moveTo>
                  <a:cubicBezTo>
                    <a:pt x="189" y="89"/>
                    <a:pt x="187" y="101"/>
                    <a:pt x="186" y="106"/>
                  </a:cubicBezTo>
                  <a:cubicBezTo>
                    <a:pt x="186" y="108"/>
                    <a:pt x="186" y="109"/>
                    <a:pt x="186" y="109"/>
                  </a:cubicBezTo>
                  <a:cubicBezTo>
                    <a:pt x="0" y="2"/>
                    <a:pt x="0" y="2"/>
                    <a:pt x="0" y="2"/>
                  </a:cubicBezTo>
                  <a:cubicBezTo>
                    <a:pt x="0" y="2"/>
                    <a:pt x="2" y="2"/>
                    <a:pt x="5" y="1"/>
                  </a:cubicBezTo>
                  <a:cubicBezTo>
                    <a:pt x="14" y="1"/>
                    <a:pt x="35" y="0"/>
                    <a:pt x="40" y="3"/>
                  </a:cubicBezTo>
                  <a:cubicBezTo>
                    <a:pt x="46" y="6"/>
                    <a:pt x="178" y="82"/>
                    <a:pt x="184" y="86"/>
                  </a:cubicBezTo>
                  <a:close/>
                </a:path>
              </a:pathLst>
            </a:custGeom>
            <a:solidFill>
              <a:srgbClr val="C6C7C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şlíďé">
              <a:extLst>
                <a:ext uri="{FF2B5EF4-FFF2-40B4-BE49-F238E27FC236}">
                  <a16:creationId xmlns:a16="http://schemas.microsoft.com/office/drawing/2014/main" id="{B9DA3789-F7DE-F17F-E948-612E2DE7831B}"/>
                </a:ext>
              </a:extLst>
            </p:cNvPr>
            <p:cNvSpPr/>
            <p:nvPr/>
          </p:nvSpPr>
          <p:spPr bwMode="auto">
            <a:xfrm>
              <a:off x="6576600" y="3602266"/>
              <a:ext cx="733371" cy="462307"/>
            </a:xfrm>
            <a:custGeom>
              <a:avLst/>
              <a:gdLst>
                <a:gd name="T0" fmla="*/ 441 w 441"/>
                <a:gd name="T1" fmla="*/ 254 h 278"/>
                <a:gd name="T2" fmla="*/ 441 w 441"/>
                <a:gd name="T3" fmla="*/ 278 h 278"/>
                <a:gd name="T4" fmla="*/ 0 w 441"/>
                <a:gd name="T5" fmla="*/ 24 h 278"/>
                <a:gd name="T6" fmla="*/ 0 w 441"/>
                <a:gd name="T7" fmla="*/ 0 h 278"/>
                <a:gd name="T8" fmla="*/ 441 w 441"/>
                <a:gd name="T9" fmla="*/ 254 h 278"/>
              </a:gdLst>
              <a:ahLst/>
              <a:cxnLst>
                <a:cxn ang="0">
                  <a:pos x="T0" y="T1"/>
                </a:cxn>
                <a:cxn ang="0">
                  <a:pos x="T2" y="T3"/>
                </a:cxn>
                <a:cxn ang="0">
                  <a:pos x="T4" y="T5"/>
                </a:cxn>
                <a:cxn ang="0">
                  <a:pos x="T6" y="T7"/>
                </a:cxn>
                <a:cxn ang="0">
                  <a:pos x="T8" y="T9"/>
                </a:cxn>
              </a:cxnLst>
              <a:rect l="0" t="0" r="r" b="b"/>
              <a:pathLst>
                <a:path w="441" h="278">
                  <a:moveTo>
                    <a:pt x="441" y="254"/>
                  </a:moveTo>
                  <a:lnTo>
                    <a:pt x="441" y="278"/>
                  </a:lnTo>
                  <a:lnTo>
                    <a:pt x="0" y="24"/>
                  </a:lnTo>
                  <a:lnTo>
                    <a:pt x="0" y="0"/>
                  </a:lnTo>
                  <a:lnTo>
                    <a:pt x="441" y="254"/>
                  </a:lnTo>
                  <a:close/>
                </a:path>
              </a:pathLst>
            </a:custGeom>
            <a:solidFill>
              <a:srgbClr val="7B7C7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ïṧḷiḍê">
              <a:extLst>
                <a:ext uri="{FF2B5EF4-FFF2-40B4-BE49-F238E27FC236}">
                  <a16:creationId xmlns:a16="http://schemas.microsoft.com/office/drawing/2014/main" id="{6D6D3BDD-D6A9-1F33-9B8B-9EA26F8CAF47}"/>
                </a:ext>
              </a:extLst>
            </p:cNvPr>
            <p:cNvSpPr/>
            <p:nvPr/>
          </p:nvSpPr>
          <p:spPr bwMode="auto">
            <a:xfrm>
              <a:off x="5532252" y="4600050"/>
              <a:ext cx="824835" cy="241131"/>
            </a:xfrm>
            <a:custGeom>
              <a:avLst/>
              <a:gdLst>
                <a:gd name="T0" fmla="*/ 496 w 496"/>
                <a:gd name="T1" fmla="*/ 145 h 145"/>
                <a:gd name="T2" fmla="*/ 246 w 496"/>
                <a:gd name="T3" fmla="*/ 0 h 145"/>
                <a:gd name="T4" fmla="*/ 0 w 496"/>
                <a:gd name="T5" fmla="*/ 145 h 145"/>
                <a:gd name="T6" fmla="*/ 496 w 496"/>
                <a:gd name="T7" fmla="*/ 145 h 145"/>
              </a:gdLst>
              <a:ahLst/>
              <a:cxnLst>
                <a:cxn ang="0">
                  <a:pos x="T0" y="T1"/>
                </a:cxn>
                <a:cxn ang="0">
                  <a:pos x="T2" y="T3"/>
                </a:cxn>
                <a:cxn ang="0">
                  <a:pos x="T4" y="T5"/>
                </a:cxn>
                <a:cxn ang="0">
                  <a:pos x="T6" y="T7"/>
                </a:cxn>
              </a:cxnLst>
              <a:rect l="0" t="0" r="r" b="b"/>
              <a:pathLst>
                <a:path w="496" h="145">
                  <a:moveTo>
                    <a:pt x="496" y="145"/>
                  </a:moveTo>
                  <a:lnTo>
                    <a:pt x="246" y="0"/>
                  </a:lnTo>
                  <a:lnTo>
                    <a:pt x="0" y="145"/>
                  </a:lnTo>
                  <a:lnTo>
                    <a:pt x="496" y="145"/>
                  </a:lnTo>
                  <a:close/>
                </a:path>
              </a:pathLst>
            </a:custGeom>
            <a:solidFill>
              <a:srgbClr val="D0D2D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ïṩļíḍê">
              <a:extLst>
                <a:ext uri="{FF2B5EF4-FFF2-40B4-BE49-F238E27FC236}">
                  <a16:creationId xmlns:a16="http://schemas.microsoft.com/office/drawing/2014/main" id="{13CBBD62-42F8-921F-CBA2-48A78BD1DD51}"/>
                </a:ext>
              </a:extLst>
            </p:cNvPr>
            <p:cNvSpPr/>
            <p:nvPr/>
          </p:nvSpPr>
          <p:spPr bwMode="auto">
            <a:xfrm>
              <a:off x="3927862" y="3752802"/>
              <a:ext cx="3154661" cy="1026055"/>
            </a:xfrm>
            <a:custGeom>
              <a:avLst/>
              <a:gdLst>
                <a:gd name="T0" fmla="*/ 615 w 800"/>
                <a:gd name="T1" fmla="*/ 260 h 260"/>
                <a:gd name="T2" fmla="*/ 794 w 800"/>
                <a:gd name="T3" fmla="*/ 156 h 260"/>
                <a:gd name="T4" fmla="*/ 794 w 800"/>
                <a:gd name="T5" fmla="*/ 144 h 260"/>
                <a:gd name="T6" fmla="*/ 550 w 800"/>
                <a:gd name="T7" fmla="*/ 3 h 260"/>
                <a:gd name="T8" fmla="*/ 550 w 800"/>
                <a:gd name="T9" fmla="*/ 3 h 260"/>
                <a:gd name="T10" fmla="*/ 405 w 800"/>
                <a:gd name="T11" fmla="*/ 0 h 260"/>
                <a:gd name="T12" fmla="*/ 315 w 800"/>
                <a:gd name="T13" fmla="*/ 15 h 260"/>
                <a:gd name="T14" fmla="*/ 0 w 800"/>
                <a:gd name="T15" fmla="*/ 196 h 260"/>
                <a:gd name="T16" fmla="*/ 48 w 800"/>
                <a:gd name="T17" fmla="*/ 208 h 260"/>
                <a:gd name="T18" fmla="*/ 615 w 800"/>
                <a:gd name="T19" fmla="*/ 26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0" h="260">
                  <a:moveTo>
                    <a:pt x="615" y="260"/>
                  </a:moveTo>
                  <a:cubicBezTo>
                    <a:pt x="794" y="156"/>
                    <a:pt x="794" y="156"/>
                    <a:pt x="794" y="156"/>
                  </a:cubicBezTo>
                  <a:cubicBezTo>
                    <a:pt x="800" y="152"/>
                    <a:pt x="800" y="147"/>
                    <a:pt x="794" y="144"/>
                  </a:cubicBezTo>
                  <a:cubicBezTo>
                    <a:pt x="550" y="3"/>
                    <a:pt x="550" y="3"/>
                    <a:pt x="550" y="3"/>
                  </a:cubicBezTo>
                  <a:cubicBezTo>
                    <a:pt x="550" y="3"/>
                    <a:pt x="550" y="3"/>
                    <a:pt x="550" y="3"/>
                  </a:cubicBezTo>
                  <a:cubicBezTo>
                    <a:pt x="405" y="0"/>
                    <a:pt x="405" y="0"/>
                    <a:pt x="405" y="0"/>
                  </a:cubicBezTo>
                  <a:cubicBezTo>
                    <a:pt x="315" y="15"/>
                    <a:pt x="315" y="15"/>
                    <a:pt x="315" y="15"/>
                  </a:cubicBezTo>
                  <a:cubicBezTo>
                    <a:pt x="0" y="196"/>
                    <a:pt x="0" y="196"/>
                    <a:pt x="0" y="196"/>
                  </a:cubicBezTo>
                  <a:cubicBezTo>
                    <a:pt x="48" y="208"/>
                    <a:pt x="48" y="208"/>
                    <a:pt x="48" y="208"/>
                  </a:cubicBezTo>
                  <a:cubicBezTo>
                    <a:pt x="615" y="260"/>
                    <a:pt x="615" y="260"/>
                    <a:pt x="615" y="260"/>
                  </a:cubicBezTo>
                  <a:close/>
                </a:path>
              </a:pathLst>
            </a:custGeom>
            <a:solidFill>
              <a:srgbClr val="231F20">
                <a:alpha val="10000"/>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dirty="0"/>
            </a:p>
          </p:txBody>
        </p:sp>
      </p:grpSp>
    </p:spTree>
    <p:custDataLst>
      <p:tags r:id="rId1"/>
    </p:custDataLst>
    <p:extLst>
      <p:ext uri="{BB962C8B-B14F-4D97-AF65-F5344CB8AC3E}">
        <p14:creationId xmlns:p14="http://schemas.microsoft.com/office/powerpoint/2010/main" val="16213726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680771" y="564980"/>
            <a:ext cx="4813123" cy="525785"/>
          </a:xfrm>
        </p:spPr>
        <p:txBody>
          <a:bodyPr anchor="ctr">
            <a:spAutoFit/>
          </a:bodyPr>
          <a:lstStyle/>
          <a:p>
            <a:r>
              <a:rPr lang="en-US" altLang="zh-CN" dirty="0"/>
              <a:t>Aim and Objectives</a:t>
            </a:r>
            <a:endParaRPr lang="en-US" sz="2800" b="0" dirty="0">
              <a:latin typeface="+mj-ea"/>
              <a:ea typeface="+mj-ea"/>
            </a:endParaRPr>
          </a:p>
        </p:txBody>
      </p:sp>
      <p:sp>
        <p:nvSpPr>
          <p:cNvPr id="120" name="文本框 119">
            <a:extLst>
              <a:ext uri="{FF2B5EF4-FFF2-40B4-BE49-F238E27FC236}">
                <a16:creationId xmlns:a16="http://schemas.microsoft.com/office/drawing/2014/main" id="{C989D3F3-752D-F3A0-4FD5-F27B6DEA0C7B}"/>
              </a:ext>
            </a:extLst>
          </p:cNvPr>
          <p:cNvSpPr txBox="1"/>
          <p:nvPr/>
        </p:nvSpPr>
        <p:spPr>
          <a:xfrm>
            <a:off x="7968566" y="2045042"/>
            <a:ext cx="427264" cy="369332"/>
          </a:xfrm>
          <a:prstGeom prst="rect">
            <a:avLst/>
          </a:prstGeom>
          <a:noFill/>
        </p:spPr>
        <p:txBody>
          <a:bodyPr wrap="square" lIns="0" tIns="0" rIns="0" b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400" dirty="0">
                <a:solidFill>
                  <a:schemeClr val="bg1"/>
                </a:solidFill>
                <a:latin typeface="+mj-lt"/>
                <a:ea typeface="OPPOSans B" panose="00020600040101010101" pitchFamily="18" charset="-122"/>
                <a:cs typeface="OPPOSans B" panose="00020600040101010101" pitchFamily="18" charset="-122"/>
              </a:rPr>
              <a:t>03</a:t>
            </a:r>
            <a:endParaRPr lang="zh-CN" altLang="en-US" sz="2400" dirty="0">
              <a:solidFill>
                <a:schemeClr val="bg1"/>
              </a:solidFill>
              <a:latin typeface="+mj-lt"/>
              <a:ea typeface="OPPOSans B" panose="00020600040101010101" pitchFamily="18" charset="-122"/>
              <a:cs typeface="OPPOSans B" panose="00020600040101010101" pitchFamily="18" charset="-122"/>
            </a:endParaRPr>
          </a:p>
        </p:txBody>
      </p:sp>
      <p:sp>
        <p:nvSpPr>
          <p:cNvPr id="41" name="文本框 40">
            <a:extLst>
              <a:ext uri="{FF2B5EF4-FFF2-40B4-BE49-F238E27FC236}">
                <a16:creationId xmlns:a16="http://schemas.microsoft.com/office/drawing/2014/main" id="{2F9DC8B5-EC07-5D46-6FC6-7046834B1245}"/>
              </a:ext>
            </a:extLst>
          </p:cNvPr>
          <p:cNvSpPr txBox="1"/>
          <p:nvPr/>
        </p:nvSpPr>
        <p:spPr>
          <a:xfrm>
            <a:off x="2422875" y="1265908"/>
            <a:ext cx="8327229" cy="3970318"/>
          </a:xfrm>
          <a:prstGeom prst="rect">
            <a:avLst/>
          </a:prstGeom>
          <a:noFill/>
        </p:spPr>
        <p:txBody>
          <a:bodyPr wrap="square">
            <a:spAutoFit/>
          </a:bodyPr>
          <a:lstStyle/>
          <a:p>
            <a:endParaRPr lang="en-US" altLang="zh-CN" b="0" i="0" dirty="0">
              <a:solidFill>
                <a:srgbClr val="404040"/>
              </a:solidFill>
              <a:effectLst/>
              <a:latin typeface="Inter"/>
            </a:endParaRPr>
          </a:p>
          <a:p>
            <a:pPr marL="285750" indent="-285750">
              <a:buFont typeface="Wingdings" panose="05000000000000000000" pitchFamily="2" charset="2"/>
              <a:buChar char="Ø"/>
            </a:pPr>
            <a:r>
              <a:rPr lang="en-US" altLang="zh-CN" sz="1800" dirty="0">
                <a:effectLst/>
                <a:latin typeface="Arial" panose="020B0604020202020204" pitchFamily="34" charset="0"/>
                <a:ea typeface="宋体" panose="02010600030101010101" pitchFamily="2" charset="-122"/>
              </a:rPr>
              <a:t> To contribute to ongoing debates on the factors influencing academic success among Chinese international students by closely examining the respective impact of English language proficiency and cultural adaptation.</a:t>
            </a:r>
          </a:p>
          <a:p>
            <a:endParaRPr lang="en-US" altLang="zh-CN" b="0" i="0" dirty="0">
              <a:solidFill>
                <a:srgbClr val="404040"/>
              </a:solidFill>
              <a:effectLst/>
              <a:latin typeface="Inter"/>
            </a:endParaRPr>
          </a:p>
          <a:p>
            <a:pPr marL="285750" indent="-285750">
              <a:buFont typeface="Wingdings" panose="05000000000000000000" pitchFamily="2" charset="2"/>
              <a:buChar char="Ø"/>
            </a:pPr>
            <a:r>
              <a:rPr lang="zh-CN" altLang="zh-CN" sz="1800" dirty="0">
                <a:effectLst/>
                <a:ea typeface="Arial" panose="020B0604020202020204" pitchFamily="34" charset="0"/>
              </a:rPr>
              <a:t> </a:t>
            </a:r>
            <a:r>
              <a:rPr lang="en-GB" altLang="zh-CN" dirty="0">
                <a:latin typeface="Arial" panose="020B0604020202020204" pitchFamily="34" charset="0"/>
                <a:ea typeface="Arial" panose="020B0604020202020204" pitchFamily="34" charset="0"/>
                <a:cs typeface="Arial" panose="020B0604020202020204" pitchFamily="34" charset="0"/>
              </a:rPr>
              <a:t>P</a:t>
            </a:r>
            <a:r>
              <a:rPr lang="en-GB" altLang="zh-CN" sz="1800" dirty="0">
                <a:effectLst/>
                <a:latin typeface="Arial" panose="020B0604020202020204" pitchFamily="34" charset="0"/>
                <a:ea typeface="Arial" panose="020B0604020202020204" pitchFamily="34" charset="0"/>
                <a:cs typeface="Arial" panose="020B0604020202020204" pitchFamily="34" charset="0"/>
              </a:rPr>
              <a:t>rovide evidence-based recommendations to improve language support services, and develop strategies for cultural integration.</a:t>
            </a:r>
          </a:p>
          <a:p>
            <a:endParaRPr lang="en-GB" altLang="zh-CN" sz="1800" dirty="0">
              <a:effectLst/>
              <a:latin typeface="Arial" panose="020B0604020202020204" pitchFamily="34" charset="0"/>
              <a:ea typeface="Arial" panose="020B0604020202020204" pitchFamily="34" charset="0"/>
              <a:cs typeface="Arial" panose="020B0604020202020204" pitchFamily="34" charset="0"/>
            </a:endParaRPr>
          </a:p>
          <a:p>
            <a:pPr marL="285750" indent="-285750">
              <a:buFont typeface="Wingdings" panose="05000000000000000000" pitchFamily="2" charset="2"/>
              <a:buChar char="Ø"/>
            </a:pPr>
            <a:r>
              <a:rPr lang="zh-CN" altLang="zh-CN" sz="1800" dirty="0">
                <a:effectLst/>
                <a:ea typeface="Arial" panose="020B0604020202020204" pitchFamily="34" charset="0"/>
              </a:rPr>
              <a:t> </a:t>
            </a:r>
            <a:r>
              <a:rPr lang="en-GB" altLang="zh-CN" dirty="0">
                <a:latin typeface="Arial" panose="020B0604020202020204" pitchFamily="34" charset="0"/>
                <a:ea typeface="Arial" panose="020B0604020202020204" pitchFamily="34" charset="0"/>
                <a:cs typeface="Arial" panose="020B0604020202020204" pitchFamily="34" charset="0"/>
              </a:rPr>
              <a:t>H</a:t>
            </a:r>
            <a:r>
              <a:rPr lang="en-GB" altLang="zh-CN" sz="1800" dirty="0">
                <a:effectLst/>
                <a:latin typeface="Arial" panose="020B0604020202020204" pitchFamily="34" charset="0"/>
                <a:ea typeface="Arial" panose="020B0604020202020204" pitchFamily="34" charset="0"/>
                <a:cs typeface="Arial" panose="020B0604020202020204" pitchFamily="34" charset="0"/>
              </a:rPr>
              <a:t>ighlight the specific academic, linguistic, and sociocultural challenges faced by Chinese students in UK higher education. </a:t>
            </a:r>
          </a:p>
          <a:p>
            <a:endParaRPr lang="en-US" altLang="zh-CN" b="0" i="0" dirty="0">
              <a:solidFill>
                <a:srgbClr val="40404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r>
              <a:rPr lang="zh-CN" altLang="zh-CN" sz="1800" dirty="0">
                <a:effectLst/>
                <a:latin typeface="Times New Roman" panose="02020603050405020304" pitchFamily="18" charset="0"/>
                <a:ea typeface="Arial" panose="020B0604020202020204" pitchFamily="34" charset="0"/>
              </a:rPr>
              <a:t> </a:t>
            </a:r>
            <a:r>
              <a:rPr lang="en-GB" altLang="zh-CN" dirty="0">
                <a:latin typeface="Arial" panose="020B0604020202020204" pitchFamily="34" charset="0"/>
                <a:ea typeface="Arial" panose="020B0604020202020204" pitchFamily="34" charset="0"/>
                <a:cs typeface="Arial" panose="020B0604020202020204" pitchFamily="34" charset="0"/>
              </a:rPr>
              <a:t>P</a:t>
            </a:r>
            <a:r>
              <a:rPr lang="en-GB" altLang="zh-CN" sz="1800" dirty="0">
                <a:effectLst/>
                <a:latin typeface="Arial" panose="020B0604020202020204" pitchFamily="34" charset="0"/>
                <a:ea typeface="Arial" panose="020B0604020202020204" pitchFamily="34" charset="0"/>
                <a:cs typeface="Arial" panose="020B0604020202020204" pitchFamily="34" charset="0"/>
              </a:rPr>
              <a:t>romote equitable academic outcomes and more supportive teaching environment for Chinese students in the UK.</a:t>
            </a:r>
            <a:endParaRPr lang="zh-CN" altLang="zh-CN" sz="1800" dirty="0">
              <a:effectLst/>
              <a:latin typeface="Arial" panose="020B0604020202020204" pitchFamily="34" charset="0"/>
              <a:ea typeface="宋体" panose="02010600030101010101" pitchFamily="2" charset="-122"/>
              <a:cs typeface="Arial" panose="020B0604020202020204" pitchFamily="34" charset="0"/>
            </a:endParaRPr>
          </a:p>
          <a:p>
            <a:endParaRPr lang="zh-CN" altLang="en-US" dirty="0"/>
          </a:p>
        </p:txBody>
      </p:sp>
      <p:grpSp>
        <p:nvGrpSpPr>
          <p:cNvPr id="42" name="组合 15"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DFEB65EF-F415-E4CA-FFD9-79605255481C}"/>
              </a:ext>
            </a:extLst>
          </p:cNvPr>
          <p:cNvGrpSpPr>
            <a:grpSpLocks noChangeAspect="1"/>
          </p:cNvGrpSpPr>
          <p:nvPr/>
        </p:nvGrpSpPr>
        <p:grpSpPr>
          <a:xfrm>
            <a:off x="1040434" y="1435729"/>
            <a:ext cx="1086945" cy="1362406"/>
            <a:chOff x="3941636" y="728663"/>
            <a:chExt cx="4308728" cy="5400675"/>
          </a:xfrm>
        </p:grpSpPr>
        <p:grpSp>
          <p:nvGrpSpPr>
            <p:cNvPr id="43" name="ïṡ1îḑè">
              <a:extLst>
                <a:ext uri="{FF2B5EF4-FFF2-40B4-BE49-F238E27FC236}">
                  <a16:creationId xmlns:a16="http://schemas.microsoft.com/office/drawing/2014/main" id="{B470B9E7-5C23-6F06-F595-29C63443C0E9}"/>
                </a:ext>
              </a:extLst>
            </p:cNvPr>
            <p:cNvGrpSpPr/>
            <p:nvPr/>
          </p:nvGrpSpPr>
          <p:grpSpPr>
            <a:xfrm rot="4066030" flipH="1">
              <a:off x="2350961" y="2319338"/>
              <a:ext cx="5400675" cy="2219325"/>
              <a:chOff x="2514600" y="4654550"/>
              <a:chExt cx="5400675" cy="2219325"/>
            </a:xfrm>
          </p:grpSpPr>
          <p:sp>
            <p:nvSpPr>
              <p:cNvPr id="52" name="íṣḷíḋê">
                <a:extLst>
                  <a:ext uri="{FF2B5EF4-FFF2-40B4-BE49-F238E27FC236}">
                    <a16:creationId xmlns:a16="http://schemas.microsoft.com/office/drawing/2014/main" id="{FEF9FE2F-474C-25BF-D939-7EB88D45CDD0}"/>
                  </a:ext>
                </a:extLst>
              </p:cNvPr>
              <p:cNvSpPr/>
              <p:nvPr/>
            </p:nvSpPr>
            <p:spPr bwMode="auto">
              <a:xfrm>
                <a:off x="3570288" y="4902200"/>
                <a:ext cx="3176588" cy="1265238"/>
              </a:xfrm>
              <a:custGeom>
                <a:avLst/>
                <a:gdLst>
                  <a:gd name="T0" fmla="*/ 606 w 1213"/>
                  <a:gd name="T1" fmla="*/ 0 h 483"/>
                  <a:gd name="T2" fmla="*/ 0 w 1213"/>
                  <a:gd name="T3" fmla="*/ 241 h 483"/>
                  <a:gd name="T4" fmla="*/ 606 w 1213"/>
                  <a:gd name="T5" fmla="*/ 483 h 483"/>
                  <a:gd name="T6" fmla="*/ 1213 w 1213"/>
                  <a:gd name="T7" fmla="*/ 241 h 483"/>
                  <a:gd name="T8" fmla="*/ 606 w 1213"/>
                  <a:gd name="T9" fmla="*/ 0 h 483"/>
                  <a:gd name="T10" fmla="*/ 604 w 1213"/>
                  <a:gd name="T11" fmla="*/ 383 h 483"/>
                  <a:gd name="T12" fmla="*/ 148 w 1213"/>
                  <a:gd name="T13" fmla="*/ 216 h 483"/>
                  <a:gd name="T14" fmla="*/ 604 w 1213"/>
                  <a:gd name="T15" fmla="*/ 49 h 483"/>
                  <a:gd name="T16" fmla="*/ 1060 w 1213"/>
                  <a:gd name="T17" fmla="*/ 216 h 483"/>
                  <a:gd name="T18" fmla="*/ 604 w 1213"/>
                  <a:gd name="T19" fmla="*/ 383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3" h="483">
                    <a:moveTo>
                      <a:pt x="606" y="0"/>
                    </a:moveTo>
                    <a:cubicBezTo>
                      <a:pt x="271" y="0"/>
                      <a:pt x="0" y="108"/>
                      <a:pt x="0" y="241"/>
                    </a:cubicBezTo>
                    <a:cubicBezTo>
                      <a:pt x="0" y="375"/>
                      <a:pt x="271" y="483"/>
                      <a:pt x="606" y="483"/>
                    </a:cubicBezTo>
                    <a:cubicBezTo>
                      <a:pt x="941" y="483"/>
                      <a:pt x="1213" y="375"/>
                      <a:pt x="1213" y="241"/>
                    </a:cubicBezTo>
                    <a:cubicBezTo>
                      <a:pt x="1213" y="108"/>
                      <a:pt x="941" y="0"/>
                      <a:pt x="606" y="0"/>
                    </a:cubicBezTo>
                    <a:close/>
                    <a:moveTo>
                      <a:pt x="604" y="383"/>
                    </a:moveTo>
                    <a:cubicBezTo>
                      <a:pt x="353" y="383"/>
                      <a:pt x="148" y="308"/>
                      <a:pt x="148" y="216"/>
                    </a:cubicBezTo>
                    <a:cubicBezTo>
                      <a:pt x="148" y="124"/>
                      <a:pt x="353" y="49"/>
                      <a:pt x="604" y="49"/>
                    </a:cubicBezTo>
                    <a:cubicBezTo>
                      <a:pt x="856" y="49"/>
                      <a:pt x="1060" y="124"/>
                      <a:pt x="1060" y="216"/>
                    </a:cubicBezTo>
                    <a:cubicBezTo>
                      <a:pt x="1060" y="308"/>
                      <a:pt x="856" y="383"/>
                      <a:pt x="604" y="383"/>
                    </a:cubicBezTo>
                    <a:close/>
                  </a:path>
                </a:pathLst>
              </a:custGeom>
              <a:solidFill>
                <a:schemeClr val="accent5"/>
              </a:solidFill>
              <a:ln>
                <a:noFill/>
              </a:ln>
            </p:spPr>
            <p:txBody>
              <a:bodyPr anchor="ctr"/>
              <a:lstStyle/>
              <a:p>
                <a:pPr algn="ctr"/>
                <a:endParaRPr/>
              </a:p>
            </p:txBody>
          </p:sp>
          <p:sp>
            <p:nvSpPr>
              <p:cNvPr id="53" name="íṥḻîde">
                <a:extLst>
                  <a:ext uri="{FF2B5EF4-FFF2-40B4-BE49-F238E27FC236}">
                    <a16:creationId xmlns:a16="http://schemas.microsoft.com/office/drawing/2014/main" id="{DAC910AC-A333-8D01-4C8B-BFD7D7690AD4}"/>
                  </a:ext>
                </a:extLst>
              </p:cNvPr>
              <p:cNvSpPr/>
              <p:nvPr/>
            </p:nvSpPr>
            <p:spPr bwMode="auto">
              <a:xfrm>
                <a:off x="2514600" y="4654550"/>
                <a:ext cx="5400675" cy="2219325"/>
              </a:xfrm>
              <a:custGeom>
                <a:avLst/>
                <a:gdLst>
                  <a:gd name="T0" fmla="*/ 1031 w 2062"/>
                  <a:gd name="T1" fmla="*/ 0 h 848"/>
                  <a:gd name="T2" fmla="*/ 0 w 2062"/>
                  <a:gd name="T3" fmla="*/ 401 h 848"/>
                  <a:gd name="T4" fmla="*/ 1031 w 2062"/>
                  <a:gd name="T5" fmla="*/ 848 h 848"/>
                  <a:gd name="T6" fmla="*/ 2062 w 2062"/>
                  <a:gd name="T7" fmla="*/ 401 h 848"/>
                  <a:gd name="T8" fmla="*/ 1031 w 2062"/>
                  <a:gd name="T9" fmla="*/ 0 h 848"/>
                  <a:gd name="T10" fmla="*/ 1027 w 2062"/>
                  <a:gd name="T11" fmla="*/ 663 h 848"/>
                  <a:gd name="T12" fmla="*/ 253 w 2062"/>
                  <a:gd name="T13" fmla="*/ 355 h 848"/>
                  <a:gd name="T14" fmla="*/ 1027 w 2062"/>
                  <a:gd name="T15" fmla="*/ 47 h 848"/>
                  <a:gd name="T16" fmla="*/ 1802 w 2062"/>
                  <a:gd name="T17" fmla="*/ 355 h 848"/>
                  <a:gd name="T18" fmla="*/ 1027 w 2062"/>
                  <a:gd name="T19" fmla="*/ 663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62" h="848">
                    <a:moveTo>
                      <a:pt x="1031" y="0"/>
                    </a:moveTo>
                    <a:cubicBezTo>
                      <a:pt x="461" y="0"/>
                      <a:pt x="0" y="182"/>
                      <a:pt x="0" y="401"/>
                    </a:cubicBezTo>
                    <a:cubicBezTo>
                      <a:pt x="0" y="648"/>
                      <a:pt x="461" y="848"/>
                      <a:pt x="1031" y="848"/>
                    </a:cubicBezTo>
                    <a:cubicBezTo>
                      <a:pt x="1600" y="848"/>
                      <a:pt x="2062" y="648"/>
                      <a:pt x="2062" y="401"/>
                    </a:cubicBezTo>
                    <a:cubicBezTo>
                      <a:pt x="2062" y="184"/>
                      <a:pt x="1600" y="0"/>
                      <a:pt x="1031" y="0"/>
                    </a:cubicBezTo>
                    <a:moveTo>
                      <a:pt x="1027" y="663"/>
                    </a:moveTo>
                    <a:cubicBezTo>
                      <a:pt x="600" y="663"/>
                      <a:pt x="253" y="511"/>
                      <a:pt x="253" y="355"/>
                    </a:cubicBezTo>
                    <a:cubicBezTo>
                      <a:pt x="253" y="185"/>
                      <a:pt x="600" y="47"/>
                      <a:pt x="1027" y="47"/>
                    </a:cubicBezTo>
                    <a:cubicBezTo>
                      <a:pt x="1455" y="47"/>
                      <a:pt x="1802" y="185"/>
                      <a:pt x="1802" y="355"/>
                    </a:cubicBezTo>
                    <a:cubicBezTo>
                      <a:pt x="1802" y="525"/>
                      <a:pt x="1455" y="663"/>
                      <a:pt x="1027" y="663"/>
                    </a:cubicBezTo>
                  </a:path>
                </a:pathLst>
              </a:custGeom>
              <a:solidFill>
                <a:srgbClr val="EAECE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íSliḍè">
                <a:extLst>
                  <a:ext uri="{FF2B5EF4-FFF2-40B4-BE49-F238E27FC236}">
                    <a16:creationId xmlns:a16="http://schemas.microsoft.com/office/drawing/2014/main" id="{33A7F9DD-7384-8286-7D9E-519EEE408532}"/>
                  </a:ext>
                </a:extLst>
              </p:cNvPr>
              <p:cNvSpPr/>
              <p:nvPr/>
            </p:nvSpPr>
            <p:spPr bwMode="auto">
              <a:xfrm>
                <a:off x="4381500" y="5168900"/>
                <a:ext cx="1603375" cy="538163"/>
              </a:xfrm>
              <a:prstGeom prst="ellipse">
                <a:avLst/>
              </a:prstGeom>
              <a:solidFill>
                <a:schemeClr val="bg2">
                  <a:lumMod val="90000"/>
                </a:schemeClr>
              </a:solidFill>
              <a:ln>
                <a:noFill/>
              </a:ln>
            </p:spPr>
            <p:txBody>
              <a:bodyPr anchor="ctr"/>
              <a:lstStyle/>
              <a:p>
                <a:pPr algn="ctr"/>
                <a:endParaRPr/>
              </a:p>
            </p:txBody>
          </p:sp>
          <p:sp>
            <p:nvSpPr>
              <p:cNvPr id="55" name="ïṡḷíďê">
                <a:extLst>
                  <a:ext uri="{FF2B5EF4-FFF2-40B4-BE49-F238E27FC236}">
                    <a16:creationId xmlns:a16="http://schemas.microsoft.com/office/drawing/2014/main" id="{379FA224-C47E-0CCB-5EA8-857BB6F9860D}"/>
                  </a:ext>
                </a:extLst>
              </p:cNvPr>
              <p:cNvSpPr/>
              <p:nvPr/>
            </p:nvSpPr>
            <p:spPr bwMode="auto">
              <a:xfrm>
                <a:off x="4751388" y="5272088"/>
                <a:ext cx="862013" cy="27940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44" name="îš1iḓe">
              <a:extLst>
                <a:ext uri="{FF2B5EF4-FFF2-40B4-BE49-F238E27FC236}">
                  <a16:creationId xmlns:a16="http://schemas.microsoft.com/office/drawing/2014/main" id="{A206B32A-E084-B89E-2E9B-06F39E65122F}"/>
                </a:ext>
              </a:extLst>
            </p:cNvPr>
            <p:cNvGrpSpPr>
              <a:grpSpLocks noChangeAspect="1"/>
            </p:cNvGrpSpPr>
            <p:nvPr/>
          </p:nvGrpSpPr>
          <p:grpSpPr bwMode="auto">
            <a:xfrm rot="751896">
              <a:off x="5548438" y="1096436"/>
              <a:ext cx="2701926" cy="2789245"/>
              <a:chOff x="6253" y="-20"/>
              <a:chExt cx="1702" cy="1757"/>
            </a:xfrm>
          </p:grpSpPr>
          <p:sp>
            <p:nvSpPr>
              <p:cNvPr id="45" name="îṩ1îḍe">
                <a:extLst>
                  <a:ext uri="{FF2B5EF4-FFF2-40B4-BE49-F238E27FC236}">
                    <a16:creationId xmlns:a16="http://schemas.microsoft.com/office/drawing/2014/main" id="{3C226CEA-D757-2738-7D8D-C733339FEE41}"/>
                  </a:ext>
                </a:extLst>
              </p:cNvPr>
              <p:cNvSpPr/>
              <p:nvPr/>
            </p:nvSpPr>
            <p:spPr bwMode="auto">
              <a:xfrm>
                <a:off x="6258" y="1576"/>
                <a:ext cx="102" cy="97"/>
              </a:xfrm>
              <a:custGeom>
                <a:avLst/>
                <a:gdLst>
                  <a:gd name="T0" fmla="*/ 43 w 43"/>
                  <a:gd name="T1" fmla="*/ 14 h 41"/>
                  <a:gd name="T2" fmla="*/ 6 w 43"/>
                  <a:gd name="T3" fmla="*/ 41 h 41"/>
                  <a:gd name="T4" fmla="*/ 0 w 43"/>
                  <a:gd name="T5" fmla="*/ 35 h 41"/>
                  <a:gd name="T6" fmla="*/ 30 w 43"/>
                  <a:gd name="T7" fmla="*/ 0 h 41"/>
                  <a:gd name="T8" fmla="*/ 43 w 43"/>
                  <a:gd name="T9" fmla="*/ 14 h 41"/>
                </a:gdLst>
                <a:ahLst/>
                <a:cxnLst>
                  <a:cxn ang="0">
                    <a:pos x="T0" y="T1"/>
                  </a:cxn>
                  <a:cxn ang="0">
                    <a:pos x="T2" y="T3"/>
                  </a:cxn>
                  <a:cxn ang="0">
                    <a:pos x="T4" y="T5"/>
                  </a:cxn>
                  <a:cxn ang="0">
                    <a:pos x="T6" y="T7"/>
                  </a:cxn>
                  <a:cxn ang="0">
                    <a:pos x="T8" y="T9"/>
                  </a:cxn>
                </a:cxnLst>
                <a:rect l="0" t="0" r="r" b="b"/>
                <a:pathLst>
                  <a:path w="43" h="41">
                    <a:moveTo>
                      <a:pt x="43" y="14"/>
                    </a:moveTo>
                    <a:cubicBezTo>
                      <a:pt x="6" y="41"/>
                      <a:pt x="6" y="41"/>
                      <a:pt x="6" y="41"/>
                    </a:cubicBezTo>
                    <a:cubicBezTo>
                      <a:pt x="2" y="41"/>
                      <a:pt x="0" y="39"/>
                      <a:pt x="0" y="35"/>
                    </a:cubicBezTo>
                    <a:cubicBezTo>
                      <a:pt x="30" y="0"/>
                      <a:pt x="30" y="0"/>
                      <a:pt x="30" y="0"/>
                    </a:cubicBezTo>
                    <a:lnTo>
                      <a:pt x="43" y="14"/>
                    </a:ln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îṣľidé">
                <a:extLst>
                  <a:ext uri="{FF2B5EF4-FFF2-40B4-BE49-F238E27FC236}">
                    <a16:creationId xmlns:a16="http://schemas.microsoft.com/office/drawing/2014/main" id="{6819C756-8D11-041A-C60D-BC85447A52C1}"/>
                  </a:ext>
                </a:extLst>
              </p:cNvPr>
              <p:cNvSpPr/>
              <p:nvPr/>
            </p:nvSpPr>
            <p:spPr bwMode="auto">
              <a:xfrm>
                <a:off x="6393" y="631"/>
                <a:ext cx="992" cy="928"/>
              </a:xfrm>
              <a:custGeom>
                <a:avLst/>
                <a:gdLst>
                  <a:gd name="T0" fmla="*/ 48 w 418"/>
                  <a:gd name="T1" fmla="*/ 391 h 391"/>
                  <a:gd name="T2" fmla="*/ 0 w 418"/>
                  <a:gd name="T3" fmla="*/ 335 h 391"/>
                  <a:gd name="T4" fmla="*/ 418 w 418"/>
                  <a:gd name="T5" fmla="*/ 0 h 391"/>
                  <a:gd name="T6" fmla="*/ 48 w 418"/>
                  <a:gd name="T7" fmla="*/ 391 h 391"/>
                </a:gdLst>
                <a:ahLst/>
                <a:cxnLst>
                  <a:cxn ang="0">
                    <a:pos x="T0" y="T1"/>
                  </a:cxn>
                  <a:cxn ang="0">
                    <a:pos x="T2" y="T3"/>
                  </a:cxn>
                  <a:cxn ang="0">
                    <a:pos x="T4" y="T5"/>
                  </a:cxn>
                  <a:cxn ang="0">
                    <a:pos x="T6" y="T7"/>
                  </a:cxn>
                </a:cxnLst>
                <a:rect l="0" t="0" r="r" b="b"/>
                <a:pathLst>
                  <a:path w="418" h="391">
                    <a:moveTo>
                      <a:pt x="48" y="391"/>
                    </a:moveTo>
                    <a:cubicBezTo>
                      <a:pt x="23" y="377"/>
                      <a:pt x="11" y="356"/>
                      <a:pt x="0" y="335"/>
                    </a:cubicBezTo>
                    <a:cubicBezTo>
                      <a:pt x="418" y="0"/>
                      <a:pt x="418" y="0"/>
                      <a:pt x="418" y="0"/>
                    </a:cubicBezTo>
                    <a:lnTo>
                      <a:pt x="48" y="391"/>
                    </a:lnTo>
                    <a:close/>
                  </a:path>
                </a:pathLst>
              </a:custGeom>
              <a:solidFill>
                <a:schemeClr val="tx2">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îşḷïḍé">
                <a:extLst>
                  <a:ext uri="{FF2B5EF4-FFF2-40B4-BE49-F238E27FC236}">
                    <a16:creationId xmlns:a16="http://schemas.microsoft.com/office/drawing/2014/main" id="{33975DBA-D059-0600-65A7-A2FFA0F67DF0}"/>
                  </a:ext>
                </a:extLst>
              </p:cNvPr>
              <p:cNvSpPr/>
              <p:nvPr/>
            </p:nvSpPr>
            <p:spPr bwMode="auto">
              <a:xfrm>
                <a:off x="6979" y="631"/>
                <a:ext cx="582" cy="776"/>
              </a:xfrm>
              <a:custGeom>
                <a:avLst/>
                <a:gdLst>
                  <a:gd name="T0" fmla="*/ 0 w 245"/>
                  <a:gd name="T1" fmla="*/ 175 h 327"/>
                  <a:gd name="T2" fmla="*/ 171 w 245"/>
                  <a:gd name="T3" fmla="*/ 0 h 327"/>
                  <a:gd name="T4" fmla="*/ 0 w 245"/>
                  <a:gd name="T5" fmla="*/ 175 h 327"/>
                </a:gdLst>
                <a:ahLst/>
                <a:cxnLst>
                  <a:cxn ang="0">
                    <a:pos x="T0" y="T1"/>
                  </a:cxn>
                  <a:cxn ang="0">
                    <a:pos x="T2" y="T3"/>
                  </a:cxn>
                  <a:cxn ang="0">
                    <a:pos x="T4" y="T5"/>
                  </a:cxn>
                </a:cxnLst>
                <a:rect l="0" t="0" r="r" b="b"/>
                <a:pathLst>
                  <a:path w="245" h="327">
                    <a:moveTo>
                      <a:pt x="0" y="175"/>
                    </a:moveTo>
                    <a:cubicBezTo>
                      <a:pt x="95" y="327"/>
                      <a:pt x="245" y="215"/>
                      <a:pt x="171" y="0"/>
                    </a:cubicBezTo>
                    <a:lnTo>
                      <a:pt x="0" y="175"/>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îṧlídè">
                <a:extLst>
                  <a:ext uri="{FF2B5EF4-FFF2-40B4-BE49-F238E27FC236}">
                    <a16:creationId xmlns:a16="http://schemas.microsoft.com/office/drawing/2014/main" id="{090B6B8E-B87D-9C44-0944-E281CB359C4F}"/>
                  </a:ext>
                </a:extLst>
              </p:cNvPr>
              <p:cNvSpPr/>
              <p:nvPr/>
            </p:nvSpPr>
            <p:spPr bwMode="auto">
              <a:xfrm>
                <a:off x="6548" y="329"/>
                <a:ext cx="837" cy="677"/>
              </a:xfrm>
              <a:custGeom>
                <a:avLst/>
                <a:gdLst>
                  <a:gd name="T0" fmla="*/ 162 w 353"/>
                  <a:gd name="T1" fmla="*/ 285 h 285"/>
                  <a:gd name="T2" fmla="*/ 353 w 353"/>
                  <a:gd name="T3" fmla="*/ 127 h 285"/>
                  <a:gd name="T4" fmla="*/ 162 w 353"/>
                  <a:gd name="T5" fmla="*/ 285 h 285"/>
                </a:gdLst>
                <a:ahLst/>
                <a:cxnLst>
                  <a:cxn ang="0">
                    <a:pos x="T0" y="T1"/>
                  </a:cxn>
                  <a:cxn ang="0">
                    <a:pos x="T2" y="T3"/>
                  </a:cxn>
                  <a:cxn ang="0">
                    <a:pos x="T4" y="T5"/>
                  </a:cxn>
                </a:cxnLst>
                <a:rect l="0" t="0" r="r" b="b"/>
                <a:pathLst>
                  <a:path w="353" h="285">
                    <a:moveTo>
                      <a:pt x="162" y="285"/>
                    </a:moveTo>
                    <a:cubicBezTo>
                      <a:pt x="353" y="127"/>
                      <a:pt x="353" y="127"/>
                      <a:pt x="353" y="127"/>
                    </a:cubicBezTo>
                    <a:cubicBezTo>
                      <a:pt x="182" y="29"/>
                      <a:pt x="0" y="0"/>
                      <a:pt x="162" y="285"/>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íṥľîḑè">
                <a:extLst>
                  <a:ext uri="{FF2B5EF4-FFF2-40B4-BE49-F238E27FC236}">
                    <a16:creationId xmlns:a16="http://schemas.microsoft.com/office/drawing/2014/main" id="{829226CC-6F33-DBE3-63DD-BEC14CDCF616}"/>
                  </a:ext>
                </a:extLst>
              </p:cNvPr>
              <p:cNvSpPr/>
              <p:nvPr/>
            </p:nvSpPr>
            <p:spPr bwMode="auto">
              <a:xfrm>
                <a:off x="7167" y="-20"/>
                <a:ext cx="370" cy="651"/>
              </a:xfrm>
              <a:custGeom>
                <a:avLst/>
                <a:gdLst>
                  <a:gd name="T0" fmla="*/ 92 w 156"/>
                  <a:gd name="T1" fmla="*/ 274 h 274"/>
                  <a:gd name="T2" fmla="*/ 0 w 156"/>
                  <a:gd name="T3" fmla="*/ 229 h 274"/>
                  <a:gd name="T4" fmla="*/ 92 w 156"/>
                  <a:gd name="T5" fmla="*/ 274 h 274"/>
                </a:gdLst>
                <a:ahLst/>
                <a:cxnLst>
                  <a:cxn ang="0">
                    <a:pos x="T0" y="T1"/>
                  </a:cxn>
                  <a:cxn ang="0">
                    <a:pos x="T2" y="T3"/>
                  </a:cxn>
                  <a:cxn ang="0">
                    <a:pos x="T4" y="T5"/>
                  </a:cxn>
                </a:cxnLst>
                <a:rect l="0" t="0" r="r" b="b"/>
                <a:pathLst>
                  <a:path w="156" h="274">
                    <a:moveTo>
                      <a:pt x="92" y="274"/>
                    </a:moveTo>
                    <a:cubicBezTo>
                      <a:pt x="156" y="0"/>
                      <a:pt x="71" y="104"/>
                      <a:pt x="0" y="229"/>
                    </a:cubicBezTo>
                    <a:cubicBezTo>
                      <a:pt x="27" y="241"/>
                      <a:pt x="55" y="254"/>
                      <a:pt x="92" y="274"/>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iSḷiḑê">
                <a:extLst>
                  <a:ext uri="{FF2B5EF4-FFF2-40B4-BE49-F238E27FC236}">
                    <a16:creationId xmlns:a16="http://schemas.microsoft.com/office/drawing/2014/main" id="{D89E3927-ED5C-9AD1-BEF3-E868B536A8C6}"/>
                  </a:ext>
                </a:extLst>
              </p:cNvPr>
              <p:cNvSpPr/>
              <p:nvPr/>
            </p:nvSpPr>
            <p:spPr bwMode="auto">
              <a:xfrm>
                <a:off x="7385" y="628"/>
                <a:ext cx="570" cy="304"/>
              </a:xfrm>
              <a:custGeom>
                <a:avLst/>
                <a:gdLst>
                  <a:gd name="T0" fmla="*/ 0 w 240"/>
                  <a:gd name="T1" fmla="*/ 1 h 128"/>
                  <a:gd name="T2" fmla="*/ 19 w 240"/>
                  <a:gd name="T3" fmla="*/ 128 h 128"/>
                  <a:gd name="T4" fmla="*/ 0 w 240"/>
                  <a:gd name="T5" fmla="*/ 1 h 128"/>
                </a:gdLst>
                <a:ahLst/>
                <a:cxnLst>
                  <a:cxn ang="0">
                    <a:pos x="T0" y="T1"/>
                  </a:cxn>
                  <a:cxn ang="0">
                    <a:pos x="T2" y="T3"/>
                  </a:cxn>
                  <a:cxn ang="0">
                    <a:pos x="T4" y="T5"/>
                  </a:cxn>
                </a:cxnLst>
                <a:rect l="0" t="0" r="r" b="b"/>
                <a:pathLst>
                  <a:path w="240" h="128">
                    <a:moveTo>
                      <a:pt x="0" y="1"/>
                    </a:moveTo>
                    <a:cubicBezTo>
                      <a:pt x="240" y="0"/>
                      <a:pt x="239" y="86"/>
                      <a:pt x="19" y="128"/>
                    </a:cubicBezTo>
                    <a:cubicBezTo>
                      <a:pt x="21" y="86"/>
                      <a:pt x="13" y="43"/>
                      <a:pt x="0" y="1"/>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ïşlîďè">
                <a:extLst>
                  <a:ext uri="{FF2B5EF4-FFF2-40B4-BE49-F238E27FC236}">
                    <a16:creationId xmlns:a16="http://schemas.microsoft.com/office/drawing/2014/main" id="{A93870DD-49F4-11CD-9D1E-26F0612F8FA0}"/>
                  </a:ext>
                </a:extLst>
              </p:cNvPr>
              <p:cNvSpPr/>
              <p:nvPr/>
            </p:nvSpPr>
            <p:spPr bwMode="auto">
              <a:xfrm>
                <a:off x="6253" y="1426"/>
                <a:ext cx="264" cy="311"/>
              </a:xfrm>
              <a:custGeom>
                <a:avLst/>
                <a:gdLst>
                  <a:gd name="T0" fmla="*/ 111 w 111"/>
                  <a:gd name="T1" fmla="*/ 52 h 131"/>
                  <a:gd name="T2" fmla="*/ 59 w 111"/>
                  <a:gd name="T3" fmla="*/ 0 h 131"/>
                  <a:gd name="T4" fmla="*/ 111 w 111"/>
                  <a:gd name="T5" fmla="*/ 52 h 131"/>
                </a:gdLst>
                <a:ahLst/>
                <a:cxnLst>
                  <a:cxn ang="0">
                    <a:pos x="T0" y="T1"/>
                  </a:cxn>
                  <a:cxn ang="0">
                    <a:pos x="T2" y="T3"/>
                  </a:cxn>
                  <a:cxn ang="0">
                    <a:pos x="T4" y="T5"/>
                  </a:cxn>
                </a:cxnLst>
                <a:rect l="0" t="0" r="r" b="b"/>
                <a:pathLst>
                  <a:path w="111" h="131">
                    <a:moveTo>
                      <a:pt x="111" y="52"/>
                    </a:moveTo>
                    <a:cubicBezTo>
                      <a:pt x="30" y="131"/>
                      <a:pt x="0" y="41"/>
                      <a:pt x="59" y="0"/>
                    </a:cubicBezTo>
                    <a:cubicBezTo>
                      <a:pt x="70" y="23"/>
                      <a:pt x="85" y="39"/>
                      <a:pt x="111" y="52"/>
                    </a:cubicBez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spTree>
    <p:custDataLst>
      <p:tags r:id="rId1"/>
    </p:custDataLst>
    <p:extLst>
      <p:ext uri="{BB962C8B-B14F-4D97-AF65-F5344CB8AC3E}">
        <p14:creationId xmlns:p14="http://schemas.microsoft.com/office/powerpoint/2010/main" val="25712235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680771" y="595757"/>
            <a:ext cx="6559784" cy="464230"/>
          </a:xfrm>
        </p:spPr>
        <p:txBody>
          <a:bodyPr wrap="square" anchor="ctr">
            <a:spAutoFit/>
          </a:bodyPr>
          <a:lstStyle/>
          <a:p>
            <a:r>
              <a:rPr lang="en-US" sz="2400" b="0" dirty="0">
                <a:latin typeface="+mj-ea"/>
                <a:ea typeface="+mj-ea"/>
              </a:rPr>
              <a:t>Critical Literature Reviews </a:t>
            </a:r>
          </a:p>
        </p:txBody>
      </p:sp>
      <p:sp>
        <p:nvSpPr>
          <p:cNvPr id="120" name="文本框 119">
            <a:extLst>
              <a:ext uri="{FF2B5EF4-FFF2-40B4-BE49-F238E27FC236}">
                <a16:creationId xmlns:a16="http://schemas.microsoft.com/office/drawing/2014/main" id="{C989D3F3-752D-F3A0-4FD5-F27B6DEA0C7B}"/>
              </a:ext>
            </a:extLst>
          </p:cNvPr>
          <p:cNvSpPr txBox="1"/>
          <p:nvPr/>
        </p:nvSpPr>
        <p:spPr>
          <a:xfrm>
            <a:off x="7968566" y="2045042"/>
            <a:ext cx="427264" cy="369332"/>
          </a:xfrm>
          <a:prstGeom prst="rect">
            <a:avLst/>
          </a:prstGeom>
          <a:noFill/>
        </p:spPr>
        <p:txBody>
          <a:bodyPr wrap="square" lIns="0" tIns="0" rIns="0" b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400" dirty="0">
                <a:solidFill>
                  <a:schemeClr val="bg1"/>
                </a:solidFill>
                <a:latin typeface="+mj-lt"/>
                <a:ea typeface="OPPOSans B" panose="00020600040101010101" pitchFamily="18" charset="-122"/>
                <a:cs typeface="OPPOSans B" panose="00020600040101010101" pitchFamily="18" charset="-122"/>
              </a:rPr>
              <a:t>03</a:t>
            </a:r>
            <a:endParaRPr lang="zh-CN" altLang="en-US" sz="2400" dirty="0">
              <a:solidFill>
                <a:schemeClr val="bg1"/>
              </a:solidFill>
              <a:latin typeface="+mj-lt"/>
              <a:ea typeface="OPPOSans B" panose="00020600040101010101" pitchFamily="18" charset="-122"/>
              <a:cs typeface="OPPOSans B" panose="00020600040101010101" pitchFamily="18" charset="-122"/>
            </a:endParaRPr>
          </a:p>
        </p:txBody>
      </p:sp>
      <p:sp>
        <p:nvSpPr>
          <p:cNvPr id="20" name="文本框 19">
            <a:extLst>
              <a:ext uri="{FF2B5EF4-FFF2-40B4-BE49-F238E27FC236}">
                <a16:creationId xmlns:a16="http://schemas.microsoft.com/office/drawing/2014/main" id="{96E91E61-ADC2-513F-0A94-2A425DAFBFBF}"/>
              </a:ext>
            </a:extLst>
          </p:cNvPr>
          <p:cNvSpPr txBox="1"/>
          <p:nvPr/>
        </p:nvSpPr>
        <p:spPr>
          <a:xfrm>
            <a:off x="3207398" y="1202390"/>
            <a:ext cx="6097554" cy="338554"/>
          </a:xfrm>
          <a:prstGeom prst="rect">
            <a:avLst/>
          </a:prstGeom>
          <a:noFill/>
        </p:spPr>
        <p:txBody>
          <a:bodyPr wrap="square">
            <a:spAutoFit/>
          </a:bodyPr>
          <a:lstStyle/>
          <a:p>
            <a:r>
              <a:rPr lang="en-US" altLang="zh-CN" sz="1600" b="1" dirty="0"/>
              <a:t>Language Proficiency and Academic Performance</a:t>
            </a:r>
            <a:endParaRPr lang="zh-CN" altLang="en-US" sz="1600" b="1" dirty="0"/>
          </a:p>
        </p:txBody>
      </p:sp>
      <p:sp>
        <p:nvSpPr>
          <p:cNvPr id="21" name="文本框 20">
            <a:extLst>
              <a:ext uri="{FF2B5EF4-FFF2-40B4-BE49-F238E27FC236}">
                <a16:creationId xmlns:a16="http://schemas.microsoft.com/office/drawing/2014/main" id="{2F73EEBE-CE30-CB3B-7C39-5E5445782DDC}"/>
              </a:ext>
            </a:extLst>
          </p:cNvPr>
          <p:cNvSpPr txBox="1"/>
          <p:nvPr/>
        </p:nvSpPr>
        <p:spPr>
          <a:xfrm>
            <a:off x="989043" y="1631200"/>
            <a:ext cx="9974424" cy="2016501"/>
          </a:xfrm>
          <a:prstGeom prst="rect">
            <a:avLst/>
          </a:prstGeom>
          <a:noFill/>
        </p:spPr>
        <p:txBody>
          <a:bodyPr wrap="square">
            <a:spAutoFit/>
          </a:bodyPr>
          <a:lstStyle/>
          <a:p>
            <a:pPr marL="285750" indent="-285750">
              <a:buFont typeface="Wingdings" panose="05000000000000000000" pitchFamily="2" charset="2"/>
              <a:buChar char="Ø"/>
            </a:pPr>
            <a:r>
              <a:rPr lang="en-US" altLang="zh-CN" sz="1400" dirty="0">
                <a:latin typeface="Arial" panose="020B0604020202020204" pitchFamily="34" charset="0"/>
                <a:cs typeface="Arial" panose="020B0604020202020204" pitchFamily="34" charset="0"/>
              </a:rPr>
              <a:t>EPI Report (</a:t>
            </a:r>
            <a:r>
              <a:rPr lang="en-US" altLang="zh-CN" sz="1400" dirty="0" err="1">
                <a:latin typeface="Arial" panose="020B0604020202020204" pitchFamily="34" charset="0"/>
                <a:cs typeface="Arial" panose="020B0604020202020204" pitchFamily="34" charset="0"/>
              </a:rPr>
              <a:t>Ebel</a:t>
            </a:r>
            <a:r>
              <a:rPr lang="en-US" altLang="zh-CN" sz="1400" dirty="0">
                <a:latin typeface="Arial" panose="020B0604020202020204" pitchFamily="34" charset="0"/>
                <a:cs typeface="Arial" panose="020B0604020202020204" pitchFamily="34" charset="0"/>
              </a:rPr>
              <a:t>, 2024) found that many Chinese students excel in written English but struggle with spoken English, affecting their classroom participation and group work. The report suggests that test-based preparation (e.g., for IELTS) does not always build real-world communicative competence.</a:t>
            </a:r>
          </a:p>
          <a:p>
            <a:endParaRPr lang="en-US" altLang="zh-CN" sz="14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r>
              <a:rPr lang="en-US" altLang="zh-CN" sz="1400" dirty="0">
                <a:latin typeface="Arial" panose="020B0604020202020204" pitchFamily="34" charset="0"/>
                <a:cs typeface="Arial" panose="020B0604020202020204" pitchFamily="34" charset="0"/>
              </a:rPr>
              <a:t>Jiang and Xiao (2024) highlighted that despite adequate IELTS scores, students often experience difficulties understanding lectures and participating in seminars, can lead to reduced academic confidence and engagement.</a:t>
            </a:r>
          </a:p>
          <a:p>
            <a:endParaRPr lang="en-US" altLang="zh-CN" sz="14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r>
              <a:rPr lang="en-US" altLang="zh-CN" sz="1400" dirty="0">
                <a:latin typeface="Arial" panose="020B0604020202020204" pitchFamily="34" charset="0"/>
                <a:cs typeface="Arial" panose="020B0604020202020204" pitchFamily="34" charset="0"/>
              </a:rPr>
              <a:t>Guo (2024) points out that Chinese students often rely on familiar strategies to cope with language barriers—such as avoiding interactions or reverting to Chinese social media—which can further isolate them academically and socially.</a:t>
            </a:r>
          </a:p>
        </p:txBody>
      </p:sp>
      <p:sp>
        <p:nvSpPr>
          <p:cNvPr id="23" name="文本框 22">
            <a:extLst>
              <a:ext uri="{FF2B5EF4-FFF2-40B4-BE49-F238E27FC236}">
                <a16:creationId xmlns:a16="http://schemas.microsoft.com/office/drawing/2014/main" id="{82D4F0F2-5C04-23A8-42DA-CB61B17F9B6B}"/>
              </a:ext>
            </a:extLst>
          </p:cNvPr>
          <p:cNvSpPr txBox="1"/>
          <p:nvPr/>
        </p:nvSpPr>
        <p:spPr>
          <a:xfrm>
            <a:off x="3289041" y="3737957"/>
            <a:ext cx="6097554" cy="338554"/>
          </a:xfrm>
          <a:prstGeom prst="rect">
            <a:avLst/>
          </a:prstGeom>
          <a:noFill/>
        </p:spPr>
        <p:txBody>
          <a:bodyPr wrap="square">
            <a:spAutoFit/>
          </a:bodyPr>
          <a:lstStyle/>
          <a:p>
            <a:r>
              <a:rPr lang="en-US" altLang="zh-CN" sz="1600" b="1" dirty="0"/>
              <a:t>Cultural Integration and Academic Performance</a:t>
            </a:r>
            <a:endParaRPr lang="zh-CN" altLang="en-US" sz="1600" b="1" dirty="0"/>
          </a:p>
        </p:txBody>
      </p:sp>
      <p:sp>
        <p:nvSpPr>
          <p:cNvPr id="24" name="文本框 23">
            <a:extLst>
              <a:ext uri="{FF2B5EF4-FFF2-40B4-BE49-F238E27FC236}">
                <a16:creationId xmlns:a16="http://schemas.microsoft.com/office/drawing/2014/main" id="{3BB87DD4-694F-8A09-BC8F-C34D47CEBCEF}"/>
              </a:ext>
            </a:extLst>
          </p:cNvPr>
          <p:cNvSpPr txBox="1"/>
          <p:nvPr/>
        </p:nvSpPr>
        <p:spPr>
          <a:xfrm>
            <a:off x="989043" y="4091266"/>
            <a:ext cx="10213913" cy="2246769"/>
          </a:xfrm>
          <a:prstGeom prst="rect">
            <a:avLst/>
          </a:prstGeom>
          <a:noFill/>
        </p:spPr>
        <p:txBody>
          <a:bodyPr wrap="square">
            <a:spAutoFit/>
          </a:bodyPr>
          <a:lstStyle/>
          <a:p>
            <a:pPr marL="285750" indent="-285750">
              <a:buFont typeface="Wingdings" panose="05000000000000000000" pitchFamily="2" charset="2"/>
              <a:buChar char="Ø"/>
            </a:pPr>
            <a:r>
              <a:rPr lang="en-US" altLang="zh-CN" sz="1400" dirty="0">
                <a:latin typeface="Arial" panose="020B0604020202020204" pitchFamily="34" charset="0"/>
                <a:cs typeface="Arial" panose="020B0604020202020204" pitchFamily="34" charset="0"/>
              </a:rPr>
              <a:t>Spencer-</a:t>
            </a:r>
            <a:r>
              <a:rPr lang="en-US" altLang="zh-CN" sz="1400" dirty="0" err="1">
                <a:latin typeface="Arial" panose="020B0604020202020204" pitchFamily="34" charset="0"/>
                <a:cs typeface="Arial" panose="020B0604020202020204" pitchFamily="34" charset="0"/>
              </a:rPr>
              <a:t>Oatey</a:t>
            </a:r>
            <a:r>
              <a:rPr lang="en-US" altLang="zh-CN" sz="1400" dirty="0">
                <a:latin typeface="Arial" panose="020B0604020202020204" pitchFamily="34" charset="0"/>
                <a:cs typeface="Arial" panose="020B0604020202020204" pitchFamily="34" charset="0"/>
              </a:rPr>
              <a:t> and </a:t>
            </a:r>
            <a:r>
              <a:rPr lang="en-US" altLang="zh-CN" sz="1400" dirty="0" err="1">
                <a:latin typeface="Arial" panose="020B0604020202020204" pitchFamily="34" charset="0"/>
                <a:cs typeface="Arial" panose="020B0604020202020204" pitchFamily="34" charset="0"/>
              </a:rPr>
              <a:t>Xiong</a:t>
            </a:r>
            <a:r>
              <a:rPr lang="en-US" altLang="zh-CN" sz="1400" dirty="0">
                <a:latin typeface="Arial" panose="020B0604020202020204" pitchFamily="34" charset="0"/>
                <a:cs typeface="Arial" panose="020B0604020202020204" pitchFamily="34" charset="0"/>
              </a:rPr>
              <a:t> (2006) found that Chinese students often remain within ethnic peer groups due to language confidence issues and cultural distance, which limits intercultural engagement and academic collaboration.</a:t>
            </a:r>
          </a:p>
          <a:p>
            <a:pPr marL="285750" indent="-285750">
              <a:buFont typeface="Wingdings" panose="05000000000000000000" pitchFamily="2" charset="2"/>
              <a:buChar char="Ø"/>
            </a:pPr>
            <a:endParaRPr lang="en-US" altLang="zh-CN" sz="14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r>
              <a:rPr lang="en-US" altLang="zh-CN" sz="1400" dirty="0">
                <a:latin typeface="Arial" panose="020B0604020202020204" pitchFamily="34" charset="0"/>
                <a:cs typeface="Arial" panose="020B0604020202020204" pitchFamily="34" charset="0"/>
              </a:rPr>
              <a:t>Guo (2024) emphasizes that while digital platforms like WeChat provide social comfort and continuity, they also create "digital silos" that inhibit cultural immersion and language use in English-speaking environments.</a:t>
            </a:r>
          </a:p>
          <a:p>
            <a:pPr marL="285750" indent="-285750">
              <a:buFont typeface="Wingdings" panose="05000000000000000000" pitchFamily="2" charset="2"/>
              <a:buChar char="Ø"/>
            </a:pPr>
            <a:endParaRPr lang="en-US" altLang="zh-CN" sz="14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r>
              <a:rPr lang="en-US" altLang="zh-CN" sz="1400" dirty="0">
                <a:latin typeface="Arial" panose="020B0604020202020204" pitchFamily="34" charset="0"/>
                <a:cs typeface="Arial" panose="020B0604020202020204" pitchFamily="34" charset="0"/>
              </a:rPr>
              <a:t>Ward and Kennedy’s (2001) model of intercultural adaptation is applicable here: Chinese students often experience both psychological stress (e.g., homesickness, anxiety) and sociocultural challenges (e.g., making friends, understanding UK academic norms).</a:t>
            </a:r>
          </a:p>
          <a:p>
            <a:pPr marL="285750" indent="-285750">
              <a:buFont typeface="Wingdings" panose="05000000000000000000" pitchFamily="2" charset="2"/>
              <a:buChar char="Ø"/>
            </a:pPr>
            <a:endParaRPr lang="en-US" altLang="zh-CN" sz="1400" dirty="0">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2793382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680771" y="595757"/>
            <a:ext cx="6559784" cy="464230"/>
          </a:xfrm>
        </p:spPr>
        <p:txBody>
          <a:bodyPr wrap="square" anchor="ctr">
            <a:spAutoFit/>
          </a:bodyPr>
          <a:lstStyle/>
          <a:p>
            <a:r>
              <a:rPr lang="en-US" sz="2400" b="0" dirty="0">
                <a:latin typeface="+mj-ea"/>
                <a:ea typeface="+mj-ea"/>
              </a:rPr>
              <a:t>Critical Literature Reviews </a:t>
            </a:r>
          </a:p>
        </p:txBody>
      </p:sp>
      <p:sp>
        <p:nvSpPr>
          <p:cNvPr id="120" name="文本框 119">
            <a:extLst>
              <a:ext uri="{FF2B5EF4-FFF2-40B4-BE49-F238E27FC236}">
                <a16:creationId xmlns:a16="http://schemas.microsoft.com/office/drawing/2014/main" id="{C989D3F3-752D-F3A0-4FD5-F27B6DEA0C7B}"/>
              </a:ext>
            </a:extLst>
          </p:cNvPr>
          <p:cNvSpPr txBox="1"/>
          <p:nvPr/>
        </p:nvSpPr>
        <p:spPr>
          <a:xfrm>
            <a:off x="7968566" y="2045042"/>
            <a:ext cx="427264" cy="369332"/>
          </a:xfrm>
          <a:prstGeom prst="rect">
            <a:avLst/>
          </a:prstGeom>
          <a:noFill/>
        </p:spPr>
        <p:txBody>
          <a:bodyPr wrap="square" lIns="0" tIns="0" rIns="0" b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400" dirty="0">
                <a:solidFill>
                  <a:schemeClr val="bg1"/>
                </a:solidFill>
                <a:latin typeface="+mj-lt"/>
                <a:ea typeface="OPPOSans B" panose="00020600040101010101" pitchFamily="18" charset="-122"/>
                <a:cs typeface="OPPOSans B" panose="00020600040101010101" pitchFamily="18" charset="-122"/>
              </a:rPr>
              <a:t>03</a:t>
            </a:r>
            <a:endParaRPr lang="zh-CN" altLang="en-US" sz="2400" dirty="0">
              <a:solidFill>
                <a:schemeClr val="bg1"/>
              </a:solidFill>
              <a:latin typeface="+mj-lt"/>
              <a:ea typeface="OPPOSans B" panose="00020600040101010101" pitchFamily="18" charset="-122"/>
              <a:cs typeface="OPPOSans B" panose="00020600040101010101" pitchFamily="18" charset="-122"/>
            </a:endParaRPr>
          </a:p>
        </p:txBody>
      </p:sp>
      <p:sp>
        <p:nvSpPr>
          <p:cNvPr id="24" name="文本框 23">
            <a:extLst>
              <a:ext uri="{FF2B5EF4-FFF2-40B4-BE49-F238E27FC236}">
                <a16:creationId xmlns:a16="http://schemas.microsoft.com/office/drawing/2014/main" id="{3BB87DD4-694F-8A09-BC8F-C34D47CEBCEF}"/>
              </a:ext>
            </a:extLst>
          </p:cNvPr>
          <p:cNvSpPr txBox="1"/>
          <p:nvPr/>
        </p:nvSpPr>
        <p:spPr>
          <a:xfrm>
            <a:off x="989043" y="4091266"/>
            <a:ext cx="10213913" cy="523220"/>
          </a:xfrm>
          <a:prstGeom prst="rect">
            <a:avLst/>
          </a:prstGeom>
          <a:noFill/>
        </p:spPr>
        <p:txBody>
          <a:bodyPr wrap="square">
            <a:spAutoFit/>
          </a:bodyPr>
          <a:lstStyle/>
          <a:p>
            <a:pPr marL="285750" indent="-285750">
              <a:buFont typeface="Wingdings" panose="05000000000000000000" pitchFamily="2" charset="2"/>
              <a:buChar char="Ø"/>
            </a:pPr>
            <a:endParaRPr lang="en-US" altLang="zh-CN" sz="14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endParaRPr lang="en-US" altLang="zh-CN" sz="1400" dirty="0">
              <a:latin typeface="Arial" panose="020B0604020202020204" pitchFamily="34" charset="0"/>
              <a:cs typeface="Arial" panose="020B0604020202020204" pitchFamily="34" charset="0"/>
            </a:endParaRPr>
          </a:p>
        </p:txBody>
      </p:sp>
      <p:pic>
        <p:nvPicPr>
          <p:cNvPr id="8" name="图片 7">
            <a:extLst>
              <a:ext uri="{FF2B5EF4-FFF2-40B4-BE49-F238E27FC236}">
                <a16:creationId xmlns:a16="http://schemas.microsoft.com/office/drawing/2014/main" id="{22EBC646-156D-4926-8579-730F92153F29}"/>
              </a:ext>
            </a:extLst>
          </p:cNvPr>
          <p:cNvPicPr>
            <a:picLocks noChangeAspect="1"/>
          </p:cNvPicPr>
          <p:nvPr/>
        </p:nvPicPr>
        <p:blipFill>
          <a:blip r:embed="rId4"/>
          <a:stretch>
            <a:fillRect/>
          </a:stretch>
        </p:blipFill>
        <p:spPr>
          <a:xfrm>
            <a:off x="3219059" y="1134632"/>
            <a:ext cx="5281130" cy="4211809"/>
          </a:xfrm>
          <a:prstGeom prst="rect">
            <a:avLst/>
          </a:prstGeom>
        </p:spPr>
      </p:pic>
      <p:sp>
        <p:nvSpPr>
          <p:cNvPr id="10" name="文本框 9">
            <a:extLst>
              <a:ext uri="{FF2B5EF4-FFF2-40B4-BE49-F238E27FC236}">
                <a16:creationId xmlns:a16="http://schemas.microsoft.com/office/drawing/2014/main" id="{7BD37BF5-96BC-FDAE-7438-162FF048D33F}"/>
              </a:ext>
            </a:extLst>
          </p:cNvPr>
          <p:cNvSpPr txBox="1"/>
          <p:nvPr/>
        </p:nvSpPr>
        <p:spPr>
          <a:xfrm>
            <a:off x="989043" y="5384814"/>
            <a:ext cx="10319657" cy="338554"/>
          </a:xfrm>
          <a:prstGeom prst="rect">
            <a:avLst/>
          </a:prstGeom>
          <a:noFill/>
        </p:spPr>
        <p:txBody>
          <a:bodyPr wrap="square">
            <a:spAutoFit/>
          </a:bodyPr>
          <a:lstStyle/>
          <a:p>
            <a:r>
              <a:rPr lang="en-US" altLang="zh-CN" sz="1600" dirty="0">
                <a:latin typeface="Arial" panose="020B0604020202020204" pitchFamily="34" charset="0"/>
                <a:cs typeface="Arial" panose="020B0604020202020204" pitchFamily="34" charset="0"/>
              </a:rPr>
              <a:t>Source: </a:t>
            </a:r>
            <a:r>
              <a:rPr lang="en-US" altLang="zh-CN" sz="1600" dirty="0" err="1">
                <a:latin typeface="Arial" panose="020B0604020202020204" pitchFamily="34" charset="0"/>
                <a:cs typeface="Arial" panose="020B0604020202020204" pitchFamily="34" charset="0"/>
              </a:rPr>
              <a:t>Ece</a:t>
            </a:r>
            <a:r>
              <a:rPr lang="en-US" altLang="zh-CN" sz="1600" dirty="0">
                <a:latin typeface="Arial" panose="020B0604020202020204" pitchFamily="34" charset="0"/>
                <a:cs typeface="Arial" panose="020B0604020202020204" pitchFamily="34" charset="0"/>
              </a:rPr>
              <a:t> and </a:t>
            </a:r>
            <a:r>
              <a:rPr lang="en-US" altLang="zh-CN" sz="1600" dirty="0" err="1">
                <a:latin typeface="Arial" panose="020B0604020202020204" pitchFamily="34" charset="0"/>
                <a:cs typeface="Arial" panose="020B0604020202020204" pitchFamily="34" charset="0"/>
              </a:rPr>
              <a:t>Inegbedion</a:t>
            </a:r>
            <a:r>
              <a:rPr lang="en-US" altLang="zh-CN" sz="1600" dirty="0">
                <a:latin typeface="Arial" panose="020B0604020202020204" pitchFamily="34" charset="0"/>
                <a:cs typeface="Arial" panose="020B0604020202020204" pitchFamily="34" charset="0"/>
              </a:rPr>
              <a:t> (2015) Frame work of  factors influencing international students performs in the UK</a:t>
            </a:r>
          </a:p>
        </p:txBody>
      </p:sp>
    </p:spTree>
    <p:custDataLst>
      <p:tags r:id="rId1"/>
    </p:custDataLst>
    <p:extLst>
      <p:ext uri="{BB962C8B-B14F-4D97-AF65-F5344CB8AC3E}">
        <p14:creationId xmlns:p14="http://schemas.microsoft.com/office/powerpoint/2010/main" val="36203609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id="{71A82E37-081C-6B3C-B34A-A40E31A8E7BD}"/>
              </a:ext>
            </a:extLst>
          </p:cNvPr>
          <p:cNvPicPr>
            <a:picLocks noChangeAspect="1"/>
          </p:cNvPicPr>
          <p:nvPr/>
        </p:nvPicPr>
        <p:blipFill>
          <a:blip r:embed="rId4"/>
          <a:stretch>
            <a:fillRect/>
          </a:stretch>
        </p:blipFill>
        <p:spPr>
          <a:xfrm>
            <a:off x="9420361" y="2935402"/>
            <a:ext cx="2093012" cy="1679084"/>
          </a:xfrm>
          <a:prstGeom prst="rect">
            <a:avLst/>
          </a:prstGeom>
        </p:spPr>
      </p:pic>
      <p:sp>
        <p:nvSpPr>
          <p:cNvPr id="4" name="标题 3"/>
          <p:cNvSpPr>
            <a:spLocks noGrp="1"/>
          </p:cNvSpPr>
          <p:nvPr>
            <p:ph type="title"/>
          </p:nvPr>
        </p:nvSpPr>
        <p:spPr>
          <a:xfrm>
            <a:off x="680771" y="595757"/>
            <a:ext cx="6559784" cy="464230"/>
          </a:xfrm>
        </p:spPr>
        <p:txBody>
          <a:bodyPr wrap="square" anchor="ctr">
            <a:spAutoFit/>
          </a:bodyPr>
          <a:lstStyle/>
          <a:p>
            <a:r>
              <a:rPr lang="en-US" altLang="zh-CN" sz="2400" b="1" dirty="0">
                <a:solidFill>
                  <a:schemeClr val="accent1"/>
                </a:solidFill>
                <a:latin typeface="Arial"/>
                <a:ea typeface="宋体"/>
                <a:cs typeface="Arial"/>
              </a:rPr>
              <a:t>Research Design</a:t>
            </a:r>
          </a:p>
        </p:txBody>
      </p:sp>
      <p:sp>
        <p:nvSpPr>
          <p:cNvPr id="120" name="文本框 119">
            <a:extLst>
              <a:ext uri="{FF2B5EF4-FFF2-40B4-BE49-F238E27FC236}">
                <a16:creationId xmlns:a16="http://schemas.microsoft.com/office/drawing/2014/main" id="{C989D3F3-752D-F3A0-4FD5-F27B6DEA0C7B}"/>
              </a:ext>
            </a:extLst>
          </p:cNvPr>
          <p:cNvSpPr txBox="1"/>
          <p:nvPr/>
        </p:nvSpPr>
        <p:spPr>
          <a:xfrm>
            <a:off x="7968566" y="2045042"/>
            <a:ext cx="427264" cy="369332"/>
          </a:xfrm>
          <a:prstGeom prst="rect">
            <a:avLst/>
          </a:prstGeom>
          <a:noFill/>
        </p:spPr>
        <p:txBody>
          <a:bodyPr wrap="square" lIns="0" tIns="0" rIns="0" b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400" dirty="0">
                <a:solidFill>
                  <a:schemeClr val="bg1"/>
                </a:solidFill>
                <a:latin typeface="+mj-lt"/>
                <a:ea typeface="OPPOSans B" panose="00020600040101010101" pitchFamily="18" charset="-122"/>
                <a:cs typeface="OPPOSans B" panose="00020600040101010101" pitchFamily="18" charset="-122"/>
              </a:rPr>
              <a:t>03</a:t>
            </a:r>
            <a:endParaRPr lang="zh-CN" altLang="en-US" sz="2400" dirty="0">
              <a:solidFill>
                <a:schemeClr val="bg1"/>
              </a:solidFill>
              <a:latin typeface="+mj-lt"/>
              <a:ea typeface="OPPOSans B" panose="00020600040101010101" pitchFamily="18" charset="-122"/>
              <a:cs typeface="OPPOSans B" panose="00020600040101010101" pitchFamily="18" charset="-122"/>
            </a:endParaRPr>
          </a:p>
        </p:txBody>
      </p:sp>
      <p:sp>
        <p:nvSpPr>
          <p:cNvPr id="24" name="文本框 23">
            <a:extLst>
              <a:ext uri="{FF2B5EF4-FFF2-40B4-BE49-F238E27FC236}">
                <a16:creationId xmlns:a16="http://schemas.microsoft.com/office/drawing/2014/main" id="{3BB87DD4-694F-8A09-BC8F-C34D47CEBCEF}"/>
              </a:ext>
            </a:extLst>
          </p:cNvPr>
          <p:cNvSpPr txBox="1"/>
          <p:nvPr/>
        </p:nvSpPr>
        <p:spPr>
          <a:xfrm>
            <a:off x="989043" y="4091266"/>
            <a:ext cx="10213913" cy="523220"/>
          </a:xfrm>
          <a:prstGeom prst="rect">
            <a:avLst/>
          </a:prstGeom>
          <a:noFill/>
        </p:spPr>
        <p:txBody>
          <a:bodyPr wrap="square">
            <a:spAutoFit/>
          </a:bodyPr>
          <a:lstStyle/>
          <a:p>
            <a:pPr marL="285750" indent="-285750">
              <a:buFont typeface="Wingdings" panose="05000000000000000000" pitchFamily="2" charset="2"/>
              <a:buChar char="Ø"/>
            </a:pPr>
            <a:endParaRPr lang="en-US" altLang="zh-CN" sz="14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endParaRPr lang="en-US" altLang="zh-CN" sz="1400" dirty="0">
              <a:latin typeface="Arial" panose="020B0604020202020204" pitchFamily="34" charset="0"/>
              <a:cs typeface="Arial" panose="020B0604020202020204" pitchFamily="34" charset="0"/>
            </a:endParaRPr>
          </a:p>
        </p:txBody>
      </p:sp>
      <p:sp>
        <p:nvSpPr>
          <p:cNvPr id="9" name="文本框 8">
            <a:extLst>
              <a:ext uri="{FF2B5EF4-FFF2-40B4-BE49-F238E27FC236}">
                <a16:creationId xmlns:a16="http://schemas.microsoft.com/office/drawing/2014/main" id="{43F70285-207D-DA1A-9926-783461F43637}"/>
              </a:ext>
            </a:extLst>
          </p:cNvPr>
          <p:cNvSpPr txBox="1"/>
          <p:nvPr/>
        </p:nvSpPr>
        <p:spPr>
          <a:xfrm>
            <a:off x="1587468" y="5657344"/>
            <a:ext cx="8154178" cy="369332"/>
          </a:xfrm>
          <a:prstGeom prst="rect">
            <a:avLst/>
          </a:prstGeom>
          <a:noFill/>
        </p:spPr>
        <p:txBody>
          <a:bodyPr wrap="square">
            <a:spAutoFit/>
          </a:bodyPr>
          <a:lstStyle/>
          <a:p>
            <a:pPr algn="l"/>
            <a:r>
              <a:rPr lang="en-US" altLang="zh-CN" sz="1800" b="1" kern="0" dirty="0">
                <a:effectLst/>
                <a:latin typeface="Arial" panose="020B0604020202020204" pitchFamily="34" charset="0"/>
                <a:ea typeface="宋体" panose="02010600030101010101" pitchFamily="2" charset="-122"/>
                <a:cs typeface="Times New Roman" panose="02020603050405020304" pitchFamily="18" charset="0"/>
              </a:rPr>
              <a:t> </a:t>
            </a:r>
            <a:r>
              <a:rPr lang="en-US" altLang="zh-CN" sz="1600" b="1" kern="0" dirty="0">
                <a:effectLst/>
                <a:latin typeface="Arial" panose="020B0604020202020204" pitchFamily="34" charset="0"/>
                <a:ea typeface="宋体" panose="02010600030101010101" pitchFamily="2" charset="-122"/>
                <a:cs typeface="Times New Roman" panose="02020603050405020304" pitchFamily="18" charset="0"/>
              </a:rPr>
              <a:t>Research Design Table Based on Saunders' Research Onion</a:t>
            </a:r>
            <a:endParaRPr lang="zh-CN" altLang="zh-CN" sz="1600" kern="100" dirty="0">
              <a:effectLst/>
              <a:latin typeface="等线" panose="02010600030101010101" pitchFamily="2" charset="-122"/>
              <a:ea typeface="等线" panose="02010600030101010101" pitchFamily="2" charset="-122"/>
              <a:cs typeface="Times New Roman" panose="02020603050405020304" pitchFamily="18" charset="0"/>
            </a:endParaRPr>
          </a:p>
        </p:txBody>
      </p:sp>
      <p:graphicFrame>
        <p:nvGraphicFramePr>
          <p:cNvPr id="7" name="表格 6">
            <a:extLst>
              <a:ext uri="{FF2B5EF4-FFF2-40B4-BE49-F238E27FC236}">
                <a16:creationId xmlns:a16="http://schemas.microsoft.com/office/drawing/2014/main" id="{A2456453-D438-6289-5EE4-C726CBB5D969}"/>
              </a:ext>
            </a:extLst>
          </p:cNvPr>
          <p:cNvGraphicFramePr>
            <a:graphicFrameLocks noGrp="1"/>
          </p:cNvGraphicFramePr>
          <p:nvPr>
            <p:extLst>
              <p:ext uri="{D42A27DB-BD31-4B8C-83A1-F6EECF244321}">
                <p14:modId xmlns:p14="http://schemas.microsoft.com/office/powerpoint/2010/main" val="416908600"/>
              </p:ext>
            </p:extLst>
          </p:nvPr>
        </p:nvGraphicFramePr>
        <p:xfrm>
          <a:off x="955765" y="1200655"/>
          <a:ext cx="8542799" cy="4456689"/>
        </p:xfrm>
        <a:graphic>
          <a:graphicData uri="http://schemas.openxmlformats.org/drawingml/2006/table">
            <a:tbl>
              <a:tblPr firstRow="1" firstCol="1" bandRow="1">
                <a:tableStyleId>{5C22544A-7EE6-4342-B048-85BDC9FD1C3A}</a:tableStyleId>
              </a:tblPr>
              <a:tblGrid>
                <a:gridCol w="2847257">
                  <a:extLst>
                    <a:ext uri="{9D8B030D-6E8A-4147-A177-3AD203B41FA5}">
                      <a16:colId xmlns:a16="http://schemas.microsoft.com/office/drawing/2014/main" val="2747785296"/>
                    </a:ext>
                  </a:extLst>
                </a:gridCol>
                <a:gridCol w="2847257">
                  <a:extLst>
                    <a:ext uri="{9D8B030D-6E8A-4147-A177-3AD203B41FA5}">
                      <a16:colId xmlns:a16="http://schemas.microsoft.com/office/drawing/2014/main" val="6520174"/>
                    </a:ext>
                  </a:extLst>
                </a:gridCol>
                <a:gridCol w="2848285">
                  <a:extLst>
                    <a:ext uri="{9D8B030D-6E8A-4147-A177-3AD203B41FA5}">
                      <a16:colId xmlns:a16="http://schemas.microsoft.com/office/drawing/2014/main" val="2820294696"/>
                    </a:ext>
                  </a:extLst>
                </a:gridCol>
              </a:tblGrid>
              <a:tr h="277923">
                <a:tc>
                  <a:txBody>
                    <a:bodyPr/>
                    <a:lstStyle/>
                    <a:p>
                      <a:pPr algn="l"/>
                      <a:r>
                        <a:rPr lang="en-US" sz="1400" kern="0" dirty="0">
                          <a:effectLst/>
                          <a:latin typeface="Arial" panose="020B0604020202020204" pitchFamily="34" charset="0"/>
                          <a:cs typeface="Arial" panose="020B0604020202020204" pitchFamily="34" charset="0"/>
                        </a:rPr>
                        <a:t>Layer</a:t>
                      </a:r>
                      <a:endParaRPr lang="zh-CN" sz="1400" kern="100" dirty="0">
                        <a:effectLst/>
                        <a:latin typeface="Arial" panose="020B0604020202020204" pitchFamily="34" charset="0"/>
                        <a:ea typeface="等线" panose="02010600030101010101" pitchFamily="2" charset="-122"/>
                        <a:cs typeface="Arial" panose="020B0604020202020204" pitchFamily="34" charset="0"/>
                      </a:endParaRPr>
                    </a:p>
                  </a:txBody>
                  <a:tcPr marL="68580" marR="68580" marT="0" marB="0"/>
                </a:tc>
                <a:tc>
                  <a:txBody>
                    <a:bodyPr/>
                    <a:lstStyle/>
                    <a:p>
                      <a:pPr algn="l"/>
                      <a:r>
                        <a:rPr lang="en-US" sz="1400" kern="0" dirty="0">
                          <a:effectLst/>
                          <a:latin typeface="Arial" panose="020B0604020202020204" pitchFamily="34" charset="0"/>
                          <a:cs typeface="Arial" panose="020B0604020202020204" pitchFamily="34" charset="0"/>
                        </a:rPr>
                        <a:t>Choice</a:t>
                      </a:r>
                      <a:endParaRPr lang="zh-CN" sz="1400" kern="100" dirty="0">
                        <a:effectLst/>
                        <a:latin typeface="Arial" panose="020B0604020202020204" pitchFamily="34" charset="0"/>
                        <a:ea typeface="等线" panose="02010600030101010101" pitchFamily="2" charset="-122"/>
                        <a:cs typeface="Arial" panose="020B0604020202020204" pitchFamily="34" charset="0"/>
                      </a:endParaRPr>
                    </a:p>
                  </a:txBody>
                  <a:tcPr marL="68580" marR="68580" marT="0" marB="0"/>
                </a:tc>
                <a:tc>
                  <a:txBody>
                    <a:bodyPr/>
                    <a:lstStyle/>
                    <a:p>
                      <a:pPr algn="l"/>
                      <a:r>
                        <a:rPr lang="en-US" sz="1400" kern="0" dirty="0">
                          <a:effectLst/>
                          <a:latin typeface="Arial" panose="020B0604020202020204" pitchFamily="34" charset="0"/>
                          <a:cs typeface="Arial" panose="020B0604020202020204" pitchFamily="34" charset="0"/>
                        </a:rPr>
                        <a:t>Justification</a:t>
                      </a:r>
                      <a:endParaRPr lang="zh-CN" sz="1400" kern="100" dirty="0">
                        <a:effectLst/>
                        <a:latin typeface="Arial" panose="020B0604020202020204" pitchFamily="34" charset="0"/>
                        <a:ea typeface="等线" panose="02010600030101010101" pitchFamily="2" charset="-122"/>
                        <a:cs typeface="Arial" panose="020B0604020202020204" pitchFamily="34" charset="0"/>
                      </a:endParaRPr>
                    </a:p>
                  </a:txBody>
                  <a:tcPr marL="68580" marR="68580" marT="0" marB="0"/>
                </a:tc>
                <a:extLst>
                  <a:ext uri="{0D108BD9-81ED-4DB2-BD59-A6C34878D82A}">
                    <a16:rowId xmlns:a16="http://schemas.microsoft.com/office/drawing/2014/main" val="81489464"/>
                  </a:ext>
                </a:extLst>
              </a:tr>
              <a:tr h="586822">
                <a:tc>
                  <a:txBody>
                    <a:bodyPr/>
                    <a:lstStyle/>
                    <a:p>
                      <a:pPr algn="l"/>
                      <a:r>
                        <a:rPr lang="en-US" sz="1400" kern="0" dirty="0">
                          <a:effectLst/>
                          <a:latin typeface="Arial" panose="020B0604020202020204" pitchFamily="34" charset="0"/>
                          <a:cs typeface="Arial" panose="020B0604020202020204" pitchFamily="34" charset="0"/>
                        </a:rPr>
                        <a:t>Philosophy</a:t>
                      </a:r>
                      <a:endParaRPr lang="zh-CN" sz="1400" kern="100" dirty="0">
                        <a:effectLst/>
                        <a:latin typeface="Arial" panose="020B0604020202020204" pitchFamily="34" charset="0"/>
                        <a:ea typeface="等线" panose="02010600030101010101" pitchFamily="2" charset="-122"/>
                        <a:cs typeface="Arial" panose="020B0604020202020204" pitchFamily="34" charset="0"/>
                      </a:endParaRPr>
                    </a:p>
                  </a:txBody>
                  <a:tcPr marL="68580" marR="68580" marT="0" marB="0"/>
                </a:tc>
                <a:tc>
                  <a:txBody>
                    <a:bodyPr/>
                    <a:lstStyle/>
                    <a:p>
                      <a:pPr algn="l"/>
                      <a:r>
                        <a:rPr lang="en-US" sz="1400" kern="0" dirty="0">
                          <a:effectLst/>
                          <a:latin typeface="Abadi" panose="020B0604020104020204" pitchFamily="34" charset="0"/>
                        </a:rPr>
                        <a:t>Pragmatism</a:t>
                      </a:r>
                      <a:endParaRPr lang="zh-CN" sz="1400" kern="100" dirty="0">
                        <a:effectLst/>
                        <a:latin typeface="Abadi" panose="020B0604020104020204" pitchFamily="34" charset="0"/>
                        <a:ea typeface="等线" panose="02010600030101010101" pitchFamily="2" charset="-122"/>
                        <a:cs typeface="Times New Roman" panose="02020603050405020304" pitchFamily="18" charset="0"/>
                      </a:endParaRPr>
                    </a:p>
                  </a:txBody>
                  <a:tcPr marL="68580" marR="68580" marT="0" marB="0"/>
                </a:tc>
                <a:tc>
                  <a:txBody>
                    <a:bodyPr/>
                    <a:lstStyle/>
                    <a:p>
                      <a:pPr algn="l"/>
                      <a:r>
                        <a:rPr lang="en-US" sz="1400" kern="0">
                          <a:effectLst/>
                          <a:latin typeface="Abadi" panose="020B0604020104020204" pitchFamily="34" charset="0"/>
                        </a:rPr>
                        <a:t>Allows combination of methods for real-world problem-solving</a:t>
                      </a:r>
                      <a:endParaRPr lang="zh-CN" sz="1400" kern="100">
                        <a:effectLst/>
                        <a:latin typeface="Abadi" panose="020B0604020104020204" pitchFamily="34" charset="0"/>
                        <a:ea typeface="等线"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277055397"/>
                  </a:ext>
                </a:extLst>
              </a:tr>
              <a:tr h="782430">
                <a:tc>
                  <a:txBody>
                    <a:bodyPr/>
                    <a:lstStyle/>
                    <a:p>
                      <a:pPr algn="l"/>
                      <a:r>
                        <a:rPr lang="en-US" sz="1400" kern="0" dirty="0">
                          <a:effectLst/>
                          <a:latin typeface="Arial" panose="020B0604020202020204" pitchFamily="34" charset="0"/>
                          <a:cs typeface="Arial" panose="020B0604020202020204" pitchFamily="34" charset="0"/>
                        </a:rPr>
                        <a:t>Approach</a:t>
                      </a:r>
                      <a:endParaRPr lang="zh-CN" sz="1400" kern="100" dirty="0">
                        <a:effectLst/>
                        <a:latin typeface="Arial" panose="020B0604020202020204" pitchFamily="34" charset="0"/>
                        <a:ea typeface="等线" panose="02010600030101010101" pitchFamily="2" charset="-122"/>
                        <a:cs typeface="Arial" panose="020B0604020202020204" pitchFamily="34" charset="0"/>
                      </a:endParaRPr>
                    </a:p>
                  </a:txBody>
                  <a:tcPr marL="68580" marR="68580" marT="0" marB="0"/>
                </a:tc>
                <a:tc>
                  <a:txBody>
                    <a:bodyPr/>
                    <a:lstStyle/>
                    <a:p>
                      <a:pPr algn="l"/>
                      <a:r>
                        <a:rPr lang="en-US" sz="1400" kern="0" dirty="0">
                          <a:effectLst/>
                          <a:latin typeface="Abadi" panose="020B0604020104020204" pitchFamily="34" charset="0"/>
                        </a:rPr>
                        <a:t>Abductive</a:t>
                      </a:r>
                      <a:endParaRPr lang="zh-CN" sz="1400" kern="100" dirty="0">
                        <a:effectLst/>
                        <a:latin typeface="Abadi" panose="020B0604020104020204" pitchFamily="34" charset="0"/>
                        <a:ea typeface="等线" panose="02010600030101010101" pitchFamily="2" charset="-122"/>
                        <a:cs typeface="Times New Roman" panose="02020603050405020304" pitchFamily="18" charset="0"/>
                      </a:endParaRPr>
                    </a:p>
                  </a:txBody>
                  <a:tcPr marL="68580" marR="68580" marT="0" marB="0"/>
                </a:tc>
                <a:tc>
                  <a:txBody>
                    <a:bodyPr/>
                    <a:lstStyle/>
                    <a:p>
                      <a:pPr algn="l"/>
                      <a:r>
                        <a:rPr lang="en-US" sz="1400" kern="0" dirty="0">
                          <a:effectLst/>
                          <a:latin typeface="Abadi" panose="020B0604020104020204" pitchFamily="34" charset="0"/>
                        </a:rPr>
                        <a:t>Moves between theory and data; supports mixed methods</a:t>
                      </a:r>
                      <a:endParaRPr lang="zh-CN" sz="1400" kern="100" dirty="0">
                        <a:effectLst/>
                        <a:latin typeface="Abadi" panose="020B0604020104020204" pitchFamily="34" charset="0"/>
                        <a:ea typeface="等线"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4147343678"/>
                  </a:ext>
                </a:extLst>
              </a:tr>
              <a:tr h="586822">
                <a:tc>
                  <a:txBody>
                    <a:bodyPr/>
                    <a:lstStyle/>
                    <a:p>
                      <a:pPr algn="l"/>
                      <a:r>
                        <a:rPr lang="en-US" sz="1400" kern="0" dirty="0">
                          <a:effectLst/>
                          <a:latin typeface="Arial" panose="020B0604020202020204" pitchFamily="34" charset="0"/>
                          <a:cs typeface="Arial" panose="020B0604020202020204" pitchFamily="34" charset="0"/>
                        </a:rPr>
                        <a:t>Methodological Choice</a:t>
                      </a:r>
                      <a:endParaRPr lang="zh-CN" sz="1400" kern="100" dirty="0">
                        <a:effectLst/>
                        <a:latin typeface="Arial" panose="020B0604020202020204" pitchFamily="34" charset="0"/>
                        <a:ea typeface="等线" panose="02010600030101010101" pitchFamily="2" charset="-122"/>
                        <a:cs typeface="Arial" panose="020B0604020202020204" pitchFamily="34" charset="0"/>
                      </a:endParaRPr>
                    </a:p>
                  </a:txBody>
                  <a:tcPr marL="68580" marR="68580" marT="0" marB="0"/>
                </a:tc>
                <a:tc>
                  <a:txBody>
                    <a:bodyPr/>
                    <a:lstStyle/>
                    <a:p>
                      <a:pPr algn="l"/>
                      <a:r>
                        <a:rPr lang="en-US" sz="1400" kern="0" dirty="0">
                          <a:effectLst/>
                          <a:latin typeface="Abadi" panose="020B0604020104020204" pitchFamily="34" charset="0"/>
                        </a:rPr>
                        <a:t>Mixed methods (quantitative + qualitative)</a:t>
                      </a:r>
                      <a:endParaRPr lang="zh-CN" sz="1400" kern="100" dirty="0">
                        <a:effectLst/>
                        <a:latin typeface="Abadi" panose="020B0604020104020204" pitchFamily="34" charset="0"/>
                        <a:ea typeface="等线" panose="02010600030101010101" pitchFamily="2" charset="-122"/>
                        <a:cs typeface="Times New Roman" panose="02020603050405020304" pitchFamily="18" charset="0"/>
                      </a:endParaRPr>
                    </a:p>
                  </a:txBody>
                  <a:tcPr marL="68580" marR="68580" marT="0" marB="0"/>
                </a:tc>
                <a:tc>
                  <a:txBody>
                    <a:bodyPr/>
                    <a:lstStyle/>
                    <a:p>
                      <a:pPr algn="l"/>
                      <a:r>
                        <a:rPr lang="en-US" sz="1400" kern="0" dirty="0">
                          <a:effectLst/>
                          <a:latin typeface="Abadi" panose="020B0604020104020204" pitchFamily="34" charset="0"/>
                        </a:rPr>
                        <a:t>Gathers both measurable data and rich personal insights</a:t>
                      </a:r>
                      <a:endParaRPr lang="zh-CN" sz="1400" kern="100" dirty="0">
                        <a:effectLst/>
                        <a:latin typeface="Abadi" panose="020B0604020104020204" pitchFamily="34" charset="0"/>
                        <a:ea typeface="等线"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4187850922"/>
                  </a:ext>
                </a:extLst>
              </a:tr>
              <a:tr h="391214">
                <a:tc>
                  <a:txBody>
                    <a:bodyPr/>
                    <a:lstStyle/>
                    <a:p>
                      <a:pPr algn="l"/>
                      <a:r>
                        <a:rPr lang="en-US" sz="1400" kern="0" dirty="0">
                          <a:effectLst/>
                          <a:latin typeface="Arial" panose="020B0604020202020204" pitchFamily="34" charset="0"/>
                          <a:cs typeface="Arial" panose="020B0604020202020204" pitchFamily="34" charset="0"/>
                        </a:rPr>
                        <a:t>Strategy</a:t>
                      </a:r>
                      <a:endParaRPr lang="zh-CN" sz="1400" kern="100" dirty="0">
                        <a:effectLst/>
                        <a:latin typeface="Arial" panose="020B0604020202020204" pitchFamily="34" charset="0"/>
                        <a:ea typeface="等线" panose="02010600030101010101" pitchFamily="2" charset="-122"/>
                        <a:cs typeface="Arial" panose="020B0604020202020204" pitchFamily="34" charset="0"/>
                      </a:endParaRPr>
                    </a:p>
                  </a:txBody>
                  <a:tcPr marL="68580" marR="68580" marT="0" marB="0"/>
                </a:tc>
                <a:tc>
                  <a:txBody>
                    <a:bodyPr/>
                    <a:lstStyle/>
                    <a:p>
                      <a:pPr algn="l"/>
                      <a:r>
                        <a:rPr lang="en-US" sz="1400" kern="0" dirty="0">
                          <a:effectLst/>
                          <a:latin typeface="Abadi" panose="020B0604020104020204" pitchFamily="34" charset="0"/>
                        </a:rPr>
                        <a:t>Survey + Case Study</a:t>
                      </a:r>
                      <a:endParaRPr lang="zh-CN" sz="1400" kern="100" dirty="0">
                        <a:effectLst/>
                        <a:latin typeface="Abadi" panose="020B0604020104020204" pitchFamily="34" charset="0"/>
                        <a:ea typeface="等线" panose="02010600030101010101" pitchFamily="2" charset="-122"/>
                        <a:cs typeface="Times New Roman" panose="02020603050405020304" pitchFamily="18" charset="0"/>
                      </a:endParaRPr>
                    </a:p>
                  </a:txBody>
                  <a:tcPr marL="68580" marR="68580" marT="0" marB="0"/>
                </a:tc>
                <a:tc>
                  <a:txBody>
                    <a:bodyPr/>
                    <a:lstStyle/>
                    <a:p>
                      <a:pPr algn="l"/>
                      <a:r>
                        <a:rPr lang="en-US" sz="1400" kern="0" dirty="0">
                          <a:effectLst/>
                          <a:latin typeface="Abadi" panose="020B0604020104020204" pitchFamily="34" charset="0"/>
                        </a:rPr>
                        <a:t>Surveys for breadth, interviews for depth</a:t>
                      </a:r>
                      <a:endParaRPr lang="zh-CN" sz="1400" kern="100" dirty="0">
                        <a:effectLst/>
                        <a:latin typeface="Abadi" panose="020B0604020104020204" pitchFamily="34" charset="0"/>
                        <a:ea typeface="等线"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1026910663"/>
                  </a:ext>
                </a:extLst>
              </a:tr>
              <a:tr h="391214">
                <a:tc>
                  <a:txBody>
                    <a:bodyPr/>
                    <a:lstStyle/>
                    <a:p>
                      <a:pPr algn="l"/>
                      <a:r>
                        <a:rPr lang="en-US" sz="1400" kern="0" dirty="0">
                          <a:effectLst/>
                          <a:latin typeface="Arial" panose="020B0604020202020204" pitchFamily="34" charset="0"/>
                          <a:cs typeface="Arial" panose="020B0604020202020204" pitchFamily="34" charset="0"/>
                        </a:rPr>
                        <a:t>Time Horizon</a:t>
                      </a:r>
                      <a:endParaRPr lang="zh-CN" sz="1400" kern="100" dirty="0">
                        <a:effectLst/>
                        <a:latin typeface="Arial" panose="020B0604020202020204" pitchFamily="34" charset="0"/>
                        <a:ea typeface="等线" panose="02010600030101010101" pitchFamily="2" charset="-122"/>
                        <a:cs typeface="Arial" panose="020B0604020202020204" pitchFamily="34" charset="0"/>
                      </a:endParaRPr>
                    </a:p>
                  </a:txBody>
                  <a:tcPr marL="68580" marR="68580" marT="0" marB="0"/>
                </a:tc>
                <a:tc>
                  <a:txBody>
                    <a:bodyPr/>
                    <a:lstStyle/>
                    <a:p>
                      <a:pPr algn="l"/>
                      <a:r>
                        <a:rPr lang="en-US" sz="1400" kern="0" dirty="0">
                          <a:effectLst/>
                          <a:latin typeface="Abadi" panose="020B0604020104020204" pitchFamily="34" charset="0"/>
                        </a:rPr>
                        <a:t>Cross-sectional</a:t>
                      </a:r>
                      <a:endParaRPr lang="zh-CN" sz="1400" kern="100" dirty="0">
                        <a:effectLst/>
                        <a:latin typeface="Abadi" panose="020B0604020104020204" pitchFamily="34" charset="0"/>
                        <a:ea typeface="等线" panose="02010600030101010101" pitchFamily="2" charset="-122"/>
                        <a:cs typeface="Times New Roman" panose="02020603050405020304" pitchFamily="18" charset="0"/>
                      </a:endParaRPr>
                    </a:p>
                  </a:txBody>
                  <a:tcPr marL="68580" marR="68580" marT="0" marB="0"/>
                </a:tc>
                <a:tc>
                  <a:txBody>
                    <a:bodyPr/>
                    <a:lstStyle/>
                    <a:p>
                      <a:pPr algn="l"/>
                      <a:r>
                        <a:rPr lang="en-US" sz="1400" kern="0" dirty="0">
                          <a:effectLst/>
                          <a:latin typeface="Abadi" panose="020B0604020104020204" pitchFamily="34" charset="0"/>
                        </a:rPr>
                        <a:t>One-time snapshot of current experiences</a:t>
                      </a:r>
                      <a:endParaRPr lang="zh-CN" sz="1400" kern="100" dirty="0">
                        <a:effectLst/>
                        <a:latin typeface="Abadi" panose="020B0604020104020204" pitchFamily="34" charset="0"/>
                        <a:ea typeface="等线"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4183914517"/>
                  </a:ext>
                </a:extLst>
              </a:tr>
              <a:tr h="782430">
                <a:tc>
                  <a:txBody>
                    <a:bodyPr/>
                    <a:lstStyle/>
                    <a:p>
                      <a:pPr algn="l"/>
                      <a:r>
                        <a:rPr lang="en-US" sz="1400" kern="0" dirty="0">
                          <a:effectLst/>
                          <a:latin typeface="Arial" panose="020B0604020202020204" pitchFamily="34" charset="0"/>
                          <a:cs typeface="Arial" panose="020B0604020202020204" pitchFamily="34" charset="0"/>
                        </a:rPr>
                        <a:t>Data Collection</a:t>
                      </a:r>
                      <a:endParaRPr lang="zh-CN" sz="1400" kern="100" dirty="0">
                        <a:effectLst/>
                        <a:latin typeface="Arial" panose="020B0604020202020204" pitchFamily="34" charset="0"/>
                        <a:ea typeface="等线" panose="02010600030101010101" pitchFamily="2" charset="-122"/>
                        <a:cs typeface="Arial" panose="020B0604020202020204" pitchFamily="34" charset="0"/>
                      </a:endParaRPr>
                    </a:p>
                  </a:txBody>
                  <a:tcPr marL="68580" marR="68580" marT="0" marB="0"/>
                </a:tc>
                <a:tc>
                  <a:txBody>
                    <a:bodyPr/>
                    <a:lstStyle/>
                    <a:p>
                      <a:pPr algn="l"/>
                      <a:r>
                        <a:rPr lang="en-US" sz="1400" kern="0" dirty="0">
                          <a:effectLst/>
                          <a:latin typeface="Abadi" panose="020B0604020104020204" pitchFamily="34" charset="0"/>
                        </a:rPr>
                        <a:t>Online questionnaire and semi-structured interviews</a:t>
                      </a:r>
                      <a:endParaRPr lang="zh-CN" sz="1400" kern="100" dirty="0">
                        <a:effectLst/>
                        <a:latin typeface="Abadi" panose="020B0604020104020204" pitchFamily="34" charset="0"/>
                        <a:ea typeface="等线" panose="02010600030101010101" pitchFamily="2" charset="-122"/>
                        <a:cs typeface="Times New Roman" panose="02020603050405020304" pitchFamily="18" charset="0"/>
                      </a:endParaRPr>
                    </a:p>
                  </a:txBody>
                  <a:tcPr marL="68580" marR="68580" marT="0" marB="0"/>
                </a:tc>
                <a:tc>
                  <a:txBody>
                    <a:bodyPr/>
                    <a:lstStyle/>
                    <a:p>
                      <a:pPr algn="l"/>
                      <a:r>
                        <a:rPr lang="en-US" sz="1400" kern="0" dirty="0">
                          <a:effectLst/>
                          <a:latin typeface="Abadi" panose="020B0604020104020204" pitchFamily="34" charset="0"/>
                        </a:rPr>
                        <a:t>Accessible and appropriate for international student participants</a:t>
                      </a:r>
                      <a:endParaRPr lang="zh-CN" sz="1400" kern="100" dirty="0">
                        <a:effectLst/>
                        <a:latin typeface="Abadi" panose="020B0604020104020204" pitchFamily="34" charset="0"/>
                        <a:ea typeface="等线"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1469923394"/>
                  </a:ext>
                </a:extLst>
              </a:tr>
              <a:tr h="586822">
                <a:tc>
                  <a:txBody>
                    <a:bodyPr/>
                    <a:lstStyle/>
                    <a:p>
                      <a:pPr algn="l"/>
                      <a:r>
                        <a:rPr lang="en-US" sz="1400" kern="0" dirty="0">
                          <a:effectLst/>
                          <a:latin typeface="Arial" panose="020B0604020202020204" pitchFamily="34" charset="0"/>
                          <a:cs typeface="Arial" panose="020B0604020202020204" pitchFamily="34" charset="0"/>
                        </a:rPr>
                        <a:t>Data Analysis</a:t>
                      </a:r>
                      <a:endParaRPr lang="zh-CN" sz="1400" kern="100" dirty="0">
                        <a:effectLst/>
                        <a:latin typeface="Arial" panose="020B0604020202020204" pitchFamily="34" charset="0"/>
                        <a:ea typeface="等线" panose="02010600030101010101" pitchFamily="2" charset="-122"/>
                        <a:cs typeface="Arial" panose="020B0604020202020204" pitchFamily="34" charset="0"/>
                      </a:endParaRPr>
                    </a:p>
                  </a:txBody>
                  <a:tcPr marL="68580" marR="68580" marT="0" marB="0"/>
                </a:tc>
                <a:tc>
                  <a:txBody>
                    <a:bodyPr/>
                    <a:lstStyle/>
                    <a:p>
                      <a:pPr algn="l"/>
                      <a:r>
                        <a:rPr lang="en-US" sz="1400" kern="0">
                          <a:effectLst/>
                          <a:latin typeface="Abadi" panose="020B0604020104020204" pitchFamily="34" charset="0"/>
                        </a:rPr>
                        <a:t>Statistics (quant) + Thematic analysis (qual)</a:t>
                      </a:r>
                      <a:endParaRPr lang="zh-CN" sz="1400" kern="100">
                        <a:effectLst/>
                        <a:latin typeface="Abadi" panose="020B0604020104020204" pitchFamily="34" charset="0"/>
                        <a:ea typeface="等线" panose="02010600030101010101" pitchFamily="2" charset="-122"/>
                        <a:cs typeface="Times New Roman" panose="02020603050405020304" pitchFamily="18" charset="0"/>
                      </a:endParaRPr>
                    </a:p>
                  </a:txBody>
                  <a:tcPr marL="68580" marR="68580" marT="0" marB="0"/>
                </a:tc>
                <a:tc>
                  <a:txBody>
                    <a:bodyPr/>
                    <a:lstStyle/>
                    <a:p>
                      <a:pPr algn="l"/>
                      <a:r>
                        <a:rPr lang="en-US" sz="1400" kern="0" dirty="0">
                          <a:effectLst/>
                          <a:latin typeface="Abadi" panose="020B0604020104020204" pitchFamily="34" charset="0"/>
                        </a:rPr>
                        <a:t>Supports insight into both patterns and meanings</a:t>
                      </a:r>
                      <a:endParaRPr lang="zh-CN" sz="1400" kern="100" dirty="0">
                        <a:effectLst/>
                        <a:latin typeface="Abadi" panose="020B0604020104020204" pitchFamily="34" charset="0"/>
                        <a:ea typeface="等线"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374343848"/>
                  </a:ext>
                </a:extLst>
              </a:tr>
            </a:tbl>
          </a:graphicData>
        </a:graphic>
      </p:graphicFrame>
    </p:spTree>
    <p:custDataLst>
      <p:tags r:id="rId1"/>
    </p:custDataLst>
    <p:extLst>
      <p:ext uri="{BB962C8B-B14F-4D97-AF65-F5344CB8AC3E}">
        <p14:creationId xmlns:p14="http://schemas.microsoft.com/office/powerpoint/2010/main" val="35849439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680771" y="595757"/>
            <a:ext cx="6559784" cy="464230"/>
          </a:xfrm>
        </p:spPr>
        <p:txBody>
          <a:bodyPr wrap="square" anchor="ctr">
            <a:spAutoFit/>
          </a:bodyPr>
          <a:lstStyle/>
          <a:p>
            <a:r>
              <a:rPr lang="en-US" sz="2400" b="0" dirty="0">
                <a:latin typeface="+mj-ea"/>
                <a:ea typeface="+mj-ea"/>
              </a:rPr>
              <a:t>Research Methodology</a:t>
            </a:r>
          </a:p>
        </p:txBody>
      </p:sp>
      <p:sp>
        <p:nvSpPr>
          <p:cNvPr id="120" name="文本框 119">
            <a:extLst>
              <a:ext uri="{FF2B5EF4-FFF2-40B4-BE49-F238E27FC236}">
                <a16:creationId xmlns:a16="http://schemas.microsoft.com/office/drawing/2014/main" id="{C989D3F3-752D-F3A0-4FD5-F27B6DEA0C7B}"/>
              </a:ext>
            </a:extLst>
          </p:cNvPr>
          <p:cNvSpPr txBox="1"/>
          <p:nvPr/>
        </p:nvSpPr>
        <p:spPr>
          <a:xfrm>
            <a:off x="7968566" y="2045042"/>
            <a:ext cx="427264" cy="369332"/>
          </a:xfrm>
          <a:prstGeom prst="rect">
            <a:avLst/>
          </a:prstGeom>
          <a:noFill/>
        </p:spPr>
        <p:txBody>
          <a:bodyPr wrap="square" lIns="0" tIns="0" rIns="0" b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400" dirty="0">
                <a:solidFill>
                  <a:schemeClr val="bg1"/>
                </a:solidFill>
                <a:latin typeface="+mj-lt"/>
                <a:ea typeface="OPPOSans B" panose="00020600040101010101" pitchFamily="18" charset="-122"/>
                <a:cs typeface="OPPOSans B" panose="00020600040101010101" pitchFamily="18" charset="-122"/>
              </a:rPr>
              <a:t>03</a:t>
            </a:r>
            <a:endParaRPr lang="zh-CN" altLang="en-US" sz="2400" dirty="0">
              <a:solidFill>
                <a:schemeClr val="bg1"/>
              </a:solidFill>
              <a:latin typeface="+mj-lt"/>
              <a:ea typeface="OPPOSans B" panose="00020600040101010101" pitchFamily="18" charset="-122"/>
              <a:cs typeface="OPPOSans B" panose="00020600040101010101" pitchFamily="18" charset="-122"/>
            </a:endParaRPr>
          </a:p>
        </p:txBody>
      </p:sp>
      <p:sp>
        <p:nvSpPr>
          <p:cNvPr id="8" name="文本框 7">
            <a:extLst>
              <a:ext uri="{FF2B5EF4-FFF2-40B4-BE49-F238E27FC236}">
                <a16:creationId xmlns:a16="http://schemas.microsoft.com/office/drawing/2014/main" id="{E716AA92-8D04-2413-970D-A4583B4BF2D0}"/>
              </a:ext>
            </a:extLst>
          </p:cNvPr>
          <p:cNvSpPr txBox="1"/>
          <p:nvPr/>
        </p:nvSpPr>
        <p:spPr>
          <a:xfrm>
            <a:off x="1027783" y="1059987"/>
            <a:ext cx="9562461" cy="584775"/>
          </a:xfrm>
          <a:prstGeom prst="rect">
            <a:avLst/>
          </a:prstGeom>
          <a:noFill/>
        </p:spPr>
        <p:txBody>
          <a:bodyPr wrap="square" lIns="91440" tIns="45720" rIns="91440" bIns="45720" anchor="t">
            <a:spAutoFit/>
          </a:bodyPr>
          <a:lstStyle/>
          <a:p>
            <a:pPr algn="just"/>
            <a:r>
              <a:rPr lang="en-US" altLang="zh-CN" sz="1600" b="1" kern="100" dirty="0">
                <a:latin typeface="Arial"/>
                <a:ea typeface="等线"/>
                <a:cs typeface="Times New Roman"/>
              </a:rPr>
              <a:t>Mixed Methods:  </a:t>
            </a:r>
            <a:r>
              <a:rPr lang="en-US" altLang="zh-CN" sz="1600" b="1" kern="0" dirty="0">
                <a:effectLst/>
                <a:latin typeface="Arial"/>
                <a:ea typeface="宋体"/>
                <a:cs typeface="Times New Roman"/>
              </a:rPr>
              <a:t>Quantitative approaches – Online </a:t>
            </a:r>
            <a:r>
              <a:rPr lang="en-IE" altLang="zh-CN" sz="1600" b="1" kern="0" dirty="0">
                <a:effectLst/>
                <a:latin typeface="Arial"/>
                <a:ea typeface="宋体"/>
                <a:cs typeface="Times New Roman"/>
              </a:rPr>
              <a:t>Questionnaires</a:t>
            </a:r>
            <a:endParaRPr lang="en-US" altLang="zh-CN" sz="1600" b="1" kern="0" dirty="0">
              <a:effectLst/>
              <a:latin typeface="Arial"/>
              <a:ea typeface="宋体"/>
              <a:cs typeface="Times New Roman"/>
            </a:endParaRPr>
          </a:p>
          <a:p>
            <a:pPr algn="l"/>
            <a:r>
              <a:rPr lang="en-US" altLang="zh-CN" sz="1600" b="1" kern="0" dirty="0">
                <a:latin typeface="Arial"/>
                <a:ea typeface="宋体"/>
                <a:cs typeface="Times New Roman"/>
              </a:rPr>
              <a:t>                             Q</a:t>
            </a:r>
            <a:r>
              <a:rPr lang="en-US" altLang="zh-CN" sz="1600" b="1" kern="0" dirty="0">
                <a:effectLst/>
                <a:latin typeface="Arial"/>
                <a:ea typeface="宋体"/>
                <a:cs typeface="Times New Roman"/>
              </a:rPr>
              <a:t>ualitative approaches --- Semi- Structured interview  (Online)</a:t>
            </a:r>
            <a:endParaRPr lang="zh-CN" altLang="zh-CN" sz="1600" kern="100" dirty="0">
              <a:effectLst/>
              <a:latin typeface="Arial"/>
              <a:ea typeface="宋体"/>
              <a:cs typeface="Times New Roman"/>
            </a:endParaRPr>
          </a:p>
        </p:txBody>
      </p:sp>
      <p:sp>
        <p:nvSpPr>
          <p:cNvPr id="10" name="文本框 9">
            <a:extLst>
              <a:ext uri="{FF2B5EF4-FFF2-40B4-BE49-F238E27FC236}">
                <a16:creationId xmlns:a16="http://schemas.microsoft.com/office/drawing/2014/main" id="{EC928F4E-0ED9-A7B2-3CCE-0C95A13412AD}"/>
              </a:ext>
            </a:extLst>
          </p:cNvPr>
          <p:cNvSpPr txBox="1"/>
          <p:nvPr/>
        </p:nvSpPr>
        <p:spPr>
          <a:xfrm>
            <a:off x="2760236" y="1965693"/>
            <a:ext cx="6097554" cy="369332"/>
          </a:xfrm>
          <a:prstGeom prst="rect">
            <a:avLst/>
          </a:prstGeom>
          <a:noFill/>
        </p:spPr>
        <p:txBody>
          <a:bodyPr wrap="square">
            <a:spAutoFit/>
          </a:bodyPr>
          <a:lstStyle/>
          <a:p>
            <a:pPr algn="just"/>
            <a:r>
              <a:rPr lang="en-US" altLang="zh-CN" b="1" dirty="0">
                <a:latin typeface="Arial" panose="020B0604020202020204" pitchFamily="34" charset="0"/>
                <a:cs typeface="Arial" panose="020B0604020202020204" pitchFamily="34" charset="0"/>
              </a:rPr>
              <a:t>Rationale</a:t>
            </a:r>
            <a:r>
              <a:rPr lang="en-US" altLang="zh-CN" b="1" kern="100" dirty="0">
                <a:latin typeface="Arial" panose="020B0604020202020204" pitchFamily="34" charset="0"/>
                <a:ea typeface="等线"/>
                <a:cs typeface="Arial" panose="020B0604020202020204" pitchFamily="34" charset="0"/>
              </a:rPr>
              <a:t> of Methodology and Literature </a:t>
            </a:r>
            <a:r>
              <a:rPr lang="en-IE" altLang="zh-CN" b="1" kern="100" dirty="0">
                <a:latin typeface="Arial" panose="020B0604020202020204" pitchFamily="34" charset="0"/>
                <a:ea typeface="等线"/>
                <a:cs typeface="Arial" panose="020B0604020202020204" pitchFamily="34" charset="0"/>
              </a:rPr>
              <a:t>Supports </a:t>
            </a:r>
            <a:endParaRPr lang="en-US" altLang="zh-CN" b="1" kern="100" dirty="0">
              <a:latin typeface="Arial" panose="020B0604020202020204" pitchFamily="34" charset="0"/>
              <a:ea typeface="等线"/>
              <a:cs typeface="Arial" panose="020B0604020202020204" pitchFamily="34" charset="0"/>
            </a:endParaRPr>
          </a:p>
        </p:txBody>
      </p:sp>
      <p:sp>
        <p:nvSpPr>
          <p:cNvPr id="11" name="文本框 10">
            <a:extLst>
              <a:ext uri="{FF2B5EF4-FFF2-40B4-BE49-F238E27FC236}">
                <a16:creationId xmlns:a16="http://schemas.microsoft.com/office/drawing/2014/main" id="{B70A4973-51A1-402C-23AF-3664B61EE0B7}"/>
              </a:ext>
            </a:extLst>
          </p:cNvPr>
          <p:cNvSpPr txBox="1"/>
          <p:nvPr/>
        </p:nvSpPr>
        <p:spPr>
          <a:xfrm>
            <a:off x="881490" y="2496855"/>
            <a:ext cx="10429020" cy="2677656"/>
          </a:xfrm>
          <a:prstGeom prst="rect">
            <a:avLst/>
          </a:prstGeom>
          <a:noFill/>
        </p:spPr>
        <p:txBody>
          <a:bodyPr wrap="square" lIns="91440" tIns="45720" rIns="91440" bIns="45720" anchor="t">
            <a:spAutoFit/>
          </a:bodyPr>
          <a:lstStyle/>
          <a:p>
            <a:pPr marL="285750" indent="-285750" algn="l">
              <a:buFont typeface="Wingdings" panose="05000000000000000000" pitchFamily="2" charset="2"/>
              <a:buChar char="Ø"/>
            </a:pPr>
            <a:r>
              <a:rPr lang="en-US" altLang="zh-CN" sz="1400" kern="0" dirty="0">
                <a:effectLst/>
                <a:latin typeface="Arial"/>
                <a:ea typeface="宋体"/>
                <a:cs typeface="Times New Roman"/>
              </a:rPr>
              <a:t>Mixed methods research involves using both qualitative and quantitative paradigms, either in separate phases or in combination, to provide a more comprehensive understanding of a research problem (Creswell, 2005). </a:t>
            </a:r>
          </a:p>
          <a:p>
            <a:pPr marL="285750" indent="-285750" algn="l">
              <a:buFont typeface="Wingdings" panose="05000000000000000000" pitchFamily="2" charset="2"/>
              <a:buChar char="Ø"/>
            </a:pPr>
            <a:endParaRPr lang="en-US" altLang="zh-CN" sz="1400" kern="0" dirty="0">
              <a:effectLst/>
              <a:latin typeface="Arial"/>
              <a:ea typeface="宋体"/>
              <a:cs typeface="Times New Roman"/>
            </a:endParaRPr>
          </a:p>
          <a:p>
            <a:pPr marL="285750" indent="-285750" algn="l">
              <a:buFont typeface="Wingdings" panose="05000000000000000000" pitchFamily="2" charset="2"/>
              <a:buChar char="Ø"/>
            </a:pPr>
            <a:r>
              <a:rPr lang="en-US" altLang="zh-CN" sz="1400" kern="0" dirty="0" err="1">
                <a:effectLst/>
                <a:latin typeface="Arial"/>
                <a:ea typeface="宋体"/>
                <a:cs typeface="Times New Roman"/>
              </a:rPr>
              <a:t>Tashakkori</a:t>
            </a:r>
            <a:r>
              <a:rPr lang="en-US" altLang="zh-CN" sz="1400" kern="0" dirty="0">
                <a:effectLst/>
                <a:latin typeface="Arial"/>
                <a:ea typeface="宋体"/>
                <a:cs typeface="Times New Roman"/>
              </a:rPr>
              <a:t> and Teddlie (1998) emphasize that combining these methods can lead to a deeper and more complete analysis. Greene (2007) also highlights that mixed methods are particularly effective for investigating complex social issues and phenomena.</a:t>
            </a:r>
          </a:p>
          <a:p>
            <a:pPr algn="l"/>
            <a:endParaRPr lang="zh-CN" altLang="zh-CN" sz="1400" kern="100" dirty="0">
              <a:effectLst/>
              <a:latin typeface="Arial"/>
              <a:ea typeface="宋体"/>
              <a:cs typeface="Times New Roman"/>
            </a:endParaRPr>
          </a:p>
          <a:p>
            <a:pPr marL="285750" indent="-285750" algn="l">
              <a:buFont typeface="Wingdings" panose="05000000000000000000" pitchFamily="2" charset="2"/>
              <a:buChar char="Ø"/>
            </a:pPr>
            <a:r>
              <a:rPr lang="en-US" altLang="zh-CN" sz="1400" kern="0" dirty="0">
                <a:effectLst/>
                <a:latin typeface="Arial"/>
                <a:ea typeface="宋体"/>
                <a:cs typeface="Times New Roman"/>
              </a:rPr>
              <a:t>Several researchers have identified key advantages to using mixed methods (Newman &amp; Benz, 1998; Martens, 2003).</a:t>
            </a:r>
          </a:p>
          <a:p>
            <a:pPr marL="285750" indent="-285750" algn="just">
              <a:buFont typeface="Wingdings" panose="05000000000000000000" pitchFamily="2" charset="2"/>
              <a:buChar char="u"/>
            </a:pPr>
            <a:r>
              <a:rPr lang="en-US" altLang="zh-CN" sz="1400" kern="0" dirty="0">
                <a:effectLst/>
                <a:latin typeface="Arial"/>
                <a:ea typeface="宋体"/>
                <a:cs typeface="Times New Roman"/>
              </a:rPr>
              <a:t> First, different methods can serve different purposes within a single study.</a:t>
            </a:r>
          </a:p>
          <a:p>
            <a:pPr marL="285750" indent="-285750" algn="just">
              <a:buFont typeface="Wingdings" panose="05000000000000000000" pitchFamily="2" charset="2"/>
              <a:buChar char="u"/>
            </a:pPr>
            <a:r>
              <a:rPr lang="en-US" altLang="zh-CN" sz="1400" kern="0" dirty="0">
                <a:effectLst/>
                <a:latin typeface="Arial"/>
                <a:ea typeface="宋体"/>
                <a:cs typeface="Times New Roman"/>
              </a:rPr>
              <a:t> Second, comparing qualitative and quantitative data can help produce more validated conclusions. </a:t>
            </a:r>
          </a:p>
          <a:p>
            <a:pPr marL="285750" indent="-285750" algn="just">
              <a:buFont typeface="Wingdings" panose="05000000000000000000" pitchFamily="2" charset="2"/>
              <a:buChar char="u"/>
            </a:pPr>
            <a:r>
              <a:rPr lang="en-US" altLang="zh-CN" sz="1400" kern="0" dirty="0">
                <a:effectLst/>
                <a:latin typeface="Arial"/>
                <a:ea typeface="宋体"/>
                <a:cs typeface="Times New Roman"/>
              </a:rPr>
              <a:t>Third, qualitative data can be used to explain and contextualize quantitative findings. Fourth, integrating both types of data enhances the overall depth and richness of the research.</a:t>
            </a:r>
            <a:endParaRPr lang="zh-CN" altLang="zh-CN" sz="1400" kern="100" dirty="0">
              <a:effectLst/>
              <a:latin typeface="Arial"/>
              <a:ea typeface="宋体"/>
              <a:cs typeface="Times New Roman"/>
            </a:endParaRPr>
          </a:p>
        </p:txBody>
      </p:sp>
    </p:spTree>
    <p:custDataLst>
      <p:tags r:id="rId1"/>
    </p:custDataLst>
    <p:extLst>
      <p:ext uri="{BB962C8B-B14F-4D97-AF65-F5344CB8AC3E}">
        <p14:creationId xmlns:p14="http://schemas.microsoft.com/office/powerpoint/2010/main" val="1034218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文本框 36"/>
          <p:cNvSpPr txBox="1"/>
          <p:nvPr>
            <p:custDataLst>
              <p:tags r:id="rId2"/>
            </p:custDataLst>
          </p:nvPr>
        </p:nvSpPr>
        <p:spPr>
          <a:xfrm>
            <a:off x="5965699" y="3994004"/>
            <a:ext cx="5896610" cy="254044"/>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l">
              <a:lnSpc>
                <a:spcPct val="125000"/>
              </a:lnSpc>
              <a:spcBef>
                <a:spcPts val="0"/>
              </a:spcBef>
              <a:buClrTx/>
              <a:buSzTx/>
              <a:buNone/>
            </a:pPr>
            <a:endParaRPr lang="zh-CN" altLang="en-US" sz="1400" noProof="0" dirty="0">
              <a:ln>
                <a:noFill/>
              </a:ln>
              <a:solidFill>
                <a:schemeClr val="tx1">
                  <a:lumMod val="75000"/>
                  <a:lumOff val="25000"/>
                </a:schemeClr>
              </a:solidFill>
              <a:effectLst/>
              <a:uLnTx/>
              <a:uFillTx/>
              <a:latin typeface="+mn-lt"/>
              <a:cs typeface="+mn-ea"/>
            </a:endParaRPr>
          </a:p>
        </p:txBody>
      </p:sp>
      <p:sp>
        <p:nvSpPr>
          <p:cNvPr id="7" name="标题 6"/>
          <p:cNvSpPr>
            <a:spLocks noGrp="1"/>
          </p:cNvSpPr>
          <p:nvPr>
            <p:ph type="title"/>
          </p:nvPr>
        </p:nvSpPr>
        <p:spPr>
          <a:xfrm>
            <a:off x="680771" y="564980"/>
            <a:ext cx="4813123" cy="525785"/>
          </a:xfrm>
        </p:spPr>
        <p:txBody>
          <a:bodyPr>
            <a:spAutoFit/>
          </a:bodyPr>
          <a:lstStyle/>
          <a:p>
            <a:r>
              <a:rPr lang="en-US" altLang="zh-CN" b="0" dirty="0">
                <a:latin typeface="+mj-ea"/>
                <a:ea typeface="+mj-ea"/>
                <a:sym typeface="+mn-ea"/>
              </a:rPr>
              <a:t>Research  Tools</a:t>
            </a:r>
            <a:endParaRPr lang="zh-CN" altLang="en-US" dirty="0"/>
          </a:p>
        </p:txBody>
      </p:sp>
      <p:sp>
        <p:nvSpPr>
          <p:cNvPr id="62" name="矩形 61">
            <a:extLst>
              <a:ext uri="{FF2B5EF4-FFF2-40B4-BE49-F238E27FC236}">
                <a16:creationId xmlns:a16="http://schemas.microsoft.com/office/drawing/2014/main" id="{4F178A7E-F69D-E663-4989-7F63A5C67434}"/>
              </a:ext>
            </a:extLst>
          </p:cNvPr>
          <p:cNvSpPr/>
          <p:nvPr>
            <p:custDataLst>
              <p:tags r:id="rId3"/>
            </p:custDataLst>
          </p:nvPr>
        </p:nvSpPr>
        <p:spPr>
          <a:xfrm>
            <a:off x="4560574" y="920554"/>
            <a:ext cx="3213142" cy="40011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IE" sz="2000" b="1"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sym typeface="+mn-lt"/>
              </a:rPr>
              <a:t>On-li</a:t>
            </a:r>
            <a:r>
              <a:rPr lang="en-IE" sz="2000" b="1" dirty="0">
                <a:solidFill>
                  <a:prstClr val="white"/>
                </a:solidFill>
                <a:latin typeface="Arial" panose="020B0604020202020204" pitchFamily="34" charset="0"/>
                <a:cs typeface="Arial" panose="020B0604020202020204" pitchFamily="34" charset="0"/>
                <a:sym typeface="+mn-lt"/>
              </a:rPr>
              <a:t>ne Questionnaires</a:t>
            </a:r>
            <a:endParaRPr kumimoji="0" sz="2000" b="1"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sym typeface="+mn-lt"/>
            </a:endParaRPr>
          </a:p>
        </p:txBody>
      </p:sp>
      <p:graphicFrame>
        <p:nvGraphicFramePr>
          <p:cNvPr id="3" name="图示 2">
            <a:extLst>
              <a:ext uri="{FF2B5EF4-FFF2-40B4-BE49-F238E27FC236}">
                <a16:creationId xmlns:a16="http://schemas.microsoft.com/office/drawing/2014/main" id="{61552278-4F48-F04C-08FB-DD148A5C7F88}"/>
              </a:ext>
            </a:extLst>
          </p:cNvPr>
          <p:cNvGraphicFramePr/>
          <p:nvPr>
            <p:extLst>
              <p:ext uri="{D42A27DB-BD31-4B8C-83A1-F6EECF244321}">
                <p14:modId xmlns:p14="http://schemas.microsoft.com/office/powerpoint/2010/main" val="3640823542"/>
              </p:ext>
            </p:extLst>
          </p:nvPr>
        </p:nvGraphicFramePr>
        <p:xfrm>
          <a:off x="7152639" y="1849026"/>
          <a:ext cx="3078505" cy="422236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9" name="表格 9">
            <a:extLst>
              <a:ext uri="{FF2B5EF4-FFF2-40B4-BE49-F238E27FC236}">
                <a16:creationId xmlns:a16="http://schemas.microsoft.com/office/drawing/2014/main" id="{C4CA5009-8683-AF92-B45D-AE9CCB8CF0E0}"/>
              </a:ext>
            </a:extLst>
          </p:cNvPr>
          <p:cNvGraphicFramePr>
            <a:graphicFrameLocks noGrp="1"/>
          </p:cNvGraphicFramePr>
          <p:nvPr>
            <p:extLst>
              <p:ext uri="{D42A27DB-BD31-4B8C-83A1-F6EECF244321}">
                <p14:modId xmlns:p14="http://schemas.microsoft.com/office/powerpoint/2010/main" val="581223846"/>
              </p:ext>
            </p:extLst>
          </p:nvPr>
        </p:nvGraphicFramePr>
        <p:xfrm>
          <a:off x="680770" y="1376280"/>
          <a:ext cx="10972750" cy="4881492"/>
        </p:xfrm>
        <a:graphic>
          <a:graphicData uri="http://schemas.openxmlformats.org/drawingml/2006/table">
            <a:tbl>
              <a:tblPr firstRow="1" bandRow="1">
                <a:tableStyleId>{5C22544A-7EE6-4342-B048-85BDC9FD1C3A}</a:tableStyleId>
              </a:tblPr>
              <a:tblGrid>
                <a:gridCol w="5486375">
                  <a:extLst>
                    <a:ext uri="{9D8B030D-6E8A-4147-A177-3AD203B41FA5}">
                      <a16:colId xmlns:a16="http://schemas.microsoft.com/office/drawing/2014/main" val="275990687"/>
                    </a:ext>
                  </a:extLst>
                </a:gridCol>
                <a:gridCol w="5486375">
                  <a:extLst>
                    <a:ext uri="{9D8B030D-6E8A-4147-A177-3AD203B41FA5}">
                      <a16:colId xmlns:a16="http://schemas.microsoft.com/office/drawing/2014/main" val="2883388292"/>
                    </a:ext>
                  </a:extLst>
                </a:gridCol>
              </a:tblGrid>
              <a:tr h="661182">
                <a:tc>
                  <a:txBody>
                    <a:bodyPr/>
                    <a:lstStyle/>
                    <a:p>
                      <a:pPr algn="ctr"/>
                      <a:r>
                        <a:rPr lang="en-IE" altLang="zh-CN" sz="1800" dirty="0"/>
                        <a:t>Advantages</a:t>
                      </a:r>
                      <a:r>
                        <a:rPr lang="en-IE" altLang="zh-CN" dirty="0"/>
                        <a:t>  </a:t>
                      </a:r>
                      <a:endParaRPr lang="zh-CN" altLang="en-US" dirty="0"/>
                    </a:p>
                  </a:txBody>
                  <a:tcPr/>
                </a:tc>
                <a:tc>
                  <a:txBody>
                    <a:bodyPr/>
                    <a:lstStyle/>
                    <a:p>
                      <a:pPr algn="ctr"/>
                      <a:r>
                        <a:rPr lang="en-IE" altLang="zh-CN" dirty="0"/>
                        <a:t>Limitations </a:t>
                      </a:r>
                      <a:endParaRPr lang="zh-CN" altLang="en-US" dirty="0"/>
                    </a:p>
                  </a:txBody>
                  <a:tcPr/>
                </a:tc>
                <a:extLst>
                  <a:ext uri="{0D108BD9-81ED-4DB2-BD59-A6C34878D82A}">
                    <a16:rowId xmlns:a16="http://schemas.microsoft.com/office/drawing/2014/main" val="1392252707"/>
                  </a:ext>
                </a:extLst>
              </a:tr>
              <a:tr h="294658">
                <a:tc>
                  <a:txBody>
                    <a:bodyPr/>
                    <a:lstStyle/>
                    <a:p>
                      <a:endParaRPr lang="zh-CN" altLang="en-US" dirty="0"/>
                    </a:p>
                  </a:txBody>
                  <a:tcPr/>
                </a:tc>
                <a:tc>
                  <a:txBody>
                    <a:bodyPr/>
                    <a:lstStyle/>
                    <a:p>
                      <a:endParaRPr lang="en-IE" altLang="zh-CN" dirty="0"/>
                    </a:p>
                    <a:p>
                      <a:endParaRPr lang="en-IE" altLang="zh-CN" dirty="0"/>
                    </a:p>
                    <a:p>
                      <a:endParaRPr lang="zh-CN" altLang="en-US" dirty="0"/>
                    </a:p>
                  </a:txBody>
                  <a:tcPr/>
                </a:tc>
                <a:extLst>
                  <a:ext uri="{0D108BD9-81ED-4DB2-BD59-A6C34878D82A}">
                    <a16:rowId xmlns:a16="http://schemas.microsoft.com/office/drawing/2014/main" val="2326947923"/>
                  </a:ext>
                </a:extLst>
              </a:tr>
              <a:tr h="661182">
                <a:tc>
                  <a:txBody>
                    <a:bodyPr/>
                    <a:lstStyle/>
                    <a:p>
                      <a:endParaRPr lang="zh-CN" altLang="en-US"/>
                    </a:p>
                  </a:txBody>
                  <a:tcPr/>
                </a:tc>
                <a:tc>
                  <a:txBody>
                    <a:bodyPr/>
                    <a:lstStyle/>
                    <a:p>
                      <a:endParaRPr lang="zh-CN" altLang="en-US"/>
                    </a:p>
                  </a:txBody>
                  <a:tcPr/>
                </a:tc>
                <a:extLst>
                  <a:ext uri="{0D108BD9-81ED-4DB2-BD59-A6C34878D82A}">
                    <a16:rowId xmlns:a16="http://schemas.microsoft.com/office/drawing/2014/main" val="3351733929"/>
                  </a:ext>
                </a:extLst>
              </a:tr>
              <a:tr h="661182">
                <a:tc>
                  <a:txBody>
                    <a:bodyPr/>
                    <a:lstStyle/>
                    <a:p>
                      <a:endParaRPr lang="zh-CN" altLang="en-US"/>
                    </a:p>
                  </a:txBody>
                  <a:tcPr/>
                </a:tc>
                <a:tc>
                  <a:txBody>
                    <a:bodyPr/>
                    <a:lstStyle/>
                    <a:p>
                      <a:endParaRPr lang="zh-CN" altLang="en-US" dirty="0"/>
                    </a:p>
                  </a:txBody>
                  <a:tcPr/>
                </a:tc>
                <a:extLst>
                  <a:ext uri="{0D108BD9-81ED-4DB2-BD59-A6C34878D82A}">
                    <a16:rowId xmlns:a16="http://schemas.microsoft.com/office/drawing/2014/main" val="1777802530"/>
                  </a:ext>
                </a:extLst>
              </a:tr>
              <a:tr h="661182">
                <a:tc>
                  <a:txBody>
                    <a:bodyPr/>
                    <a:lstStyle/>
                    <a:p>
                      <a:endParaRPr lang="zh-CN" altLang="en-US"/>
                    </a:p>
                  </a:txBody>
                  <a:tcPr/>
                </a:tc>
                <a:tc>
                  <a:txBody>
                    <a:bodyPr/>
                    <a:lstStyle/>
                    <a:p>
                      <a:endParaRPr lang="zh-CN" altLang="en-US"/>
                    </a:p>
                  </a:txBody>
                  <a:tcPr/>
                </a:tc>
                <a:extLst>
                  <a:ext uri="{0D108BD9-81ED-4DB2-BD59-A6C34878D82A}">
                    <a16:rowId xmlns:a16="http://schemas.microsoft.com/office/drawing/2014/main" val="171121115"/>
                  </a:ext>
                </a:extLst>
              </a:tr>
              <a:tr h="661182">
                <a:tc>
                  <a:txBody>
                    <a:bodyPr/>
                    <a:lstStyle/>
                    <a:p>
                      <a:endParaRPr lang="zh-CN" altLang="en-US"/>
                    </a:p>
                  </a:txBody>
                  <a:tcPr/>
                </a:tc>
                <a:tc>
                  <a:txBody>
                    <a:bodyPr/>
                    <a:lstStyle/>
                    <a:p>
                      <a:endParaRPr lang="zh-CN" altLang="en-US" dirty="0"/>
                    </a:p>
                  </a:txBody>
                  <a:tcPr/>
                </a:tc>
                <a:extLst>
                  <a:ext uri="{0D108BD9-81ED-4DB2-BD59-A6C34878D82A}">
                    <a16:rowId xmlns:a16="http://schemas.microsoft.com/office/drawing/2014/main" val="1661303335"/>
                  </a:ext>
                </a:extLst>
              </a:tr>
              <a:tr h="661182">
                <a:tc>
                  <a:txBody>
                    <a:bodyPr/>
                    <a:lstStyle/>
                    <a:p>
                      <a:endParaRPr lang="zh-CN" altLang="en-US"/>
                    </a:p>
                  </a:txBody>
                  <a:tcPr/>
                </a:tc>
                <a:tc>
                  <a:txBody>
                    <a:bodyPr/>
                    <a:lstStyle/>
                    <a:p>
                      <a:endParaRPr lang="zh-CN" altLang="en-US" dirty="0"/>
                    </a:p>
                  </a:txBody>
                  <a:tcPr/>
                </a:tc>
                <a:extLst>
                  <a:ext uri="{0D108BD9-81ED-4DB2-BD59-A6C34878D82A}">
                    <a16:rowId xmlns:a16="http://schemas.microsoft.com/office/drawing/2014/main" val="2081607983"/>
                  </a:ext>
                </a:extLst>
              </a:tr>
            </a:tbl>
          </a:graphicData>
        </a:graphic>
      </p:graphicFrame>
      <p:sp>
        <p:nvSpPr>
          <p:cNvPr id="16" name="文本框 15">
            <a:extLst>
              <a:ext uri="{FF2B5EF4-FFF2-40B4-BE49-F238E27FC236}">
                <a16:creationId xmlns:a16="http://schemas.microsoft.com/office/drawing/2014/main" id="{E841DDF2-E5E3-A2E3-2754-068B62A2B1E0}"/>
              </a:ext>
            </a:extLst>
          </p:cNvPr>
          <p:cNvSpPr txBox="1"/>
          <p:nvPr/>
        </p:nvSpPr>
        <p:spPr>
          <a:xfrm>
            <a:off x="680770" y="2032894"/>
            <a:ext cx="5593537" cy="4909036"/>
          </a:xfrm>
          <a:prstGeom prst="rect">
            <a:avLst/>
          </a:prstGeom>
          <a:noFill/>
        </p:spPr>
        <p:txBody>
          <a:bodyPr wrap="square">
            <a:spAutoFit/>
          </a:bodyPr>
          <a:lstStyle/>
          <a:p>
            <a:pPr marL="742950" indent="-285750">
              <a:buFont typeface="Wingdings" panose="05000000000000000000" pitchFamily="2" charset="2"/>
              <a:buChar char="Ø"/>
            </a:pPr>
            <a:r>
              <a:rPr lang="en-US" altLang="zh-CN" sz="1600" b="1" kern="100" dirty="0">
                <a:effectLst/>
                <a:latin typeface="Arial" panose="020B0604020202020204" pitchFamily="34" charset="0"/>
                <a:ea typeface="等线" panose="02010600030101010101" pitchFamily="2" charset="-122"/>
                <a:cs typeface="Arial" panose="020B0604020202020204" pitchFamily="34" charset="0"/>
              </a:rPr>
              <a:t>Cost-Effective</a:t>
            </a:r>
            <a:endParaRPr lang="en-IE" altLang="zh-CN" sz="1600" b="1" kern="100" dirty="0">
              <a:latin typeface="Arial" panose="020B0604020202020204" pitchFamily="34" charset="0"/>
              <a:ea typeface="等线" panose="02010600030101010101" pitchFamily="2" charset="-122"/>
              <a:cs typeface="Arial" panose="020B0604020202020204" pitchFamily="34" charset="0"/>
            </a:endParaRPr>
          </a:p>
          <a:p>
            <a:pPr marL="457200"/>
            <a:r>
              <a:rPr lang="en-US" altLang="zh-CN" sz="1400" dirty="0">
                <a:latin typeface="Arial" panose="020B0604020202020204" pitchFamily="34" charset="0"/>
                <a:ea typeface="宋体" panose="02010600030101010101" pitchFamily="2" charset="-122"/>
                <a:cs typeface="Arial" panose="020B0604020202020204" pitchFamily="34" charset="0"/>
              </a:rPr>
              <a:t>  M</a:t>
            </a:r>
            <a:r>
              <a:rPr lang="en-US" altLang="zh-CN" sz="1400" dirty="0">
                <a:effectLst/>
                <a:latin typeface="Arial" panose="020B0604020202020204" pitchFamily="34" charset="0"/>
                <a:ea typeface="宋体" panose="02010600030101010101" pitchFamily="2" charset="-122"/>
                <a:cs typeface="Arial" panose="020B0604020202020204" pitchFamily="34" charset="0"/>
              </a:rPr>
              <a:t>inimal financial resources</a:t>
            </a:r>
            <a:endParaRPr lang="en-IE" altLang="zh-CN" sz="1400" b="1" dirty="0">
              <a:latin typeface="Arial" panose="020B0604020202020204" pitchFamily="34" charset="0"/>
              <a:ea typeface="宋体" panose="02010600030101010101" pitchFamily="2" charset="-122"/>
              <a:cs typeface="Arial" panose="020B0604020202020204" pitchFamily="34" charset="0"/>
            </a:endParaRPr>
          </a:p>
          <a:p>
            <a:pPr marL="457200"/>
            <a:r>
              <a:rPr lang="en-US" altLang="zh-CN" sz="1400" dirty="0">
                <a:effectLst/>
                <a:latin typeface="Arial" panose="020B0604020202020204" pitchFamily="34" charset="0"/>
                <a:ea typeface="宋体" panose="02010600030101010101" pitchFamily="2" charset="-122"/>
                <a:cs typeface="Arial" panose="020B0604020202020204" pitchFamily="34" charset="0"/>
              </a:rPr>
              <a:t>  No printing, postage, or transcription costs</a:t>
            </a:r>
            <a:r>
              <a:rPr lang="en-US" altLang="zh-CN" sz="1200" dirty="0">
                <a:effectLst/>
                <a:latin typeface="Arial" panose="020B0604020202020204" pitchFamily="34" charset="0"/>
                <a:ea typeface="宋体" panose="02010600030101010101" pitchFamily="2" charset="-122"/>
                <a:cs typeface="Arial" panose="020B0604020202020204" pitchFamily="34" charset="0"/>
              </a:rPr>
              <a:t>.</a:t>
            </a:r>
          </a:p>
          <a:p>
            <a:pPr marL="457200"/>
            <a:endParaRPr lang="en-IE" altLang="zh-CN" sz="1200" dirty="0">
              <a:latin typeface="Arial" panose="020B0604020202020204" pitchFamily="34" charset="0"/>
              <a:ea typeface="宋体" panose="02010600030101010101" pitchFamily="2" charset="-122"/>
              <a:cs typeface="Arial" panose="020B0604020202020204" pitchFamily="34" charset="0"/>
            </a:endParaRPr>
          </a:p>
          <a:p>
            <a:pPr marL="285750" indent="-285750">
              <a:buFont typeface="Wingdings" panose="05000000000000000000" pitchFamily="2" charset="2"/>
              <a:buChar char="Ø"/>
            </a:pPr>
            <a:r>
              <a:rPr lang="en-US" altLang="zh-CN" sz="1600" b="1" dirty="0">
                <a:effectLst/>
                <a:latin typeface="Arial" panose="020B0604020202020204" pitchFamily="34" charset="0"/>
                <a:ea typeface="宋体" panose="02010600030101010101" pitchFamily="2" charset="-122"/>
                <a:cs typeface="Arial" panose="020B0604020202020204" pitchFamily="34" charset="0"/>
              </a:rPr>
              <a:t>     Time-Efficient</a:t>
            </a:r>
            <a:endParaRPr lang="zh-CN" altLang="zh-CN" sz="1600" dirty="0">
              <a:effectLst/>
              <a:latin typeface="Arial" panose="020B0604020202020204" pitchFamily="34" charset="0"/>
              <a:ea typeface="宋体" panose="02010600030101010101" pitchFamily="2" charset="-122"/>
              <a:cs typeface="Arial" panose="020B0604020202020204" pitchFamily="34" charset="0"/>
            </a:endParaRPr>
          </a:p>
          <a:p>
            <a:r>
              <a:rPr lang="en-US" altLang="zh-CN" sz="1200" dirty="0">
                <a:effectLst/>
                <a:latin typeface="Arial" panose="020B0604020202020204" pitchFamily="34" charset="0"/>
                <a:ea typeface="宋体" panose="02010600030101010101" pitchFamily="2" charset="-122"/>
                <a:cs typeface="Arial" panose="020B0604020202020204" pitchFamily="34" charset="0"/>
              </a:rPr>
              <a:t>             </a:t>
            </a:r>
            <a:r>
              <a:rPr lang="en-US" altLang="zh-CN" sz="1400" dirty="0">
                <a:effectLst/>
                <a:latin typeface="Arial" panose="020B0604020202020204" pitchFamily="34" charset="0"/>
                <a:ea typeface="宋体" panose="02010600030101010101" pitchFamily="2" charset="-122"/>
                <a:cs typeface="Arial" panose="020B0604020202020204" pitchFamily="34" charset="0"/>
              </a:rPr>
              <a:t>Data collection and analysis can be much faster.</a:t>
            </a:r>
            <a:endParaRPr lang="zh-CN" altLang="zh-CN" sz="1400" dirty="0">
              <a:effectLst/>
              <a:latin typeface="Arial" panose="020B0604020202020204" pitchFamily="34" charset="0"/>
              <a:ea typeface="宋体" panose="02010600030101010101" pitchFamily="2" charset="-122"/>
              <a:cs typeface="Arial" panose="020B0604020202020204" pitchFamily="34" charset="0"/>
            </a:endParaRPr>
          </a:p>
          <a:p>
            <a:r>
              <a:rPr lang="en-US" altLang="zh-CN" sz="1400" dirty="0">
                <a:effectLst/>
                <a:latin typeface="Arial" panose="020B0604020202020204" pitchFamily="34" charset="0"/>
                <a:ea typeface="宋体" panose="02010600030101010101" pitchFamily="2" charset="-122"/>
                <a:cs typeface="Arial" panose="020B0604020202020204" pitchFamily="34" charset="0"/>
              </a:rPr>
              <a:t>           Tools like Google Forms or Qualtrics </a:t>
            </a:r>
            <a:endParaRPr lang="en-US" altLang="zh-CN" sz="1200" dirty="0">
              <a:effectLst/>
              <a:latin typeface="Arial" panose="020B0604020202020204" pitchFamily="34" charset="0"/>
              <a:ea typeface="宋体" panose="02010600030101010101" pitchFamily="2" charset="-122"/>
              <a:cs typeface="Arial" panose="020B0604020202020204" pitchFamily="34" charset="0"/>
            </a:endParaRPr>
          </a:p>
          <a:p>
            <a:pPr marL="171450" indent="-171450">
              <a:buFont typeface="Wingdings" panose="05000000000000000000" pitchFamily="2" charset="2"/>
              <a:buChar char="Ø"/>
            </a:pPr>
            <a:r>
              <a:rPr lang="en-US" altLang="zh-CN" sz="1200" b="1" dirty="0">
                <a:latin typeface="Arial" panose="020B0604020202020204" pitchFamily="34" charset="0"/>
                <a:ea typeface="宋体" panose="02010600030101010101" pitchFamily="2" charset="-122"/>
                <a:cs typeface="Arial" panose="020B0604020202020204" pitchFamily="34" charset="0"/>
              </a:rPr>
              <a:t>         </a:t>
            </a:r>
            <a:r>
              <a:rPr lang="en-US" altLang="zh-CN" sz="1600" b="1" dirty="0">
                <a:effectLst/>
                <a:latin typeface="Arial" panose="020B0604020202020204" pitchFamily="34" charset="0"/>
                <a:ea typeface="宋体" panose="02010600030101010101" pitchFamily="2" charset="-122"/>
                <a:cs typeface="Arial" panose="020B0604020202020204" pitchFamily="34" charset="0"/>
              </a:rPr>
              <a:t>Wide Geographic Reach</a:t>
            </a:r>
            <a:endParaRPr lang="zh-CN" altLang="zh-CN" sz="1600" b="1" dirty="0">
              <a:effectLst/>
              <a:latin typeface="Arial" panose="020B0604020202020204" pitchFamily="34" charset="0"/>
              <a:ea typeface="宋体" panose="02010600030101010101" pitchFamily="2" charset="-122"/>
              <a:cs typeface="Arial" panose="020B0604020202020204" pitchFamily="34" charset="0"/>
            </a:endParaRPr>
          </a:p>
          <a:p>
            <a:pPr lvl="0">
              <a:buSzPts val="1000"/>
              <a:tabLst>
                <a:tab pos="457200" algn="l"/>
              </a:tabLst>
            </a:pPr>
            <a:r>
              <a:rPr lang="en-US" altLang="zh-CN" sz="1400" dirty="0">
                <a:latin typeface="Arial" panose="020B0604020202020204" pitchFamily="34" charset="0"/>
                <a:ea typeface="宋体" panose="02010600030101010101" pitchFamily="2" charset="-122"/>
                <a:cs typeface="Arial" panose="020B0604020202020204" pitchFamily="34" charset="0"/>
              </a:rPr>
              <a:t>          D</a:t>
            </a:r>
            <a:r>
              <a:rPr lang="en-US" altLang="zh-CN" sz="1400" dirty="0">
                <a:effectLst/>
                <a:latin typeface="Arial" panose="020B0604020202020204" pitchFamily="34" charset="0"/>
                <a:ea typeface="宋体" panose="02010600030101010101" pitchFamily="2" charset="-122"/>
                <a:cs typeface="Arial" panose="020B0604020202020204" pitchFamily="34" charset="0"/>
              </a:rPr>
              <a:t>ifferent regions or countries</a:t>
            </a:r>
          </a:p>
          <a:p>
            <a:pPr lvl="0">
              <a:buSzPts val="1000"/>
              <a:tabLst>
                <a:tab pos="457200" algn="l"/>
              </a:tabLst>
            </a:pPr>
            <a:r>
              <a:rPr lang="en-US" altLang="zh-CN" sz="1400" dirty="0">
                <a:latin typeface="Arial" panose="020B0604020202020204" pitchFamily="34" charset="0"/>
                <a:ea typeface="宋体" panose="02010600030101010101" pitchFamily="2" charset="-122"/>
                <a:cs typeface="Arial" panose="020B0604020202020204" pitchFamily="34" charset="0"/>
              </a:rPr>
              <a:t>         </a:t>
            </a:r>
            <a:r>
              <a:rPr lang="en-US" altLang="zh-CN" sz="1400" dirty="0">
                <a:effectLst/>
                <a:latin typeface="Arial" panose="020B0604020202020204" pitchFamily="34" charset="0"/>
                <a:ea typeface="宋体" panose="02010600030101010101" pitchFamily="2" charset="-122"/>
                <a:cs typeface="Arial" panose="020B0604020202020204" pitchFamily="34" charset="0"/>
              </a:rPr>
              <a:t>(e.g., international students across the UK)</a:t>
            </a:r>
            <a:r>
              <a:rPr lang="en-US" altLang="zh-CN" sz="1200" dirty="0">
                <a:effectLst/>
                <a:latin typeface="Arial" panose="020B0604020202020204" pitchFamily="34" charset="0"/>
                <a:ea typeface="宋体" panose="02010600030101010101" pitchFamily="2" charset="-122"/>
                <a:cs typeface="Arial" panose="020B0604020202020204" pitchFamily="34" charset="0"/>
              </a:rPr>
              <a:t>.</a:t>
            </a:r>
            <a:endParaRPr lang="en-IE" altLang="zh-CN" sz="1200" dirty="0">
              <a:latin typeface="Arial" panose="020B0604020202020204" pitchFamily="34" charset="0"/>
              <a:ea typeface="宋体" panose="02010600030101010101" pitchFamily="2" charset="-122"/>
              <a:cs typeface="Arial" panose="020B0604020202020204" pitchFamily="34" charset="0"/>
            </a:endParaRPr>
          </a:p>
          <a:p>
            <a:pPr marL="285750" lvl="0" indent="-285750">
              <a:buSzPts val="1000"/>
              <a:buFont typeface="Wingdings" panose="05000000000000000000" pitchFamily="2" charset="2"/>
              <a:buChar char="Ø"/>
              <a:tabLst>
                <a:tab pos="457200" algn="l"/>
              </a:tabLst>
            </a:pPr>
            <a:r>
              <a:rPr lang="en-US" altLang="zh-CN" sz="1400" b="1" dirty="0">
                <a:effectLst/>
                <a:latin typeface="Arial" panose="020B0604020202020204" pitchFamily="34" charset="0"/>
                <a:ea typeface="宋体" panose="02010600030101010101" pitchFamily="2" charset="-122"/>
                <a:cs typeface="Arial" panose="020B0604020202020204" pitchFamily="34" charset="0"/>
              </a:rPr>
              <a:t>     </a:t>
            </a:r>
            <a:r>
              <a:rPr lang="en-US" altLang="zh-CN" sz="1600" b="1" dirty="0">
                <a:effectLst/>
                <a:latin typeface="Arial" panose="020B0604020202020204" pitchFamily="34" charset="0"/>
                <a:ea typeface="宋体" panose="02010600030101010101" pitchFamily="2" charset="-122"/>
                <a:cs typeface="Arial" panose="020B0604020202020204" pitchFamily="34" charset="0"/>
              </a:rPr>
              <a:t>Convenient for Participants</a:t>
            </a:r>
            <a:endParaRPr lang="zh-CN" altLang="zh-CN" sz="1600" b="1" dirty="0">
              <a:effectLst/>
              <a:latin typeface="Arial" panose="020B0604020202020204" pitchFamily="34" charset="0"/>
              <a:ea typeface="宋体" panose="02010600030101010101" pitchFamily="2" charset="-122"/>
              <a:cs typeface="Arial" panose="020B0604020202020204" pitchFamily="34" charset="0"/>
            </a:endParaRPr>
          </a:p>
          <a:p>
            <a:pPr lvl="0">
              <a:buSzPts val="1000"/>
              <a:tabLst>
                <a:tab pos="457200" algn="l"/>
              </a:tabLst>
            </a:pPr>
            <a:r>
              <a:rPr lang="en-US" altLang="zh-CN" sz="1200" dirty="0">
                <a:latin typeface="Arial" panose="020B0604020202020204" pitchFamily="34" charset="0"/>
                <a:ea typeface="宋体" panose="02010600030101010101" pitchFamily="2" charset="-122"/>
                <a:cs typeface="Arial" panose="020B0604020202020204" pitchFamily="34" charset="0"/>
              </a:rPr>
              <a:t>            </a:t>
            </a:r>
            <a:r>
              <a:rPr lang="en-US" altLang="zh-CN" sz="1400" dirty="0">
                <a:latin typeface="Arial" panose="020B0604020202020204" pitchFamily="34" charset="0"/>
                <a:ea typeface="宋体" panose="02010600030101010101" pitchFamily="2" charset="-122"/>
                <a:cs typeface="Arial" panose="020B0604020202020204" pitchFamily="34" charset="0"/>
              </a:rPr>
              <a:t>Their</a:t>
            </a:r>
            <a:r>
              <a:rPr lang="en-US" altLang="zh-CN" sz="1400" dirty="0">
                <a:effectLst/>
                <a:latin typeface="Arial" panose="020B0604020202020204" pitchFamily="34" charset="0"/>
                <a:ea typeface="宋体" panose="02010600030101010101" pitchFamily="2" charset="-122"/>
                <a:cs typeface="Arial" panose="020B0604020202020204" pitchFamily="34" charset="0"/>
              </a:rPr>
              <a:t> own pace and preferred time.</a:t>
            </a:r>
            <a:endParaRPr lang="zh-CN" altLang="zh-CN" sz="1400" dirty="0">
              <a:effectLst/>
              <a:latin typeface="Arial" panose="020B0604020202020204" pitchFamily="34" charset="0"/>
              <a:ea typeface="宋体" panose="02010600030101010101" pitchFamily="2" charset="-122"/>
              <a:cs typeface="Arial" panose="020B0604020202020204" pitchFamily="34" charset="0"/>
            </a:endParaRPr>
          </a:p>
          <a:p>
            <a:pPr lvl="0">
              <a:buSzPts val="1000"/>
              <a:tabLst>
                <a:tab pos="457200" algn="l"/>
              </a:tabLst>
            </a:pPr>
            <a:r>
              <a:rPr lang="en-US" altLang="zh-CN" sz="1400" dirty="0">
                <a:effectLst/>
                <a:latin typeface="Arial" panose="020B0604020202020204" pitchFamily="34" charset="0"/>
                <a:ea typeface="宋体" panose="02010600030101010101" pitchFamily="2" charset="-122"/>
                <a:cs typeface="Arial" panose="020B0604020202020204" pitchFamily="34" charset="0"/>
              </a:rPr>
              <a:t>           Reduces pressure and social desirability bias</a:t>
            </a:r>
            <a:endParaRPr lang="zh-CN" altLang="zh-CN" sz="1400" dirty="0">
              <a:effectLst/>
              <a:latin typeface="Arial" panose="020B0604020202020204" pitchFamily="34" charset="0"/>
              <a:ea typeface="宋体" panose="02010600030101010101" pitchFamily="2" charset="-122"/>
              <a:cs typeface="Arial" panose="020B0604020202020204" pitchFamily="34" charset="0"/>
            </a:endParaRPr>
          </a:p>
          <a:p>
            <a:pPr marL="285750" indent="-285750">
              <a:buFont typeface="Wingdings" panose="05000000000000000000" pitchFamily="2" charset="2"/>
              <a:buChar char="Ø"/>
            </a:pPr>
            <a:r>
              <a:rPr lang="en-US" altLang="zh-CN" sz="1400" b="1" dirty="0">
                <a:effectLst/>
                <a:latin typeface="Arial" panose="020B0604020202020204" pitchFamily="34" charset="0"/>
                <a:ea typeface="宋体" panose="02010600030101010101" pitchFamily="2" charset="-122"/>
                <a:cs typeface="Arial" panose="020B0604020202020204" pitchFamily="34" charset="0"/>
              </a:rPr>
              <a:t>      </a:t>
            </a:r>
            <a:r>
              <a:rPr lang="en-US" altLang="zh-CN" sz="1600" b="1" dirty="0">
                <a:effectLst/>
                <a:latin typeface="Arial" panose="020B0604020202020204" pitchFamily="34" charset="0"/>
                <a:ea typeface="宋体" panose="02010600030101010101" pitchFamily="2" charset="-122"/>
                <a:cs typeface="Arial" panose="020B0604020202020204" pitchFamily="34" charset="0"/>
              </a:rPr>
              <a:t>Anonymity</a:t>
            </a:r>
            <a:endParaRPr lang="zh-CN" altLang="zh-CN" sz="1600" b="1" dirty="0">
              <a:effectLst/>
              <a:latin typeface="Arial" panose="020B0604020202020204" pitchFamily="34" charset="0"/>
              <a:ea typeface="宋体" panose="02010600030101010101" pitchFamily="2" charset="-122"/>
              <a:cs typeface="Arial" panose="020B0604020202020204" pitchFamily="34" charset="0"/>
            </a:endParaRPr>
          </a:p>
          <a:p>
            <a:pPr lvl="0">
              <a:buSzPts val="1000"/>
              <a:tabLst>
                <a:tab pos="457200" algn="l"/>
              </a:tabLst>
            </a:pPr>
            <a:r>
              <a:rPr lang="en-US" altLang="zh-CN" sz="1200" dirty="0">
                <a:effectLst/>
                <a:latin typeface="Arial" panose="020B0604020202020204" pitchFamily="34" charset="0"/>
                <a:ea typeface="宋体" panose="02010600030101010101" pitchFamily="2" charset="-122"/>
                <a:cs typeface="Arial" panose="020B0604020202020204" pitchFamily="34" charset="0"/>
              </a:rPr>
              <a:t>             </a:t>
            </a:r>
            <a:r>
              <a:rPr lang="en-US" altLang="zh-CN" sz="1400" dirty="0">
                <a:effectLst/>
                <a:latin typeface="Arial" panose="020B0604020202020204" pitchFamily="34" charset="0"/>
                <a:ea typeface="宋体" panose="02010600030101010101" pitchFamily="2" charset="-122"/>
                <a:cs typeface="Arial" panose="020B0604020202020204" pitchFamily="34" charset="0"/>
              </a:rPr>
              <a:t>Honest and open responses</a:t>
            </a:r>
          </a:p>
          <a:p>
            <a:pPr lvl="0">
              <a:buSzPts val="1000"/>
              <a:tabLst>
                <a:tab pos="457200" algn="l"/>
              </a:tabLst>
            </a:pPr>
            <a:endParaRPr lang="en-IE" altLang="zh-CN" sz="1400" dirty="0">
              <a:effectLst/>
              <a:latin typeface="Arial" panose="020B0604020202020204" pitchFamily="34" charset="0"/>
              <a:ea typeface="宋体" panose="02010600030101010101" pitchFamily="2" charset="-122"/>
              <a:cs typeface="Arial" panose="020B0604020202020204" pitchFamily="34" charset="0"/>
            </a:endParaRPr>
          </a:p>
          <a:p>
            <a:pPr marL="285750" lvl="0" indent="-285750">
              <a:buSzPts val="1000"/>
              <a:buFont typeface="Wingdings" panose="05000000000000000000" pitchFamily="2" charset="2"/>
              <a:buChar char="Ø"/>
              <a:tabLst>
                <a:tab pos="457200" algn="l"/>
              </a:tabLst>
            </a:pPr>
            <a:r>
              <a:rPr lang="en-US" altLang="zh-CN" sz="1400" b="1" dirty="0">
                <a:effectLst/>
                <a:latin typeface="Arial" panose="020B0604020202020204" pitchFamily="34" charset="0"/>
                <a:ea typeface="宋体" panose="02010600030101010101" pitchFamily="2" charset="-122"/>
                <a:cs typeface="Arial" panose="020B0604020202020204" pitchFamily="34" charset="0"/>
              </a:rPr>
              <a:t>      Automated Data Collection</a:t>
            </a:r>
            <a:endParaRPr lang="zh-CN" altLang="zh-CN" sz="1400" b="1" dirty="0">
              <a:effectLst/>
              <a:latin typeface="Arial" panose="020B0604020202020204" pitchFamily="34" charset="0"/>
              <a:ea typeface="宋体" panose="02010600030101010101" pitchFamily="2" charset="-122"/>
              <a:cs typeface="Arial" panose="020B0604020202020204" pitchFamily="34" charset="0"/>
            </a:endParaRPr>
          </a:p>
          <a:p>
            <a:pPr lvl="0">
              <a:buSzPts val="1000"/>
              <a:tabLst>
                <a:tab pos="457200" algn="l"/>
              </a:tabLst>
            </a:pPr>
            <a:r>
              <a:rPr lang="en-US" altLang="zh-CN" sz="1200" dirty="0">
                <a:effectLst/>
                <a:latin typeface="Arial" panose="020B0604020202020204" pitchFamily="34" charset="0"/>
                <a:ea typeface="宋体" panose="02010600030101010101" pitchFamily="2" charset="-122"/>
                <a:cs typeface="Arial" panose="020B0604020202020204" pitchFamily="34" charset="0"/>
              </a:rPr>
              <a:t>            </a:t>
            </a:r>
            <a:r>
              <a:rPr lang="en-US" altLang="zh-CN" sz="1400" dirty="0">
                <a:latin typeface="Arial" panose="020B0604020202020204" pitchFamily="34" charset="0"/>
                <a:ea typeface="宋体" panose="02010600030101010101" pitchFamily="2" charset="-122"/>
                <a:cs typeface="Arial" panose="020B0604020202020204" pitchFamily="34" charset="0"/>
              </a:rPr>
              <a:t>R</a:t>
            </a:r>
            <a:r>
              <a:rPr lang="en-US" altLang="zh-CN" sz="1400" dirty="0">
                <a:effectLst/>
                <a:latin typeface="Arial" panose="020B0604020202020204" pitchFamily="34" charset="0"/>
                <a:ea typeface="宋体" panose="02010600030101010101" pitchFamily="2" charset="-122"/>
                <a:cs typeface="Arial" panose="020B0604020202020204" pitchFamily="34" charset="0"/>
              </a:rPr>
              <a:t>educing human error in data entry.</a:t>
            </a:r>
            <a:endParaRPr lang="zh-CN" altLang="zh-CN" sz="1400" dirty="0">
              <a:effectLst/>
              <a:latin typeface="Arial" panose="020B0604020202020204" pitchFamily="34" charset="0"/>
              <a:ea typeface="宋体" panose="02010600030101010101" pitchFamily="2" charset="-122"/>
              <a:cs typeface="Arial" panose="020B0604020202020204" pitchFamily="34" charset="0"/>
            </a:endParaRPr>
          </a:p>
          <a:p>
            <a:pPr lvl="0">
              <a:buSzPts val="1000"/>
              <a:tabLst>
                <a:tab pos="457200" algn="l"/>
              </a:tabLst>
            </a:pPr>
            <a:r>
              <a:rPr lang="en-US" altLang="zh-CN" sz="1400" dirty="0">
                <a:effectLst/>
                <a:latin typeface="Arial" panose="020B0604020202020204" pitchFamily="34" charset="0"/>
                <a:ea typeface="宋体" panose="02010600030101010101" pitchFamily="2" charset="-122"/>
                <a:cs typeface="Arial" panose="020B0604020202020204" pitchFamily="34" charset="0"/>
              </a:rPr>
              <a:t>           Easily exportable for statistical analysis in SPSS</a:t>
            </a:r>
            <a:endParaRPr lang="zh-CN" altLang="zh-CN" sz="1400" dirty="0">
              <a:effectLst/>
              <a:latin typeface="Arial" panose="020B0604020202020204" pitchFamily="34" charset="0"/>
              <a:ea typeface="宋体" panose="02010600030101010101" pitchFamily="2" charset="-122"/>
              <a:cs typeface="Arial" panose="020B0604020202020204" pitchFamily="34" charset="0"/>
            </a:endParaRPr>
          </a:p>
          <a:p>
            <a:pPr>
              <a:lnSpc>
                <a:spcPct val="150000"/>
              </a:lnSpc>
            </a:pPr>
            <a:r>
              <a:rPr lang="en-US" altLang="zh-CN" sz="1400" kern="100" dirty="0">
                <a:effectLst/>
                <a:latin typeface="Arial" panose="020B0604020202020204" pitchFamily="34" charset="0"/>
                <a:ea typeface="等线" panose="02010600030101010101" pitchFamily="2" charset="-122"/>
                <a:cs typeface="Arial" panose="020B0604020202020204" pitchFamily="34" charset="0"/>
              </a:rPr>
              <a:t> </a:t>
            </a:r>
            <a:endParaRPr lang="zh-CN" altLang="zh-CN" sz="1400" kern="100" dirty="0">
              <a:effectLst/>
              <a:latin typeface="Arial" panose="020B0604020202020204" pitchFamily="34" charset="0"/>
              <a:ea typeface="等线" panose="02010600030101010101" pitchFamily="2" charset="-122"/>
              <a:cs typeface="Arial" panose="020B0604020202020204" pitchFamily="34" charset="0"/>
            </a:endParaRPr>
          </a:p>
          <a:p>
            <a:pPr marL="457200" algn="l"/>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17" name="文本框 16">
            <a:extLst>
              <a:ext uri="{FF2B5EF4-FFF2-40B4-BE49-F238E27FC236}">
                <a16:creationId xmlns:a16="http://schemas.microsoft.com/office/drawing/2014/main" id="{CCA261F0-2E0A-9561-9CE3-46225BBB8B49}"/>
              </a:ext>
            </a:extLst>
          </p:cNvPr>
          <p:cNvSpPr txBox="1"/>
          <p:nvPr/>
        </p:nvSpPr>
        <p:spPr>
          <a:xfrm>
            <a:off x="6096000" y="2032894"/>
            <a:ext cx="5593537" cy="3939540"/>
          </a:xfrm>
          <a:prstGeom prst="rect">
            <a:avLst/>
          </a:prstGeom>
          <a:noFill/>
        </p:spPr>
        <p:txBody>
          <a:bodyPr wrap="square">
            <a:spAutoFit/>
          </a:bodyPr>
          <a:lstStyle/>
          <a:p>
            <a:pPr marL="285750" indent="-285750" algn="l">
              <a:buFont typeface="Wingdings" panose="05000000000000000000" pitchFamily="2" charset="2"/>
              <a:buChar char="Ø"/>
            </a:pPr>
            <a:r>
              <a:rPr lang="en-US" altLang="zh-CN" sz="1600" b="1" kern="0" dirty="0">
                <a:effectLst/>
                <a:latin typeface="Arial" panose="020B0604020202020204" pitchFamily="34" charset="0"/>
                <a:ea typeface="宋体" panose="02010600030101010101" pitchFamily="2" charset="-122"/>
                <a:cs typeface="Arial" panose="020B0604020202020204" pitchFamily="34" charset="0"/>
              </a:rPr>
              <a:t>Sampling Bias</a:t>
            </a:r>
            <a:endParaRPr lang="zh-CN" altLang="zh-CN" sz="1600" kern="100" dirty="0">
              <a:effectLst/>
              <a:latin typeface="Arial" panose="020B0604020202020204" pitchFamily="34" charset="0"/>
              <a:ea typeface="等线" panose="02010600030101010101" pitchFamily="2" charset="-122"/>
              <a:cs typeface="Arial" panose="020B0604020202020204" pitchFamily="34" charset="0"/>
            </a:endParaRPr>
          </a:p>
          <a:p>
            <a:pPr lvl="0" algn="l">
              <a:buSzPts val="1000"/>
              <a:tabLst>
                <a:tab pos="457200" algn="l"/>
              </a:tabLst>
            </a:pPr>
            <a:r>
              <a:rPr lang="en-US" altLang="zh-CN" sz="1400" kern="0" dirty="0">
                <a:effectLst/>
                <a:latin typeface="Arial" panose="020B0604020202020204" pitchFamily="34" charset="0"/>
                <a:ea typeface="宋体" panose="02010600030101010101" pitchFamily="2" charset="-122"/>
                <a:cs typeface="Times New Roman" panose="02020603050405020304" pitchFamily="18" charset="0"/>
              </a:rPr>
              <a:t>     Excludes people without internet access or digital literacy.</a:t>
            </a:r>
            <a:endParaRPr lang="en-IE" altLang="zh-CN" sz="1400" kern="100" dirty="0">
              <a:latin typeface="等线" panose="02010600030101010101" pitchFamily="2" charset="-122"/>
              <a:ea typeface="等线" panose="02010600030101010101" pitchFamily="2" charset="-122"/>
              <a:cs typeface="Times New Roman" panose="02020603050405020304" pitchFamily="18" charset="0"/>
            </a:endParaRPr>
          </a:p>
          <a:p>
            <a:pPr lvl="0" algn="l">
              <a:buSzPts val="1000"/>
              <a:tabLst>
                <a:tab pos="457200" algn="l"/>
              </a:tabLst>
            </a:pPr>
            <a:r>
              <a:rPr lang="en-IE" altLang="zh-CN" sz="1400" kern="100" dirty="0">
                <a:effectLst/>
                <a:latin typeface="等线" panose="02010600030101010101" pitchFamily="2" charset="-122"/>
                <a:ea typeface="等线" panose="02010600030101010101" pitchFamily="2" charset="-122"/>
                <a:cs typeface="Times New Roman" panose="02020603050405020304" pitchFamily="18" charset="0"/>
              </a:rPr>
              <a:t>     </a:t>
            </a:r>
            <a:r>
              <a:rPr lang="en-US" altLang="zh-CN" sz="1400" kern="0" dirty="0">
                <a:effectLst/>
                <a:latin typeface="Arial" panose="020B0604020202020204" pitchFamily="34" charset="0"/>
                <a:ea typeface="宋体" panose="02010600030101010101" pitchFamily="2" charset="-122"/>
                <a:cs typeface="Times New Roman" panose="02020603050405020304" pitchFamily="18" charset="0"/>
              </a:rPr>
              <a:t>May lead to a non-representative</a:t>
            </a:r>
          </a:p>
          <a:p>
            <a:pPr marL="342900" lvl="0" indent="-342900" algn="l">
              <a:buSzPts val="1000"/>
              <a:buFont typeface="Symbol" panose="05050102010706020507" pitchFamily="18" charset="2"/>
              <a:buChar char=""/>
              <a:tabLst>
                <a:tab pos="457200" algn="l"/>
              </a:tabLst>
            </a:pPr>
            <a:endParaRPr lang="zh-CN" altLang="zh-CN" sz="1400" kern="100" dirty="0">
              <a:effectLst/>
              <a:latin typeface="等线" panose="02010600030101010101" pitchFamily="2" charset="-122"/>
              <a:ea typeface="等线" panose="02010600030101010101" pitchFamily="2" charset="-122"/>
              <a:cs typeface="Times New Roman" panose="02020603050405020304" pitchFamily="18" charset="0"/>
            </a:endParaRPr>
          </a:p>
          <a:p>
            <a:pPr marL="285750" indent="-285750" algn="l">
              <a:buFont typeface="Wingdings" panose="05000000000000000000" pitchFamily="2" charset="2"/>
              <a:buChar char="Ø"/>
            </a:pPr>
            <a:r>
              <a:rPr lang="en-US" altLang="zh-CN" sz="1600" b="1" kern="0" dirty="0">
                <a:effectLst/>
                <a:latin typeface="Arial" panose="020B0604020202020204" pitchFamily="34" charset="0"/>
                <a:ea typeface="宋体" panose="02010600030101010101" pitchFamily="2" charset="-122"/>
                <a:cs typeface="Arial" panose="020B0604020202020204" pitchFamily="34" charset="0"/>
              </a:rPr>
              <a:t>Low Response Rates</a:t>
            </a:r>
            <a:endParaRPr lang="zh-CN" altLang="zh-CN" sz="1600" kern="100" dirty="0">
              <a:effectLst/>
              <a:latin typeface="Arial" panose="020B0604020202020204" pitchFamily="34" charset="0"/>
              <a:ea typeface="等线" panose="02010600030101010101" pitchFamily="2" charset="-122"/>
              <a:cs typeface="Arial" panose="020B0604020202020204" pitchFamily="34" charset="0"/>
            </a:endParaRPr>
          </a:p>
          <a:p>
            <a:pPr lvl="0" algn="l">
              <a:buSzPts val="1000"/>
              <a:tabLst>
                <a:tab pos="457200" algn="l"/>
              </a:tabLst>
            </a:pPr>
            <a:r>
              <a:rPr lang="en-US" altLang="zh-CN" sz="1400" kern="0" dirty="0">
                <a:effectLst/>
                <a:latin typeface="Arial" panose="020B0604020202020204" pitchFamily="34" charset="0"/>
                <a:ea typeface="宋体" panose="02010600030101010101" pitchFamily="2" charset="-122"/>
                <a:cs typeface="Times New Roman" panose="02020603050405020304" pitchFamily="18" charset="0"/>
              </a:rPr>
              <a:t>     low participation, especially if not incentivized.</a:t>
            </a:r>
            <a:endParaRPr lang="zh-CN" altLang="zh-CN" sz="1400" kern="100" dirty="0">
              <a:effectLst/>
              <a:latin typeface="等线" panose="02010600030101010101" pitchFamily="2" charset="-122"/>
              <a:ea typeface="等线" panose="02010600030101010101" pitchFamily="2" charset="-122"/>
              <a:cs typeface="Times New Roman" panose="02020603050405020304" pitchFamily="18" charset="0"/>
            </a:endParaRPr>
          </a:p>
          <a:p>
            <a:pPr lvl="0" algn="l">
              <a:buSzPts val="1000"/>
              <a:tabLst>
                <a:tab pos="457200" algn="l"/>
              </a:tabLst>
            </a:pPr>
            <a:r>
              <a:rPr lang="en-US" altLang="zh-CN" sz="1400" kern="0" dirty="0">
                <a:effectLst/>
                <a:latin typeface="Arial" panose="020B0604020202020204" pitchFamily="34" charset="0"/>
                <a:ea typeface="宋体" panose="02010600030101010101" pitchFamily="2" charset="-122"/>
                <a:cs typeface="Times New Roman" panose="02020603050405020304" pitchFamily="18" charset="0"/>
              </a:rPr>
              <a:t>     Emails or links may be ignored or end up in spam folders.</a:t>
            </a:r>
            <a:endParaRPr lang="zh-CN" altLang="zh-CN" sz="1400" kern="100" dirty="0">
              <a:effectLst/>
              <a:latin typeface="等线" panose="02010600030101010101" pitchFamily="2" charset="-122"/>
              <a:ea typeface="等线" panose="02010600030101010101" pitchFamily="2" charset="-122"/>
              <a:cs typeface="Times New Roman" panose="02020603050405020304" pitchFamily="18" charset="0"/>
            </a:endParaRPr>
          </a:p>
          <a:p>
            <a:pPr marL="285750" indent="-285750" algn="l">
              <a:buFont typeface="Wingdings" panose="05000000000000000000" pitchFamily="2" charset="2"/>
              <a:buChar char="Ø"/>
            </a:pPr>
            <a:r>
              <a:rPr lang="en-US" altLang="zh-CN" sz="1400" kern="0" dirty="0">
                <a:effectLst/>
                <a:latin typeface="Arial" panose="020B0604020202020204" pitchFamily="34" charset="0"/>
                <a:ea typeface="宋体" panose="02010600030101010101" pitchFamily="2" charset="-122"/>
                <a:cs typeface="Times New Roman" panose="02020603050405020304" pitchFamily="18" charset="0"/>
              </a:rPr>
              <a:t> </a:t>
            </a:r>
            <a:r>
              <a:rPr lang="en-US" altLang="zh-CN" sz="1400" b="1" kern="0" dirty="0">
                <a:effectLst/>
                <a:latin typeface="Arial" panose="020B0604020202020204" pitchFamily="34" charset="0"/>
                <a:ea typeface="宋体" panose="02010600030101010101" pitchFamily="2" charset="-122"/>
                <a:cs typeface="Times New Roman" panose="02020603050405020304" pitchFamily="18" charset="0"/>
              </a:rPr>
              <a:t>Limited Control Over Respondents</a:t>
            </a:r>
            <a:endParaRPr lang="en-IE" altLang="zh-CN" sz="1400" b="1" kern="100" dirty="0">
              <a:latin typeface="等线" panose="02010600030101010101" pitchFamily="2" charset="-122"/>
              <a:ea typeface="等线" panose="02010600030101010101" pitchFamily="2" charset="-122"/>
              <a:cs typeface="Times New Roman" panose="02020603050405020304" pitchFamily="18" charset="0"/>
            </a:endParaRPr>
          </a:p>
          <a:p>
            <a:pPr algn="l"/>
            <a:r>
              <a:rPr lang="en-IE" altLang="zh-CN" sz="1400" b="1" kern="100" dirty="0">
                <a:effectLst/>
                <a:latin typeface="等线" panose="02010600030101010101" pitchFamily="2" charset="-122"/>
                <a:ea typeface="等线" panose="02010600030101010101" pitchFamily="2" charset="-122"/>
                <a:cs typeface="Times New Roman" panose="02020603050405020304" pitchFamily="18" charset="0"/>
              </a:rPr>
              <a:t>      </a:t>
            </a:r>
            <a:r>
              <a:rPr lang="en-US" altLang="zh-CN" sz="1400" kern="0" dirty="0">
                <a:effectLst/>
                <a:latin typeface="Arial" panose="020B0604020202020204" pitchFamily="34" charset="0"/>
                <a:ea typeface="宋体" panose="02010600030101010101" pitchFamily="2" charset="-122"/>
                <a:cs typeface="Times New Roman" panose="02020603050405020304" pitchFamily="18" charset="0"/>
              </a:rPr>
              <a:t>Cannot ensure completes the questionnaire.</a:t>
            </a:r>
            <a:endParaRPr lang="zh-CN" altLang="zh-CN" sz="1400" kern="100" dirty="0">
              <a:effectLst/>
              <a:latin typeface="等线" panose="02010600030101010101" pitchFamily="2" charset="-122"/>
              <a:ea typeface="等线" panose="02010600030101010101" pitchFamily="2" charset="-122"/>
              <a:cs typeface="Times New Roman" panose="02020603050405020304" pitchFamily="18" charset="0"/>
            </a:endParaRPr>
          </a:p>
          <a:p>
            <a:pPr lvl="0" algn="l">
              <a:buSzPts val="1000"/>
              <a:tabLst>
                <a:tab pos="457200" algn="l"/>
              </a:tabLst>
            </a:pPr>
            <a:r>
              <a:rPr lang="en-US" altLang="zh-CN" sz="1400" kern="0" dirty="0">
                <a:effectLst/>
                <a:latin typeface="Arial" panose="020B0604020202020204" pitchFamily="34" charset="0"/>
                <a:ea typeface="宋体" panose="02010600030101010101" pitchFamily="2" charset="-122"/>
                <a:cs typeface="Times New Roman" panose="02020603050405020304" pitchFamily="18" charset="0"/>
              </a:rPr>
              <a:t>      Risk of multiple submissions or inattentive responses.</a:t>
            </a:r>
            <a:endParaRPr lang="zh-CN" altLang="zh-CN" sz="1400" kern="100" dirty="0">
              <a:effectLst/>
              <a:latin typeface="等线" panose="02010600030101010101" pitchFamily="2" charset="-122"/>
              <a:ea typeface="等线" panose="02010600030101010101" pitchFamily="2" charset="-122"/>
              <a:cs typeface="Times New Roman" panose="02020603050405020304" pitchFamily="18" charset="0"/>
            </a:endParaRPr>
          </a:p>
          <a:p>
            <a:pPr marL="285750" indent="-285750" algn="l">
              <a:buFont typeface="Wingdings" panose="05000000000000000000" pitchFamily="2" charset="2"/>
              <a:buChar char="Ø"/>
            </a:pPr>
            <a:r>
              <a:rPr lang="en-US" altLang="zh-CN" sz="1600" kern="0" dirty="0">
                <a:effectLst/>
                <a:latin typeface="Arial" panose="020B0604020202020204" pitchFamily="34" charset="0"/>
                <a:ea typeface="宋体" panose="02010600030101010101" pitchFamily="2" charset="-122"/>
                <a:cs typeface="Arial" panose="020B0604020202020204" pitchFamily="34" charset="0"/>
              </a:rPr>
              <a:t>  </a:t>
            </a:r>
            <a:r>
              <a:rPr lang="en-US" altLang="zh-CN" sz="1600" b="1" kern="0" dirty="0">
                <a:effectLst/>
                <a:latin typeface="Arial" panose="020B0604020202020204" pitchFamily="34" charset="0"/>
                <a:ea typeface="宋体" panose="02010600030101010101" pitchFamily="2" charset="-122"/>
                <a:cs typeface="Arial" panose="020B0604020202020204" pitchFamily="34" charset="0"/>
              </a:rPr>
              <a:t>Lack of Clarification</a:t>
            </a:r>
            <a:endParaRPr lang="zh-CN" altLang="zh-CN" sz="1600" kern="100" dirty="0">
              <a:effectLst/>
              <a:latin typeface="Arial" panose="020B0604020202020204" pitchFamily="34" charset="0"/>
              <a:ea typeface="等线" panose="02010600030101010101" pitchFamily="2" charset="-122"/>
              <a:cs typeface="Arial" panose="020B0604020202020204" pitchFamily="34" charset="0"/>
            </a:endParaRPr>
          </a:p>
          <a:p>
            <a:pPr lvl="0" algn="l">
              <a:buSzPts val="1000"/>
              <a:tabLst>
                <a:tab pos="457200" algn="l"/>
              </a:tabLst>
            </a:pPr>
            <a:r>
              <a:rPr lang="en-US" altLang="zh-CN" sz="1400" kern="0" dirty="0">
                <a:effectLst/>
                <a:latin typeface="Arial" panose="020B0604020202020204" pitchFamily="34" charset="0"/>
                <a:ea typeface="宋体" panose="02010600030101010101" pitchFamily="2" charset="-122"/>
                <a:cs typeface="Times New Roman" panose="02020603050405020304" pitchFamily="18" charset="0"/>
              </a:rPr>
              <a:t>     No opportunity to explain questions </a:t>
            </a:r>
          </a:p>
          <a:p>
            <a:pPr lvl="0" algn="l">
              <a:buSzPts val="1000"/>
              <a:tabLst>
                <a:tab pos="457200" algn="l"/>
              </a:tabLst>
            </a:pPr>
            <a:r>
              <a:rPr lang="en-US" altLang="zh-CN" sz="1400" kern="0" dirty="0">
                <a:latin typeface="Arial" panose="020B0604020202020204" pitchFamily="34" charset="0"/>
                <a:ea typeface="宋体" panose="02010600030101010101" pitchFamily="2" charset="-122"/>
                <a:cs typeface="Times New Roman" panose="02020603050405020304" pitchFamily="18" charset="0"/>
              </a:rPr>
              <a:t>      </a:t>
            </a:r>
            <a:r>
              <a:rPr lang="en-US" altLang="zh-CN" sz="1400" kern="0" dirty="0">
                <a:effectLst/>
                <a:latin typeface="Arial" panose="020B0604020202020204" pitchFamily="34" charset="0"/>
                <a:ea typeface="宋体" panose="02010600030101010101" pitchFamily="2" charset="-122"/>
                <a:cs typeface="Times New Roman" panose="02020603050405020304" pitchFamily="18" charset="0"/>
              </a:rPr>
              <a:t>Misinterpretation can affect the reliability of data.</a:t>
            </a:r>
            <a:endParaRPr lang="zh-CN" altLang="zh-CN" sz="1400" kern="100" dirty="0">
              <a:effectLst/>
              <a:latin typeface="等线" panose="02010600030101010101" pitchFamily="2" charset="-122"/>
              <a:ea typeface="等线" panose="02010600030101010101" pitchFamily="2" charset="-122"/>
              <a:cs typeface="Times New Roman" panose="02020603050405020304" pitchFamily="18" charset="0"/>
            </a:endParaRPr>
          </a:p>
          <a:p>
            <a:pPr marL="285750" indent="-285750" algn="l">
              <a:buFont typeface="Wingdings" panose="05000000000000000000" pitchFamily="2" charset="2"/>
              <a:buChar char="Ø"/>
            </a:pPr>
            <a:r>
              <a:rPr lang="en-US" altLang="zh-CN" sz="1400" kern="0" dirty="0">
                <a:effectLst/>
                <a:latin typeface="Arial" panose="020B0604020202020204" pitchFamily="34" charset="0"/>
                <a:ea typeface="宋体" panose="02010600030101010101" pitchFamily="2" charset="-122"/>
                <a:cs typeface="Times New Roman" panose="02020603050405020304" pitchFamily="18" charset="0"/>
              </a:rPr>
              <a:t> </a:t>
            </a:r>
            <a:r>
              <a:rPr lang="en-US" altLang="zh-CN" sz="1600" b="1" kern="0" dirty="0">
                <a:effectLst/>
                <a:latin typeface="Arial" panose="020B0604020202020204" pitchFamily="34" charset="0"/>
                <a:ea typeface="宋体" panose="02010600030101010101" pitchFamily="2" charset="-122"/>
                <a:cs typeface="Times New Roman" panose="02020603050405020304" pitchFamily="18" charset="0"/>
              </a:rPr>
              <a:t>Technical Issues</a:t>
            </a:r>
            <a:endParaRPr lang="zh-CN" altLang="zh-CN" sz="1600" kern="100" dirty="0">
              <a:effectLst/>
              <a:latin typeface="等线" panose="02010600030101010101" pitchFamily="2" charset="-122"/>
              <a:ea typeface="等线" panose="02010600030101010101" pitchFamily="2" charset="-122"/>
              <a:cs typeface="Times New Roman" panose="02020603050405020304" pitchFamily="18" charset="0"/>
            </a:endParaRPr>
          </a:p>
          <a:p>
            <a:pPr lvl="0" algn="l">
              <a:buSzPts val="1000"/>
              <a:tabLst>
                <a:tab pos="457200" algn="l"/>
              </a:tabLst>
            </a:pPr>
            <a:r>
              <a:rPr lang="en-US" altLang="zh-CN" sz="1400" kern="0" dirty="0">
                <a:effectLst/>
                <a:latin typeface="Arial" panose="020B0604020202020204" pitchFamily="34" charset="0"/>
                <a:ea typeface="宋体" panose="02010600030101010101" pitchFamily="2" charset="-122"/>
                <a:cs typeface="Times New Roman" panose="02020603050405020304" pitchFamily="18" charset="0"/>
              </a:rPr>
              <a:t>       Website downtime, browser incompatibility, or device problems</a:t>
            </a:r>
            <a:endParaRPr lang="zh-CN" altLang="zh-CN" sz="1400" kern="100" dirty="0">
              <a:effectLst/>
              <a:latin typeface="等线" panose="02010600030101010101" pitchFamily="2" charset="-122"/>
              <a:ea typeface="等线" panose="02010600030101010101" pitchFamily="2" charset="-122"/>
              <a:cs typeface="Times New Roman" panose="02020603050405020304" pitchFamily="18" charset="0"/>
            </a:endParaRPr>
          </a:p>
          <a:p>
            <a:pPr lvl="0" algn="l">
              <a:buSzPts val="1000"/>
              <a:tabLst>
                <a:tab pos="457200" algn="l"/>
              </a:tabLst>
            </a:pPr>
            <a:r>
              <a:rPr lang="en-US" altLang="zh-CN" sz="1400" kern="0" dirty="0">
                <a:effectLst/>
                <a:latin typeface="Arial" panose="020B0604020202020204" pitchFamily="34" charset="0"/>
                <a:ea typeface="宋体" panose="02010600030101010101" pitchFamily="2" charset="-122"/>
                <a:cs typeface="Times New Roman" panose="02020603050405020304" pitchFamily="18" charset="0"/>
              </a:rPr>
              <a:t> </a:t>
            </a:r>
            <a:endParaRPr lang="zh-CN" altLang="zh-CN" sz="1400" kern="100" dirty="0">
              <a:effectLst/>
              <a:latin typeface="等线" panose="02010600030101010101" pitchFamily="2" charset="-122"/>
              <a:ea typeface="等线" panose="02010600030101010101" pitchFamily="2" charset="-122"/>
              <a:cs typeface="Times New Roman" panose="02020603050405020304" pitchFamily="18" charset="0"/>
            </a:endParaRPr>
          </a:p>
          <a:p>
            <a:pPr marL="457200" algn="l"/>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Tree>
    <p:custDataLst>
      <p:tags r:id="rId1"/>
    </p:custDataLst>
    <p:extLst>
      <p:ext uri="{BB962C8B-B14F-4D97-AF65-F5344CB8AC3E}">
        <p14:creationId xmlns:p14="http://schemas.microsoft.com/office/powerpoint/2010/main" val="33055583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文本框 36"/>
          <p:cNvSpPr txBox="1"/>
          <p:nvPr>
            <p:custDataLst>
              <p:tags r:id="rId2"/>
            </p:custDataLst>
          </p:nvPr>
        </p:nvSpPr>
        <p:spPr>
          <a:xfrm>
            <a:off x="5965699" y="3994004"/>
            <a:ext cx="5896610" cy="254044"/>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l">
              <a:lnSpc>
                <a:spcPct val="125000"/>
              </a:lnSpc>
              <a:spcBef>
                <a:spcPts val="0"/>
              </a:spcBef>
              <a:buClrTx/>
              <a:buSzTx/>
              <a:buNone/>
            </a:pPr>
            <a:endParaRPr lang="zh-CN" altLang="en-US" sz="1400" noProof="0" dirty="0">
              <a:ln>
                <a:noFill/>
              </a:ln>
              <a:solidFill>
                <a:schemeClr val="tx1">
                  <a:lumMod val="75000"/>
                  <a:lumOff val="25000"/>
                </a:schemeClr>
              </a:solidFill>
              <a:effectLst/>
              <a:uLnTx/>
              <a:uFillTx/>
              <a:latin typeface="+mn-lt"/>
              <a:cs typeface="+mn-ea"/>
            </a:endParaRPr>
          </a:p>
        </p:txBody>
      </p:sp>
      <p:sp>
        <p:nvSpPr>
          <p:cNvPr id="7" name="标题 6"/>
          <p:cNvSpPr>
            <a:spLocks noGrp="1"/>
          </p:cNvSpPr>
          <p:nvPr>
            <p:ph type="title"/>
          </p:nvPr>
        </p:nvSpPr>
        <p:spPr>
          <a:xfrm>
            <a:off x="680771" y="564980"/>
            <a:ext cx="4813123" cy="525785"/>
          </a:xfrm>
        </p:spPr>
        <p:txBody>
          <a:bodyPr>
            <a:spAutoFit/>
          </a:bodyPr>
          <a:lstStyle/>
          <a:p>
            <a:r>
              <a:rPr lang="en-US" altLang="zh-CN" b="0" dirty="0">
                <a:latin typeface="+mj-ea"/>
                <a:ea typeface="+mj-ea"/>
                <a:sym typeface="+mn-ea"/>
              </a:rPr>
              <a:t>Research  Tools</a:t>
            </a:r>
            <a:endParaRPr lang="zh-CN" altLang="en-US" dirty="0"/>
          </a:p>
        </p:txBody>
      </p:sp>
      <p:sp>
        <p:nvSpPr>
          <p:cNvPr id="62" name="矩形 61">
            <a:extLst>
              <a:ext uri="{FF2B5EF4-FFF2-40B4-BE49-F238E27FC236}">
                <a16:creationId xmlns:a16="http://schemas.microsoft.com/office/drawing/2014/main" id="{4F178A7E-F69D-E663-4989-7F63A5C67434}"/>
              </a:ext>
            </a:extLst>
          </p:cNvPr>
          <p:cNvSpPr/>
          <p:nvPr>
            <p:custDataLst>
              <p:tags r:id="rId3"/>
            </p:custDataLst>
          </p:nvPr>
        </p:nvSpPr>
        <p:spPr>
          <a:xfrm>
            <a:off x="4560574" y="920554"/>
            <a:ext cx="3750306" cy="40011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IE" sz="2000" b="1" dirty="0">
                <a:solidFill>
                  <a:prstClr val="white"/>
                </a:solidFill>
                <a:latin typeface="Arial" panose="020B0604020202020204" pitchFamily="34" charset="0"/>
                <a:cs typeface="Arial" panose="020B0604020202020204" pitchFamily="34" charset="0"/>
                <a:sym typeface="+mn-lt"/>
              </a:rPr>
              <a:t>Semi-Structured interview</a:t>
            </a:r>
            <a:endParaRPr kumimoji="0" sz="2000" b="1"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sym typeface="+mn-lt"/>
            </a:endParaRPr>
          </a:p>
        </p:txBody>
      </p:sp>
      <p:graphicFrame>
        <p:nvGraphicFramePr>
          <p:cNvPr id="3" name="图示 2">
            <a:extLst>
              <a:ext uri="{FF2B5EF4-FFF2-40B4-BE49-F238E27FC236}">
                <a16:creationId xmlns:a16="http://schemas.microsoft.com/office/drawing/2014/main" id="{61552278-4F48-F04C-08FB-DD148A5C7F88}"/>
              </a:ext>
            </a:extLst>
          </p:cNvPr>
          <p:cNvGraphicFramePr/>
          <p:nvPr/>
        </p:nvGraphicFramePr>
        <p:xfrm>
          <a:off x="7152639" y="1849026"/>
          <a:ext cx="3078505" cy="422236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9" name="表格 9">
            <a:extLst>
              <a:ext uri="{FF2B5EF4-FFF2-40B4-BE49-F238E27FC236}">
                <a16:creationId xmlns:a16="http://schemas.microsoft.com/office/drawing/2014/main" id="{C4CA5009-8683-AF92-B45D-AE9CCB8CF0E0}"/>
              </a:ext>
            </a:extLst>
          </p:cNvPr>
          <p:cNvGraphicFramePr>
            <a:graphicFrameLocks noGrp="1"/>
          </p:cNvGraphicFramePr>
          <p:nvPr/>
        </p:nvGraphicFramePr>
        <p:xfrm>
          <a:off x="680770" y="1376280"/>
          <a:ext cx="10972750" cy="4881492"/>
        </p:xfrm>
        <a:graphic>
          <a:graphicData uri="http://schemas.openxmlformats.org/drawingml/2006/table">
            <a:tbl>
              <a:tblPr firstRow="1" bandRow="1">
                <a:tableStyleId>{5C22544A-7EE6-4342-B048-85BDC9FD1C3A}</a:tableStyleId>
              </a:tblPr>
              <a:tblGrid>
                <a:gridCol w="5486375">
                  <a:extLst>
                    <a:ext uri="{9D8B030D-6E8A-4147-A177-3AD203B41FA5}">
                      <a16:colId xmlns:a16="http://schemas.microsoft.com/office/drawing/2014/main" val="275990687"/>
                    </a:ext>
                  </a:extLst>
                </a:gridCol>
                <a:gridCol w="5486375">
                  <a:extLst>
                    <a:ext uri="{9D8B030D-6E8A-4147-A177-3AD203B41FA5}">
                      <a16:colId xmlns:a16="http://schemas.microsoft.com/office/drawing/2014/main" val="2883388292"/>
                    </a:ext>
                  </a:extLst>
                </a:gridCol>
              </a:tblGrid>
              <a:tr h="661182">
                <a:tc>
                  <a:txBody>
                    <a:bodyPr/>
                    <a:lstStyle/>
                    <a:p>
                      <a:pPr algn="ctr"/>
                      <a:r>
                        <a:rPr lang="en-IE" altLang="zh-CN" sz="1800" dirty="0"/>
                        <a:t>Advantages</a:t>
                      </a:r>
                      <a:r>
                        <a:rPr lang="en-IE" altLang="zh-CN" dirty="0"/>
                        <a:t>  </a:t>
                      </a:r>
                      <a:endParaRPr lang="zh-CN" altLang="en-US" dirty="0"/>
                    </a:p>
                  </a:txBody>
                  <a:tcPr/>
                </a:tc>
                <a:tc>
                  <a:txBody>
                    <a:bodyPr/>
                    <a:lstStyle/>
                    <a:p>
                      <a:pPr algn="ctr"/>
                      <a:r>
                        <a:rPr lang="en-IE" altLang="zh-CN" dirty="0"/>
                        <a:t>Limitations </a:t>
                      </a:r>
                      <a:endParaRPr lang="zh-CN" altLang="en-US" dirty="0"/>
                    </a:p>
                  </a:txBody>
                  <a:tcPr/>
                </a:tc>
                <a:extLst>
                  <a:ext uri="{0D108BD9-81ED-4DB2-BD59-A6C34878D82A}">
                    <a16:rowId xmlns:a16="http://schemas.microsoft.com/office/drawing/2014/main" val="1392252707"/>
                  </a:ext>
                </a:extLst>
              </a:tr>
              <a:tr h="294658">
                <a:tc>
                  <a:txBody>
                    <a:bodyPr/>
                    <a:lstStyle/>
                    <a:p>
                      <a:endParaRPr lang="zh-CN" altLang="en-US" dirty="0"/>
                    </a:p>
                  </a:txBody>
                  <a:tcPr/>
                </a:tc>
                <a:tc>
                  <a:txBody>
                    <a:bodyPr/>
                    <a:lstStyle/>
                    <a:p>
                      <a:endParaRPr lang="en-IE" altLang="zh-CN" dirty="0"/>
                    </a:p>
                    <a:p>
                      <a:endParaRPr lang="en-IE" altLang="zh-CN" dirty="0"/>
                    </a:p>
                    <a:p>
                      <a:endParaRPr lang="zh-CN" altLang="en-US" dirty="0"/>
                    </a:p>
                  </a:txBody>
                  <a:tcPr/>
                </a:tc>
                <a:extLst>
                  <a:ext uri="{0D108BD9-81ED-4DB2-BD59-A6C34878D82A}">
                    <a16:rowId xmlns:a16="http://schemas.microsoft.com/office/drawing/2014/main" val="2326947923"/>
                  </a:ext>
                </a:extLst>
              </a:tr>
              <a:tr h="661182">
                <a:tc>
                  <a:txBody>
                    <a:bodyPr/>
                    <a:lstStyle/>
                    <a:p>
                      <a:endParaRPr lang="zh-CN" altLang="en-US"/>
                    </a:p>
                  </a:txBody>
                  <a:tcPr/>
                </a:tc>
                <a:tc>
                  <a:txBody>
                    <a:bodyPr/>
                    <a:lstStyle/>
                    <a:p>
                      <a:endParaRPr lang="zh-CN" altLang="en-US"/>
                    </a:p>
                  </a:txBody>
                  <a:tcPr/>
                </a:tc>
                <a:extLst>
                  <a:ext uri="{0D108BD9-81ED-4DB2-BD59-A6C34878D82A}">
                    <a16:rowId xmlns:a16="http://schemas.microsoft.com/office/drawing/2014/main" val="3351733929"/>
                  </a:ext>
                </a:extLst>
              </a:tr>
              <a:tr h="661182">
                <a:tc>
                  <a:txBody>
                    <a:bodyPr/>
                    <a:lstStyle/>
                    <a:p>
                      <a:endParaRPr lang="zh-CN" altLang="en-US"/>
                    </a:p>
                  </a:txBody>
                  <a:tcPr/>
                </a:tc>
                <a:tc>
                  <a:txBody>
                    <a:bodyPr/>
                    <a:lstStyle/>
                    <a:p>
                      <a:endParaRPr lang="zh-CN" altLang="en-US" dirty="0"/>
                    </a:p>
                  </a:txBody>
                  <a:tcPr/>
                </a:tc>
                <a:extLst>
                  <a:ext uri="{0D108BD9-81ED-4DB2-BD59-A6C34878D82A}">
                    <a16:rowId xmlns:a16="http://schemas.microsoft.com/office/drawing/2014/main" val="1777802530"/>
                  </a:ext>
                </a:extLst>
              </a:tr>
              <a:tr h="661182">
                <a:tc>
                  <a:txBody>
                    <a:bodyPr/>
                    <a:lstStyle/>
                    <a:p>
                      <a:endParaRPr lang="zh-CN" altLang="en-US"/>
                    </a:p>
                  </a:txBody>
                  <a:tcPr/>
                </a:tc>
                <a:tc>
                  <a:txBody>
                    <a:bodyPr/>
                    <a:lstStyle/>
                    <a:p>
                      <a:endParaRPr lang="zh-CN" altLang="en-US"/>
                    </a:p>
                  </a:txBody>
                  <a:tcPr/>
                </a:tc>
                <a:extLst>
                  <a:ext uri="{0D108BD9-81ED-4DB2-BD59-A6C34878D82A}">
                    <a16:rowId xmlns:a16="http://schemas.microsoft.com/office/drawing/2014/main" val="171121115"/>
                  </a:ext>
                </a:extLst>
              </a:tr>
              <a:tr h="661182">
                <a:tc>
                  <a:txBody>
                    <a:bodyPr/>
                    <a:lstStyle/>
                    <a:p>
                      <a:endParaRPr lang="zh-CN" altLang="en-US"/>
                    </a:p>
                  </a:txBody>
                  <a:tcPr/>
                </a:tc>
                <a:tc>
                  <a:txBody>
                    <a:bodyPr/>
                    <a:lstStyle/>
                    <a:p>
                      <a:endParaRPr lang="zh-CN" altLang="en-US" dirty="0"/>
                    </a:p>
                  </a:txBody>
                  <a:tcPr/>
                </a:tc>
                <a:extLst>
                  <a:ext uri="{0D108BD9-81ED-4DB2-BD59-A6C34878D82A}">
                    <a16:rowId xmlns:a16="http://schemas.microsoft.com/office/drawing/2014/main" val="1661303335"/>
                  </a:ext>
                </a:extLst>
              </a:tr>
              <a:tr h="661182">
                <a:tc>
                  <a:txBody>
                    <a:bodyPr/>
                    <a:lstStyle/>
                    <a:p>
                      <a:endParaRPr lang="zh-CN" altLang="en-US"/>
                    </a:p>
                  </a:txBody>
                  <a:tcPr/>
                </a:tc>
                <a:tc>
                  <a:txBody>
                    <a:bodyPr/>
                    <a:lstStyle/>
                    <a:p>
                      <a:endParaRPr lang="zh-CN" altLang="en-US" dirty="0"/>
                    </a:p>
                  </a:txBody>
                  <a:tcPr/>
                </a:tc>
                <a:extLst>
                  <a:ext uri="{0D108BD9-81ED-4DB2-BD59-A6C34878D82A}">
                    <a16:rowId xmlns:a16="http://schemas.microsoft.com/office/drawing/2014/main" val="2081607983"/>
                  </a:ext>
                </a:extLst>
              </a:tr>
            </a:tbl>
          </a:graphicData>
        </a:graphic>
      </p:graphicFrame>
      <p:sp>
        <p:nvSpPr>
          <p:cNvPr id="16" name="文本框 15">
            <a:extLst>
              <a:ext uri="{FF2B5EF4-FFF2-40B4-BE49-F238E27FC236}">
                <a16:creationId xmlns:a16="http://schemas.microsoft.com/office/drawing/2014/main" id="{E841DDF2-E5E3-A2E3-2754-068B62A2B1E0}"/>
              </a:ext>
            </a:extLst>
          </p:cNvPr>
          <p:cNvSpPr txBox="1"/>
          <p:nvPr/>
        </p:nvSpPr>
        <p:spPr>
          <a:xfrm>
            <a:off x="680770" y="2032894"/>
            <a:ext cx="5593537" cy="4708981"/>
          </a:xfrm>
          <a:prstGeom prst="rect">
            <a:avLst/>
          </a:prstGeom>
          <a:noFill/>
        </p:spPr>
        <p:txBody>
          <a:bodyPr wrap="square">
            <a:spAutoFit/>
          </a:bodyPr>
          <a:lstStyle/>
          <a:p>
            <a:pPr marL="285750" indent="-285750">
              <a:buFont typeface="Wingdings" panose="05000000000000000000" pitchFamily="2" charset="2"/>
              <a:buChar char="Ø"/>
            </a:pPr>
            <a:r>
              <a:rPr lang="en-US" altLang="zh-CN" sz="1600" b="1" dirty="0">
                <a:effectLst/>
                <a:latin typeface="Arial" panose="020B0604020202020204" pitchFamily="34" charset="0"/>
                <a:ea typeface="宋体" panose="02010600030101010101" pitchFamily="2" charset="-122"/>
                <a:cs typeface="Arial" panose="020B0604020202020204" pitchFamily="34" charset="0"/>
              </a:rPr>
              <a:t>Flexibility and Depth</a:t>
            </a:r>
            <a:endParaRPr lang="zh-CN" altLang="zh-CN" sz="1600" dirty="0">
              <a:effectLst/>
              <a:latin typeface="Arial" panose="020B0604020202020204" pitchFamily="34" charset="0"/>
              <a:ea typeface="宋体" panose="02010600030101010101" pitchFamily="2" charset="-122"/>
              <a:cs typeface="Arial" panose="020B0604020202020204" pitchFamily="34" charset="0"/>
            </a:endParaRPr>
          </a:p>
          <a:p>
            <a:pPr lvl="0">
              <a:buSzPts val="1000"/>
              <a:tabLst>
                <a:tab pos="457200" algn="l"/>
              </a:tabLst>
            </a:pPr>
            <a:r>
              <a:rPr lang="en-US" altLang="zh-CN" sz="1400" dirty="0">
                <a:effectLst/>
                <a:latin typeface="Arial" panose="020B0604020202020204" pitchFamily="34" charset="0"/>
                <a:ea typeface="宋体" panose="02010600030101010101" pitchFamily="2" charset="-122"/>
                <a:cs typeface="Arial" panose="020B0604020202020204" pitchFamily="34" charset="0"/>
              </a:rPr>
              <a:t>     Allows the interviewer to explore responses in more detail</a:t>
            </a:r>
            <a:endParaRPr lang="zh-CN" altLang="zh-CN" sz="1400" dirty="0">
              <a:effectLst/>
              <a:latin typeface="Arial" panose="020B0604020202020204" pitchFamily="34" charset="0"/>
              <a:ea typeface="宋体" panose="02010600030101010101" pitchFamily="2" charset="-122"/>
              <a:cs typeface="Arial" panose="020B0604020202020204" pitchFamily="34" charset="0"/>
            </a:endParaRPr>
          </a:p>
          <a:p>
            <a:pPr lvl="0">
              <a:buSzPts val="1000"/>
              <a:tabLst>
                <a:tab pos="457200" algn="l"/>
              </a:tabLst>
            </a:pPr>
            <a:r>
              <a:rPr lang="en-US" altLang="zh-CN" sz="1400" dirty="0">
                <a:effectLst/>
                <a:latin typeface="Arial" panose="020B0604020202020204" pitchFamily="34" charset="0"/>
                <a:ea typeface="宋体" panose="02010600030101010101" pitchFamily="2" charset="-122"/>
                <a:cs typeface="Arial" panose="020B0604020202020204" pitchFamily="34" charset="0"/>
              </a:rPr>
              <a:t>    Participants can express their views in their own words.</a:t>
            </a:r>
          </a:p>
          <a:p>
            <a:pPr lvl="0">
              <a:buSzPts val="1000"/>
              <a:tabLst>
                <a:tab pos="457200" algn="l"/>
              </a:tabLst>
            </a:pPr>
            <a:endParaRPr lang="zh-CN" altLang="zh-CN" sz="1400" dirty="0">
              <a:effectLst/>
              <a:latin typeface="Arial" panose="020B0604020202020204" pitchFamily="34" charset="0"/>
              <a:ea typeface="宋体" panose="02010600030101010101" pitchFamily="2" charset="-122"/>
              <a:cs typeface="Arial" panose="020B0604020202020204" pitchFamily="34" charset="0"/>
            </a:endParaRPr>
          </a:p>
          <a:p>
            <a:pPr marL="285750" indent="-285750">
              <a:buFont typeface="Wingdings" panose="05000000000000000000" pitchFamily="2" charset="2"/>
              <a:buChar char="Ø"/>
            </a:pPr>
            <a:r>
              <a:rPr lang="en-US" altLang="zh-CN" sz="1400" dirty="0">
                <a:effectLst/>
                <a:latin typeface="Arial" panose="020B0604020202020204" pitchFamily="34" charset="0"/>
                <a:ea typeface="宋体" panose="02010600030101010101" pitchFamily="2" charset="-122"/>
                <a:cs typeface="Arial" panose="020B0604020202020204" pitchFamily="34" charset="0"/>
              </a:rPr>
              <a:t> </a:t>
            </a:r>
            <a:r>
              <a:rPr lang="en-US" altLang="zh-CN" sz="1600" b="1" dirty="0">
                <a:effectLst/>
                <a:latin typeface="Arial" panose="020B0604020202020204" pitchFamily="34" charset="0"/>
                <a:ea typeface="宋体" panose="02010600030101010101" pitchFamily="2" charset="-122"/>
                <a:cs typeface="Arial" panose="020B0604020202020204" pitchFamily="34" charset="0"/>
              </a:rPr>
              <a:t>Guided but Open</a:t>
            </a:r>
            <a:endParaRPr lang="zh-CN" altLang="zh-CN" sz="1600" dirty="0">
              <a:effectLst/>
              <a:latin typeface="Arial" panose="020B0604020202020204" pitchFamily="34" charset="0"/>
              <a:ea typeface="宋体" panose="02010600030101010101" pitchFamily="2" charset="-122"/>
              <a:cs typeface="Arial" panose="020B0604020202020204" pitchFamily="34" charset="0"/>
            </a:endParaRPr>
          </a:p>
          <a:p>
            <a:pPr lvl="0">
              <a:buSzPts val="1000"/>
              <a:tabLst>
                <a:tab pos="457200" algn="l"/>
              </a:tabLst>
            </a:pPr>
            <a:r>
              <a:rPr lang="en-US" altLang="zh-CN" sz="1400" dirty="0">
                <a:effectLst/>
                <a:latin typeface="Arial" panose="020B0604020202020204" pitchFamily="34" charset="0"/>
                <a:ea typeface="宋体" panose="02010600030101010101" pitchFamily="2" charset="-122"/>
                <a:cs typeface="Arial" panose="020B0604020202020204" pitchFamily="34" charset="0"/>
              </a:rPr>
              <a:t>       Ensures key topics are covered.</a:t>
            </a:r>
            <a:endParaRPr lang="zh-CN" altLang="zh-CN" sz="1400" dirty="0">
              <a:effectLst/>
              <a:latin typeface="Arial" panose="020B0604020202020204" pitchFamily="34" charset="0"/>
              <a:ea typeface="宋体" panose="02010600030101010101" pitchFamily="2" charset="-122"/>
              <a:cs typeface="Arial" panose="020B0604020202020204" pitchFamily="34" charset="0"/>
            </a:endParaRPr>
          </a:p>
          <a:p>
            <a:pPr lvl="0">
              <a:buSzPts val="1000"/>
              <a:tabLst>
                <a:tab pos="457200" algn="l"/>
              </a:tabLst>
            </a:pPr>
            <a:r>
              <a:rPr lang="en-US" altLang="zh-CN" sz="1400" dirty="0">
                <a:effectLst/>
                <a:latin typeface="Arial" panose="020B0604020202020204" pitchFamily="34" charset="0"/>
                <a:ea typeface="宋体" panose="02010600030101010101" pitchFamily="2" charset="-122"/>
                <a:cs typeface="Arial" panose="020B0604020202020204" pitchFamily="34" charset="0"/>
              </a:rPr>
              <a:t>       Useful balance between both parties.</a:t>
            </a:r>
          </a:p>
          <a:p>
            <a:pPr marL="285750" lvl="0" indent="-285750">
              <a:buSzPts val="1000"/>
              <a:buFont typeface="Wingdings" panose="05000000000000000000" pitchFamily="2" charset="2"/>
              <a:buChar char="Ø"/>
              <a:tabLst>
                <a:tab pos="457200" algn="l"/>
              </a:tabLst>
            </a:pPr>
            <a:r>
              <a:rPr lang="en-US" altLang="zh-CN" sz="1600" dirty="0">
                <a:latin typeface="Arial" panose="020B0604020202020204" pitchFamily="34" charset="0"/>
                <a:ea typeface="宋体" panose="02010600030101010101" pitchFamily="2" charset="-122"/>
                <a:cs typeface="Arial" panose="020B0604020202020204" pitchFamily="34" charset="0"/>
              </a:rPr>
              <a:t> </a:t>
            </a:r>
            <a:r>
              <a:rPr lang="en-US" altLang="zh-CN" sz="1600" dirty="0">
                <a:effectLst/>
                <a:latin typeface="Arial" panose="020B0604020202020204" pitchFamily="34" charset="0"/>
                <a:ea typeface="宋体" panose="02010600030101010101" pitchFamily="2" charset="-122"/>
                <a:cs typeface="Arial" panose="020B0604020202020204" pitchFamily="34" charset="0"/>
              </a:rPr>
              <a:t> </a:t>
            </a:r>
            <a:r>
              <a:rPr lang="en-US" altLang="zh-CN" sz="1600" b="1" dirty="0">
                <a:effectLst/>
                <a:latin typeface="Arial" panose="020B0604020202020204" pitchFamily="34" charset="0"/>
                <a:ea typeface="宋体" panose="02010600030101010101" pitchFamily="2" charset="-122"/>
                <a:cs typeface="Arial" panose="020B0604020202020204" pitchFamily="34" charset="0"/>
              </a:rPr>
              <a:t>Clarification Possible</a:t>
            </a:r>
            <a:endParaRPr lang="zh-CN" altLang="zh-CN" sz="1600" dirty="0">
              <a:effectLst/>
              <a:latin typeface="Arial" panose="020B0604020202020204" pitchFamily="34" charset="0"/>
              <a:ea typeface="宋体" panose="02010600030101010101" pitchFamily="2" charset="-122"/>
              <a:cs typeface="Arial" panose="020B0604020202020204" pitchFamily="34" charset="0"/>
            </a:endParaRPr>
          </a:p>
          <a:p>
            <a:pPr lvl="0">
              <a:buSzPts val="1000"/>
              <a:tabLst>
                <a:tab pos="457200" algn="l"/>
              </a:tabLst>
            </a:pPr>
            <a:r>
              <a:rPr lang="en-US" altLang="zh-CN" sz="1400" dirty="0">
                <a:effectLst/>
                <a:latin typeface="Arial" panose="020B0604020202020204" pitchFamily="34" charset="0"/>
                <a:ea typeface="宋体" panose="02010600030101010101" pitchFamily="2" charset="-122"/>
                <a:cs typeface="Arial" panose="020B0604020202020204" pitchFamily="34" charset="0"/>
              </a:rPr>
              <a:t>      Interviewer can clarify questions</a:t>
            </a:r>
          </a:p>
          <a:p>
            <a:pPr lvl="0">
              <a:buSzPts val="1000"/>
              <a:tabLst>
                <a:tab pos="457200" algn="l"/>
              </a:tabLst>
            </a:pPr>
            <a:r>
              <a:rPr lang="en-IE" altLang="zh-CN" sz="1400" dirty="0">
                <a:latin typeface="Arial" panose="020B0604020202020204" pitchFamily="34" charset="0"/>
                <a:ea typeface="宋体" panose="02010600030101010101" pitchFamily="2" charset="-122"/>
                <a:cs typeface="Arial" panose="020B0604020202020204" pitchFamily="34" charset="0"/>
              </a:rPr>
              <a:t>      </a:t>
            </a:r>
            <a:r>
              <a:rPr lang="en-US" altLang="zh-CN" sz="1400" dirty="0">
                <a:effectLst/>
                <a:latin typeface="Arial" panose="020B0604020202020204" pitchFamily="34" charset="0"/>
                <a:ea typeface="宋体" panose="02010600030101010101" pitchFamily="2" charset="-122"/>
                <a:cs typeface="Arial" panose="020B0604020202020204" pitchFamily="34" charset="0"/>
              </a:rPr>
              <a:t>Reduces the risk of misinterpretation</a:t>
            </a:r>
          </a:p>
          <a:p>
            <a:pPr lvl="0">
              <a:buSzPts val="1000"/>
              <a:tabLst>
                <a:tab pos="457200" algn="l"/>
              </a:tabLst>
            </a:pPr>
            <a:endParaRPr lang="zh-CN" altLang="zh-CN" sz="1400" dirty="0">
              <a:effectLst/>
              <a:latin typeface="Arial" panose="020B0604020202020204" pitchFamily="34" charset="0"/>
              <a:ea typeface="宋体" panose="02010600030101010101" pitchFamily="2" charset="-122"/>
              <a:cs typeface="Arial" panose="020B0604020202020204" pitchFamily="34" charset="0"/>
            </a:endParaRPr>
          </a:p>
          <a:p>
            <a:pPr marL="285750" indent="-285750">
              <a:buFont typeface="Wingdings" panose="05000000000000000000" pitchFamily="2" charset="2"/>
              <a:buChar char="Ø"/>
            </a:pPr>
            <a:r>
              <a:rPr lang="en-US" altLang="zh-CN" sz="1600" dirty="0">
                <a:latin typeface="Arial" panose="020B0604020202020204" pitchFamily="34" charset="0"/>
                <a:ea typeface="宋体" panose="02010600030101010101" pitchFamily="2" charset="-122"/>
                <a:cs typeface="Arial" panose="020B0604020202020204" pitchFamily="34" charset="0"/>
              </a:rPr>
              <a:t>  </a:t>
            </a:r>
            <a:r>
              <a:rPr lang="en-US" altLang="zh-CN" sz="1600" b="1" dirty="0">
                <a:effectLst/>
                <a:latin typeface="Arial" panose="020B0604020202020204" pitchFamily="34" charset="0"/>
                <a:ea typeface="宋体" panose="02010600030101010101" pitchFamily="2" charset="-122"/>
                <a:cs typeface="Arial" panose="020B0604020202020204" pitchFamily="34" charset="0"/>
              </a:rPr>
              <a:t>Builds Rapport</a:t>
            </a:r>
            <a:endParaRPr lang="zh-CN" altLang="zh-CN" sz="1600" dirty="0">
              <a:effectLst/>
              <a:latin typeface="Arial" panose="020B0604020202020204" pitchFamily="34" charset="0"/>
              <a:ea typeface="宋体" panose="02010600030101010101" pitchFamily="2" charset="-122"/>
              <a:cs typeface="Arial" panose="020B0604020202020204" pitchFamily="34" charset="0"/>
            </a:endParaRPr>
          </a:p>
          <a:p>
            <a:pPr lvl="0">
              <a:buSzPts val="1000"/>
              <a:tabLst>
                <a:tab pos="457200" algn="l"/>
              </a:tabLst>
            </a:pPr>
            <a:r>
              <a:rPr lang="en-US" altLang="zh-CN" sz="1400" dirty="0">
                <a:effectLst/>
                <a:latin typeface="Arial" panose="020B0604020202020204" pitchFamily="34" charset="0"/>
                <a:ea typeface="宋体" panose="02010600030101010101" pitchFamily="2" charset="-122"/>
                <a:cs typeface="Arial" panose="020B0604020202020204" pitchFamily="34" charset="0"/>
              </a:rPr>
              <a:t>        Allows for a more personal and honest interactive</a:t>
            </a:r>
          </a:p>
          <a:p>
            <a:pPr lvl="0">
              <a:buSzPts val="1000"/>
              <a:tabLst>
                <a:tab pos="457200" algn="l"/>
              </a:tabLst>
            </a:pPr>
            <a:endParaRPr lang="zh-CN" altLang="zh-CN" sz="1400" dirty="0">
              <a:effectLst/>
              <a:latin typeface="Arial" panose="020B0604020202020204" pitchFamily="34" charset="0"/>
              <a:ea typeface="宋体" panose="02010600030101010101" pitchFamily="2" charset="-122"/>
              <a:cs typeface="Arial" panose="020B0604020202020204" pitchFamily="34" charset="0"/>
            </a:endParaRPr>
          </a:p>
          <a:p>
            <a:pPr marL="285750" indent="-285750">
              <a:buFont typeface="Wingdings" panose="05000000000000000000" pitchFamily="2" charset="2"/>
              <a:buChar char="Ø"/>
            </a:pPr>
            <a:r>
              <a:rPr lang="en-US" altLang="zh-CN" sz="1400" dirty="0">
                <a:effectLst/>
                <a:latin typeface="Arial" panose="020B0604020202020204" pitchFamily="34" charset="0"/>
                <a:ea typeface="宋体" panose="02010600030101010101" pitchFamily="2" charset="-122"/>
                <a:cs typeface="Arial" panose="020B0604020202020204" pitchFamily="34" charset="0"/>
              </a:rPr>
              <a:t> </a:t>
            </a:r>
            <a:r>
              <a:rPr lang="en-US" altLang="zh-CN" sz="1600" b="1" dirty="0">
                <a:effectLst/>
                <a:latin typeface="Arial" panose="020B0604020202020204" pitchFamily="34" charset="0"/>
                <a:ea typeface="宋体" panose="02010600030101010101" pitchFamily="2" charset="-122"/>
                <a:cs typeface="Arial" panose="020B0604020202020204" pitchFamily="34" charset="0"/>
              </a:rPr>
              <a:t>Useful in Exploring Complex Issues</a:t>
            </a:r>
            <a:endParaRPr lang="zh-CN" altLang="zh-CN" sz="1600" dirty="0">
              <a:effectLst/>
              <a:latin typeface="Arial" panose="020B0604020202020204" pitchFamily="34" charset="0"/>
              <a:ea typeface="宋体" panose="02010600030101010101" pitchFamily="2" charset="-122"/>
              <a:cs typeface="Arial" panose="020B0604020202020204" pitchFamily="34" charset="0"/>
            </a:endParaRPr>
          </a:p>
          <a:p>
            <a:pPr lvl="0">
              <a:buSzPts val="1000"/>
              <a:tabLst>
                <a:tab pos="457200" algn="l"/>
              </a:tabLst>
            </a:pPr>
            <a:r>
              <a:rPr lang="en-US" altLang="zh-CN" sz="1400" dirty="0">
                <a:effectLst/>
                <a:latin typeface="Arial" panose="020B0604020202020204" pitchFamily="34" charset="0"/>
                <a:ea typeface="宋体" panose="02010600030101010101" pitchFamily="2" charset="-122"/>
                <a:cs typeface="Arial" panose="020B0604020202020204" pitchFamily="34" charset="0"/>
              </a:rPr>
              <a:t>       Exploring beliefs, motivations, or cultural experiences.</a:t>
            </a:r>
            <a:endParaRPr lang="zh-CN" altLang="zh-CN" sz="1400" dirty="0">
              <a:effectLst/>
              <a:latin typeface="Arial" panose="020B0604020202020204" pitchFamily="34" charset="0"/>
              <a:ea typeface="宋体" panose="02010600030101010101" pitchFamily="2" charset="-122"/>
              <a:cs typeface="Arial" panose="020B0604020202020204" pitchFamily="34" charset="0"/>
            </a:endParaRPr>
          </a:p>
          <a:p>
            <a:pPr lvl="0">
              <a:buSzPts val="1000"/>
              <a:tabLst>
                <a:tab pos="457200" algn="l"/>
              </a:tabLst>
            </a:pPr>
            <a:r>
              <a:rPr lang="en-US" altLang="zh-CN" sz="1400" dirty="0">
                <a:effectLst/>
                <a:latin typeface="Arial" panose="020B0604020202020204" pitchFamily="34" charset="0"/>
                <a:ea typeface="宋体" panose="02010600030101010101" pitchFamily="2" charset="-122"/>
                <a:cs typeface="Arial" panose="020B0604020202020204" pitchFamily="34" charset="0"/>
              </a:rPr>
              <a:t>       Can uncover insights that structured methods might miss.</a:t>
            </a:r>
            <a:endParaRPr lang="zh-CN" altLang="zh-CN" sz="1400" dirty="0">
              <a:effectLst/>
              <a:latin typeface="Arial" panose="020B0604020202020204" pitchFamily="34" charset="0"/>
              <a:ea typeface="宋体" panose="02010600030101010101" pitchFamily="2" charset="-122"/>
              <a:cs typeface="Arial" panose="020B0604020202020204" pitchFamily="34" charset="0"/>
            </a:endParaRPr>
          </a:p>
          <a:p>
            <a:pPr algn="l"/>
            <a:r>
              <a:rPr lang="en-US" altLang="zh-CN" sz="1800" kern="0" dirty="0">
                <a:effectLst/>
                <a:latin typeface="Arial" panose="020B0604020202020204" pitchFamily="34" charset="0"/>
                <a:ea typeface="宋体" panose="02010600030101010101" pitchFamily="2" charset="-122"/>
                <a:cs typeface="Arial" panose="020B0604020202020204" pitchFamily="34" charset="0"/>
              </a:rPr>
              <a:t> </a:t>
            </a:r>
            <a:endParaRPr lang="zh-CN" altLang="zh-CN" sz="1800" kern="100" dirty="0">
              <a:effectLst/>
              <a:latin typeface="Arial" panose="020B0604020202020204" pitchFamily="34" charset="0"/>
              <a:ea typeface="等线" panose="02010600030101010101" pitchFamily="2" charset="-122"/>
              <a:cs typeface="Arial" panose="020B0604020202020204" pitchFamily="34" charset="0"/>
            </a:endParaRPr>
          </a:p>
          <a:p>
            <a:pPr algn="just"/>
            <a:r>
              <a:rPr lang="en-US" altLang="zh-CN" sz="1800" kern="100" dirty="0">
                <a:effectLst/>
                <a:latin typeface="Arial" panose="020B0604020202020204" pitchFamily="34" charset="0"/>
                <a:ea typeface="等线" panose="02010600030101010101" pitchFamily="2" charset="-122"/>
                <a:cs typeface="Times New Roman" panose="02020603050405020304" pitchFamily="18" charset="0"/>
              </a:rPr>
              <a:t> </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pPr marL="457200" algn="l"/>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17" name="文本框 16">
            <a:extLst>
              <a:ext uri="{FF2B5EF4-FFF2-40B4-BE49-F238E27FC236}">
                <a16:creationId xmlns:a16="http://schemas.microsoft.com/office/drawing/2014/main" id="{CCA261F0-2E0A-9561-9CE3-46225BBB8B49}"/>
              </a:ext>
            </a:extLst>
          </p:cNvPr>
          <p:cNvSpPr txBox="1"/>
          <p:nvPr/>
        </p:nvSpPr>
        <p:spPr>
          <a:xfrm>
            <a:off x="6096000" y="2032894"/>
            <a:ext cx="5593537" cy="3785652"/>
          </a:xfrm>
          <a:prstGeom prst="rect">
            <a:avLst/>
          </a:prstGeom>
          <a:noFill/>
        </p:spPr>
        <p:txBody>
          <a:bodyPr wrap="square">
            <a:spAutoFit/>
          </a:bodyPr>
          <a:lstStyle/>
          <a:p>
            <a:pPr marL="285750" indent="-285750">
              <a:buFont typeface="Wingdings" panose="05000000000000000000" pitchFamily="2" charset="2"/>
              <a:buChar char="Ø"/>
            </a:pPr>
            <a:r>
              <a:rPr lang="en-US" altLang="zh-CN" sz="1600" b="1" dirty="0">
                <a:effectLst/>
                <a:latin typeface="Arial" panose="020B0604020202020204" pitchFamily="34" charset="0"/>
                <a:ea typeface="宋体" panose="02010600030101010101" pitchFamily="2" charset="-122"/>
                <a:cs typeface="Arial" panose="020B0604020202020204" pitchFamily="34" charset="0"/>
              </a:rPr>
              <a:t>Time-Consuming</a:t>
            </a:r>
            <a:endParaRPr lang="zh-CN" altLang="zh-CN" sz="1600" dirty="0">
              <a:effectLst/>
              <a:latin typeface="Arial" panose="020B0604020202020204" pitchFamily="34" charset="0"/>
              <a:ea typeface="宋体" panose="02010600030101010101" pitchFamily="2" charset="-122"/>
              <a:cs typeface="Arial" panose="020B0604020202020204" pitchFamily="34" charset="0"/>
            </a:endParaRPr>
          </a:p>
          <a:p>
            <a:pPr lvl="0">
              <a:buSzPts val="1000"/>
              <a:tabLst>
                <a:tab pos="457200" algn="l"/>
              </a:tabLst>
            </a:pPr>
            <a:r>
              <a:rPr lang="en-US" altLang="zh-CN" sz="1400" dirty="0">
                <a:latin typeface="Arial" panose="020B0604020202020204" pitchFamily="34" charset="0"/>
                <a:ea typeface="宋体" panose="02010600030101010101" pitchFamily="2" charset="-122"/>
                <a:cs typeface="Arial" panose="020B0604020202020204" pitchFamily="34" charset="0"/>
              </a:rPr>
              <a:t>   </a:t>
            </a:r>
            <a:r>
              <a:rPr lang="en-US" altLang="zh-CN" sz="1400" dirty="0">
                <a:effectLst/>
                <a:latin typeface="Arial" panose="020B0604020202020204" pitchFamily="34" charset="0"/>
                <a:ea typeface="宋体" panose="02010600030101010101" pitchFamily="2" charset="-122"/>
                <a:cs typeface="Arial" panose="020B0604020202020204" pitchFamily="34" charset="0"/>
              </a:rPr>
              <a:t>    Data analysis is also more complex and time-consuming due to  variability of qualitative data.</a:t>
            </a:r>
          </a:p>
          <a:p>
            <a:pPr lvl="0">
              <a:buSzPts val="1000"/>
              <a:tabLst>
                <a:tab pos="457200" algn="l"/>
              </a:tabLst>
            </a:pPr>
            <a:endParaRPr lang="zh-CN" altLang="zh-CN" sz="1400" dirty="0">
              <a:effectLst/>
              <a:latin typeface="Arial" panose="020B0604020202020204" pitchFamily="34" charset="0"/>
              <a:ea typeface="宋体" panose="02010600030101010101" pitchFamily="2" charset="-122"/>
              <a:cs typeface="Arial" panose="020B0604020202020204" pitchFamily="34" charset="0"/>
            </a:endParaRPr>
          </a:p>
          <a:p>
            <a:pPr marL="285750" indent="-285750">
              <a:buFont typeface="Wingdings" panose="05000000000000000000" pitchFamily="2" charset="2"/>
              <a:buChar char="Ø"/>
            </a:pPr>
            <a:r>
              <a:rPr lang="en-US" altLang="zh-CN" sz="1400" dirty="0">
                <a:effectLst/>
                <a:latin typeface="Arial" panose="020B0604020202020204" pitchFamily="34" charset="0"/>
                <a:ea typeface="宋体" panose="02010600030101010101" pitchFamily="2" charset="-122"/>
                <a:cs typeface="Arial" panose="020B0604020202020204" pitchFamily="34" charset="0"/>
              </a:rPr>
              <a:t> </a:t>
            </a:r>
            <a:r>
              <a:rPr lang="en-US" altLang="zh-CN" sz="1600" b="1" dirty="0">
                <a:effectLst/>
                <a:latin typeface="Arial" panose="020B0604020202020204" pitchFamily="34" charset="0"/>
                <a:ea typeface="宋体" panose="02010600030101010101" pitchFamily="2" charset="-122"/>
                <a:cs typeface="Arial" panose="020B0604020202020204" pitchFamily="34" charset="0"/>
              </a:rPr>
              <a:t>Interviewer Bias</a:t>
            </a:r>
            <a:endParaRPr lang="zh-CN" altLang="zh-CN" sz="1600" dirty="0">
              <a:effectLst/>
              <a:latin typeface="Arial" panose="020B0604020202020204" pitchFamily="34" charset="0"/>
              <a:ea typeface="宋体" panose="02010600030101010101" pitchFamily="2" charset="-122"/>
              <a:cs typeface="Arial" panose="020B0604020202020204" pitchFamily="34" charset="0"/>
            </a:endParaRPr>
          </a:p>
          <a:p>
            <a:pPr lvl="0">
              <a:buSzPts val="1000"/>
              <a:tabLst>
                <a:tab pos="457200" algn="l"/>
              </a:tabLst>
            </a:pPr>
            <a:r>
              <a:rPr lang="en-US" altLang="zh-CN" sz="1400" dirty="0">
                <a:effectLst/>
                <a:latin typeface="Arial" panose="020B0604020202020204" pitchFamily="34" charset="0"/>
                <a:ea typeface="宋体" panose="02010600030101010101" pitchFamily="2" charset="-122"/>
                <a:cs typeface="Arial" panose="020B0604020202020204" pitchFamily="34" charset="0"/>
              </a:rPr>
              <a:t>      The presence and behavior of the interviewer can influence participants’ responses.</a:t>
            </a:r>
            <a:endParaRPr lang="zh-CN" altLang="zh-CN" sz="1400" dirty="0">
              <a:effectLst/>
              <a:latin typeface="Arial" panose="020B0604020202020204" pitchFamily="34" charset="0"/>
              <a:ea typeface="宋体" panose="02010600030101010101" pitchFamily="2" charset="-122"/>
              <a:cs typeface="Arial" panose="020B0604020202020204" pitchFamily="34" charset="0"/>
            </a:endParaRPr>
          </a:p>
          <a:p>
            <a:pPr lvl="0">
              <a:buSzPts val="1000"/>
              <a:tabLst>
                <a:tab pos="457200" algn="l"/>
              </a:tabLst>
            </a:pPr>
            <a:r>
              <a:rPr lang="en-US" altLang="zh-CN" sz="1400" dirty="0">
                <a:effectLst/>
                <a:latin typeface="Arial" panose="020B0604020202020204" pitchFamily="34" charset="0"/>
                <a:ea typeface="宋体" panose="02010600030101010101" pitchFamily="2" charset="-122"/>
                <a:cs typeface="Arial" panose="020B0604020202020204" pitchFamily="34" charset="0"/>
              </a:rPr>
              <a:t>      Leading questions or tone can unintentionally shape answers.</a:t>
            </a:r>
            <a:endParaRPr lang="zh-CN" altLang="zh-CN" sz="1400" dirty="0">
              <a:effectLst/>
              <a:latin typeface="Arial" panose="020B0604020202020204" pitchFamily="34" charset="0"/>
              <a:ea typeface="宋体" panose="02010600030101010101" pitchFamily="2" charset="-122"/>
              <a:cs typeface="Arial" panose="020B0604020202020204" pitchFamily="34" charset="0"/>
            </a:endParaRPr>
          </a:p>
          <a:p>
            <a:pPr marL="285750" indent="-285750">
              <a:buFont typeface="Wingdings" panose="05000000000000000000" pitchFamily="2" charset="2"/>
              <a:buChar char="Ø"/>
            </a:pPr>
            <a:r>
              <a:rPr lang="en-US" altLang="zh-CN" sz="1400" dirty="0">
                <a:effectLst/>
                <a:latin typeface="Arial" panose="020B0604020202020204" pitchFamily="34" charset="0"/>
                <a:ea typeface="宋体" panose="02010600030101010101" pitchFamily="2" charset="-122"/>
                <a:cs typeface="Arial" panose="020B0604020202020204" pitchFamily="34" charset="0"/>
              </a:rPr>
              <a:t> </a:t>
            </a:r>
            <a:r>
              <a:rPr lang="en-US" altLang="zh-CN" sz="1600" b="1" dirty="0">
                <a:effectLst/>
                <a:latin typeface="Arial" panose="020B0604020202020204" pitchFamily="34" charset="0"/>
                <a:ea typeface="宋体" panose="02010600030101010101" pitchFamily="2" charset="-122"/>
                <a:cs typeface="Arial" panose="020B0604020202020204" pitchFamily="34" charset="0"/>
              </a:rPr>
              <a:t>Requires Skilled Interviewers</a:t>
            </a:r>
            <a:endParaRPr lang="zh-CN" altLang="zh-CN" sz="1600" dirty="0">
              <a:effectLst/>
              <a:latin typeface="Arial" panose="020B0604020202020204" pitchFamily="34" charset="0"/>
              <a:ea typeface="宋体" panose="02010600030101010101" pitchFamily="2" charset="-122"/>
              <a:cs typeface="Arial" panose="020B0604020202020204" pitchFamily="34" charset="0"/>
            </a:endParaRPr>
          </a:p>
          <a:p>
            <a:pPr lvl="0">
              <a:buSzPts val="1000"/>
              <a:tabLst>
                <a:tab pos="457200" algn="l"/>
              </a:tabLst>
            </a:pPr>
            <a:r>
              <a:rPr lang="en-US" altLang="zh-CN" sz="1400" dirty="0">
                <a:effectLst/>
                <a:latin typeface="Arial" panose="020B0604020202020204" pitchFamily="34" charset="0"/>
                <a:ea typeface="宋体" panose="02010600030101010101" pitchFamily="2" charset="-122"/>
                <a:cs typeface="Arial" panose="020B0604020202020204" pitchFamily="34" charset="0"/>
              </a:rPr>
              <a:t>      Interviewers need to be trained to listen actively, probe appropriately, and manage the flow of conversation without imposing their own views.</a:t>
            </a:r>
            <a:endParaRPr lang="zh-CN" altLang="zh-CN" sz="1400" dirty="0">
              <a:effectLst/>
              <a:latin typeface="Arial" panose="020B0604020202020204" pitchFamily="34" charset="0"/>
              <a:ea typeface="宋体" panose="02010600030101010101" pitchFamily="2" charset="-122"/>
              <a:cs typeface="Arial" panose="020B0604020202020204" pitchFamily="34" charset="0"/>
            </a:endParaRPr>
          </a:p>
          <a:p>
            <a:pPr marL="285750" indent="-285750">
              <a:buFont typeface="Wingdings" panose="05000000000000000000" pitchFamily="2" charset="2"/>
              <a:buChar char="Ø"/>
            </a:pPr>
            <a:r>
              <a:rPr lang="en-US" altLang="zh-CN" sz="1400" dirty="0">
                <a:effectLst/>
                <a:latin typeface="Arial" panose="020B0604020202020204" pitchFamily="34" charset="0"/>
                <a:ea typeface="宋体" panose="02010600030101010101" pitchFamily="2" charset="-122"/>
                <a:cs typeface="Arial" panose="020B0604020202020204" pitchFamily="34" charset="0"/>
              </a:rPr>
              <a:t> </a:t>
            </a:r>
            <a:r>
              <a:rPr lang="en-US" altLang="zh-CN" sz="1600" b="1" dirty="0">
                <a:effectLst/>
                <a:latin typeface="Arial" panose="020B0604020202020204" pitchFamily="34" charset="0"/>
                <a:ea typeface="宋体" panose="02010600030101010101" pitchFamily="2" charset="-122"/>
                <a:cs typeface="Arial" panose="020B0604020202020204" pitchFamily="34" charset="0"/>
              </a:rPr>
              <a:t>Data Management Challenges</a:t>
            </a:r>
            <a:endParaRPr lang="zh-CN" altLang="zh-CN" sz="1600" dirty="0">
              <a:effectLst/>
              <a:latin typeface="Arial" panose="020B0604020202020204" pitchFamily="34" charset="0"/>
              <a:ea typeface="宋体" panose="02010600030101010101" pitchFamily="2" charset="-122"/>
              <a:cs typeface="Arial" panose="020B0604020202020204" pitchFamily="34" charset="0"/>
            </a:endParaRPr>
          </a:p>
          <a:p>
            <a:pPr lvl="0">
              <a:buSzPts val="1000"/>
              <a:tabLst>
                <a:tab pos="457200" algn="l"/>
              </a:tabLst>
            </a:pPr>
            <a:r>
              <a:rPr lang="en-US" altLang="zh-CN" sz="1400" dirty="0">
                <a:effectLst/>
                <a:latin typeface="Arial" panose="020B0604020202020204" pitchFamily="34" charset="0"/>
                <a:ea typeface="宋体" panose="02010600030101010101" pitchFamily="2" charset="-122"/>
                <a:cs typeface="Arial" panose="020B0604020202020204" pitchFamily="34" charset="0"/>
              </a:rPr>
              <a:t>      Transcripts can be lengthy and difficult to code or categorize..</a:t>
            </a:r>
            <a:endParaRPr lang="zh-CN" altLang="zh-CN" sz="1400" dirty="0">
              <a:effectLst/>
              <a:latin typeface="Arial" panose="020B0604020202020204" pitchFamily="34" charset="0"/>
              <a:ea typeface="宋体" panose="02010600030101010101" pitchFamily="2" charset="-122"/>
              <a:cs typeface="Arial" panose="020B0604020202020204" pitchFamily="34" charset="0"/>
            </a:endParaRPr>
          </a:p>
          <a:p>
            <a:pPr algn="just"/>
            <a:r>
              <a:rPr lang="en-US" altLang="zh-CN" sz="1800" kern="100" dirty="0">
                <a:effectLst/>
                <a:latin typeface="Arial" panose="020B0604020202020204" pitchFamily="34" charset="0"/>
                <a:ea typeface="等线" panose="02010600030101010101" pitchFamily="2" charset="-122"/>
                <a:cs typeface="Times New Roman" panose="02020603050405020304" pitchFamily="18" charset="0"/>
              </a:rPr>
              <a:t> </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pPr marL="457200" algn="l"/>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Tree>
    <p:custDataLst>
      <p:tags r:id="rId1"/>
    </p:custDataLst>
    <p:extLst>
      <p:ext uri="{BB962C8B-B14F-4D97-AF65-F5344CB8AC3E}">
        <p14:creationId xmlns:p14="http://schemas.microsoft.com/office/powerpoint/2010/main" val="16795547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80772" y="569843"/>
            <a:ext cx="4956703" cy="537870"/>
          </a:xfrm>
        </p:spPr>
        <p:txBody>
          <a:bodyPr>
            <a:spAutoFit/>
          </a:bodyPr>
          <a:lstStyle/>
          <a:p>
            <a:r>
              <a:rPr lang="en-US" dirty="0"/>
              <a:t>Ethical</a:t>
            </a:r>
            <a:r>
              <a:rPr lang="en-US" altLang="zh-CN" dirty="0"/>
              <a:t> Process</a:t>
            </a:r>
            <a:endParaRPr lang="en-US" dirty="0"/>
          </a:p>
        </p:txBody>
      </p:sp>
      <p:cxnSp>
        <p:nvCxnSpPr>
          <p:cNvPr id="3" name="直接连接符 2"/>
          <p:cNvCxnSpPr>
            <a:cxnSpLocks/>
          </p:cNvCxnSpPr>
          <p:nvPr/>
        </p:nvCxnSpPr>
        <p:spPr>
          <a:xfrm flipH="1">
            <a:off x="4682456" y="790556"/>
            <a:ext cx="66899" cy="4181367"/>
          </a:xfrm>
          <a:prstGeom prst="line">
            <a:avLst/>
          </a:prstGeom>
          <a:ln w="25400">
            <a:gradFill>
              <a:gsLst>
                <a:gs pos="0">
                  <a:schemeClr val="accent1">
                    <a:lumMod val="5000"/>
                    <a:lumOff val="95000"/>
                  </a:schemeClr>
                </a:gs>
                <a:gs pos="42000">
                  <a:schemeClr val="accent1"/>
                </a:gs>
                <a:gs pos="100000">
                  <a:schemeClr val="accent1"/>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6798310" y="1126285"/>
            <a:ext cx="0" cy="4297408"/>
          </a:xfrm>
          <a:prstGeom prst="line">
            <a:avLst/>
          </a:prstGeom>
          <a:ln w="25400">
            <a:gradFill>
              <a:gsLst>
                <a:gs pos="52000">
                  <a:schemeClr val="accent1"/>
                </a:gs>
                <a:gs pos="100000">
                  <a:schemeClr val="accent1">
                    <a:lumMod val="20000"/>
                    <a:lumOff val="80000"/>
                  </a:schemeClr>
                </a:gs>
                <a:gs pos="0">
                  <a:schemeClr val="accent1"/>
                </a:gs>
              </a:gsLst>
              <a:lin ang="5400000" scaled="1"/>
            </a:gra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281764" y="1952997"/>
            <a:ext cx="4333794" cy="690510"/>
          </a:xfrm>
          <a:prstGeom prst="rect">
            <a:avLst/>
          </a:prstGeom>
          <a:noFill/>
        </p:spPr>
        <p:txBody>
          <a:bodyPr wrap="square" rtlCol="0">
            <a:spAutoFit/>
          </a:bodyPr>
          <a:lstStyle/>
          <a:p>
            <a:pPr algn="r">
              <a:lnSpc>
                <a:spcPct val="125000"/>
              </a:lnSpc>
            </a:pPr>
            <a:endParaRPr lang="zh-CN" altLang="en-US" sz="1600" kern="1200" cap="none" spc="0" dirty="0">
              <a:ln w="1905"/>
              <a:solidFill>
                <a:schemeClr val="bg1">
                  <a:lumMod val="50000"/>
                </a:schemeClr>
              </a:solidFill>
              <a:effectLst>
                <a:innerShdw blurRad="69850" dist="43180" dir="5400000">
                  <a:srgbClr val="000000">
                    <a:alpha val="65000"/>
                  </a:srgbClr>
                </a:innerShdw>
              </a:effectLst>
              <a:latin typeface="+mn-ea"/>
            </a:endParaRPr>
          </a:p>
          <a:p>
            <a:pPr algn="r">
              <a:lnSpc>
                <a:spcPct val="125000"/>
              </a:lnSpc>
            </a:pPr>
            <a:endParaRPr lang="zh-CN" altLang="en-US" sz="1600" kern="1200" cap="none" spc="0" dirty="0">
              <a:ln w="1905"/>
              <a:solidFill>
                <a:schemeClr val="bg1">
                  <a:lumMod val="50000"/>
                </a:schemeClr>
              </a:solidFill>
              <a:effectLst>
                <a:innerShdw blurRad="69850" dist="43180" dir="5400000">
                  <a:srgbClr val="000000">
                    <a:alpha val="65000"/>
                  </a:srgbClr>
                </a:innerShdw>
              </a:effectLst>
              <a:latin typeface="+mn-ea"/>
            </a:endParaRPr>
          </a:p>
        </p:txBody>
      </p:sp>
      <p:sp>
        <p:nvSpPr>
          <p:cNvPr id="5" name="矩形: 对角圆角 4"/>
          <p:cNvSpPr/>
          <p:nvPr/>
        </p:nvSpPr>
        <p:spPr>
          <a:xfrm>
            <a:off x="840181" y="1236336"/>
            <a:ext cx="3785424" cy="1168539"/>
          </a:xfrm>
          <a:prstGeom prst="round2DiagRect">
            <a:avLst>
              <a:gd name="adj1" fmla="val 50000"/>
              <a:gd name="adj2" fmla="val 0"/>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US" altLang="zh-CN" sz="1600" kern="0" dirty="0">
                <a:effectLst/>
                <a:latin typeface="Arial" panose="020B0604020202020204" pitchFamily="34" charset="0"/>
                <a:cs typeface="Arial" panose="020B0604020202020204" pitchFamily="34" charset="0"/>
              </a:rPr>
              <a:t>Obtain ethical approval from UWTSD (research tools and consent form)</a:t>
            </a:r>
          </a:p>
        </p:txBody>
      </p:sp>
      <p:grpSp>
        <p:nvGrpSpPr>
          <p:cNvPr id="29" name="组合 28"/>
          <p:cNvGrpSpPr/>
          <p:nvPr/>
        </p:nvGrpSpPr>
        <p:grpSpPr>
          <a:xfrm>
            <a:off x="966262" y="3798915"/>
            <a:ext cx="3582431" cy="1173007"/>
            <a:chOff x="1688813" y="3785598"/>
            <a:chExt cx="2968066" cy="498792"/>
          </a:xfrm>
        </p:grpSpPr>
        <p:sp>
          <p:nvSpPr>
            <p:cNvPr id="7" name="矩形: 对角圆角 6"/>
            <p:cNvSpPr/>
            <p:nvPr/>
          </p:nvSpPr>
          <p:spPr>
            <a:xfrm>
              <a:off x="1688813" y="3785598"/>
              <a:ext cx="2968066" cy="498792"/>
            </a:xfrm>
            <a:prstGeom prst="round2DiagRect">
              <a:avLst>
                <a:gd name="adj1" fmla="val 50000"/>
                <a:gd name="adj2" fmla="val 0"/>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algn="ctr"/>
              <a:endParaRPr lang="zh-CN" altLang="en-US" sz="2000"/>
            </a:p>
          </p:txBody>
        </p:sp>
        <p:sp>
          <p:nvSpPr>
            <p:cNvPr id="22" name="文本框 21"/>
            <p:cNvSpPr txBox="1"/>
            <p:nvPr/>
          </p:nvSpPr>
          <p:spPr>
            <a:xfrm>
              <a:off x="1841955" y="3834939"/>
              <a:ext cx="2661783" cy="353361"/>
            </a:xfrm>
            <a:prstGeom prst="rect">
              <a:avLst/>
            </a:prstGeom>
            <a:noFill/>
          </p:spPr>
          <p:txBody>
            <a:bodyPr wrap="square" rtlCol="0">
              <a:spAutoFit/>
            </a:bodyPr>
            <a:lstStyle/>
            <a:p>
              <a:pPr algn="ctr"/>
              <a:r>
                <a:rPr lang="en-IE" altLang="zh-CN" sz="1600" dirty="0">
                  <a:solidFill>
                    <a:schemeClr val="bg1"/>
                  </a:solidFill>
                  <a:latin typeface="Arial" panose="020B0604020202020204" pitchFamily="34" charset="0"/>
                  <a:ea typeface="+mj-ea"/>
                  <a:cs typeface="Arial" panose="020B0604020202020204" pitchFamily="34" charset="0"/>
                </a:rPr>
                <a:t>Right to withdraw </a:t>
              </a:r>
            </a:p>
            <a:p>
              <a:pPr algn="ctr"/>
              <a:r>
                <a:rPr lang="en-IE" altLang="zh-CN" sz="1600" dirty="0">
                  <a:solidFill>
                    <a:schemeClr val="bg1"/>
                  </a:solidFill>
                  <a:latin typeface="Arial" panose="020B0604020202020204" pitchFamily="34" charset="0"/>
                  <a:ea typeface="+mj-ea"/>
                  <a:cs typeface="Arial" panose="020B0604020202020204" pitchFamily="34" charset="0"/>
                </a:rPr>
                <a:t>Inform the participants the data of withdraw</a:t>
              </a:r>
              <a:endParaRPr lang="zh-CN" altLang="en-US" sz="1600" dirty="0">
                <a:solidFill>
                  <a:schemeClr val="bg1"/>
                </a:solidFill>
                <a:latin typeface="Arial" panose="020B0604020202020204" pitchFamily="34" charset="0"/>
                <a:ea typeface="+mj-ea"/>
                <a:cs typeface="Arial" panose="020B0604020202020204" pitchFamily="34" charset="0"/>
              </a:endParaRPr>
            </a:p>
          </p:txBody>
        </p:sp>
      </p:grpSp>
      <p:sp>
        <p:nvSpPr>
          <p:cNvPr id="9" name="矩形: 对角圆角 8"/>
          <p:cNvSpPr/>
          <p:nvPr/>
        </p:nvSpPr>
        <p:spPr>
          <a:xfrm>
            <a:off x="6831753" y="1062285"/>
            <a:ext cx="4184048" cy="1168539"/>
          </a:xfrm>
          <a:prstGeom prst="round2DiagRect">
            <a:avLst>
              <a:gd name="adj1" fmla="val 50000"/>
              <a:gd name="adj2" fmla="val 0"/>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US" altLang="zh-CN" sz="1600" kern="0" dirty="0">
                <a:effectLst/>
                <a:latin typeface="Arial" panose="020B0604020202020204" pitchFamily="34" charset="0"/>
                <a:cs typeface="Arial" panose="020B0604020202020204" pitchFamily="34" charset="0"/>
              </a:rPr>
              <a:t>Provide consent information </a:t>
            </a:r>
            <a:endParaRPr lang="en-US" altLang="zh-CN" sz="1600" kern="0" dirty="0">
              <a:latin typeface="Arial" panose="020B0604020202020204" pitchFamily="34" charset="0"/>
              <a:cs typeface="Arial" panose="020B0604020202020204" pitchFamily="34" charset="0"/>
            </a:endParaRPr>
          </a:p>
          <a:p>
            <a:pPr algn="ctr"/>
            <a:r>
              <a:rPr lang="en-US" altLang="zh-CN" sz="1600" kern="0" dirty="0">
                <a:effectLst/>
                <a:latin typeface="Arial" panose="020B0604020202020204" pitchFamily="34" charset="0"/>
                <a:cs typeface="Arial" panose="020B0604020202020204" pitchFamily="34" charset="0"/>
              </a:rPr>
              <a:t>Ensure participants sign </a:t>
            </a:r>
            <a:r>
              <a:rPr lang="en-US" altLang="zh-CN" sz="1600" kern="0" dirty="0">
                <a:latin typeface="Arial" panose="020B0604020202020204" pitchFamily="34" charset="0"/>
                <a:cs typeface="Arial" panose="020B0604020202020204" pitchFamily="34" charset="0"/>
              </a:rPr>
              <a:t>the </a:t>
            </a:r>
            <a:r>
              <a:rPr lang="en-US" altLang="zh-CN" sz="1600" kern="0" dirty="0">
                <a:effectLst/>
                <a:latin typeface="Arial" panose="020B0604020202020204" pitchFamily="34" charset="0"/>
                <a:cs typeface="Arial" panose="020B0604020202020204" pitchFamily="34" charset="0"/>
              </a:rPr>
              <a:t>consent form </a:t>
            </a:r>
            <a:endParaRPr lang="zh-CN" altLang="en-US" sz="1600" dirty="0">
              <a:latin typeface="Arial" panose="020B0604020202020204" pitchFamily="34" charset="0"/>
              <a:cs typeface="Arial" panose="020B0604020202020204" pitchFamily="34" charset="0"/>
            </a:endParaRPr>
          </a:p>
        </p:txBody>
      </p:sp>
      <p:sp>
        <p:nvSpPr>
          <p:cNvPr id="11" name="矩形: 对角圆角 10"/>
          <p:cNvSpPr/>
          <p:nvPr/>
        </p:nvSpPr>
        <p:spPr>
          <a:xfrm>
            <a:off x="6925580" y="2452684"/>
            <a:ext cx="4090218" cy="822305"/>
          </a:xfrm>
          <a:prstGeom prst="round2DiagRect">
            <a:avLst>
              <a:gd name="adj1" fmla="val 50000"/>
              <a:gd name="adj2" fmla="val 0"/>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US" altLang="zh-CN" sz="1600" dirty="0">
                <a:latin typeface="Arial" panose="020B0604020202020204" pitchFamily="34" charset="0"/>
                <a:cs typeface="Arial" panose="020B0604020202020204" pitchFamily="34" charset="0"/>
              </a:rPr>
              <a:t>Minimizing Harm during the Data collections especially interview </a:t>
            </a:r>
            <a:endParaRPr lang="zh-CN" altLang="en-US" sz="1600" dirty="0">
              <a:latin typeface="Arial" panose="020B0604020202020204" pitchFamily="34" charset="0"/>
              <a:cs typeface="Arial" panose="020B0604020202020204" pitchFamily="34" charset="0"/>
            </a:endParaRPr>
          </a:p>
        </p:txBody>
      </p:sp>
      <p:sp>
        <p:nvSpPr>
          <p:cNvPr id="16" name="矩形: 对角圆角 15">
            <a:extLst>
              <a:ext uri="{FF2B5EF4-FFF2-40B4-BE49-F238E27FC236}">
                <a16:creationId xmlns:a16="http://schemas.microsoft.com/office/drawing/2014/main" id="{838DDCD4-F24E-6A5A-1B75-81F0AD391A10}"/>
              </a:ext>
            </a:extLst>
          </p:cNvPr>
          <p:cNvSpPr/>
          <p:nvPr/>
        </p:nvSpPr>
        <p:spPr>
          <a:xfrm>
            <a:off x="824280" y="2461184"/>
            <a:ext cx="3717565" cy="1211818"/>
          </a:xfrm>
          <a:prstGeom prst="round2DiagRect">
            <a:avLst>
              <a:gd name="adj1" fmla="val 50000"/>
              <a:gd name="adj2" fmla="val 0"/>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US" altLang="zh-CN" sz="1600" kern="0" dirty="0">
                <a:effectLst/>
                <a:latin typeface="Arial" panose="020B0604020202020204" pitchFamily="34" charset="0"/>
                <a:cs typeface="Arial" panose="020B0604020202020204" pitchFamily="34" charset="0"/>
              </a:rPr>
              <a:t>Anonymity and Confidentiality</a:t>
            </a:r>
          </a:p>
          <a:p>
            <a:pPr algn="ctr"/>
            <a:r>
              <a:rPr lang="en-US" altLang="zh-CN" sz="1600" kern="0" dirty="0">
                <a:effectLst/>
                <a:latin typeface="Arial" panose="020B0604020202020204" pitchFamily="34" charset="0"/>
                <a:ea typeface="等线" panose="02010600030101010101" pitchFamily="2" charset="-122"/>
                <a:cs typeface="Arial" panose="020B0604020202020204" pitchFamily="34" charset="0"/>
              </a:rPr>
              <a:t>Use codes or pseudonyms </a:t>
            </a:r>
            <a:endParaRPr lang="zh-CN" altLang="zh-CN" sz="1600" kern="100" dirty="0">
              <a:effectLst/>
              <a:latin typeface="Arial" panose="020B0604020202020204" pitchFamily="34" charset="0"/>
              <a:ea typeface="等线" panose="02010600030101010101" pitchFamily="2" charset="-122"/>
              <a:cs typeface="Arial" panose="020B0604020202020204" pitchFamily="34" charset="0"/>
            </a:endParaRPr>
          </a:p>
          <a:p>
            <a:pPr algn="ctr"/>
            <a:endParaRPr lang="zh-CN" altLang="en-US" sz="1800" dirty="0"/>
          </a:p>
        </p:txBody>
      </p:sp>
      <p:sp>
        <p:nvSpPr>
          <p:cNvPr id="23" name="矩形: 对角圆角 22">
            <a:extLst>
              <a:ext uri="{FF2B5EF4-FFF2-40B4-BE49-F238E27FC236}">
                <a16:creationId xmlns:a16="http://schemas.microsoft.com/office/drawing/2014/main" id="{989A4B7D-0C07-0FF1-FC69-1CA052F717CF}"/>
              </a:ext>
            </a:extLst>
          </p:cNvPr>
          <p:cNvSpPr/>
          <p:nvPr/>
        </p:nvSpPr>
        <p:spPr>
          <a:xfrm>
            <a:off x="6785972" y="3452942"/>
            <a:ext cx="4322988" cy="1341656"/>
          </a:xfrm>
          <a:prstGeom prst="round2DiagRect">
            <a:avLst>
              <a:gd name="adj1" fmla="val 50000"/>
              <a:gd name="adj2" fmla="val 0"/>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l"/>
            <a:r>
              <a:rPr lang="en-US" altLang="zh-CN" sz="1400" b="1" kern="0" dirty="0">
                <a:effectLst/>
                <a:latin typeface="Arial" panose="020B0604020202020204" pitchFamily="34" charset="0"/>
                <a:ea typeface="等线" panose="02010600030101010101" pitchFamily="2" charset="-122"/>
                <a:cs typeface="Arial" panose="020B0604020202020204" pitchFamily="34" charset="0"/>
              </a:rPr>
              <a:t>Data Protection and Storage</a:t>
            </a:r>
          </a:p>
          <a:p>
            <a:pPr algn="l"/>
            <a:r>
              <a:rPr lang="en-US" altLang="zh-CN" sz="1400" kern="0" dirty="0">
                <a:effectLst/>
                <a:latin typeface="Arial" panose="020B0604020202020204" pitchFamily="34" charset="0"/>
                <a:ea typeface="等线" panose="02010600030101010101" pitchFamily="2" charset="-122"/>
                <a:cs typeface="Arial" panose="020B0604020202020204" pitchFamily="34" charset="0"/>
              </a:rPr>
              <a:t>Comply with data protection laws</a:t>
            </a:r>
            <a:r>
              <a:rPr lang="en-IE" altLang="zh-CN" sz="1400" kern="100" dirty="0">
                <a:latin typeface="Arial" panose="020B0604020202020204" pitchFamily="34" charset="0"/>
                <a:ea typeface="等线" panose="02010600030101010101" pitchFamily="2" charset="-122"/>
                <a:cs typeface="Arial" panose="020B0604020202020204" pitchFamily="34" charset="0"/>
              </a:rPr>
              <a:t> </a:t>
            </a:r>
            <a:r>
              <a:rPr lang="en-US" altLang="zh-CN" sz="1400" kern="0" dirty="0">
                <a:effectLst/>
                <a:latin typeface="Arial" panose="020B0604020202020204" pitchFamily="34" charset="0"/>
                <a:ea typeface="等线" panose="02010600030101010101" pitchFamily="2" charset="-122"/>
                <a:cs typeface="Arial" panose="020B0604020202020204" pitchFamily="34" charset="0"/>
              </a:rPr>
              <a:t>Store data on secure platforms and back up encrypted copies. </a:t>
            </a:r>
            <a:r>
              <a:rPr lang="en-US" altLang="zh-CN" sz="1400" kern="0" dirty="0">
                <a:effectLst/>
                <a:latin typeface="Arial" panose="020B0604020202020204" pitchFamily="34" charset="0"/>
                <a:cs typeface="Arial" panose="020B0604020202020204" pitchFamily="34" charset="0"/>
              </a:rPr>
              <a:t>Set a clear timeline for data discards</a:t>
            </a:r>
            <a:endParaRPr lang="zh-CN" altLang="en-US" sz="1400" dirty="0">
              <a:latin typeface="Arial" panose="020B0604020202020204" pitchFamily="34" charset="0"/>
              <a:cs typeface="Arial" panose="020B0604020202020204" pitchFamily="34" charset="0"/>
            </a:endParaRPr>
          </a:p>
        </p:txBody>
      </p:sp>
      <p:sp>
        <p:nvSpPr>
          <p:cNvPr id="18" name="箭头: 右 17">
            <a:extLst>
              <a:ext uri="{FF2B5EF4-FFF2-40B4-BE49-F238E27FC236}">
                <a16:creationId xmlns:a16="http://schemas.microsoft.com/office/drawing/2014/main" id="{DE205307-37DB-6320-21A2-81DDD32BFCD9}"/>
              </a:ext>
            </a:extLst>
          </p:cNvPr>
          <p:cNvSpPr/>
          <p:nvPr/>
        </p:nvSpPr>
        <p:spPr>
          <a:xfrm>
            <a:off x="5150829" y="1468365"/>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箭头: 右 27">
            <a:extLst>
              <a:ext uri="{FF2B5EF4-FFF2-40B4-BE49-F238E27FC236}">
                <a16:creationId xmlns:a16="http://schemas.microsoft.com/office/drawing/2014/main" id="{1239D619-A259-7D6D-7F8B-27136B195859}"/>
              </a:ext>
            </a:extLst>
          </p:cNvPr>
          <p:cNvSpPr/>
          <p:nvPr/>
        </p:nvSpPr>
        <p:spPr>
          <a:xfrm>
            <a:off x="5148271" y="2654926"/>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箭头: 右 29">
            <a:extLst>
              <a:ext uri="{FF2B5EF4-FFF2-40B4-BE49-F238E27FC236}">
                <a16:creationId xmlns:a16="http://schemas.microsoft.com/office/drawing/2014/main" id="{C67D726A-8AF8-2AC8-754C-DBBCC64F973A}"/>
              </a:ext>
            </a:extLst>
          </p:cNvPr>
          <p:cNvSpPr/>
          <p:nvPr/>
        </p:nvSpPr>
        <p:spPr>
          <a:xfrm>
            <a:off x="5166137" y="3900787"/>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对角圆角 30">
            <a:extLst>
              <a:ext uri="{FF2B5EF4-FFF2-40B4-BE49-F238E27FC236}">
                <a16:creationId xmlns:a16="http://schemas.microsoft.com/office/drawing/2014/main" id="{782943AE-4873-0875-3E77-3159656AA7D3}"/>
              </a:ext>
            </a:extLst>
          </p:cNvPr>
          <p:cNvSpPr/>
          <p:nvPr/>
        </p:nvSpPr>
        <p:spPr>
          <a:xfrm>
            <a:off x="2974240" y="5003024"/>
            <a:ext cx="6647279" cy="1341656"/>
          </a:xfrm>
          <a:prstGeom prst="round2DiagRect">
            <a:avLst>
              <a:gd name="adj1" fmla="val 50000"/>
              <a:gd name="adj2" fmla="val 0"/>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US" altLang="zh-CN" sz="1400" b="1" dirty="0">
                <a:latin typeface="Arial" panose="020B0604020202020204" pitchFamily="34" charset="0"/>
                <a:cs typeface="Arial" panose="020B0604020202020204" pitchFamily="34" charset="0"/>
              </a:rPr>
              <a:t>Transparency and Integrity</a:t>
            </a:r>
          </a:p>
          <a:p>
            <a:pPr algn="ctr"/>
            <a:r>
              <a:rPr lang="en-US" altLang="zh-CN" sz="1400" dirty="0">
                <a:latin typeface="Arial" panose="020B0604020202020204" pitchFamily="34" charset="0"/>
                <a:cs typeface="Arial" panose="020B0604020202020204" pitchFamily="34" charset="0"/>
              </a:rPr>
              <a:t>Report findings honestly and acknowledge any limitations. </a:t>
            </a:r>
          </a:p>
          <a:p>
            <a:pPr algn="ctr"/>
            <a:r>
              <a:rPr lang="en-US" altLang="zh-CN" sz="1400" dirty="0">
                <a:latin typeface="Arial" panose="020B0604020202020204" pitchFamily="34" charset="0"/>
                <a:cs typeface="Arial" panose="020B0604020202020204" pitchFamily="34" charset="0"/>
              </a:rPr>
              <a:t>Disclose any conflicts of interest.</a:t>
            </a:r>
          </a:p>
          <a:p>
            <a:pPr algn="ctr"/>
            <a:r>
              <a:rPr lang="en-US" altLang="zh-CN" sz="1400" dirty="0">
                <a:latin typeface="Arial" panose="020B0604020202020204" pitchFamily="34" charset="0"/>
                <a:cs typeface="Arial" panose="020B0604020202020204" pitchFamily="34" charset="0"/>
              </a:rPr>
              <a:t>Inform findings to participants and </a:t>
            </a:r>
            <a:r>
              <a:rPr lang="en-IE" altLang="zh-CN" sz="1400" dirty="0">
                <a:latin typeface="Arial" panose="020B0604020202020204" pitchFamily="34" charset="0"/>
                <a:cs typeface="Arial" panose="020B0604020202020204" pitchFamily="34" charset="0"/>
              </a:rPr>
              <a:t>acknowledge</a:t>
            </a:r>
            <a:r>
              <a:rPr lang="en-US" altLang="zh-CN" sz="1400" dirty="0">
                <a:latin typeface="Arial" panose="020B0604020202020204" pitchFamily="34" charset="0"/>
                <a:cs typeface="Arial" panose="020B0604020202020204" pitchFamily="34" charset="0"/>
              </a:rPr>
              <a:t> participants’ contributions.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680771" y="595757"/>
            <a:ext cx="6559784" cy="464230"/>
          </a:xfrm>
        </p:spPr>
        <p:txBody>
          <a:bodyPr wrap="square" anchor="ctr">
            <a:spAutoFit/>
          </a:bodyPr>
          <a:lstStyle/>
          <a:p>
            <a:r>
              <a:rPr lang="en-US" sz="2400" b="0" dirty="0">
                <a:latin typeface="+mj-ea"/>
                <a:ea typeface="+mj-ea"/>
              </a:rPr>
              <a:t>Data Collection Process </a:t>
            </a:r>
          </a:p>
        </p:txBody>
      </p:sp>
      <p:sp>
        <p:nvSpPr>
          <p:cNvPr id="120" name="文本框 119">
            <a:extLst>
              <a:ext uri="{FF2B5EF4-FFF2-40B4-BE49-F238E27FC236}">
                <a16:creationId xmlns:a16="http://schemas.microsoft.com/office/drawing/2014/main" id="{C989D3F3-752D-F3A0-4FD5-F27B6DEA0C7B}"/>
              </a:ext>
            </a:extLst>
          </p:cNvPr>
          <p:cNvSpPr txBox="1"/>
          <p:nvPr/>
        </p:nvSpPr>
        <p:spPr>
          <a:xfrm>
            <a:off x="7968566" y="2045042"/>
            <a:ext cx="427264" cy="369332"/>
          </a:xfrm>
          <a:prstGeom prst="rect">
            <a:avLst/>
          </a:prstGeom>
          <a:noFill/>
        </p:spPr>
        <p:txBody>
          <a:bodyPr wrap="square" lIns="0" tIns="0" rIns="0" b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400" dirty="0">
                <a:solidFill>
                  <a:schemeClr val="bg1"/>
                </a:solidFill>
                <a:latin typeface="+mj-lt"/>
                <a:ea typeface="OPPOSans B" panose="00020600040101010101" pitchFamily="18" charset="-122"/>
                <a:cs typeface="OPPOSans B" panose="00020600040101010101" pitchFamily="18" charset="-122"/>
              </a:rPr>
              <a:t>03</a:t>
            </a:r>
            <a:endParaRPr lang="zh-CN" altLang="en-US" sz="2400" dirty="0">
              <a:solidFill>
                <a:schemeClr val="bg1"/>
              </a:solidFill>
              <a:latin typeface="+mj-lt"/>
              <a:ea typeface="OPPOSans B" panose="00020600040101010101" pitchFamily="18" charset="-122"/>
              <a:cs typeface="OPPOSans B" panose="00020600040101010101" pitchFamily="18" charset="-122"/>
            </a:endParaRPr>
          </a:p>
        </p:txBody>
      </p:sp>
      <p:pic>
        <p:nvPicPr>
          <p:cNvPr id="7" name="图片 6">
            <a:extLst>
              <a:ext uri="{FF2B5EF4-FFF2-40B4-BE49-F238E27FC236}">
                <a16:creationId xmlns:a16="http://schemas.microsoft.com/office/drawing/2014/main" id="{6F54CAAC-35ED-10ED-F595-603E9053324F}"/>
              </a:ext>
            </a:extLst>
          </p:cNvPr>
          <p:cNvPicPr>
            <a:picLocks noChangeAspect="1"/>
          </p:cNvPicPr>
          <p:nvPr/>
        </p:nvPicPr>
        <p:blipFill>
          <a:blip r:embed="rId4"/>
          <a:stretch>
            <a:fillRect/>
          </a:stretch>
        </p:blipFill>
        <p:spPr>
          <a:xfrm>
            <a:off x="889526" y="1209608"/>
            <a:ext cx="10447168" cy="1251720"/>
          </a:xfrm>
          <a:prstGeom prst="rect">
            <a:avLst/>
          </a:prstGeom>
        </p:spPr>
      </p:pic>
      <p:sp>
        <p:nvSpPr>
          <p:cNvPr id="9" name="文本框 8">
            <a:extLst>
              <a:ext uri="{FF2B5EF4-FFF2-40B4-BE49-F238E27FC236}">
                <a16:creationId xmlns:a16="http://schemas.microsoft.com/office/drawing/2014/main" id="{2BB7DDF1-BED8-685D-A2A7-1969FA68F76A}"/>
              </a:ext>
            </a:extLst>
          </p:cNvPr>
          <p:cNvSpPr txBox="1"/>
          <p:nvPr/>
        </p:nvSpPr>
        <p:spPr>
          <a:xfrm>
            <a:off x="1023687" y="2701317"/>
            <a:ext cx="10145056" cy="1323439"/>
          </a:xfrm>
          <a:prstGeom prst="rect">
            <a:avLst/>
          </a:prstGeom>
          <a:noFill/>
        </p:spPr>
        <p:txBody>
          <a:bodyPr wrap="square">
            <a:spAutoFit/>
          </a:bodyPr>
          <a:lstStyle/>
          <a:p>
            <a:r>
              <a:rPr lang="en-US" altLang="zh-CN" sz="1600" b="1" dirty="0">
                <a:latin typeface="Arial"/>
                <a:ea typeface="等线"/>
                <a:cs typeface="Times New Roman"/>
              </a:rPr>
              <a:t>Online Questionnaires </a:t>
            </a:r>
          </a:p>
          <a:p>
            <a:r>
              <a:rPr lang="en-GB" altLang="zh-CN" sz="1600" dirty="0">
                <a:effectLst/>
                <a:latin typeface="Arial" panose="020B0604020202020204" pitchFamily="34" charset="0"/>
                <a:ea typeface="宋体" panose="02010600030101010101" pitchFamily="2" charset="-122"/>
              </a:rPr>
              <a:t>The questionnaires will undergo a </a:t>
            </a:r>
            <a:r>
              <a:rPr lang="en-GB" altLang="zh-CN" sz="1600" b="1" dirty="0">
                <a:effectLst/>
                <a:latin typeface="Arial" panose="020B0604020202020204" pitchFamily="34" charset="0"/>
                <a:ea typeface="宋体" panose="02010600030101010101" pitchFamily="2" charset="-122"/>
              </a:rPr>
              <a:t>pilot test</a:t>
            </a:r>
            <a:r>
              <a:rPr lang="en-GB" altLang="zh-CN" sz="1600" dirty="0">
                <a:effectLst/>
                <a:latin typeface="Arial" panose="020B0604020202020204" pitchFamily="34" charset="0"/>
                <a:ea typeface="宋体" panose="02010600030101010101" pitchFamily="2" charset="-122"/>
              </a:rPr>
              <a:t> with a small sample group to ensure </a:t>
            </a:r>
            <a:r>
              <a:rPr lang="en-GB" altLang="zh-CN" sz="1600" b="1" dirty="0">
                <a:effectLst/>
                <a:latin typeface="Arial" panose="020B0604020202020204" pitchFamily="34" charset="0"/>
                <a:ea typeface="宋体" panose="02010600030101010101" pitchFamily="2" charset="-122"/>
              </a:rPr>
              <a:t>clarity and reliability.</a:t>
            </a:r>
            <a:r>
              <a:rPr lang="en-GB" altLang="zh-CN" sz="1600" dirty="0">
                <a:effectLst/>
                <a:latin typeface="Arial" panose="020B0604020202020204" pitchFamily="34" charset="0"/>
                <a:ea typeface="宋体" panose="02010600030101010101" pitchFamily="2" charset="-122"/>
              </a:rPr>
              <a:t> To accommodate participants' language preferences, all questions will be available in both </a:t>
            </a:r>
            <a:r>
              <a:rPr lang="en-GB" altLang="zh-CN" sz="1600" b="1" dirty="0">
                <a:effectLst/>
                <a:latin typeface="Arial" panose="020B0604020202020204" pitchFamily="34" charset="0"/>
                <a:ea typeface="宋体" panose="02010600030101010101" pitchFamily="2" charset="-122"/>
              </a:rPr>
              <a:t>English and Chinese</a:t>
            </a:r>
            <a:r>
              <a:rPr lang="en-GB" altLang="zh-CN" sz="1600" dirty="0">
                <a:effectLst/>
                <a:latin typeface="Arial" panose="020B0604020202020204" pitchFamily="34" charset="0"/>
                <a:ea typeface="宋体" panose="02010600030101010101" pitchFamily="2" charset="-122"/>
              </a:rPr>
              <a:t>. The original questionnaires will be designed in English and sent to a </a:t>
            </a:r>
            <a:r>
              <a:rPr lang="en-GB" altLang="zh-CN" sz="1600" b="1" dirty="0">
                <a:effectLst/>
                <a:latin typeface="Arial" panose="020B0604020202020204" pitchFamily="34" charset="0"/>
                <a:ea typeface="宋体" panose="02010600030101010101" pitchFamily="2" charset="-122"/>
              </a:rPr>
              <a:t>professional translation company </a:t>
            </a:r>
            <a:r>
              <a:rPr lang="en-GB" altLang="zh-CN" sz="1600" dirty="0">
                <a:effectLst/>
                <a:latin typeface="Arial" panose="020B0604020202020204" pitchFamily="34" charset="0"/>
                <a:ea typeface="宋体" panose="02010600030101010101" pitchFamily="2" charset="-122"/>
              </a:rPr>
              <a:t>for accurate translation into Chinese.</a:t>
            </a:r>
            <a:endParaRPr lang="zh-CN" altLang="zh-CN" sz="1600" dirty="0">
              <a:effectLst/>
              <a:latin typeface="Times New Roman" panose="02020603050405020304" pitchFamily="18" charset="0"/>
              <a:ea typeface="宋体" panose="02010600030101010101" pitchFamily="2" charset="-122"/>
            </a:endParaRPr>
          </a:p>
        </p:txBody>
      </p:sp>
      <p:sp>
        <p:nvSpPr>
          <p:cNvPr id="12" name="文本框 11">
            <a:extLst>
              <a:ext uri="{FF2B5EF4-FFF2-40B4-BE49-F238E27FC236}">
                <a16:creationId xmlns:a16="http://schemas.microsoft.com/office/drawing/2014/main" id="{B6F57602-448B-64FF-1BAC-5127DB62F3BD}"/>
              </a:ext>
            </a:extLst>
          </p:cNvPr>
          <p:cNvSpPr txBox="1"/>
          <p:nvPr/>
        </p:nvSpPr>
        <p:spPr>
          <a:xfrm>
            <a:off x="1023687" y="4053403"/>
            <a:ext cx="10313437" cy="1569660"/>
          </a:xfrm>
          <a:prstGeom prst="rect">
            <a:avLst/>
          </a:prstGeom>
          <a:noFill/>
        </p:spPr>
        <p:txBody>
          <a:bodyPr wrap="square">
            <a:spAutoFit/>
          </a:bodyPr>
          <a:lstStyle/>
          <a:p>
            <a:r>
              <a:rPr lang="en-US" altLang="zh-CN" sz="1600" b="1" dirty="0">
                <a:latin typeface="Arial"/>
                <a:ea typeface="等线"/>
                <a:cs typeface="Times New Roman"/>
              </a:rPr>
              <a:t>Semi- Structured Interviews </a:t>
            </a:r>
          </a:p>
          <a:p>
            <a:r>
              <a:rPr lang="en-US" altLang="zh-CN" sz="1600" dirty="0">
                <a:effectLst/>
                <a:latin typeface="Arial" panose="020B0604020202020204" pitchFamily="34" charset="0"/>
                <a:ea typeface="宋体" panose="02010600030101010101" pitchFamily="2" charset="-122"/>
              </a:rPr>
              <a:t>Semi-structured interviews will be conducted with six Chinese international students who are currently studying at a UK university. The interviews will take place via Microsoft Teams, and questionnaires will be distributed to participants via email. Email addresses will be obtained from an IELTS training institution, where participants previously studied English in preparation for the IELTS examination before coming to the UK, as well as through the Chinese messaging app WeChat.</a:t>
            </a:r>
            <a:endParaRPr lang="zh-CN" altLang="zh-CN" sz="1600" dirty="0">
              <a:effectLst/>
              <a:latin typeface="Times New Roman" panose="02020603050405020304" pitchFamily="18" charset="0"/>
              <a:ea typeface="宋体" panose="02010600030101010101" pitchFamily="2" charset="-122"/>
            </a:endParaRPr>
          </a:p>
        </p:txBody>
      </p:sp>
    </p:spTree>
    <p:custDataLst>
      <p:tags r:id="rId1"/>
    </p:custDataLst>
    <p:extLst>
      <p:ext uri="{BB962C8B-B14F-4D97-AF65-F5344CB8AC3E}">
        <p14:creationId xmlns:p14="http://schemas.microsoft.com/office/powerpoint/2010/main" val="34120614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文本框 36"/>
          <p:cNvSpPr txBox="1"/>
          <p:nvPr>
            <p:custDataLst>
              <p:tags r:id="rId2"/>
            </p:custDataLst>
          </p:nvPr>
        </p:nvSpPr>
        <p:spPr>
          <a:xfrm>
            <a:off x="5965699" y="3994004"/>
            <a:ext cx="5896610" cy="254044"/>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l">
              <a:lnSpc>
                <a:spcPct val="125000"/>
              </a:lnSpc>
              <a:spcBef>
                <a:spcPts val="0"/>
              </a:spcBef>
              <a:buClrTx/>
              <a:buSzTx/>
              <a:buNone/>
            </a:pPr>
            <a:endParaRPr lang="zh-CN" altLang="en-US" sz="1400" noProof="0" dirty="0">
              <a:ln>
                <a:noFill/>
              </a:ln>
              <a:solidFill>
                <a:schemeClr val="tx1">
                  <a:lumMod val="75000"/>
                  <a:lumOff val="25000"/>
                </a:schemeClr>
              </a:solidFill>
              <a:effectLst/>
              <a:uLnTx/>
              <a:uFillTx/>
              <a:latin typeface="+mn-lt"/>
              <a:cs typeface="+mn-ea"/>
            </a:endParaRPr>
          </a:p>
        </p:txBody>
      </p:sp>
      <p:sp>
        <p:nvSpPr>
          <p:cNvPr id="7" name="标题 6"/>
          <p:cNvSpPr>
            <a:spLocks noGrp="1"/>
          </p:cNvSpPr>
          <p:nvPr>
            <p:ph type="title"/>
          </p:nvPr>
        </p:nvSpPr>
        <p:spPr>
          <a:xfrm>
            <a:off x="680771" y="564980"/>
            <a:ext cx="4813123" cy="525785"/>
          </a:xfrm>
        </p:spPr>
        <p:txBody>
          <a:bodyPr>
            <a:spAutoFit/>
          </a:bodyPr>
          <a:lstStyle/>
          <a:p>
            <a:r>
              <a:rPr lang="en-IE" altLang="zh-CN" dirty="0"/>
              <a:t>Data Analysis </a:t>
            </a:r>
            <a:endParaRPr lang="zh-CN" altLang="en-US" dirty="0"/>
          </a:p>
        </p:txBody>
      </p:sp>
      <p:graphicFrame>
        <p:nvGraphicFramePr>
          <p:cNvPr id="3" name="图示 2">
            <a:extLst>
              <a:ext uri="{FF2B5EF4-FFF2-40B4-BE49-F238E27FC236}">
                <a16:creationId xmlns:a16="http://schemas.microsoft.com/office/drawing/2014/main" id="{61552278-4F48-F04C-08FB-DD148A5C7F88}"/>
              </a:ext>
            </a:extLst>
          </p:cNvPr>
          <p:cNvGraphicFramePr/>
          <p:nvPr/>
        </p:nvGraphicFramePr>
        <p:xfrm>
          <a:off x="7152639" y="1849026"/>
          <a:ext cx="3078505" cy="422236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aphicFrame>
        <p:nvGraphicFramePr>
          <p:cNvPr id="9" name="表格 9">
            <a:extLst>
              <a:ext uri="{FF2B5EF4-FFF2-40B4-BE49-F238E27FC236}">
                <a16:creationId xmlns:a16="http://schemas.microsoft.com/office/drawing/2014/main" id="{C4CA5009-8683-AF92-B45D-AE9CCB8CF0E0}"/>
              </a:ext>
            </a:extLst>
          </p:cNvPr>
          <p:cNvGraphicFramePr>
            <a:graphicFrameLocks noGrp="1"/>
          </p:cNvGraphicFramePr>
          <p:nvPr>
            <p:extLst>
              <p:ext uri="{D42A27DB-BD31-4B8C-83A1-F6EECF244321}">
                <p14:modId xmlns:p14="http://schemas.microsoft.com/office/powerpoint/2010/main" val="3513567697"/>
              </p:ext>
            </p:extLst>
          </p:nvPr>
        </p:nvGraphicFramePr>
        <p:xfrm>
          <a:off x="680770" y="1376280"/>
          <a:ext cx="10972750" cy="4881492"/>
        </p:xfrm>
        <a:graphic>
          <a:graphicData uri="http://schemas.openxmlformats.org/drawingml/2006/table">
            <a:tbl>
              <a:tblPr firstRow="1" bandRow="1">
                <a:tableStyleId>{5C22544A-7EE6-4342-B048-85BDC9FD1C3A}</a:tableStyleId>
              </a:tblPr>
              <a:tblGrid>
                <a:gridCol w="5486375">
                  <a:extLst>
                    <a:ext uri="{9D8B030D-6E8A-4147-A177-3AD203B41FA5}">
                      <a16:colId xmlns:a16="http://schemas.microsoft.com/office/drawing/2014/main" val="275990687"/>
                    </a:ext>
                  </a:extLst>
                </a:gridCol>
                <a:gridCol w="5486375">
                  <a:extLst>
                    <a:ext uri="{9D8B030D-6E8A-4147-A177-3AD203B41FA5}">
                      <a16:colId xmlns:a16="http://schemas.microsoft.com/office/drawing/2014/main" val="2883388292"/>
                    </a:ext>
                  </a:extLst>
                </a:gridCol>
              </a:tblGrid>
              <a:tr h="66118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IE" altLang="zh-CN" sz="1800" dirty="0">
                          <a:effectLst/>
                          <a:latin typeface="Arial" panose="020B0604020202020204" pitchFamily="34" charset="0"/>
                          <a:ea typeface="宋体" panose="02010600030101010101" pitchFamily="2" charset="-122"/>
                        </a:rPr>
                        <a:t>Qualitative Data</a:t>
                      </a:r>
                    </a:p>
                    <a:p>
                      <a:pPr marL="0" marR="0" lvl="0" indent="0" algn="ctr" defTabSz="914400" rtl="0" eaLnBrk="1" fontAlgn="auto" latinLnBrk="0" hangingPunct="1">
                        <a:lnSpc>
                          <a:spcPct val="100000"/>
                        </a:lnSpc>
                        <a:spcBef>
                          <a:spcPts val="0"/>
                        </a:spcBef>
                        <a:spcAft>
                          <a:spcPts val="0"/>
                        </a:spcAft>
                        <a:buClrTx/>
                        <a:buSzTx/>
                        <a:buFontTx/>
                        <a:buNone/>
                        <a:tabLst/>
                        <a:defRPr/>
                      </a:pPr>
                      <a:r>
                        <a:rPr lang="en-IE" altLang="zh-CN" sz="1800" dirty="0">
                          <a:effectLst/>
                          <a:latin typeface="Arial" panose="020B0604020202020204" pitchFamily="34" charset="0"/>
                          <a:ea typeface="宋体" panose="02010600030101010101" pitchFamily="2" charset="-122"/>
                        </a:rPr>
                        <a:t>Semi-Structured interview </a:t>
                      </a:r>
                      <a:endParaRPr lang="zh-CN" altLang="en-US" dirty="0"/>
                    </a:p>
                  </a:txBody>
                  <a:tcPr/>
                </a:tc>
                <a:tc>
                  <a:txBody>
                    <a:bodyPr/>
                    <a:lstStyle/>
                    <a:p>
                      <a:pPr algn="ctr"/>
                      <a:r>
                        <a:rPr lang="en-GB" altLang="zh-CN" sz="1800" dirty="0">
                          <a:effectLst/>
                          <a:latin typeface="Arial" panose="020B0604020202020204" pitchFamily="34" charset="0"/>
                          <a:ea typeface="宋体" panose="02010600030101010101" pitchFamily="2" charset="-122"/>
                        </a:rPr>
                        <a:t>Quantitative Data </a:t>
                      </a:r>
                      <a:endParaRPr lang="en-IE" altLang="zh-CN" sz="1800" dirty="0">
                        <a:effectLst/>
                        <a:latin typeface="Arial" panose="020B0604020202020204" pitchFamily="34" charset="0"/>
                        <a:ea typeface="宋体" panose="02010600030101010101" pitchFamily="2" charset="-122"/>
                      </a:endParaRPr>
                    </a:p>
                    <a:p>
                      <a:pPr algn="ctr"/>
                      <a:r>
                        <a:rPr lang="en-IE" altLang="zh-CN" sz="1800" dirty="0">
                          <a:effectLst/>
                          <a:latin typeface="Arial" panose="020B0604020202020204" pitchFamily="34" charset="0"/>
                          <a:ea typeface="宋体" panose="02010600030101010101" pitchFamily="2" charset="-122"/>
                        </a:rPr>
                        <a:t>Online-Questionnaire </a:t>
                      </a:r>
                      <a:endParaRPr lang="zh-CN" altLang="en-US" dirty="0"/>
                    </a:p>
                  </a:txBody>
                  <a:tcPr/>
                </a:tc>
                <a:extLst>
                  <a:ext uri="{0D108BD9-81ED-4DB2-BD59-A6C34878D82A}">
                    <a16:rowId xmlns:a16="http://schemas.microsoft.com/office/drawing/2014/main" val="1392252707"/>
                  </a:ext>
                </a:extLst>
              </a:tr>
              <a:tr h="294658">
                <a:tc>
                  <a:txBody>
                    <a:bodyPr/>
                    <a:lstStyle/>
                    <a:p>
                      <a:endParaRPr lang="zh-CN" altLang="en-US" dirty="0"/>
                    </a:p>
                  </a:txBody>
                  <a:tcPr/>
                </a:tc>
                <a:tc>
                  <a:txBody>
                    <a:bodyPr/>
                    <a:lstStyle/>
                    <a:p>
                      <a:endParaRPr lang="en-IE" altLang="zh-CN" dirty="0"/>
                    </a:p>
                    <a:p>
                      <a:endParaRPr lang="en-IE" altLang="zh-CN" dirty="0"/>
                    </a:p>
                    <a:p>
                      <a:endParaRPr lang="zh-CN" altLang="en-US" dirty="0"/>
                    </a:p>
                  </a:txBody>
                  <a:tcPr/>
                </a:tc>
                <a:extLst>
                  <a:ext uri="{0D108BD9-81ED-4DB2-BD59-A6C34878D82A}">
                    <a16:rowId xmlns:a16="http://schemas.microsoft.com/office/drawing/2014/main" val="2326947923"/>
                  </a:ext>
                </a:extLst>
              </a:tr>
              <a:tr h="661182">
                <a:tc>
                  <a:txBody>
                    <a:bodyPr/>
                    <a:lstStyle/>
                    <a:p>
                      <a:endParaRPr lang="zh-CN" altLang="en-US"/>
                    </a:p>
                  </a:txBody>
                  <a:tcPr/>
                </a:tc>
                <a:tc>
                  <a:txBody>
                    <a:bodyPr/>
                    <a:lstStyle/>
                    <a:p>
                      <a:endParaRPr lang="zh-CN" altLang="en-US"/>
                    </a:p>
                  </a:txBody>
                  <a:tcPr/>
                </a:tc>
                <a:extLst>
                  <a:ext uri="{0D108BD9-81ED-4DB2-BD59-A6C34878D82A}">
                    <a16:rowId xmlns:a16="http://schemas.microsoft.com/office/drawing/2014/main" val="3351733929"/>
                  </a:ext>
                </a:extLst>
              </a:tr>
              <a:tr h="661182">
                <a:tc>
                  <a:txBody>
                    <a:bodyPr/>
                    <a:lstStyle/>
                    <a:p>
                      <a:endParaRPr lang="zh-CN" altLang="en-US"/>
                    </a:p>
                  </a:txBody>
                  <a:tcPr/>
                </a:tc>
                <a:tc>
                  <a:txBody>
                    <a:bodyPr/>
                    <a:lstStyle/>
                    <a:p>
                      <a:endParaRPr lang="zh-CN" altLang="en-US" dirty="0"/>
                    </a:p>
                  </a:txBody>
                  <a:tcPr/>
                </a:tc>
                <a:extLst>
                  <a:ext uri="{0D108BD9-81ED-4DB2-BD59-A6C34878D82A}">
                    <a16:rowId xmlns:a16="http://schemas.microsoft.com/office/drawing/2014/main" val="1777802530"/>
                  </a:ext>
                </a:extLst>
              </a:tr>
              <a:tr h="661182">
                <a:tc>
                  <a:txBody>
                    <a:bodyPr/>
                    <a:lstStyle/>
                    <a:p>
                      <a:endParaRPr lang="zh-CN" altLang="en-US"/>
                    </a:p>
                  </a:txBody>
                  <a:tcPr/>
                </a:tc>
                <a:tc>
                  <a:txBody>
                    <a:bodyPr/>
                    <a:lstStyle/>
                    <a:p>
                      <a:endParaRPr lang="zh-CN" altLang="en-US"/>
                    </a:p>
                  </a:txBody>
                  <a:tcPr/>
                </a:tc>
                <a:extLst>
                  <a:ext uri="{0D108BD9-81ED-4DB2-BD59-A6C34878D82A}">
                    <a16:rowId xmlns:a16="http://schemas.microsoft.com/office/drawing/2014/main" val="171121115"/>
                  </a:ext>
                </a:extLst>
              </a:tr>
              <a:tr h="661182">
                <a:tc>
                  <a:txBody>
                    <a:bodyPr/>
                    <a:lstStyle/>
                    <a:p>
                      <a:endParaRPr lang="zh-CN" altLang="en-US"/>
                    </a:p>
                  </a:txBody>
                  <a:tcPr/>
                </a:tc>
                <a:tc>
                  <a:txBody>
                    <a:bodyPr/>
                    <a:lstStyle/>
                    <a:p>
                      <a:endParaRPr lang="zh-CN" altLang="en-US" dirty="0"/>
                    </a:p>
                  </a:txBody>
                  <a:tcPr/>
                </a:tc>
                <a:extLst>
                  <a:ext uri="{0D108BD9-81ED-4DB2-BD59-A6C34878D82A}">
                    <a16:rowId xmlns:a16="http://schemas.microsoft.com/office/drawing/2014/main" val="1661303335"/>
                  </a:ext>
                </a:extLst>
              </a:tr>
              <a:tr h="661182">
                <a:tc>
                  <a:txBody>
                    <a:bodyPr/>
                    <a:lstStyle/>
                    <a:p>
                      <a:endParaRPr lang="zh-CN" altLang="en-US" dirty="0"/>
                    </a:p>
                  </a:txBody>
                  <a:tcPr/>
                </a:tc>
                <a:tc>
                  <a:txBody>
                    <a:bodyPr/>
                    <a:lstStyle/>
                    <a:p>
                      <a:endParaRPr lang="zh-CN" altLang="en-US" dirty="0"/>
                    </a:p>
                  </a:txBody>
                  <a:tcPr/>
                </a:tc>
                <a:extLst>
                  <a:ext uri="{0D108BD9-81ED-4DB2-BD59-A6C34878D82A}">
                    <a16:rowId xmlns:a16="http://schemas.microsoft.com/office/drawing/2014/main" val="2081607983"/>
                  </a:ext>
                </a:extLst>
              </a:tr>
            </a:tbl>
          </a:graphicData>
        </a:graphic>
      </p:graphicFrame>
      <p:sp>
        <p:nvSpPr>
          <p:cNvPr id="16" name="文本框 15">
            <a:extLst>
              <a:ext uri="{FF2B5EF4-FFF2-40B4-BE49-F238E27FC236}">
                <a16:creationId xmlns:a16="http://schemas.microsoft.com/office/drawing/2014/main" id="{E841DDF2-E5E3-A2E3-2754-068B62A2B1E0}"/>
              </a:ext>
            </a:extLst>
          </p:cNvPr>
          <p:cNvSpPr txBox="1"/>
          <p:nvPr/>
        </p:nvSpPr>
        <p:spPr>
          <a:xfrm>
            <a:off x="680770" y="2032894"/>
            <a:ext cx="5593537" cy="3785652"/>
          </a:xfrm>
          <a:prstGeom prst="rect">
            <a:avLst/>
          </a:prstGeom>
          <a:noFill/>
        </p:spPr>
        <p:txBody>
          <a:bodyPr wrap="square">
            <a:spAutoFit/>
          </a:bodyPr>
          <a:lstStyle/>
          <a:p>
            <a:pPr marL="742950" indent="-285750">
              <a:buFont typeface="Wingdings" panose="05000000000000000000" pitchFamily="2" charset="2"/>
              <a:buChar char="Ø"/>
            </a:pPr>
            <a:r>
              <a:rPr lang="en-GB" altLang="zh-CN" sz="1600" dirty="0">
                <a:latin typeface="Arial" panose="020B0604020202020204" pitchFamily="34" charset="0"/>
                <a:ea typeface="宋体" panose="02010600030101010101" pitchFamily="2" charset="-122"/>
              </a:rPr>
              <a:t>U</a:t>
            </a:r>
            <a:r>
              <a:rPr lang="en-GB" altLang="zh-CN" sz="1600" dirty="0">
                <a:effectLst/>
                <a:latin typeface="Arial" panose="020B0604020202020204" pitchFamily="34" charset="0"/>
                <a:ea typeface="宋体" panose="02010600030101010101" pitchFamily="2" charset="-122"/>
              </a:rPr>
              <a:t>sing </a:t>
            </a:r>
            <a:r>
              <a:rPr lang="en-GB" altLang="zh-CN" sz="1600" b="1" dirty="0">
                <a:effectLst/>
                <a:latin typeface="Arial" panose="020B0604020202020204" pitchFamily="34" charset="0"/>
                <a:ea typeface="宋体" panose="02010600030101010101" pitchFamily="2" charset="-122"/>
              </a:rPr>
              <a:t>thematic analysis</a:t>
            </a:r>
            <a:r>
              <a:rPr lang="en-GB" altLang="zh-CN" sz="1600" dirty="0">
                <a:effectLst/>
                <a:latin typeface="Arial" panose="020B0604020202020204" pitchFamily="34" charset="0"/>
                <a:ea typeface="宋体" panose="02010600030101010101" pitchFamily="2" charset="-122"/>
              </a:rPr>
              <a:t>, facilitated by the qualitative software </a:t>
            </a:r>
            <a:r>
              <a:rPr lang="en-GB" altLang="zh-CN" sz="1600" b="1" dirty="0">
                <a:effectLst/>
                <a:latin typeface="Arial" panose="020B0604020202020204" pitchFamily="34" charset="0"/>
                <a:ea typeface="宋体" panose="02010600030101010101" pitchFamily="2" charset="-122"/>
              </a:rPr>
              <a:t>NVivo</a:t>
            </a:r>
            <a:r>
              <a:rPr lang="en-GB" altLang="zh-CN" sz="1600" dirty="0">
                <a:effectLst/>
                <a:latin typeface="Arial" panose="020B0604020202020204" pitchFamily="34" charset="0"/>
                <a:ea typeface="宋体" panose="02010600030101010101" pitchFamily="2" charset="-122"/>
              </a:rPr>
              <a:t>. </a:t>
            </a:r>
          </a:p>
          <a:p>
            <a:pPr marL="457200"/>
            <a:endParaRPr lang="en-GB" altLang="zh-CN" sz="1600" dirty="0">
              <a:effectLst/>
              <a:latin typeface="Arial" panose="020B0604020202020204" pitchFamily="34" charset="0"/>
              <a:ea typeface="宋体" panose="02010600030101010101" pitchFamily="2" charset="-122"/>
            </a:endParaRPr>
          </a:p>
          <a:p>
            <a:pPr marL="742950" indent="-285750">
              <a:buFont typeface="Wingdings" panose="05000000000000000000" pitchFamily="2" charset="2"/>
              <a:buChar char="Ø"/>
            </a:pPr>
            <a:r>
              <a:rPr lang="en-GB" altLang="zh-CN" sz="1600" dirty="0">
                <a:effectLst/>
                <a:latin typeface="Arial" panose="020B0604020202020204" pitchFamily="34" charset="0"/>
                <a:ea typeface="宋体" panose="02010600030101010101" pitchFamily="2" charset="-122"/>
              </a:rPr>
              <a:t>systematic coding and categorization of recurring themes related to language proficiency and cultural integration. Following Braun and Clarke’s (2006) </a:t>
            </a:r>
            <a:r>
              <a:rPr lang="en-GB" altLang="zh-CN" sz="1600" b="1" dirty="0">
                <a:effectLst/>
                <a:latin typeface="Arial" panose="020B0604020202020204" pitchFamily="34" charset="0"/>
                <a:ea typeface="宋体" panose="02010600030101010101" pitchFamily="2" charset="-122"/>
              </a:rPr>
              <a:t>six-phase framework</a:t>
            </a:r>
            <a:r>
              <a:rPr lang="en-GB" altLang="zh-CN" sz="1600" dirty="0">
                <a:effectLst/>
                <a:latin typeface="Arial" panose="020B0604020202020204" pitchFamily="34" charset="0"/>
                <a:ea typeface="宋体" panose="02010600030101010101" pitchFamily="2" charset="-122"/>
              </a:rPr>
              <a:t>, the analysis will involve familiarization with the data, generating initial </a:t>
            </a:r>
            <a:r>
              <a:rPr lang="en-GB" altLang="zh-CN" sz="1600" b="1" dirty="0">
                <a:effectLst/>
                <a:latin typeface="Arial" panose="020B0604020202020204" pitchFamily="34" charset="0"/>
                <a:ea typeface="宋体" panose="02010600030101010101" pitchFamily="2" charset="-122"/>
              </a:rPr>
              <a:t>codes</a:t>
            </a:r>
            <a:r>
              <a:rPr lang="en-GB" altLang="zh-CN" sz="1600" dirty="0">
                <a:effectLst/>
                <a:latin typeface="Arial" panose="020B0604020202020204" pitchFamily="34" charset="0"/>
                <a:ea typeface="宋体" panose="02010600030101010101" pitchFamily="2" charset="-122"/>
              </a:rPr>
              <a:t>, searching for themes, reviewing themes, defining and naming themes, and producing the final report. </a:t>
            </a:r>
          </a:p>
          <a:p>
            <a:pPr marL="457200"/>
            <a:endParaRPr lang="en-GB" altLang="zh-CN" sz="1600" dirty="0">
              <a:effectLst/>
              <a:latin typeface="Arial" panose="020B0604020202020204" pitchFamily="34" charset="0"/>
              <a:ea typeface="宋体" panose="02010600030101010101" pitchFamily="2" charset="-122"/>
            </a:endParaRPr>
          </a:p>
          <a:p>
            <a:pPr marL="742950" indent="-285750">
              <a:buFont typeface="Wingdings" panose="05000000000000000000" pitchFamily="2" charset="2"/>
              <a:buChar char="Ø"/>
            </a:pPr>
            <a:r>
              <a:rPr lang="en-GB" altLang="zh-CN" sz="1600" dirty="0">
                <a:effectLst/>
                <a:latin typeface="Arial" panose="020B0604020202020204" pitchFamily="34" charset="0"/>
                <a:ea typeface="宋体" panose="02010600030101010101" pitchFamily="2" charset="-122"/>
              </a:rPr>
              <a:t>NVivo will assist in organizing the data and ensuring a transparent and rigorous analytical process. </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17" name="文本框 16">
            <a:extLst>
              <a:ext uri="{FF2B5EF4-FFF2-40B4-BE49-F238E27FC236}">
                <a16:creationId xmlns:a16="http://schemas.microsoft.com/office/drawing/2014/main" id="{CCA261F0-2E0A-9561-9CE3-46225BBB8B49}"/>
              </a:ext>
            </a:extLst>
          </p:cNvPr>
          <p:cNvSpPr txBox="1"/>
          <p:nvPr/>
        </p:nvSpPr>
        <p:spPr>
          <a:xfrm>
            <a:off x="6096000" y="2032894"/>
            <a:ext cx="5593537" cy="3293209"/>
          </a:xfrm>
          <a:prstGeom prst="rect">
            <a:avLst/>
          </a:prstGeom>
          <a:noFill/>
        </p:spPr>
        <p:txBody>
          <a:bodyPr wrap="square">
            <a:spAutoFit/>
          </a:bodyPr>
          <a:lstStyle/>
          <a:p>
            <a:pPr marL="285750" indent="-285750" algn="l">
              <a:buFont typeface="Wingdings" panose="05000000000000000000" pitchFamily="2" charset="2"/>
              <a:buChar char="Ø"/>
            </a:pPr>
            <a:r>
              <a:rPr lang="en-GB" altLang="zh-CN" sz="1600" dirty="0">
                <a:effectLst/>
                <a:latin typeface="Arial" panose="020B0604020202020204" pitchFamily="34" charset="0"/>
                <a:ea typeface="宋体" panose="02010600030101010101" pitchFamily="2" charset="-122"/>
              </a:rPr>
              <a:t>Quantitative data gathered from the questionnaires will be analysed using </a:t>
            </a:r>
            <a:r>
              <a:rPr lang="en-GB" altLang="zh-CN" sz="1600" b="1" dirty="0">
                <a:effectLst/>
                <a:latin typeface="Arial" panose="020B0604020202020204" pitchFamily="34" charset="0"/>
                <a:ea typeface="宋体" panose="02010600030101010101" pitchFamily="2" charset="-122"/>
              </a:rPr>
              <a:t>SPSS</a:t>
            </a:r>
            <a:r>
              <a:rPr lang="en-GB" altLang="zh-CN" sz="1600" dirty="0">
                <a:effectLst/>
                <a:latin typeface="Arial" panose="020B0604020202020204" pitchFamily="34" charset="0"/>
                <a:ea typeface="宋体" panose="02010600030101010101" pitchFamily="2" charset="-122"/>
              </a:rPr>
              <a:t>. </a:t>
            </a:r>
          </a:p>
          <a:p>
            <a:pPr algn="l"/>
            <a:endParaRPr lang="en-GB" altLang="zh-CN" sz="1600" dirty="0">
              <a:effectLst/>
              <a:latin typeface="Arial" panose="020B0604020202020204" pitchFamily="34" charset="0"/>
              <a:ea typeface="宋体" panose="02010600030101010101" pitchFamily="2" charset="-122"/>
            </a:endParaRPr>
          </a:p>
          <a:p>
            <a:pPr marL="285750" indent="-285750" algn="l">
              <a:buFont typeface="Wingdings" panose="05000000000000000000" pitchFamily="2" charset="2"/>
              <a:buChar char="Ø"/>
            </a:pPr>
            <a:r>
              <a:rPr lang="en-GB" altLang="zh-CN" sz="1600" dirty="0">
                <a:effectLst/>
                <a:latin typeface="Arial" panose="020B0604020202020204" pitchFamily="34" charset="0"/>
                <a:ea typeface="宋体" panose="02010600030101010101" pitchFamily="2" charset="-122"/>
              </a:rPr>
              <a:t>The analysis will begin with </a:t>
            </a:r>
            <a:r>
              <a:rPr lang="en-GB" altLang="zh-CN" sz="1600" b="1" dirty="0">
                <a:effectLst/>
                <a:latin typeface="Arial" panose="020B0604020202020204" pitchFamily="34" charset="0"/>
                <a:ea typeface="宋体" panose="02010600030101010101" pitchFamily="2" charset="-122"/>
              </a:rPr>
              <a:t>descriptive statistics</a:t>
            </a:r>
            <a:r>
              <a:rPr lang="en-GB" altLang="zh-CN" sz="1600" dirty="0">
                <a:effectLst/>
                <a:latin typeface="Arial" panose="020B0604020202020204" pitchFamily="34" charset="0"/>
                <a:ea typeface="宋体" panose="02010600030101010101" pitchFamily="2" charset="-122"/>
              </a:rPr>
              <a:t> to summarize demographic data and general trends. </a:t>
            </a:r>
            <a:r>
              <a:rPr lang="en-GB" altLang="zh-CN" sz="1600" b="1" dirty="0">
                <a:effectLst/>
                <a:latin typeface="Arial" panose="020B0604020202020204" pitchFamily="34" charset="0"/>
                <a:ea typeface="宋体" panose="02010600030101010101" pitchFamily="2" charset="-122"/>
              </a:rPr>
              <a:t>Reliability analysis </a:t>
            </a:r>
            <a:r>
              <a:rPr lang="en-GB" altLang="zh-CN" sz="1600" dirty="0">
                <a:effectLst/>
                <a:latin typeface="Arial" panose="020B0604020202020204" pitchFamily="34" charset="0"/>
                <a:ea typeface="宋体" panose="02010600030101010101" pitchFamily="2" charset="-122"/>
              </a:rPr>
              <a:t>(Cronbach’s Alpha) will be conducted to assess the internal consistency of the questionnaire items.</a:t>
            </a:r>
          </a:p>
          <a:p>
            <a:pPr algn="l"/>
            <a:r>
              <a:rPr lang="en-GB" altLang="zh-CN" sz="1600" dirty="0">
                <a:effectLst/>
                <a:latin typeface="Arial" panose="020B0604020202020204" pitchFamily="34" charset="0"/>
                <a:ea typeface="宋体" panose="02010600030101010101" pitchFamily="2" charset="-122"/>
              </a:rPr>
              <a:t> </a:t>
            </a:r>
          </a:p>
          <a:p>
            <a:pPr marL="285750" indent="-285750" algn="l">
              <a:buFont typeface="Wingdings" panose="05000000000000000000" pitchFamily="2" charset="2"/>
              <a:buChar char="Ø"/>
            </a:pPr>
            <a:r>
              <a:rPr lang="en-GB" altLang="zh-CN" sz="1600" b="1" dirty="0">
                <a:effectLst/>
                <a:latin typeface="Arial" panose="020B0604020202020204" pitchFamily="34" charset="0"/>
                <a:ea typeface="宋体" panose="02010600030101010101" pitchFamily="2" charset="-122"/>
              </a:rPr>
              <a:t>Inferential statistical methods</a:t>
            </a:r>
            <a:r>
              <a:rPr lang="en-GB" altLang="zh-CN" sz="1600" dirty="0">
                <a:effectLst/>
                <a:latin typeface="Arial" panose="020B0604020202020204" pitchFamily="34" charset="0"/>
                <a:ea typeface="宋体" panose="02010600030101010101" pitchFamily="2" charset="-122"/>
              </a:rPr>
              <a:t>, including </a:t>
            </a:r>
            <a:r>
              <a:rPr lang="en-GB" altLang="zh-CN" sz="1600" b="1" dirty="0">
                <a:effectLst/>
                <a:latin typeface="Arial" panose="020B0604020202020204" pitchFamily="34" charset="0"/>
                <a:ea typeface="宋体" panose="02010600030101010101" pitchFamily="2" charset="-122"/>
              </a:rPr>
              <a:t>correlation</a:t>
            </a:r>
            <a:r>
              <a:rPr lang="en-GB" altLang="zh-CN" sz="1600" dirty="0">
                <a:effectLst/>
                <a:latin typeface="Arial" panose="020B0604020202020204" pitchFamily="34" charset="0"/>
                <a:ea typeface="宋体" panose="02010600030101010101" pitchFamily="2" charset="-122"/>
              </a:rPr>
              <a:t> and </a:t>
            </a:r>
            <a:r>
              <a:rPr lang="en-GB" altLang="zh-CN" sz="1600" b="1" dirty="0">
                <a:effectLst/>
                <a:latin typeface="Arial" panose="020B0604020202020204" pitchFamily="34" charset="0"/>
                <a:ea typeface="宋体" panose="02010600030101010101" pitchFamily="2" charset="-122"/>
              </a:rPr>
              <a:t>regression analysis</a:t>
            </a:r>
            <a:r>
              <a:rPr lang="en-GB" altLang="zh-CN" sz="1600" dirty="0">
                <a:effectLst/>
                <a:latin typeface="Arial" panose="020B0604020202020204" pitchFamily="34" charset="0"/>
                <a:ea typeface="宋体" panose="02010600030101010101" pitchFamily="2" charset="-122"/>
              </a:rPr>
              <a:t>, will be used to examine the relationships between English language proficiency, cultural integration, and academic performance</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Tree>
    <p:custDataLst>
      <p:tags r:id="rId1"/>
    </p:custDataLst>
    <p:extLst>
      <p:ext uri="{BB962C8B-B14F-4D97-AF65-F5344CB8AC3E}">
        <p14:creationId xmlns:p14="http://schemas.microsoft.com/office/powerpoint/2010/main" val="40502709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680771" y="564980"/>
            <a:ext cx="4813123" cy="525785"/>
          </a:xfrm>
        </p:spPr>
        <p:txBody>
          <a:bodyPr anchor="ctr">
            <a:spAutoFit/>
          </a:bodyPr>
          <a:lstStyle/>
          <a:p>
            <a:r>
              <a:rPr lang="en-US" sz="2800" b="0" dirty="0">
                <a:latin typeface="+mj-ea"/>
                <a:ea typeface="+mj-ea"/>
                <a:sym typeface="+mn-ea"/>
              </a:rPr>
              <a:t>L</a:t>
            </a:r>
            <a:r>
              <a:rPr lang="en-US" altLang="zh-CN" sz="2800" b="0" dirty="0">
                <a:latin typeface="+mj-ea"/>
                <a:ea typeface="+mj-ea"/>
                <a:sym typeface="+mn-ea"/>
              </a:rPr>
              <a:t>imitations</a:t>
            </a:r>
            <a:endParaRPr lang="en-US" sz="2800" b="0" dirty="0">
              <a:latin typeface="+mj-ea"/>
              <a:ea typeface="+mj-ea"/>
            </a:endParaRPr>
          </a:p>
        </p:txBody>
      </p:sp>
      <p:sp>
        <p:nvSpPr>
          <p:cNvPr id="120" name="文本框 119">
            <a:extLst>
              <a:ext uri="{FF2B5EF4-FFF2-40B4-BE49-F238E27FC236}">
                <a16:creationId xmlns:a16="http://schemas.microsoft.com/office/drawing/2014/main" id="{C989D3F3-752D-F3A0-4FD5-F27B6DEA0C7B}"/>
              </a:ext>
            </a:extLst>
          </p:cNvPr>
          <p:cNvSpPr txBox="1"/>
          <p:nvPr/>
        </p:nvSpPr>
        <p:spPr>
          <a:xfrm>
            <a:off x="7968566" y="2045042"/>
            <a:ext cx="427264" cy="369332"/>
          </a:xfrm>
          <a:prstGeom prst="rect">
            <a:avLst/>
          </a:prstGeom>
          <a:noFill/>
        </p:spPr>
        <p:txBody>
          <a:bodyPr wrap="square" lIns="0" tIns="0" rIns="0" b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400" dirty="0">
                <a:solidFill>
                  <a:schemeClr val="bg1"/>
                </a:solidFill>
                <a:latin typeface="+mj-lt"/>
                <a:ea typeface="OPPOSans B" panose="00020600040101010101" pitchFamily="18" charset="-122"/>
                <a:cs typeface="OPPOSans B" panose="00020600040101010101" pitchFamily="18" charset="-122"/>
              </a:rPr>
              <a:t>03</a:t>
            </a:r>
            <a:endParaRPr lang="zh-CN" altLang="en-US" sz="2400" dirty="0">
              <a:solidFill>
                <a:schemeClr val="bg1"/>
              </a:solidFill>
              <a:latin typeface="+mj-lt"/>
              <a:ea typeface="OPPOSans B" panose="00020600040101010101" pitchFamily="18" charset="-122"/>
              <a:cs typeface="OPPOSans B" panose="00020600040101010101" pitchFamily="18" charset="-122"/>
            </a:endParaRPr>
          </a:p>
        </p:txBody>
      </p:sp>
      <p:sp>
        <p:nvSpPr>
          <p:cNvPr id="5" name="文本框 4">
            <a:extLst>
              <a:ext uri="{FF2B5EF4-FFF2-40B4-BE49-F238E27FC236}">
                <a16:creationId xmlns:a16="http://schemas.microsoft.com/office/drawing/2014/main" id="{2CA8536F-F403-C678-B439-15CE1B488D05}"/>
              </a:ext>
            </a:extLst>
          </p:cNvPr>
          <p:cNvSpPr txBox="1"/>
          <p:nvPr/>
        </p:nvSpPr>
        <p:spPr>
          <a:xfrm>
            <a:off x="2641600" y="1329958"/>
            <a:ext cx="7355840" cy="3170099"/>
          </a:xfrm>
          <a:prstGeom prst="rect">
            <a:avLst/>
          </a:prstGeom>
          <a:noFill/>
        </p:spPr>
        <p:txBody>
          <a:bodyPr wrap="square">
            <a:spAutoFit/>
          </a:bodyPr>
          <a:lstStyle/>
          <a:p>
            <a:pPr marL="285750" indent="-285750">
              <a:buFont typeface="Wingdings" panose="05000000000000000000" pitchFamily="2" charset="2"/>
              <a:buChar char="Ø"/>
            </a:pPr>
            <a:r>
              <a:rPr lang="en-GB" altLang="zh-CN" sz="2000" b="1" dirty="0">
                <a:effectLst/>
                <a:latin typeface="Arial" panose="020B0604020202020204" pitchFamily="34" charset="0"/>
                <a:ea typeface="宋体" panose="02010600030101010101" pitchFamily="2" charset="-122"/>
                <a:cs typeface="Arial" panose="020B0604020202020204" pitchFamily="34" charset="0"/>
              </a:rPr>
              <a:t>Sample </a:t>
            </a:r>
            <a:r>
              <a:rPr lang="en-GB" altLang="zh-CN" sz="2000" b="1" dirty="0">
                <a:latin typeface="Arial" panose="020B0604020202020204" pitchFamily="34" charset="0"/>
                <a:ea typeface="宋体" panose="02010600030101010101" pitchFamily="2" charset="-122"/>
                <a:cs typeface="Arial" panose="020B0604020202020204" pitchFamily="34" charset="0"/>
              </a:rPr>
              <a:t>size is small</a:t>
            </a:r>
          </a:p>
          <a:p>
            <a:pPr marL="285750" indent="-285750">
              <a:buFont typeface="Wingdings" panose="05000000000000000000" pitchFamily="2" charset="2"/>
              <a:buChar char="Ø"/>
            </a:pPr>
            <a:endParaRPr lang="en-GB" altLang="zh-CN" sz="2000" b="1" dirty="0">
              <a:latin typeface="Arial" panose="020B0604020202020204" pitchFamily="34" charset="0"/>
              <a:ea typeface="宋体" panose="02010600030101010101" pitchFamily="2" charset="-122"/>
              <a:cs typeface="Arial" panose="020B0604020202020204" pitchFamily="34" charset="0"/>
            </a:endParaRPr>
          </a:p>
          <a:p>
            <a:pPr marL="285750" indent="-285750">
              <a:buFont typeface="Wingdings" panose="05000000000000000000" pitchFamily="2" charset="2"/>
              <a:buChar char="Ø"/>
            </a:pPr>
            <a:r>
              <a:rPr lang="en-GB" altLang="zh-CN" sz="2000" b="1" dirty="0">
                <a:effectLst/>
                <a:latin typeface="Arial" panose="020B0604020202020204" pitchFamily="34" charset="0"/>
                <a:ea typeface="宋体" panose="02010600030101010101" pitchFamily="2" charset="-122"/>
                <a:cs typeface="Arial" panose="020B0604020202020204" pitchFamily="34" charset="0"/>
              </a:rPr>
              <a:t>From </a:t>
            </a:r>
            <a:r>
              <a:rPr lang="en-GB" altLang="zh-CN" sz="2000" b="1" dirty="0">
                <a:latin typeface="Arial" panose="020B0604020202020204" pitchFamily="34" charset="0"/>
                <a:ea typeface="宋体" panose="02010600030101010101" pitchFamily="2" charset="-122"/>
                <a:cs typeface="Arial" panose="020B0604020202020204" pitchFamily="34" charset="0"/>
              </a:rPr>
              <a:t>a few university maybe not represent the entire population of the Chinese international students</a:t>
            </a:r>
          </a:p>
          <a:p>
            <a:pPr marL="285750" indent="-285750">
              <a:buFont typeface="Wingdings" panose="05000000000000000000" pitchFamily="2" charset="2"/>
              <a:buChar char="Ø"/>
            </a:pPr>
            <a:endParaRPr lang="en-GB" altLang="zh-CN" sz="2000" b="1" dirty="0">
              <a:latin typeface="Arial" panose="020B0604020202020204" pitchFamily="34" charset="0"/>
              <a:ea typeface="宋体" panose="02010600030101010101" pitchFamily="2" charset="-122"/>
              <a:cs typeface="Arial" panose="020B0604020202020204" pitchFamily="34" charset="0"/>
            </a:endParaRPr>
          </a:p>
          <a:p>
            <a:pPr marL="285750" indent="-285750">
              <a:buFont typeface="Wingdings" panose="05000000000000000000" pitchFamily="2" charset="2"/>
              <a:buChar char="Ø"/>
            </a:pPr>
            <a:r>
              <a:rPr lang="en-US" altLang="zh-CN" sz="2000" b="1" dirty="0">
                <a:latin typeface="Arial" panose="020B0604020202020204" pitchFamily="34" charset="0"/>
                <a:cs typeface="Arial" panose="020B0604020202020204" pitchFamily="34" charset="0"/>
              </a:rPr>
              <a:t>Language and Cultural Barriers During Data Collection</a:t>
            </a:r>
          </a:p>
          <a:p>
            <a:endParaRPr lang="en-US" altLang="zh-CN" sz="2000" b="1"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r>
              <a:rPr lang="en-US" altLang="zh-CN" sz="2000" b="1" dirty="0">
                <a:latin typeface="Arial" panose="020B0604020202020204" pitchFamily="34" charset="0"/>
                <a:cs typeface="Arial" panose="020B0604020202020204" pitchFamily="34" charset="0"/>
              </a:rPr>
              <a:t>Lack of Longitudinal Perspective</a:t>
            </a:r>
          </a:p>
          <a:p>
            <a:endParaRPr lang="en-US" altLang="zh-CN" sz="2000" b="1"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r>
              <a:rPr lang="en-US" altLang="zh-CN" sz="2000" b="1" dirty="0">
                <a:latin typeface="Arial" panose="020B0604020202020204" pitchFamily="34" charset="0"/>
                <a:cs typeface="Arial" panose="020B0604020202020204" pitchFamily="34" charset="0"/>
              </a:rPr>
              <a:t>Measurement Challenges</a:t>
            </a:r>
            <a:endParaRPr lang="zh-CN" altLang="zh-CN" sz="2000" b="1" dirty="0">
              <a:effectLst/>
              <a:latin typeface="Arial" panose="020B0604020202020204" pitchFamily="34" charset="0"/>
              <a:ea typeface="宋体" panose="02010600030101010101" pitchFamily="2" charset="-122"/>
              <a:cs typeface="Arial" panose="020B0604020202020204" pitchFamily="34" charset="0"/>
            </a:endParaRPr>
          </a:p>
        </p:txBody>
      </p:sp>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680771" y="564980"/>
            <a:ext cx="4813123" cy="525785"/>
          </a:xfrm>
        </p:spPr>
        <p:txBody>
          <a:bodyPr anchor="ctr">
            <a:spAutoFit/>
          </a:bodyPr>
          <a:lstStyle/>
          <a:p>
            <a:r>
              <a:rPr lang="en-US" sz="2800" b="0" dirty="0">
                <a:latin typeface="+mj-ea"/>
                <a:ea typeface="+mj-ea"/>
              </a:rPr>
              <a:t>R</a:t>
            </a:r>
            <a:r>
              <a:rPr lang="en-US" altLang="zh-CN" sz="2800" b="0" dirty="0">
                <a:latin typeface="+mj-ea"/>
                <a:ea typeface="+mj-ea"/>
              </a:rPr>
              <a:t>eference</a:t>
            </a:r>
            <a:endParaRPr lang="en-US" sz="2800" b="0" dirty="0">
              <a:latin typeface="+mj-ea"/>
              <a:ea typeface="+mj-ea"/>
            </a:endParaRPr>
          </a:p>
        </p:txBody>
      </p:sp>
      <p:sp>
        <p:nvSpPr>
          <p:cNvPr id="120" name="文本框 119">
            <a:extLst>
              <a:ext uri="{FF2B5EF4-FFF2-40B4-BE49-F238E27FC236}">
                <a16:creationId xmlns:a16="http://schemas.microsoft.com/office/drawing/2014/main" id="{C989D3F3-752D-F3A0-4FD5-F27B6DEA0C7B}"/>
              </a:ext>
            </a:extLst>
          </p:cNvPr>
          <p:cNvSpPr txBox="1"/>
          <p:nvPr/>
        </p:nvSpPr>
        <p:spPr>
          <a:xfrm>
            <a:off x="7968566" y="2045042"/>
            <a:ext cx="427264" cy="369332"/>
          </a:xfrm>
          <a:prstGeom prst="rect">
            <a:avLst/>
          </a:prstGeom>
          <a:noFill/>
        </p:spPr>
        <p:txBody>
          <a:bodyPr wrap="square" lIns="0" tIns="0" rIns="0" b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400" dirty="0">
                <a:solidFill>
                  <a:schemeClr val="bg1"/>
                </a:solidFill>
                <a:latin typeface="+mj-lt"/>
                <a:ea typeface="OPPOSans B" panose="00020600040101010101" pitchFamily="18" charset="-122"/>
                <a:cs typeface="OPPOSans B" panose="00020600040101010101" pitchFamily="18" charset="-122"/>
              </a:rPr>
              <a:t>03</a:t>
            </a:r>
            <a:endParaRPr lang="zh-CN" altLang="en-US" sz="2400" dirty="0">
              <a:solidFill>
                <a:schemeClr val="bg1"/>
              </a:solidFill>
              <a:latin typeface="+mj-lt"/>
              <a:ea typeface="OPPOSans B" panose="00020600040101010101" pitchFamily="18" charset="-122"/>
              <a:cs typeface="OPPOSans B" panose="00020600040101010101" pitchFamily="18" charset="-122"/>
            </a:endParaRPr>
          </a:p>
        </p:txBody>
      </p:sp>
      <p:pic>
        <p:nvPicPr>
          <p:cNvPr id="3" name="图片 2">
            <a:extLst>
              <a:ext uri="{FF2B5EF4-FFF2-40B4-BE49-F238E27FC236}">
                <a16:creationId xmlns:a16="http://schemas.microsoft.com/office/drawing/2014/main" id="{FCE1A0AF-FA18-FD97-1A83-B00B53F386F4}"/>
              </a:ext>
            </a:extLst>
          </p:cNvPr>
          <p:cNvPicPr>
            <a:picLocks noChangeAspect="1"/>
          </p:cNvPicPr>
          <p:nvPr/>
        </p:nvPicPr>
        <p:blipFill>
          <a:blip r:embed="rId4"/>
          <a:stretch>
            <a:fillRect/>
          </a:stretch>
        </p:blipFill>
        <p:spPr>
          <a:xfrm>
            <a:off x="613597" y="1090765"/>
            <a:ext cx="10964805" cy="4867954"/>
          </a:xfrm>
          <a:prstGeom prst="rect">
            <a:avLst/>
          </a:prstGeom>
        </p:spPr>
      </p:pic>
    </p:spTree>
    <p:custDataLst>
      <p:tags r:id="rId1"/>
    </p:custDataLst>
    <p:extLst>
      <p:ext uri="{BB962C8B-B14F-4D97-AF65-F5344CB8AC3E}">
        <p14:creationId xmlns:p14="http://schemas.microsoft.com/office/powerpoint/2010/main" val="14228345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文本框 37"/>
          <p:cNvSpPr txBox="1"/>
          <p:nvPr>
            <p:custDataLst>
              <p:tags r:id="rId2"/>
            </p:custDataLst>
          </p:nvPr>
        </p:nvSpPr>
        <p:spPr>
          <a:xfrm>
            <a:off x="1518935" y="2354702"/>
            <a:ext cx="6654681" cy="369332"/>
          </a:xfrm>
          <a:prstGeom prst="rect">
            <a:avLst/>
          </a:prstGeom>
        </p:spPr>
        <p:txBody>
          <a:bodyPr wrap="square" lIns="0" tIns="0" rIns="0" bIns="0">
            <a:spAutoFit/>
          </a:bodyPr>
          <a:lst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a:lstStyle>
          <a:p>
            <a:pPr algn="dist">
              <a:spcBef>
                <a:spcPts val="0"/>
              </a:spcBef>
              <a:buSzPct val="100000"/>
            </a:pPr>
            <a:r>
              <a:rPr lang="en-US" altLang="zh-CN" b="0" dirty="0">
                <a:solidFill>
                  <a:schemeClr val="accent1"/>
                </a:solidFill>
                <a:latin typeface="+mj-ea"/>
                <a:ea typeface="+mj-ea"/>
                <a:cs typeface="+mn-ea"/>
                <a:sym typeface="+mn-lt"/>
              </a:rPr>
              <a:t>Thank you for your attention</a:t>
            </a:r>
            <a:endParaRPr lang="zh-CN" altLang="en-US" b="0" dirty="0">
              <a:solidFill>
                <a:schemeClr val="accent1"/>
              </a:solidFill>
              <a:latin typeface="+mj-ea"/>
              <a:ea typeface="+mj-ea"/>
              <a:cs typeface="+mn-ea"/>
              <a:sym typeface="+mn-lt"/>
            </a:endParaRPr>
          </a:p>
        </p:txBody>
      </p:sp>
      <p:sp>
        <p:nvSpPr>
          <p:cNvPr id="7" name="文本框 6"/>
          <p:cNvSpPr txBox="1"/>
          <p:nvPr>
            <p:custDataLst>
              <p:tags r:id="rId3"/>
            </p:custDataLst>
          </p:nvPr>
        </p:nvSpPr>
        <p:spPr>
          <a:xfrm>
            <a:off x="1854837" y="3429000"/>
            <a:ext cx="4241163" cy="664797"/>
          </a:xfrm>
          <a:prstGeom prst="rect">
            <a:avLst/>
          </a:prstGeom>
        </p:spPr>
        <p:txBody>
          <a:bodyPr wrap="square" lIns="0" tIns="0" rIns="0" bIns="0">
            <a:spAutoFit/>
          </a:bodyPr>
          <a:lst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a:lstStyle>
          <a:p>
            <a:pPr algn="dist">
              <a:spcBef>
                <a:spcPts val="0"/>
              </a:spcBef>
              <a:buSzPct val="100000"/>
            </a:pPr>
            <a:endParaRPr lang="zh-CN" altLang="en-US" sz="4320" b="0" dirty="0">
              <a:solidFill>
                <a:schemeClr val="accent1"/>
              </a:solidFill>
              <a:latin typeface="+mj-ea"/>
              <a:ea typeface="+mj-ea"/>
              <a:cs typeface="+mn-ea"/>
              <a:sym typeface="+mn-lt"/>
            </a:endParaRPr>
          </a:p>
        </p:txBody>
      </p:sp>
      <p:sp>
        <p:nvSpPr>
          <p:cNvPr id="8" name="文本框 7"/>
          <p:cNvSpPr txBox="1"/>
          <p:nvPr>
            <p:custDataLst>
              <p:tags r:id="rId4"/>
            </p:custDataLst>
          </p:nvPr>
        </p:nvSpPr>
        <p:spPr>
          <a:xfrm>
            <a:off x="1854837" y="3429000"/>
            <a:ext cx="4241163" cy="664797"/>
          </a:xfrm>
          <a:prstGeom prst="rect">
            <a:avLst/>
          </a:prstGeom>
        </p:spPr>
        <p:txBody>
          <a:bodyPr wrap="square" lIns="0" tIns="0" rIns="0" bIns="0">
            <a:spAutoFit/>
          </a:bodyPr>
          <a:lst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a:lstStyle>
          <a:p>
            <a:pPr algn="dist">
              <a:spcBef>
                <a:spcPts val="0"/>
              </a:spcBef>
              <a:buSzPct val="100000"/>
            </a:pPr>
            <a:endParaRPr lang="zh-CN" altLang="en-US" sz="4320" b="0" dirty="0">
              <a:solidFill>
                <a:schemeClr val="accent1"/>
              </a:solidFill>
              <a:latin typeface="+mj-ea"/>
              <a:ea typeface="+mj-ea"/>
              <a:cs typeface="+mn-ea"/>
              <a:sym typeface="+mn-lt"/>
            </a:endParaRPr>
          </a:p>
        </p:txBody>
      </p:sp>
      <p:sp>
        <p:nvSpPr>
          <p:cNvPr id="35" name="矩形 34"/>
          <p:cNvSpPr/>
          <p:nvPr/>
        </p:nvSpPr>
        <p:spPr>
          <a:xfrm>
            <a:off x="1686561" y="3845982"/>
            <a:ext cx="2797810" cy="276999"/>
          </a:xfrm>
          <a:prstGeom prst="rect">
            <a:avLst/>
          </a:prstGeom>
          <a:gradFill flip="none" rotWithShape="1">
            <a:gsLst>
              <a:gs pos="0">
                <a:schemeClr val="accent1">
                  <a:lumMod val="75000"/>
                </a:schemeClr>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a:r>
              <a:rPr lang="en-US" dirty="0">
                <a:cs typeface="+mn-ea"/>
                <a:sym typeface="+mn-lt"/>
              </a:rPr>
              <a:t>           2025/06/03</a:t>
            </a:r>
          </a:p>
        </p:txBody>
      </p:sp>
      <p:sp>
        <p:nvSpPr>
          <p:cNvPr id="37" name="文本框 36"/>
          <p:cNvSpPr txBox="1"/>
          <p:nvPr/>
        </p:nvSpPr>
        <p:spPr>
          <a:xfrm>
            <a:off x="1950721" y="3832460"/>
            <a:ext cx="625171" cy="276999"/>
          </a:xfrm>
          <a:prstGeom prst="rect">
            <a:avLst/>
          </a:prstGeom>
          <a:noFill/>
        </p:spPr>
        <p:txBody>
          <a:bodyPr wrap="none" lIns="0" tIns="0" rIns="0" bIns="0" rtlCol="0">
            <a:spAutoFit/>
          </a:bodyPr>
          <a:lstStyle/>
          <a:p>
            <a:pPr algn="l"/>
            <a:r>
              <a:rPr lang="en-US" altLang="zh-CN" dirty="0">
                <a:solidFill>
                  <a:schemeClr val="bg1"/>
                </a:solidFill>
                <a:latin typeface="+mn-ea"/>
                <a:sym typeface="+mn-ea"/>
              </a:rPr>
              <a:t>Date</a:t>
            </a:r>
            <a:r>
              <a:rPr lang="en-US" altLang="zh-CN" dirty="0">
                <a:solidFill>
                  <a:schemeClr val="bg1"/>
                </a:solidFill>
                <a:latin typeface="+mn-ea"/>
                <a:cs typeface="+mn-ea"/>
                <a:sym typeface="+mn-ea"/>
              </a:rPr>
              <a:t>:</a:t>
            </a:r>
            <a:endParaRPr lang="en-US" altLang="zh-CN" dirty="0">
              <a:solidFill>
                <a:schemeClr val="bg1"/>
              </a:solidFill>
              <a:latin typeface="+mn-ea"/>
              <a:sym typeface="+mn-ea"/>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3157"/>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SHOW_EDIT_AREA_INDICATION" val="0"/>
  <p:tag name="KSO_WM_TEMPLATE_THUMBS_INDEX" val="1、4、7、8、9、10、13、16、19、20、21、22、23、24、25、26、27、28、29、30"/>
  <p:tag name="KSO_WM_TEMPLATE_SUBCATEGORY" val="0"/>
  <p:tag name="KSO_WM_TAG_VERSION" val="1.0"/>
  <p:tag name="KSO_WM_BEAUTIFY_FLAG" val="#wm#"/>
  <p:tag name="KSO_WM_TEMPLATE_CATEGORY" val="custom"/>
  <p:tag name="KSO_WM_TEMPLATE_INDEX" val="20203157"/>
  <p:tag name="KSO_WM_TEMPLATE_MASTER_TYPE" val="1"/>
  <p:tag name="KSO_WM_TEMPLATE_COLOR_TYPE" val="1"/>
  <p:tag name="KSO_WM_TEMPLATE_MASTER_THUMB_INDEX" val="12"/>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UNIT_BK_DARK_LIGHT" val="1"/>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UNIT_BK_DARK_LIGHT" val="1"/>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UNIT_BK_DARK_LIGHT" val="1"/>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UNIT_BK_DARK_LIGHT" val="1"/>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3157"/>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UNIT_BK_DARK_LIGHT" val="1"/>
</p:tagLst>
</file>

<file path=ppt/tags/tag12.xml><?xml version="1.0" encoding="utf-8"?>
<p:tagLst xmlns:a="http://schemas.openxmlformats.org/drawingml/2006/main" xmlns:r="http://schemas.openxmlformats.org/officeDocument/2006/relationships" xmlns:p="http://schemas.openxmlformats.org/presentationml/2006/main">
  <p:tag name="KSO_WM_SLIDE_ID" val="custom20203157_1"/>
  <p:tag name="KSO_WM_TEMPLATE_SUBCATEGORY" val="0"/>
  <p:tag name="KSO_WM_TEMPLATE_MASTER_TYPE" val="1"/>
  <p:tag name="KSO_WM_TEMPLATE_COLOR_TYPE" val="1"/>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3157"/>
  <p:tag name="KSO_WM_SLIDE_LAYOUT" val="a_b"/>
  <p:tag name="KSO_WM_SLIDE_LAYOUT_CNT" val="1_1"/>
  <p:tag name="KSO_WM_TEMPLATE_MASTER_THUMB_INDEX" val="12"/>
  <p:tag name="KSO_WM_TEMPLATE_THUMBS_INDEX" val="1、4、7、8、9、10、13、16、19、20、21、22、23、24、25、26、27、28、29、30"/>
</p:tagLst>
</file>

<file path=ppt/tags/tag1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3157"/>
  <p:tag name="KSO_WM_SLIDE_ID" val="custom20203157_18"/>
  <p:tag name="KSO_WM_TEMPLATE_SUBCATEGORY" val="0"/>
  <p:tag name="KSO_WM_SLIDE_ITEM_CNT" val="6"/>
  <p:tag name="KSO_WM_SLIDE_INDEX" val="18"/>
  <p:tag name="KSO_WM_DIAGRAM_GROUP_CODE" val="q1-1"/>
  <p:tag name="KSO_WM_SLIDE_DIAGTYPE" val="q"/>
  <p:tag name="KSO_WM_TAG_VERSION" val="1.0"/>
  <p:tag name="KSO_WM_SLIDE_LAYOUT" val="a_q"/>
  <p:tag name="KSO_WM_SLIDE_LAYOUT_CNT" val="1_1"/>
  <p:tag name="KSO_WM_SLIDE_TYPE" val="text"/>
  <p:tag name="KSO_WM_SLIDE_SUBTYPE" val="diag"/>
  <p:tag name="KSO_WM_SLIDE_SIZE" val="811.45*312.75"/>
  <p:tag name="KSO_WM_SLIDE_POSITION" val="75.1*152.5"/>
  <p:tag name="KSO_WM_TEMPLATE_MASTER_TYPE" val="1"/>
  <p:tag name="KSO_WM_TEMPLATE_COLOR_TYPE" val="1"/>
</p:tagLst>
</file>

<file path=ppt/tags/tag1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3157"/>
  <p:tag name="KSO_WM_SLIDE_ID" val="custom20203157_18"/>
  <p:tag name="KSO_WM_TEMPLATE_SUBCATEGORY" val="0"/>
  <p:tag name="KSO_WM_SLIDE_ITEM_CNT" val="6"/>
  <p:tag name="KSO_WM_SLIDE_INDEX" val="18"/>
  <p:tag name="KSO_WM_DIAGRAM_GROUP_CODE" val="q1-1"/>
  <p:tag name="KSO_WM_SLIDE_DIAGTYPE" val="q"/>
  <p:tag name="KSO_WM_TAG_VERSION" val="1.0"/>
  <p:tag name="KSO_WM_SLIDE_LAYOUT" val="a_q"/>
  <p:tag name="KSO_WM_SLIDE_LAYOUT_CNT" val="1_1"/>
  <p:tag name="KSO_WM_SLIDE_TYPE" val="text"/>
  <p:tag name="KSO_WM_SLIDE_SUBTYPE" val="diag"/>
  <p:tag name="KSO_WM_SLIDE_SIZE" val="811.45*312.75"/>
  <p:tag name="KSO_WM_SLIDE_POSITION" val="75.1*152.5"/>
  <p:tag name="KSO_WM_TEMPLATE_MASTER_TYPE" val="1"/>
  <p:tag name="KSO_WM_TEMPLATE_COLOR_TYPE" val="1"/>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3157"/>
  <p:tag name="KSO_WM_SLIDE_ID" val="custom20203157_18"/>
  <p:tag name="KSO_WM_TEMPLATE_SUBCATEGORY" val="0"/>
  <p:tag name="KSO_WM_SLIDE_ITEM_CNT" val="6"/>
  <p:tag name="KSO_WM_SLIDE_INDEX" val="18"/>
  <p:tag name="KSO_WM_DIAGRAM_GROUP_CODE" val="q1-1"/>
  <p:tag name="KSO_WM_SLIDE_DIAGTYPE" val="q"/>
  <p:tag name="KSO_WM_TAG_VERSION" val="1.0"/>
  <p:tag name="KSO_WM_SLIDE_LAYOUT" val="a_q"/>
  <p:tag name="KSO_WM_SLIDE_LAYOUT_CNT" val="1_1"/>
  <p:tag name="KSO_WM_SLIDE_TYPE" val="text"/>
  <p:tag name="KSO_WM_SLIDE_SUBTYPE" val="diag"/>
  <p:tag name="KSO_WM_SLIDE_SIZE" val="811.45*312.75"/>
  <p:tag name="KSO_WM_SLIDE_POSITION" val="75.1*152.5"/>
  <p:tag name="KSO_WM_TEMPLATE_MASTER_TYPE" val="1"/>
  <p:tag name="KSO_WM_TEMPLATE_COLOR_TYPE" val="1"/>
</p:tagLst>
</file>

<file path=ppt/tags/tag1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3157"/>
  <p:tag name="KSO_WM_SLIDE_ID" val="custom20203157_18"/>
  <p:tag name="KSO_WM_TEMPLATE_SUBCATEGORY" val="0"/>
  <p:tag name="KSO_WM_SLIDE_ITEM_CNT" val="6"/>
  <p:tag name="KSO_WM_SLIDE_INDEX" val="18"/>
  <p:tag name="KSO_WM_DIAGRAM_GROUP_CODE" val="q1-1"/>
  <p:tag name="KSO_WM_SLIDE_DIAGTYPE" val="q"/>
  <p:tag name="KSO_WM_TAG_VERSION" val="1.0"/>
  <p:tag name="KSO_WM_SLIDE_LAYOUT" val="a_q"/>
  <p:tag name="KSO_WM_SLIDE_LAYOUT_CNT" val="1_1"/>
  <p:tag name="KSO_WM_SLIDE_TYPE" val="text"/>
  <p:tag name="KSO_WM_SLIDE_SUBTYPE" val="diag"/>
  <p:tag name="KSO_WM_SLIDE_SIZE" val="811.45*312.75"/>
  <p:tag name="KSO_WM_SLIDE_POSITION" val="75.1*152.5"/>
  <p:tag name="KSO_WM_TEMPLATE_MASTER_TYPE" val="1"/>
  <p:tag name="KSO_WM_TEMPLATE_COLOR_TYPE" val="1"/>
</p:tagLst>
</file>

<file path=ppt/tags/tag1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3157"/>
  <p:tag name="KSO_WM_SLIDE_ID" val="custom20203157_18"/>
  <p:tag name="KSO_WM_TEMPLATE_SUBCATEGORY" val="0"/>
  <p:tag name="KSO_WM_SLIDE_ITEM_CNT" val="6"/>
  <p:tag name="KSO_WM_SLIDE_INDEX" val="18"/>
  <p:tag name="KSO_WM_DIAGRAM_GROUP_CODE" val="q1-1"/>
  <p:tag name="KSO_WM_SLIDE_DIAGTYPE" val="q"/>
  <p:tag name="KSO_WM_TAG_VERSION" val="1.0"/>
  <p:tag name="KSO_WM_SLIDE_LAYOUT" val="a_q"/>
  <p:tag name="KSO_WM_SLIDE_LAYOUT_CNT" val="1_1"/>
  <p:tag name="KSO_WM_SLIDE_TYPE" val="text"/>
  <p:tag name="KSO_WM_SLIDE_SUBTYPE" val="diag"/>
  <p:tag name="KSO_WM_SLIDE_SIZE" val="811.45*312.75"/>
  <p:tag name="KSO_WM_SLIDE_POSITION" val="75.1*152.5"/>
  <p:tag name="KSO_WM_TEMPLATE_MASTER_TYPE" val="1"/>
  <p:tag name="KSO_WM_TEMPLATE_COLOR_TYPE" val="1"/>
</p:tagLst>
</file>

<file path=ppt/tags/tag1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3157"/>
  <p:tag name="KSO_WM_SLIDE_ID" val="custom20203157_18"/>
  <p:tag name="KSO_WM_TEMPLATE_SUBCATEGORY" val="0"/>
  <p:tag name="KSO_WM_SLIDE_ITEM_CNT" val="6"/>
  <p:tag name="KSO_WM_SLIDE_INDEX" val="18"/>
  <p:tag name="KSO_WM_DIAGRAM_GROUP_CODE" val="q1-1"/>
  <p:tag name="KSO_WM_SLIDE_DIAGTYPE" val="q"/>
  <p:tag name="KSO_WM_TAG_VERSION" val="1.0"/>
  <p:tag name="KSO_WM_SLIDE_LAYOUT" val="a_q"/>
  <p:tag name="KSO_WM_SLIDE_LAYOUT_CNT" val="1_1"/>
  <p:tag name="KSO_WM_SLIDE_TYPE" val="text"/>
  <p:tag name="KSO_WM_SLIDE_SUBTYPE" val="diag"/>
  <p:tag name="KSO_WM_SLIDE_SIZE" val="811.45*312.75"/>
  <p:tag name="KSO_WM_SLIDE_POSITION" val="75.1*152.5"/>
  <p:tag name="KSO_WM_TEMPLATE_MASTER_TYPE" val="1"/>
  <p:tag name="KSO_WM_TEMPLATE_COLOR_TYPE" val="1"/>
</p:tagLst>
</file>

<file path=ppt/tags/tag1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3157"/>
  <p:tag name="KSO_WM_SLIDE_ID" val="custom20203157_18"/>
  <p:tag name="KSO_WM_TEMPLATE_SUBCATEGORY" val="0"/>
  <p:tag name="KSO_WM_SLIDE_ITEM_CNT" val="6"/>
  <p:tag name="KSO_WM_SLIDE_INDEX" val="18"/>
  <p:tag name="KSO_WM_DIAGRAM_GROUP_CODE" val="q1-1"/>
  <p:tag name="KSO_WM_SLIDE_DIAGTYPE" val="q"/>
  <p:tag name="KSO_WM_TAG_VERSION" val="1.0"/>
  <p:tag name="KSO_WM_SLIDE_LAYOUT" val="a_q"/>
  <p:tag name="KSO_WM_SLIDE_LAYOUT_CNT" val="1_1"/>
  <p:tag name="KSO_WM_SLIDE_TYPE" val="text"/>
  <p:tag name="KSO_WM_SLIDE_SUBTYPE" val="diag"/>
  <p:tag name="KSO_WM_SLIDE_SIZE" val="811.45*312.75"/>
  <p:tag name="KSO_WM_SLIDE_POSITION" val="75.1*152.5"/>
  <p:tag name="KSO_WM_TEMPLATE_MASTER_TYPE" val="1"/>
  <p:tag name="KSO_WM_TEMPLATE_COLOR_TYPE" val="1"/>
</p:tagLst>
</file>

<file path=ppt/tags/tag20.xml><?xml version="1.0" encoding="utf-8"?>
<p:tagLst xmlns:a="http://schemas.openxmlformats.org/drawingml/2006/main" xmlns:r="http://schemas.openxmlformats.org/officeDocument/2006/relationships" xmlns:p="http://schemas.openxmlformats.org/presentationml/2006/main">
  <p:tag name="KSO_WM_SLIDE_ID" val="custom20203157_1"/>
  <p:tag name="KSO_WM_TEMPLATE_SUBCATEGORY" val="0"/>
  <p:tag name="KSO_WM_TEMPLATE_MASTER_TYPE" val="1"/>
  <p:tag name="KSO_WM_TEMPLATE_COLOR_TYPE" val="1"/>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3157"/>
  <p:tag name="KSO_WM_SLIDE_LAYOUT" val="a_b"/>
  <p:tag name="KSO_WM_SLIDE_LAYOUT_CNT" val="1_1"/>
  <p:tag name="KSO_WM_TEMPLATE_MASTER_THUMB_INDEX" val="12"/>
  <p:tag name="KSO_WM_TEMPLATE_THUMBS_INDEX" val="1、4、7、8、9、10、13、16、19、20、21、22、23、24、25、26、27、28、29、30"/>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3157_22*h_f*2_1"/>
  <p:tag name="KSO_WM_TEMPLATE_CATEGORY" val="custom"/>
  <p:tag name="KSO_WM_TEMPLATE_INDEX" val="20203157"/>
  <p:tag name="KSO_WM_UNIT_LAYERLEVEL" val="1_1"/>
  <p:tag name="KSO_WM_TAG_VERSION" val="1.0"/>
  <p:tag name="KSO_WM_BEAUTIFY_FLAG" val="#wm#"/>
  <p:tag name="KSO_WM_UNIT_PRESET_TEXT" val="单击此处添加文本具体内容"/>
  <p:tag name="KSO_WM_UNIT_NOCLEAR" val="0"/>
  <p:tag name="KSO_WM_UNIT_VALUE" val="14"/>
  <p:tag name="KSO_WM_UNIT_TYPE" val="h_f"/>
  <p:tag name="KSO_WM_UNIT_INDEX" val="2_1"/>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3157_22*h_i*2_2"/>
  <p:tag name="KSO_WM_TEMPLATE_CATEGORY" val="custom"/>
  <p:tag name="KSO_WM_TEMPLATE_INDEX" val="20203157"/>
  <p:tag name="KSO_WM_UNIT_LAYERLEVEL" val="1_1"/>
  <p:tag name="KSO_WM_TAG_VERSION" val="1.0"/>
  <p:tag name="KSO_WM_BEAUTIFY_FLAG" val="#wm#"/>
  <p:tag name="KSO_WM_UNIT_TYPE" val="h_i"/>
  <p:tag name="KSO_WM_UNIT_INDEX" val="2_2"/>
</p:tagLst>
</file>

<file path=ppt/tags/tag23.xml><?xml version="1.0" encoding="utf-8"?>
<p:tagLst xmlns:a="http://schemas.openxmlformats.org/drawingml/2006/main" xmlns:r="http://schemas.openxmlformats.org/officeDocument/2006/relationships" xmlns:p="http://schemas.openxmlformats.org/presentationml/2006/main">
  <p:tag name="KSO_WM_SLIDE_ID" val="custom20203157_1"/>
  <p:tag name="KSO_WM_TEMPLATE_SUBCATEGORY" val="0"/>
  <p:tag name="KSO_WM_TEMPLATE_MASTER_TYPE" val="1"/>
  <p:tag name="KSO_WM_TEMPLATE_COLOR_TYPE" val="1"/>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3157"/>
  <p:tag name="KSO_WM_SLIDE_LAYOUT" val="a_b"/>
  <p:tag name="KSO_WM_SLIDE_LAYOUT_CNT" val="1_1"/>
  <p:tag name="KSO_WM_TEMPLATE_MASTER_THUMB_INDEX" val="12"/>
  <p:tag name="KSO_WM_TEMPLATE_THUMBS_INDEX" val="1、4、7、8、9、10、13、16、19、20、21、22、23、24、25、26、27、28、29、30"/>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3157_22*h_f*2_1"/>
  <p:tag name="KSO_WM_TEMPLATE_CATEGORY" val="custom"/>
  <p:tag name="KSO_WM_TEMPLATE_INDEX" val="20203157"/>
  <p:tag name="KSO_WM_UNIT_LAYERLEVEL" val="1_1"/>
  <p:tag name="KSO_WM_TAG_VERSION" val="1.0"/>
  <p:tag name="KSO_WM_BEAUTIFY_FLAG" val="#wm#"/>
  <p:tag name="KSO_WM_UNIT_PRESET_TEXT" val="单击此处添加文本具体内容"/>
  <p:tag name="KSO_WM_UNIT_NOCLEAR" val="0"/>
  <p:tag name="KSO_WM_UNIT_VALUE" val="14"/>
  <p:tag name="KSO_WM_UNIT_TYPE" val="h_f"/>
  <p:tag name="KSO_WM_UNIT_INDEX" val="2_1"/>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3157_22*h_i*2_2"/>
  <p:tag name="KSO_WM_TEMPLATE_CATEGORY" val="custom"/>
  <p:tag name="KSO_WM_TEMPLATE_INDEX" val="20203157"/>
  <p:tag name="KSO_WM_UNIT_LAYERLEVEL" val="1_1"/>
  <p:tag name="KSO_WM_TAG_VERSION" val="1.0"/>
  <p:tag name="KSO_WM_BEAUTIFY_FLAG" val="#wm#"/>
  <p:tag name="KSO_WM_UNIT_TYPE" val="h_i"/>
  <p:tag name="KSO_WM_UNIT_INDEX" val="2_2"/>
</p:tagLst>
</file>

<file path=ppt/tags/tag2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3157"/>
  <p:tag name="KSO_WM_SLIDE_ID" val="custom20203157_18"/>
  <p:tag name="KSO_WM_TEMPLATE_SUBCATEGORY" val="0"/>
  <p:tag name="KSO_WM_SLIDE_ITEM_CNT" val="6"/>
  <p:tag name="KSO_WM_SLIDE_INDEX" val="18"/>
  <p:tag name="KSO_WM_DIAGRAM_GROUP_CODE" val="q1-1"/>
  <p:tag name="KSO_WM_SLIDE_DIAGTYPE" val="q"/>
  <p:tag name="KSO_WM_TAG_VERSION" val="1.0"/>
  <p:tag name="KSO_WM_SLIDE_LAYOUT" val="a_q"/>
  <p:tag name="KSO_WM_SLIDE_LAYOUT_CNT" val="1_1"/>
  <p:tag name="KSO_WM_SLIDE_TYPE" val="text"/>
  <p:tag name="KSO_WM_SLIDE_SUBTYPE" val="diag"/>
  <p:tag name="KSO_WM_SLIDE_SIZE" val="811.45*312.75"/>
  <p:tag name="KSO_WM_SLIDE_POSITION" val="75.1*152.5"/>
  <p:tag name="KSO_WM_TEMPLATE_MASTER_TYPE" val="1"/>
  <p:tag name="KSO_WM_TEMPLATE_COLOR_TYPE" val="1"/>
</p:tagLst>
</file>

<file path=ppt/tags/tag27.xml><?xml version="1.0" encoding="utf-8"?>
<p:tagLst xmlns:a="http://schemas.openxmlformats.org/drawingml/2006/main" xmlns:r="http://schemas.openxmlformats.org/officeDocument/2006/relationships" xmlns:p="http://schemas.openxmlformats.org/presentationml/2006/main">
  <p:tag name="KSO_WM_SLIDE_ID" val="custom20203157_1"/>
  <p:tag name="KSO_WM_TEMPLATE_SUBCATEGORY" val="0"/>
  <p:tag name="KSO_WM_TEMPLATE_MASTER_TYPE" val="1"/>
  <p:tag name="KSO_WM_TEMPLATE_COLOR_TYPE" val="1"/>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3157"/>
  <p:tag name="KSO_WM_SLIDE_LAYOUT" val="a_b"/>
  <p:tag name="KSO_WM_SLIDE_LAYOUT_CNT" val="1_1"/>
  <p:tag name="KSO_WM_TEMPLATE_MASTER_THUMB_INDEX" val="12"/>
  <p:tag name="KSO_WM_TEMPLATE_THUMBS_INDEX" val="1、4、7、8、9、10、13、16、19、20、21、22、23、24、25、26、27、28、29、30"/>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3157_22*h_f*2_1"/>
  <p:tag name="KSO_WM_TEMPLATE_CATEGORY" val="custom"/>
  <p:tag name="KSO_WM_TEMPLATE_INDEX" val="20203157"/>
  <p:tag name="KSO_WM_UNIT_LAYERLEVEL" val="1_1"/>
  <p:tag name="KSO_WM_TAG_VERSION" val="1.0"/>
  <p:tag name="KSO_WM_BEAUTIFY_FLAG" val="#wm#"/>
  <p:tag name="KSO_WM_UNIT_PRESET_TEXT" val="单击此处添加文本具体内容"/>
  <p:tag name="KSO_WM_UNIT_NOCLEAR" val="0"/>
  <p:tag name="KSO_WM_UNIT_VALUE" val="14"/>
  <p:tag name="KSO_WM_UNIT_TYPE" val="h_f"/>
  <p:tag name="KSO_WM_UNIT_INDEX" val="2_1"/>
</p:tagLst>
</file>

<file path=ppt/tags/tag2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3157"/>
  <p:tag name="KSO_WM_SLIDE_ID" val="custom20203157_18"/>
  <p:tag name="KSO_WM_TEMPLATE_SUBCATEGORY" val="0"/>
  <p:tag name="KSO_WM_SLIDE_ITEM_CNT" val="6"/>
  <p:tag name="KSO_WM_SLIDE_INDEX" val="18"/>
  <p:tag name="KSO_WM_DIAGRAM_GROUP_CODE" val="q1-1"/>
  <p:tag name="KSO_WM_SLIDE_DIAGTYPE" val="q"/>
  <p:tag name="KSO_WM_TAG_VERSION" val="1.0"/>
  <p:tag name="KSO_WM_SLIDE_LAYOUT" val="a_q"/>
  <p:tag name="KSO_WM_SLIDE_LAYOUT_CNT" val="1_1"/>
  <p:tag name="KSO_WM_SLIDE_TYPE" val="text"/>
  <p:tag name="KSO_WM_SLIDE_SUBTYPE" val="diag"/>
  <p:tag name="KSO_WM_SLIDE_SIZE" val="811.45*312.75"/>
  <p:tag name="KSO_WM_SLIDE_POSITION" val="75.1*152.5"/>
  <p:tag name="KSO_WM_TEMPLATE_MASTER_TYPE" val="1"/>
  <p:tag name="KSO_WM_TEMPLATE_COLOR_TYPE" val="1"/>
</p:tagLst>
</file>

<file path=ppt/tags/tag3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3157"/>
  <p:tag name="KSO_WM_SLIDE_ID" val="custom20203157_18"/>
  <p:tag name="KSO_WM_TEMPLATE_SUBCATEGORY" val="0"/>
  <p:tag name="KSO_WM_SLIDE_ITEM_CNT" val="6"/>
  <p:tag name="KSO_WM_SLIDE_INDEX" val="18"/>
  <p:tag name="KSO_WM_DIAGRAM_GROUP_CODE" val="q1-1"/>
  <p:tag name="KSO_WM_SLIDE_DIAGTYPE" val="q"/>
  <p:tag name="KSO_WM_TAG_VERSION" val="1.0"/>
  <p:tag name="KSO_WM_SLIDE_LAYOUT" val="a_q"/>
  <p:tag name="KSO_WM_SLIDE_LAYOUT_CNT" val="1_1"/>
  <p:tag name="KSO_WM_SLIDE_TYPE" val="text"/>
  <p:tag name="KSO_WM_SLIDE_SUBTYPE" val="diag"/>
  <p:tag name="KSO_WM_SLIDE_SIZE" val="811.45*312.75"/>
  <p:tag name="KSO_WM_SLIDE_POSITION" val="75.1*152.5"/>
  <p:tag name="KSO_WM_TEMPLATE_MASTER_TYPE" val="1"/>
  <p:tag name="KSO_WM_TEMPLATE_COLOR_TYPE" val="1"/>
</p:tagLst>
</file>

<file path=ppt/tags/tag31.xml><?xml version="1.0" encoding="utf-8"?>
<p:tagLst xmlns:a="http://schemas.openxmlformats.org/drawingml/2006/main" xmlns:r="http://schemas.openxmlformats.org/officeDocument/2006/relationships" xmlns:p="http://schemas.openxmlformats.org/presentationml/2006/main">
  <p:tag name="KSO_WM_SLIDE_ID" val="custom20203157_1"/>
  <p:tag name="KSO_WM_TEMPLATE_SUBCATEGORY" val="0"/>
  <p:tag name="KSO_WM_TEMPLATE_MASTER_TYPE" val="1"/>
  <p:tag name="KSO_WM_TEMPLATE_COLOR_TYPE" val="1"/>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3157"/>
  <p:tag name="KSO_WM_SLIDE_LAYOUT" val="a_b"/>
  <p:tag name="KSO_WM_SLIDE_LAYOUT_CNT" val="1_1"/>
  <p:tag name="KSO_WM_TEMPLATE_MASTER_THUMB_INDEX" val="12"/>
  <p:tag name="KSO_WM_TEMPLATE_THUMBS_INDEX" val="1、4、7、8、9、10、13、16、19、20、21、22、23、24、25、26、27、28、29、30"/>
</p:tagLst>
</file>

<file path=ppt/tags/tag32.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文艺清新"/>
  <p:tag name="KSO_WM_UNIT_NOCLEAR" val="0"/>
  <p:tag name="KSO_WM_UNIT_VALUE" val="4"/>
  <p:tag name="KSO_WM_UNIT_HIGHLIGHT" val="0"/>
  <p:tag name="KSO_WM_UNIT_COMPATIBLE" val="0"/>
  <p:tag name="KSO_WM_UNIT_DIAGRAM_ISNUMVISUAL" val="0"/>
  <p:tag name="KSO_WM_UNIT_DIAGRAM_ISREFERUNIT" val="0"/>
  <p:tag name="KSO_WM_UNIT_TYPE" val="a"/>
  <p:tag name="KSO_WM_UNIT_INDEX" val="1"/>
  <p:tag name="KSO_WM_UNIT_ID" val="custom20203157_1*a*1"/>
  <p:tag name="KSO_WM_TEMPLATE_CATEGORY" val="custom"/>
  <p:tag name="KSO_WM_TEMPLATE_INDEX" val="20203157"/>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文艺清新"/>
  <p:tag name="KSO_WM_UNIT_NOCLEAR" val="0"/>
  <p:tag name="KSO_WM_UNIT_VALUE" val="4"/>
  <p:tag name="KSO_WM_UNIT_HIGHLIGHT" val="0"/>
  <p:tag name="KSO_WM_UNIT_COMPATIBLE" val="0"/>
  <p:tag name="KSO_WM_UNIT_DIAGRAM_ISNUMVISUAL" val="0"/>
  <p:tag name="KSO_WM_UNIT_DIAGRAM_ISREFERUNIT" val="0"/>
  <p:tag name="KSO_WM_UNIT_TYPE" val="a"/>
  <p:tag name="KSO_WM_UNIT_INDEX" val="1"/>
  <p:tag name="KSO_WM_UNIT_ID" val="custom20203157_1*a*1"/>
  <p:tag name="KSO_WM_TEMPLATE_CATEGORY" val="custom"/>
  <p:tag name="KSO_WM_TEMPLATE_INDEX" val="20203157"/>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文艺清新"/>
  <p:tag name="KSO_WM_UNIT_NOCLEAR" val="0"/>
  <p:tag name="KSO_WM_UNIT_VALUE" val="4"/>
  <p:tag name="KSO_WM_UNIT_HIGHLIGHT" val="0"/>
  <p:tag name="KSO_WM_UNIT_COMPATIBLE" val="0"/>
  <p:tag name="KSO_WM_UNIT_DIAGRAM_ISNUMVISUAL" val="0"/>
  <p:tag name="KSO_WM_UNIT_DIAGRAM_ISREFERUNIT" val="0"/>
  <p:tag name="KSO_WM_UNIT_TYPE" val="a"/>
  <p:tag name="KSO_WM_UNIT_INDEX" val="1"/>
  <p:tag name="KSO_WM_UNIT_ID" val="custom20203157_1*a*1"/>
  <p:tag name="KSO_WM_TEMPLATE_CATEGORY" val="custom"/>
  <p:tag name="KSO_WM_TEMPLATE_INDEX" val="20203157"/>
  <p:tag name="KSO_WM_UNIT_LAYERLEVEL" val="1"/>
  <p:tag name="KSO_WM_TAG_VERSION" val="1.0"/>
  <p:tag name="KSO_WM_BEAUTIFY_FLAG" val="#wm#"/>
</p:tagLst>
</file>

<file path=ppt/theme/theme1.xml><?xml version="1.0" encoding="utf-8"?>
<a:theme xmlns:a="http://schemas.openxmlformats.org/drawingml/2006/main" name="2_Office 主题​​">
  <a:themeElements>
    <a:clrScheme name="自定义 6">
      <a:dk1>
        <a:sysClr val="windowText" lastClr="000000"/>
      </a:dk1>
      <a:lt1>
        <a:sysClr val="window" lastClr="FFFFFF"/>
      </a:lt1>
      <a:dk2>
        <a:srgbClr val="EDF3F3"/>
      </a:dk2>
      <a:lt2>
        <a:srgbClr val="FFFFFF"/>
      </a:lt2>
      <a:accent1>
        <a:srgbClr val="587F7E"/>
      </a:accent1>
      <a:accent2>
        <a:srgbClr val="E7A55A"/>
      </a:accent2>
      <a:accent3>
        <a:srgbClr val="607F6F"/>
      </a:accent3>
      <a:accent4>
        <a:srgbClr val="657F67"/>
      </a:accent4>
      <a:accent5>
        <a:srgbClr val="697F60"/>
      </a:accent5>
      <a:accent6>
        <a:srgbClr val="6D7F58"/>
      </a:accent6>
      <a:hlink>
        <a:srgbClr val="658BD5"/>
      </a:hlink>
      <a:folHlink>
        <a:srgbClr val="A16AA5"/>
      </a:folHlink>
    </a:clrScheme>
    <a:fontScheme name="font">
      <a:majorFont>
        <a:latin typeface="OPPOSans H"/>
        <a:ea typeface="OPPOSans H"/>
        <a:cs typeface=""/>
      </a:majorFont>
      <a:minorFont>
        <a:latin typeface="OPPOSans B"/>
        <a:ea typeface="OPPOSans M"/>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10077</TotalTime>
  <Words>1757</Words>
  <Application>Microsoft Office PowerPoint</Application>
  <PresentationFormat>宽屏</PresentationFormat>
  <Paragraphs>239</Paragraphs>
  <Slides>17</Slides>
  <Notes>15</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17</vt:i4>
      </vt:variant>
    </vt:vector>
  </HeadingPairs>
  <TitlesOfParts>
    <vt:vector size="32" baseType="lpstr">
      <vt:lpstr>等线</vt:lpstr>
      <vt:lpstr>Wingdings</vt:lpstr>
      <vt:lpstr>OPPOSans B</vt:lpstr>
      <vt:lpstr>Impact</vt:lpstr>
      <vt:lpstr>Inter</vt:lpstr>
      <vt:lpstr>Calibri</vt:lpstr>
      <vt:lpstr>Abadi</vt:lpstr>
      <vt:lpstr>微软雅黑</vt:lpstr>
      <vt:lpstr>Arial</vt:lpstr>
      <vt:lpstr>Symbol</vt:lpstr>
      <vt:lpstr>OPPOSans M</vt:lpstr>
      <vt:lpstr>OPPOSans H</vt:lpstr>
      <vt:lpstr>Times New Roman</vt:lpstr>
      <vt:lpstr>微软雅黑 Light</vt:lpstr>
      <vt:lpstr>2_Office 主题​​</vt:lpstr>
      <vt:lpstr>PowerPoint 演示文稿</vt:lpstr>
      <vt:lpstr>PowerPoint 演示文稿</vt:lpstr>
      <vt:lpstr>Introduction</vt:lpstr>
      <vt:lpstr>Research Questions</vt:lpstr>
      <vt:lpstr>Aim and Objectives</vt:lpstr>
      <vt:lpstr>Critical Literature Reviews </vt:lpstr>
      <vt:lpstr>Critical Literature Reviews </vt:lpstr>
      <vt:lpstr>Research Design</vt:lpstr>
      <vt:lpstr>Research Methodology</vt:lpstr>
      <vt:lpstr>Research  Tools</vt:lpstr>
      <vt:lpstr>Research  Tools</vt:lpstr>
      <vt:lpstr>Ethical Process</vt:lpstr>
      <vt:lpstr>Data Collection Process </vt:lpstr>
      <vt:lpstr>Data Analysis </vt:lpstr>
      <vt:lpstr>Limitations</vt:lpstr>
      <vt:lpstr>Reference</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chao zhu</dc:creator>
  <cp:lastModifiedBy>jing zhu</cp:lastModifiedBy>
  <cp:revision>64</cp:revision>
  <dcterms:created xsi:type="dcterms:W3CDTF">2022-01-18T08:04:00Z</dcterms:created>
  <dcterms:modified xsi:type="dcterms:W3CDTF">2025-06-02T20:13:21Z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4FB6AD33C85749DA99FB34DB2BCF1DBE</vt:lpwstr>
  </property>
  <property fmtid="{D5CDD505-2E9C-101B-9397-08002B2CF9AE}" pid="3" name="KSOProductBuildVer">
    <vt:lpwstr>2052-11.1.0.11751</vt:lpwstr>
  </property>
</Properties>
</file>