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2" r:id="rId2"/>
  </p:sldMasterIdLst>
  <p:sldIdLst>
    <p:sldId id="284" r:id="rId3"/>
    <p:sldId id="400" r:id="rId4"/>
    <p:sldId id="401" r:id="rId5"/>
    <p:sldId id="402" r:id="rId6"/>
    <p:sldId id="403" r:id="rId7"/>
    <p:sldId id="404" r:id="rId8"/>
    <p:sldId id="405" r:id="rId9"/>
    <p:sldId id="406" r:id="rId10"/>
    <p:sldId id="407" r:id="rId11"/>
    <p:sldId id="408" r:id="rId12"/>
    <p:sldId id="280" r:id="rId13"/>
    <p:sldId id="282" r:id="rId14"/>
    <p:sldId id="409" r:id="rId15"/>
    <p:sldId id="41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644E95-1D27-4763-866F-190E12D8720A}" v="63" dt="2023-10-18T21:03:58.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5EC7D-04E9-503E-AADC-09467BC4C1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5C9958-24CD-92C8-DA7C-F7A7260CE4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043F02-9D2C-0C64-4447-FA9BF78679CF}"/>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5" name="Footer Placeholder 4">
            <a:extLst>
              <a:ext uri="{FF2B5EF4-FFF2-40B4-BE49-F238E27FC236}">
                <a16:creationId xmlns:a16="http://schemas.microsoft.com/office/drawing/2014/main" id="{EAB19CB4-0791-EB81-B446-EBA7596CA3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1CB8C-3B8D-193F-E889-9F4A71936FF2}"/>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4013925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C5B4-D5BC-D690-209B-164C7E05CE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EB5355-C74B-E0C2-83A3-A174038933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4AA1F2-1C09-6EAB-A0CF-4144769CCFD0}"/>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5" name="Footer Placeholder 4">
            <a:extLst>
              <a:ext uri="{FF2B5EF4-FFF2-40B4-BE49-F238E27FC236}">
                <a16:creationId xmlns:a16="http://schemas.microsoft.com/office/drawing/2014/main" id="{F21AAB90-32F5-264D-8DBB-00C41BCA6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D5C16-C69B-98F1-8542-CB9245924740}"/>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23301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E0C67-CEE4-FA68-4DC0-6E3B66A9FF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CECAA4-6F6A-E8B3-50EE-1791E8E015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C839EB-A996-77FB-7703-963FC26A5976}"/>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5" name="Footer Placeholder 4">
            <a:extLst>
              <a:ext uri="{FF2B5EF4-FFF2-40B4-BE49-F238E27FC236}">
                <a16:creationId xmlns:a16="http://schemas.microsoft.com/office/drawing/2014/main" id="{5EE7F035-BF53-4BCA-C7CB-6E04075B4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E80139-8CD6-C168-14FF-AE95BED0C31E}"/>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3079940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22FC-9207-568F-DF0A-79208640DC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DA19AB-1BDB-1C24-8DFB-9CD5E64F7D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726408-ED11-C57D-68A2-0172FE22CA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10F655-96E2-E535-D13B-C779A51784BF}"/>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6" name="Footer Placeholder 5">
            <a:extLst>
              <a:ext uri="{FF2B5EF4-FFF2-40B4-BE49-F238E27FC236}">
                <a16:creationId xmlns:a16="http://schemas.microsoft.com/office/drawing/2014/main" id="{A9340C6D-A3C8-0F0B-D38E-84AC25D0BF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EB3E48-3D8F-5DE0-D16D-DD79120E7CCD}"/>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1962155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36D25-0F4A-5937-AB67-0385E32AF7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0A22E5-E6EE-1298-50E9-608505E5B0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53C25B-28CB-8EA2-EE64-BB27BC84CC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C76343-5CC0-9C52-3513-79BBF5FEBA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B42628-F31D-B8CA-B54C-15B83F823B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C09AB5-56CD-A3D2-DDF8-D3CC008E2440}"/>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8" name="Footer Placeholder 7">
            <a:extLst>
              <a:ext uri="{FF2B5EF4-FFF2-40B4-BE49-F238E27FC236}">
                <a16:creationId xmlns:a16="http://schemas.microsoft.com/office/drawing/2014/main" id="{B732F070-F0A7-AA80-8832-489A84024B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54CFDF-757B-F5F2-45B6-BE602AA1AC5F}"/>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759437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3EDF5-12D5-D446-B93F-2D08E29E18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100453-741C-B816-6DFC-3F1E931CD5D1}"/>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4" name="Footer Placeholder 3">
            <a:extLst>
              <a:ext uri="{FF2B5EF4-FFF2-40B4-BE49-F238E27FC236}">
                <a16:creationId xmlns:a16="http://schemas.microsoft.com/office/drawing/2014/main" id="{5E6D1006-A3F6-4D50-9DC1-75503B09B6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6AF1E3-32C5-C582-FE67-720256DF0060}"/>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715798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154984-D9CA-16B2-5E17-0515414C7813}"/>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3" name="Footer Placeholder 2">
            <a:extLst>
              <a:ext uri="{FF2B5EF4-FFF2-40B4-BE49-F238E27FC236}">
                <a16:creationId xmlns:a16="http://schemas.microsoft.com/office/drawing/2014/main" id="{C164B943-CAF3-DCFA-AF2E-5A1CF874A2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A704E-982F-73BC-F328-4CA829B6ADEC}"/>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2355269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F0163-8A22-6BA8-A725-F1EBF1807B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649AE1-8E42-731C-12AE-BC6B4D6662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3E2878-36F1-51AF-AD01-8630D052CF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B783D4-D032-14C0-8774-2972D297D49D}"/>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6" name="Footer Placeholder 5">
            <a:extLst>
              <a:ext uri="{FF2B5EF4-FFF2-40B4-BE49-F238E27FC236}">
                <a16:creationId xmlns:a16="http://schemas.microsoft.com/office/drawing/2014/main" id="{F84E6C66-BF14-1482-9B97-3D0136E39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AE43BB-3A55-13CD-97C7-C2261436A56D}"/>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3862343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FE44-C598-4E0E-61F9-26E844CCA2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CAD8F1-B415-6F83-2815-DE9F78E531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03B76-97DC-72BE-FADB-D73B766FCB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0A1563-653C-21BB-E106-FD97FFFE3DC4}"/>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6" name="Footer Placeholder 5">
            <a:extLst>
              <a:ext uri="{FF2B5EF4-FFF2-40B4-BE49-F238E27FC236}">
                <a16:creationId xmlns:a16="http://schemas.microsoft.com/office/drawing/2014/main" id="{2B12D638-CCA0-56DF-B605-A6FCE0E996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19536D-93CD-D63C-4DA3-B523B62AC342}"/>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3294176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2B29-36BD-DD8B-B212-FE64E4A9CD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DE31EB-B213-DEF9-7303-9ABB65FE17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1CCA09-D80A-62F3-ABED-078363F09548}"/>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5" name="Footer Placeholder 4">
            <a:extLst>
              <a:ext uri="{FF2B5EF4-FFF2-40B4-BE49-F238E27FC236}">
                <a16:creationId xmlns:a16="http://schemas.microsoft.com/office/drawing/2014/main" id="{049C7CE4-7A95-BBA9-74A7-DF5C2DD7FE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86FA0A-7CB3-884F-13D7-D51E346A37FE}"/>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4017089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79CD00-106F-46CC-9588-FD4DB67451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7ABA42-C991-7751-0AA0-9CD05D798D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56ED96-B537-A082-8E9E-53B14E36ACE2}"/>
              </a:ext>
            </a:extLst>
          </p:cNvPr>
          <p:cNvSpPr>
            <a:spLocks noGrp="1"/>
          </p:cNvSpPr>
          <p:nvPr>
            <p:ph type="dt" sz="half" idx="10"/>
          </p:nvPr>
        </p:nvSpPr>
        <p:spPr/>
        <p:txBody>
          <a:bodyPr/>
          <a:lstStyle/>
          <a:p>
            <a:fld id="{D08B854F-F2A7-40EE-9287-EFF6CE0BDF77}" type="datetimeFigureOut">
              <a:rPr lang="en-GB" smtClean="0"/>
              <a:t>18/10/2023</a:t>
            </a:fld>
            <a:endParaRPr lang="en-GB"/>
          </a:p>
        </p:txBody>
      </p:sp>
      <p:sp>
        <p:nvSpPr>
          <p:cNvPr id="5" name="Footer Placeholder 4">
            <a:extLst>
              <a:ext uri="{FF2B5EF4-FFF2-40B4-BE49-F238E27FC236}">
                <a16:creationId xmlns:a16="http://schemas.microsoft.com/office/drawing/2014/main" id="{E7832141-B1DA-3CD5-DC94-3DFB757C59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964412-4015-F99F-CDC0-50843974959E}"/>
              </a:ext>
            </a:extLst>
          </p:cNvPr>
          <p:cNvSpPr>
            <a:spLocks noGrp="1"/>
          </p:cNvSpPr>
          <p:nvPr>
            <p:ph type="sldNum" sz="quarter" idx="12"/>
          </p:nvPr>
        </p:nvSpPr>
        <p:spPr/>
        <p:txBody>
          <a:bodyPr/>
          <a:lstStyle/>
          <a:p>
            <a:fld id="{FCA0AB23-C8E5-4517-A55D-D74181B9D1B4}" type="slidenum">
              <a:rPr lang="en-GB" smtClean="0"/>
              <a:t>‹#›</a:t>
            </a:fld>
            <a:endParaRPr lang="en-GB"/>
          </a:p>
        </p:txBody>
      </p:sp>
    </p:spTree>
    <p:extLst>
      <p:ext uri="{BB962C8B-B14F-4D97-AF65-F5344CB8AC3E}">
        <p14:creationId xmlns:p14="http://schemas.microsoft.com/office/powerpoint/2010/main" val="4287023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9257C-CACD-F8AC-0FEC-5E6CC7FE3057}"/>
              </a:ext>
            </a:extLst>
          </p:cNvPr>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72D0B405-01E3-EBB5-EF42-CFB3766867F6}"/>
              </a:ext>
            </a:extLst>
          </p:cNvPr>
          <p:cNvSpPr>
            <a:spLocks noGrp="1"/>
          </p:cNvSpPr>
          <p:nvPr>
            <p:ph type="tbl" idx="1"/>
          </p:nvPr>
        </p:nvSpPr>
        <p:spPr>
          <a:xfrm>
            <a:off x="914400" y="1981200"/>
            <a:ext cx="10363200" cy="4114800"/>
          </a:xfrm>
        </p:spPr>
        <p:txBody>
          <a:bodyPr/>
          <a:lstStyle/>
          <a:p>
            <a:endParaRPr lang="en-GB"/>
          </a:p>
        </p:txBody>
      </p:sp>
      <p:sp>
        <p:nvSpPr>
          <p:cNvPr id="4" name="Date Placeholder 3">
            <a:extLst>
              <a:ext uri="{FF2B5EF4-FFF2-40B4-BE49-F238E27FC236}">
                <a16:creationId xmlns:a16="http://schemas.microsoft.com/office/drawing/2014/main" id="{38D7D51A-0EC1-339A-7B43-96E986AF9E55}"/>
              </a:ext>
            </a:extLst>
          </p:cNvPr>
          <p:cNvSpPr>
            <a:spLocks noGrp="1"/>
          </p:cNvSpPr>
          <p:nvPr>
            <p:ph type="dt" sz="half" idx="10"/>
          </p:nvPr>
        </p:nvSpPr>
        <p:spPr>
          <a:xfrm>
            <a:off x="914400" y="6248400"/>
            <a:ext cx="2540000" cy="45720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FE6B9AAB-FFF6-84F5-1F45-1B84F63507BA}"/>
              </a:ext>
            </a:extLst>
          </p:cNvPr>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EE3E2323-6E21-46F2-38B8-8F15A2C1C4F5}"/>
              </a:ext>
            </a:extLst>
          </p:cNvPr>
          <p:cNvSpPr>
            <a:spLocks noGrp="1"/>
          </p:cNvSpPr>
          <p:nvPr>
            <p:ph type="sldNum" sz="quarter" idx="12"/>
          </p:nvPr>
        </p:nvSpPr>
        <p:spPr>
          <a:xfrm>
            <a:off x="8737600" y="6248400"/>
            <a:ext cx="2540000" cy="457200"/>
          </a:xfrm>
        </p:spPr>
        <p:txBody>
          <a:bodyPr/>
          <a:lstStyle>
            <a:lvl1pPr>
              <a:defRPr/>
            </a:lvl1pPr>
          </a:lstStyle>
          <a:p>
            <a:fld id="{6B9D484C-811A-42D3-84CF-0BF40E603F14}" type="slidenum">
              <a:rPr lang="en-GB" altLang="en-US"/>
              <a:pPr/>
              <a:t>‹#›</a:t>
            </a:fld>
            <a:endParaRPr lang="en-GB" altLang="en-US"/>
          </a:p>
        </p:txBody>
      </p:sp>
    </p:spTree>
    <p:extLst>
      <p:ext uri="{BB962C8B-B14F-4D97-AF65-F5344CB8AC3E}">
        <p14:creationId xmlns:p14="http://schemas.microsoft.com/office/powerpoint/2010/main" val="32556360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49887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9763736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12085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29751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199089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89773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871343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51124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1684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765707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24571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58770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D4AEEC-BC45-21A3-D2AF-E0FA3A96A9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AFB01E-B36D-DD4A-34CC-BC5479202A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8BE88C-A5E8-7DD2-4466-B295736F66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8B854F-F2A7-40EE-9287-EFF6CE0BDF77}" type="datetimeFigureOut">
              <a:rPr lang="en-GB" smtClean="0"/>
              <a:t>18/10/2023</a:t>
            </a:fld>
            <a:endParaRPr lang="en-GB"/>
          </a:p>
        </p:txBody>
      </p:sp>
      <p:sp>
        <p:nvSpPr>
          <p:cNvPr id="5" name="Footer Placeholder 4">
            <a:extLst>
              <a:ext uri="{FF2B5EF4-FFF2-40B4-BE49-F238E27FC236}">
                <a16:creationId xmlns:a16="http://schemas.microsoft.com/office/drawing/2014/main" id="{406A4F52-665E-3687-04AB-C6C60113D6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B6B0E9-DE34-8039-E1A5-CC8A2E1817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A0AB23-C8E5-4517-A55D-D74181B9D1B4}" type="slidenum">
              <a:rPr lang="en-GB" smtClean="0"/>
              <a:t>‹#›</a:t>
            </a:fld>
            <a:endParaRPr lang="en-GB"/>
          </a:p>
        </p:txBody>
      </p:sp>
    </p:spTree>
    <p:extLst>
      <p:ext uri="{BB962C8B-B14F-4D97-AF65-F5344CB8AC3E}">
        <p14:creationId xmlns:p14="http://schemas.microsoft.com/office/powerpoint/2010/main" val="41818289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8"/>
            <a:ext cx="12192000" cy="1196127"/>
          </a:xfrm>
          <a:prstGeom prst="rect">
            <a:avLst/>
          </a:prstGeom>
        </p:spPr>
      </p:pic>
    </p:spTree>
    <p:extLst>
      <p:ext uri="{BB962C8B-B14F-4D97-AF65-F5344CB8AC3E}">
        <p14:creationId xmlns:p14="http://schemas.microsoft.com/office/powerpoint/2010/main" val="1605051899"/>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hyperlink" Target="http://www.sdo.nihr.ac.uk/files/adhoc/change-management-review.pdf" TargetMode="External"/><Relationship Id="rId2" Type="http://schemas.openxmlformats.org/officeDocument/2006/relationships/hyperlink" Target="http://www.netlibrary.com/Reader/"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315F223C-0651-31F1-3BDB-12A6F933475F}"/>
              </a:ext>
            </a:extLst>
          </p:cNvPr>
          <p:cNvPicPr>
            <a:picLocks noGrp="1" noChangeAspect="1"/>
          </p:cNvPicPr>
          <p:nvPr>
            <p:ph idx="1"/>
          </p:nvPr>
        </p:nvPicPr>
        <p:blipFill rotWithShape="1">
          <a:blip r:embed="rId2"/>
          <a:srcRect t="14113" b="10901"/>
          <a:stretch/>
        </p:blipFill>
        <p:spPr>
          <a:xfrm>
            <a:off x="20" y="1282"/>
            <a:ext cx="12191980" cy="6856718"/>
          </a:xfrm>
          <a:prstGeom prst="rect">
            <a:avLst/>
          </a:prstGeom>
        </p:spPr>
      </p:pic>
    </p:spTree>
    <p:extLst>
      <p:ext uri="{BB962C8B-B14F-4D97-AF65-F5344CB8AC3E}">
        <p14:creationId xmlns:p14="http://schemas.microsoft.com/office/powerpoint/2010/main" val="4218760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104A925-86EE-D0B6-D2FE-1080B903CD37}"/>
              </a:ext>
            </a:extLst>
          </p:cNvPr>
          <p:cNvSpPr>
            <a:spLocks noGrp="1"/>
          </p:cNvSpPr>
          <p:nvPr>
            <p:ph type="ctrTitle"/>
          </p:nvPr>
        </p:nvSpPr>
        <p:spPr>
          <a:xfrm>
            <a:off x="2667000" y="1905496"/>
            <a:ext cx="6858000" cy="2387600"/>
          </a:xfrm>
        </p:spPr>
        <p:txBody>
          <a:bodyPr>
            <a:normAutofit fontScale="90000"/>
          </a:bodyPr>
          <a:lstStyle/>
          <a:p>
            <a:r>
              <a:rPr lang="en-GB" altLang="en-US" sz="4800" dirty="0"/>
              <a:t>Understanding and Evaluating Organisations</a:t>
            </a:r>
            <a:br>
              <a:rPr lang="en-GB" altLang="en-US" sz="4800" dirty="0"/>
            </a:br>
            <a:endParaRPr lang="en-GB" dirty="0"/>
          </a:p>
        </p:txBody>
      </p:sp>
    </p:spTree>
    <p:extLst>
      <p:ext uri="{BB962C8B-B14F-4D97-AF65-F5344CB8AC3E}">
        <p14:creationId xmlns:p14="http://schemas.microsoft.com/office/powerpoint/2010/main" val="1544528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05AC4-7423-5B96-5578-95CC8FD1631C}"/>
              </a:ext>
            </a:extLst>
          </p:cNvPr>
          <p:cNvSpPr>
            <a:spLocks noGrp="1"/>
          </p:cNvSpPr>
          <p:nvPr>
            <p:ph idx="1"/>
          </p:nvPr>
        </p:nvSpPr>
        <p:spPr/>
        <p:txBody>
          <a:bodyPr/>
          <a:lstStyle/>
          <a:p>
            <a:r>
              <a:rPr lang="en-GB" sz="3600" dirty="0"/>
              <a:t>Assessment Task</a:t>
            </a:r>
          </a:p>
          <a:p>
            <a:endParaRPr lang="en-GB" sz="3600" dirty="0"/>
          </a:p>
          <a:p>
            <a:r>
              <a:rPr kumimoji="0" lang="en-GB" sz="3600" b="0" i="0" u="none" strike="noStrike" kern="1200" cap="none" spc="0" normalizeH="0" baseline="0" noProof="0" dirty="0">
                <a:ln>
                  <a:noFill/>
                </a:ln>
                <a:effectLst/>
                <a:uLnTx/>
                <a:uFillTx/>
                <a:cs typeface="Arial" panose="020B0604020202020204" pitchFamily="34" charset="0"/>
              </a:rPr>
              <a:t>An observation and evaluation of the structure and work of the placement provider, identifying examples of good youth work practice linked to theory and policy</a:t>
            </a:r>
          </a:p>
          <a:p>
            <a:endParaRPr lang="en-GB" dirty="0"/>
          </a:p>
        </p:txBody>
      </p:sp>
    </p:spTree>
    <p:extLst>
      <p:ext uri="{BB962C8B-B14F-4D97-AF65-F5344CB8AC3E}">
        <p14:creationId xmlns:p14="http://schemas.microsoft.com/office/powerpoint/2010/main" val="622510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C7ED5-6D11-DAA3-907A-4F047821AE94}"/>
              </a:ext>
            </a:extLst>
          </p:cNvPr>
          <p:cNvSpPr>
            <a:spLocks noGrp="1"/>
          </p:cNvSpPr>
          <p:nvPr>
            <p:ph type="title"/>
          </p:nvPr>
        </p:nvSpPr>
        <p:spPr/>
        <p:txBody>
          <a:bodyPr/>
          <a:lstStyle/>
          <a:p>
            <a:r>
              <a:rPr lang="en-GB" dirty="0"/>
              <a:t>What is an organisation?</a:t>
            </a:r>
          </a:p>
        </p:txBody>
      </p:sp>
      <p:sp>
        <p:nvSpPr>
          <p:cNvPr id="3" name="Content Placeholder 2">
            <a:extLst>
              <a:ext uri="{FF2B5EF4-FFF2-40B4-BE49-F238E27FC236}">
                <a16:creationId xmlns:a16="http://schemas.microsoft.com/office/drawing/2014/main" id="{E660341A-3005-09A9-6A6E-931F74D628EE}"/>
              </a:ext>
            </a:extLst>
          </p:cNvPr>
          <p:cNvSpPr>
            <a:spLocks noGrp="1"/>
          </p:cNvSpPr>
          <p:nvPr>
            <p:ph idx="1"/>
          </p:nvPr>
        </p:nvSpPr>
        <p:spPr/>
        <p:txBody>
          <a:bodyPr/>
          <a:lstStyle/>
          <a:p>
            <a:pPr>
              <a:buFontTx/>
              <a:buNone/>
            </a:pPr>
            <a:r>
              <a:rPr lang="en-GB" altLang="en-US" sz="2800" dirty="0"/>
              <a:t>Often the term is used to describe a type of collectivity established for the pursuit of specific goals, characterised by a formal structure of rules, authority relations, a division of labour and limited membership, commonly referring to complex organisations pervading all aspects of social life in modern society (business, schools, hospitals, churches, prisons, the military, political parties and trade unions).</a:t>
            </a:r>
          </a:p>
          <a:p>
            <a:pPr algn="r">
              <a:buFontTx/>
              <a:buNone/>
            </a:pPr>
            <a:r>
              <a:rPr lang="en-GB" altLang="en-US" sz="2800" dirty="0"/>
              <a:t>Jary and Jary (2000, p. 432) </a:t>
            </a:r>
          </a:p>
          <a:p>
            <a:endParaRPr lang="en-GB" dirty="0"/>
          </a:p>
        </p:txBody>
      </p:sp>
    </p:spTree>
    <p:extLst>
      <p:ext uri="{BB962C8B-B14F-4D97-AF65-F5344CB8AC3E}">
        <p14:creationId xmlns:p14="http://schemas.microsoft.com/office/powerpoint/2010/main" val="150167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DCD7-614E-E10A-D88C-81F9C24451B5}"/>
              </a:ext>
            </a:extLst>
          </p:cNvPr>
          <p:cNvSpPr>
            <a:spLocks noGrp="1"/>
          </p:cNvSpPr>
          <p:nvPr>
            <p:ph type="title"/>
          </p:nvPr>
        </p:nvSpPr>
        <p:spPr/>
        <p:txBody>
          <a:bodyPr/>
          <a:lstStyle/>
          <a:p>
            <a:r>
              <a:rPr lang="en-GB" dirty="0"/>
              <a:t>What is management?</a:t>
            </a:r>
          </a:p>
        </p:txBody>
      </p:sp>
      <p:sp>
        <p:nvSpPr>
          <p:cNvPr id="3" name="Content Placeholder 2">
            <a:extLst>
              <a:ext uri="{FF2B5EF4-FFF2-40B4-BE49-F238E27FC236}">
                <a16:creationId xmlns:a16="http://schemas.microsoft.com/office/drawing/2014/main" id="{72D0051D-1BEB-D2DF-FA8D-84E1876FAB48}"/>
              </a:ext>
            </a:extLst>
          </p:cNvPr>
          <p:cNvSpPr>
            <a:spLocks noGrp="1"/>
          </p:cNvSpPr>
          <p:nvPr>
            <p:ph idx="1"/>
          </p:nvPr>
        </p:nvSpPr>
        <p:spPr/>
        <p:txBody>
          <a:bodyPr>
            <a:normAutofit/>
          </a:bodyPr>
          <a:lstStyle/>
          <a:p>
            <a:r>
              <a:rPr lang="en-GB" altLang="en-US" sz="2800" dirty="0"/>
              <a:t>The overall shaping of relationships, understandings and processes within a work organisation to bring about the completion of the tasks undertaken in the organisation’s name in such a way that the organisation continues into the future.</a:t>
            </a:r>
          </a:p>
          <a:p>
            <a:pPr algn="r">
              <a:buFontTx/>
              <a:buNone/>
            </a:pPr>
            <a:r>
              <a:rPr lang="en-GB" altLang="en-US" sz="2800" dirty="0"/>
              <a:t>Watson (2006, p. 167)</a:t>
            </a:r>
          </a:p>
          <a:p>
            <a:pPr marL="0" indent="0">
              <a:buNone/>
            </a:pPr>
            <a:endParaRPr lang="en-GB" sz="2800" dirty="0"/>
          </a:p>
        </p:txBody>
      </p:sp>
    </p:spTree>
    <p:extLst>
      <p:ext uri="{BB962C8B-B14F-4D97-AF65-F5344CB8AC3E}">
        <p14:creationId xmlns:p14="http://schemas.microsoft.com/office/powerpoint/2010/main" val="3849190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50F8F-9E95-AA6A-78CD-E00870893B52}"/>
              </a:ext>
            </a:extLst>
          </p:cNvPr>
          <p:cNvSpPr>
            <a:spLocks noGrp="1"/>
          </p:cNvSpPr>
          <p:nvPr>
            <p:ph type="title"/>
          </p:nvPr>
        </p:nvSpPr>
        <p:spPr/>
        <p:txBody>
          <a:bodyPr/>
          <a:lstStyle/>
          <a:p>
            <a:r>
              <a:rPr lang="en-GB" dirty="0"/>
              <a:t>Management in the Public Sector</a:t>
            </a:r>
          </a:p>
        </p:txBody>
      </p:sp>
      <p:sp>
        <p:nvSpPr>
          <p:cNvPr id="4" name="Rectangle 3">
            <a:extLst>
              <a:ext uri="{FF2B5EF4-FFF2-40B4-BE49-F238E27FC236}">
                <a16:creationId xmlns:a16="http://schemas.microsoft.com/office/drawing/2014/main" id="{47315A54-5B19-C8B3-4F3D-FFC540E38DEE}"/>
              </a:ext>
            </a:extLst>
          </p:cNvPr>
          <p:cNvSpPr>
            <a:spLocks noGrp="1" noChangeArrowheads="1"/>
          </p:cNvSpPr>
          <p:nvPr>
            <p:ph idx="1"/>
          </p:nvPr>
        </p:nvSpPr>
        <p:spPr>
          <a:xfrm>
            <a:off x="838200" y="1825625"/>
            <a:ext cx="10515600" cy="4351338"/>
          </a:xfrm>
        </p:spPr>
        <p:txBody>
          <a:bodyPr>
            <a:normAutofit/>
          </a:bodyPr>
          <a:lstStyle/>
          <a:p>
            <a:r>
              <a:rPr lang="en-GB" altLang="en-US" sz="2400" dirty="0"/>
              <a:t>Management in the public sector is extremely complex, public service has its own requirements for management</a:t>
            </a:r>
          </a:p>
          <a:p>
            <a:endParaRPr lang="en-GB" altLang="en-US" sz="2400" dirty="0"/>
          </a:p>
          <a:p>
            <a:r>
              <a:rPr lang="en-GB" altLang="en-US" sz="2400" dirty="0"/>
              <a:t>Purposes</a:t>
            </a:r>
          </a:p>
          <a:p>
            <a:pPr>
              <a:buFontTx/>
              <a:buNone/>
            </a:pPr>
            <a:endParaRPr lang="en-GB" altLang="en-US" sz="2400" dirty="0"/>
          </a:p>
          <a:p>
            <a:pPr lvl="1"/>
            <a:r>
              <a:rPr lang="en-GB" altLang="en-US" sz="2400" dirty="0"/>
              <a:t>The requirements of social purpose;</a:t>
            </a:r>
          </a:p>
          <a:p>
            <a:pPr lvl="1"/>
            <a:r>
              <a:rPr lang="en-GB" altLang="en-US" sz="2400" dirty="0"/>
              <a:t>The values of democracy;</a:t>
            </a:r>
          </a:p>
          <a:p>
            <a:pPr lvl="1"/>
            <a:r>
              <a:rPr lang="en-GB" altLang="en-US" sz="2400" dirty="0"/>
              <a:t>The realisation of justice and equity. </a:t>
            </a:r>
          </a:p>
        </p:txBody>
      </p:sp>
    </p:spTree>
    <p:extLst>
      <p:ext uri="{BB962C8B-B14F-4D97-AF65-F5344CB8AC3E}">
        <p14:creationId xmlns:p14="http://schemas.microsoft.com/office/powerpoint/2010/main" val="1073263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E78D-5BAD-2FD7-8CD9-E58B76E7CFEA}"/>
              </a:ext>
            </a:extLst>
          </p:cNvPr>
          <p:cNvSpPr>
            <a:spLocks noGrp="1"/>
          </p:cNvSpPr>
          <p:nvPr>
            <p:ph type="title"/>
          </p:nvPr>
        </p:nvSpPr>
        <p:spPr/>
        <p:txBody>
          <a:bodyPr/>
          <a:lstStyle/>
          <a:p>
            <a:r>
              <a:rPr lang="en-GB" dirty="0"/>
              <a:t>Modern organisations are normally like</a:t>
            </a:r>
          </a:p>
        </p:txBody>
      </p:sp>
      <p:sp>
        <p:nvSpPr>
          <p:cNvPr id="4" name="Rectangle 3">
            <a:extLst>
              <a:ext uri="{FF2B5EF4-FFF2-40B4-BE49-F238E27FC236}">
                <a16:creationId xmlns:a16="http://schemas.microsoft.com/office/drawing/2014/main" id="{8CBC08D3-B4AA-84CF-7992-1DB6AFD467D0}"/>
              </a:ext>
            </a:extLst>
          </p:cNvPr>
          <p:cNvSpPr>
            <a:spLocks noGrp="1" noChangeArrowheads="1"/>
          </p:cNvSpPr>
          <p:nvPr>
            <p:ph idx="1"/>
          </p:nvPr>
        </p:nvSpPr>
        <p:spPr>
          <a:xfrm>
            <a:off x="838200" y="1825625"/>
            <a:ext cx="10515600" cy="4351338"/>
          </a:xfrm>
        </p:spPr>
        <p:txBody>
          <a:bodyPr/>
          <a:lstStyle/>
          <a:p>
            <a:pPr marL="609600" indent="-609600">
              <a:buFontTx/>
              <a:buAutoNum type="arabicPeriod"/>
            </a:pPr>
            <a:r>
              <a:rPr lang="en-GB" altLang="en-US" sz="2400" dirty="0"/>
              <a:t>An organisational rather than an individual intent and a collective rather than individual orientation</a:t>
            </a:r>
          </a:p>
          <a:p>
            <a:pPr marL="609600" indent="-609600">
              <a:buFontTx/>
              <a:buAutoNum type="arabicPeriod"/>
            </a:pPr>
            <a:r>
              <a:rPr lang="en-GB" altLang="en-US" sz="2400" dirty="0"/>
              <a:t>Reflection is necessarily contextualized within work, it connects learning and work</a:t>
            </a:r>
          </a:p>
          <a:p>
            <a:pPr marL="609600" indent="-609600">
              <a:buFontTx/>
              <a:buAutoNum type="arabicPeriod"/>
            </a:pPr>
            <a:r>
              <a:rPr lang="en-GB" altLang="en-US" sz="2400" dirty="0"/>
              <a:t>It involves multiple stakeholders and connects players</a:t>
            </a:r>
          </a:p>
          <a:p>
            <a:pPr marL="609600" indent="-609600">
              <a:buFontTx/>
              <a:buAutoNum type="arabicPeriod"/>
            </a:pPr>
            <a:r>
              <a:rPr lang="en-GB" altLang="en-US" sz="2400" dirty="0"/>
              <a:t>It has a generative rather than instrumental focus</a:t>
            </a:r>
          </a:p>
          <a:p>
            <a:pPr marL="609600" indent="-609600">
              <a:buFontTx/>
              <a:buAutoNum type="arabicPeriod"/>
            </a:pPr>
            <a:r>
              <a:rPr lang="en-GB" altLang="en-US" sz="2400" dirty="0"/>
              <a:t>It has a developmental character</a:t>
            </a:r>
          </a:p>
          <a:p>
            <a:pPr marL="609600" indent="-609600">
              <a:buFontTx/>
              <a:buAutoNum type="arabicPeriod"/>
            </a:pPr>
            <a:r>
              <a:rPr lang="en-GB" altLang="en-US" sz="2400" dirty="0"/>
              <a:t>Reflection is an open, unpredictable process, it is dynamic and changes over time </a:t>
            </a:r>
          </a:p>
          <a:p>
            <a:pPr marL="609600" indent="-609600">
              <a:buFontTx/>
              <a:buAutoNum type="arabicPeriod"/>
            </a:pPr>
            <a:endParaRPr lang="en-GB" altLang="en-US" sz="2400" dirty="0"/>
          </a:p>
        </p:txBody>
      </p:sp>
    </p:spTree>
    <p:extLst>
      <p:ext uri="{BB962C8B-B14F-4D97-AF65-F5344CB8AC3E}">
        <p14:creationId xmlns:p14="http://schemas.microsoft.com/office/powerpoint/2010/main" val="1435072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498A3-1243-C593-7809-7423AD17F619}"/>
              </a:ext>
            </a:extLst>
          </p:cNvPr>
          <p:cNvSpPr>
            <a:spLocks noGrp="1"/>
          </p:cNvSpPr>
          <p:nvPr>
            <p:ph type="title"/>
          </p:nvPr>
        </p:nvSpPr>
        <p:spPr/>
        <p:txBody>
          <a:bodyPr/>
          <a:lstStyle/>
          <a:p>
            <a:endParaRPr lang="en-GB"/>
          </a:p>
        </p:txBody>
      </p:sp>
      <p:sp>
        <p:nvSpPr>
          <p:cNvPr id="4" name="Rectangle 8">
            <a:extLst>
              <a:ext uri="{FF2B5EF4-FFF2-40B4-BE49-F238E27FC236}">
                <a16:creationId xmlns:a16="http://schemas.microsoft.com/office/drawing/2014/main" id="{4C85638D-F9E3-C59A-65D3-FB39E145485E}"/>
              </a:ext>
            </a:extLst>
          </p:cNvPr>
          <p:cNvSpPr>
            <a:spLocks noGrp="1" noChangeArrowheads="1"/>
          </p:cNvSpPr>
          <p:nvPr>
            <p:ph idx="1"/>
          </p:nvPr>
        </p:nvSpPr>
        <p:spPr>
          <a:xfrm>
            <a:off x="838200" y="1825625"/>
            <a:ext cx="10515600" cy="4351338"/>
          </a:xfrm>
        </p:spPr>
        <p:txBody>
          <a:bodyPr/>
          <a:lstStyle/>
          <a:p>
            <a:r>
              <a:rPr lang="en-GB" altLang="en-US" sz="2400" dirty="0"/>
              <a:t>Think of a public sector organisation with which you are familiar.</a:t>
            </a:r>
          </a:p>
          <a:p>
            <a:pPr>
              <a:buFontTx/>
              <a:buNone/>
            </a:pPr>
            <a:endParaRPr lang="en-GB" altLang="en-US" sz="1200" dirty="0"/>
          </a:p>
          <a:p>
            <a:r>
              <a:rPr lang="en-GB" altLang="en-US" sz="2400" dirty="0"/>
              <a:t>Draw a spider gram with the organisation at the centre and note 10 factors which you could evaluate..</a:t>
            </a:r>
          </a:p>
          <a:p>
            <a:endParaRPr lang="en-GB" altLang="en-US" sz="2400" dirty="0"/>
          </a:p>
          <a:p>
            <a:r>
              <a:rPr lang="en-GB" altLang="en-US" sz="2400" dirty="0"/>
              <a:t>In pairs discuss the factors which discourage change</a:t>
            </a:r>
          </a:p>
          <a:p>
            <a:pPr lvl="1"/>
            <a:r>
              <a:rPr lang="en-GB" altLang="en-US" sz="2000" dirty="0"/>
              <a:t>Can they be grouped?</a:t>
            </a:r>
          </a:p>
          <a:p>
            <a:pPr lvl="1"/>
            <a:r>
              <a:rPr lang="en-GB" altLang="en-US" sz="2000" dirty="0"/>
              <a:t>Where do they come from? </a:t>
            </a:r>
          </a:p>
          <a:p>
            <a:pPr lvl="1"/>
            <a:r>
              <a:rPr lang="en-GB" altLang="en-US" sz="2000" dirty="0"/>
              <a:t>Are the factors equally important? </a:t>
            </a:r>
          </a:p>
          <a:p>
            <a:pPr lvl="1"/>
            <a:r>
              <a:rPr lang="en-GB" altLang="en-US" sz="2000" dirty="0"/>
              <a:t>How do people feel about them?</a:t>
            </a:r>
          </a:p>
          <a:p>
            <a:endParaRPr lang="en-GB" altLang="en-US" sz="2400" dirty="0"/>
          </a:p>
        </p:txBody>
      </p:sp>
    </p:spTree>
    <p:extLst>
      <p:ext uri="{BB962C8B-B14F-4D97-AF65-F5344CB8AC3E}">
        <p14:creationId xmlns:p14="http://schemas.microsoft.com/office/powerpoint/2010/main" val="1273648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D64C8-67BC-A099-ACC6-EFAD66D4E8BC}"/>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26A6A969-4BDD-CE6A-7AA9-EB32295F4003}"/>
              </a:ext>
            </a:extLst>
          </p:cNvPr>
          <p:cNvSpPr>
            <a:spLocks noGrp="1" noChangeArrowheads="1"/>
          </p:cNvSpPr>
          <p:nvPr>
            <p:ph idx="1"/>
          </p:nvPr>
        </p:nvSpPr>
        <p:spPr>
          <a:xfrm>
            <a:off x="838200" y="1825625"/>
            <a:ext cx="10515600" cy="4351338"/>
          </a:xfrm>
        </p:spPr>
        <p:txBody>
          <a:bodyPr/>
          <a:lstStyle/>
          <a:p>
            <a:pPr>
              <a:lnSpc>
                <a:spcPct val="80000"/>
              </a:lnSpc>
            </a:pPr>
            <a:r>
              <a:rPr lang="en-US" altLang="en-US" dirty="0"/>
              <a:t>Evaluating youth work is a complex task which has recently become over burdened with the study of quantitative information.  This may have as much to do with the fact that computers store and allow for such data to be searched for more easily than qualitative, experiential data.  </a:t>
            </a:r>
          </a:p>
          <a:p>
            <a:pPr>
              <a:lnSpc>
                <a:spcPct val="80000"/>
              </a:lnSpc>
            </a:pPr>
            <a:endParaRPr lang="en-US" altLang="en-US" dirty="0"/>
          </a:p>
          <a:p>
            <a:pPr>
              <a:lnSpc>
                <a:spcPct val="80000"/>
              </a:lnSpc>
            </a:pPr>
            <a:r>
              <a:rPr lang="en-US" altLang="en-US" dirty="0"/>
              <a:t>The importance of an ‘assessment of multi-dimensional performance, recognizing that public services can rarely be judged by the simplicity of output measures’ (Stewart, 1992, p. 38) cannot be overstated. </a:t>
            </a:r>
            <a:endParaRPr lang="en-GB" altLang="en-US" dirty="0"/>
          </a:p>
        </p:txBody>
      </p:sp>
    </p:spTree>
    <p:extLst>
      <p:ext uri="{BB962C8B-B14F-4D97-AF65-F5344CB8AC3E}">
        <p14:creationId xmlns:p14="http://schemas.microsoft.com/office/powerpoint/2010/main" val="2947069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87AD-A113-B435-AA7A-0F8F5004646F}"/>
              </a:ext>
            </a:extLst>
          </p:cNvPr>
          <p:cNvSpPr>
            <a:spLocks noGrp="1"/>
          </p:cNvSpPr>
          <p:nvPr>
            <p:ph type="title"/>
          </p:nvPr>
        </p:nvSpPr>
        <p:spPr/>
        <p:txBody>
          <a:bodyPr/>
          <a:lstStyle/>
          <a:p>
            <a:r>
              <a:rPr lang="en-GB" dirty="0"/>
              <a:t>Improvement (Action?)</a:t>
            </a:r>
          </a:p>
        </p:txBody>
      </p:sp>
      <p:sp>
        <p:nvSpPr>
          <p:cNvPr id="4" name="Rectangle 3">
            <a:extLst>
              <a:ext uri="{FF2B5EF4-FFF2-40B4-BE49-F238E27FC236}">
                <a16:creationId xmlns:a16="http://schemas.microsoft.com/office/drawing/2014/main" id="{423A1A80-86D5-1FEB-FE40-03940C9146D9}"/>
              </a:ext>
            </a:extLst>
          </p:cNvPr>
          <p:cNvSpPr>
            <a:spLocks noGrp="1" noChangeArrowheads="1"/>
          </p:cNvSpPr>
          <p:nvPr>
            <p:ph idx="1"/>
          </p:nvPr>
        </p:nvSpPr>
        <p:spPr>
          <a:xfrm>
            <a:off x="838200" y="1825625"/>
            <a:ext cx="10515600" cy="4351338"/>
          </a:xfrm>
        </p:spPr>
        <p:txBody>
          <a:bodyPr>
            <a:normAutofit/>
          </a:bodyPr>
          <a:lstStyle/>
          <a:p>
            <a:pPr>
              <a:lnSpc>
                <a:spcPct val="90000"/>
              </a:lnSpc>
            </a:pPr>
            <a:r>
              <a:rPr lang="en-GB" altLang="en-US" sz="2400" dirty="0"/>
              <a:t>Improvement in public sector organisations, and particularly in those populated by influential professional groups, is beset by complexity of a different order from that in more hierarchical organisations. Success is likely to depend as much on the quality of implementation, on the sensitivity to different points of view and on the degree of support from influential organisation members as on the soundness of the principles of the change approach adopted.</a:t>
            </a:r>
          </a:p>
          <a:p>
            <a:pPr>
              <a:lnSpc>
                <a:spcPct val="90000"/>
              </a:lnSpc>
              <a:buFontTx/>
              <a:buNone/>
            </a:pPr>
            <a:endParaRPr lang="en-GB" altLang="en-US" sz="2400" dirty="0"/>
          </a:p>
          <a:p>
            <a:pPr algn="r">
              <a:lnSpc>
                <a:spcPct val="90000"/>
              </a:lnSpc>
              <a:buFontTx/>
              <a:buNone/>
            </a:pPr>
            <a:r>
              <a:rPr lang="en-GB" altLang="en-US" sz="2400" dirty="0"/>
              <a:t>Iles and Sutherland, no date, p. 18</a:t>
            </a:r>
            <a:r>
              <a:rPr lang="en-GB" altLang="en-US" dirty="0"/>
              <a:t>.</a:t>
            </a:r>
          </a:p>
        </p:txBody>
      </p:sp>
    </p:spTree>
    <p:extLst>
      <p:ext uri="{BB962C8B-B14F-4D97-AF65-F5344CB8AC3E}">
        <p14:creationId xmlns:p14="http://schemas.microsoft.com/office/powerpoint/2010/main" val="1707407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C92AA25A-E7A0-A1E4-B391-06DAB9C98CE4}"/>
              </a:ext>
            </a:extLst>
          </p:cNvPr>
          <p:cNvSpPr>
            <a:spLocks noGrp="1" noChangeArrowheads="1"/>
          </p:cNvSpPr>
          <p:nvPr>
            <p:ph type="title"/>
          </p:nvPr>
        </p:nvSpPr>
        <p:spPr/>
        <p:txBody>
          <a:bodyPr/>
          <a:lstStyle/>
          <a:p>
            <a:r>
              <a:rPr lang="en-GB" altLang="en-US"/>
              <a:t>The past is a foreign country</a:t>
            </a:r>
          </a:p>
        </p:txBody>
      </p:sp>
      <p:sp>
        <p:nvSpPr>
          <p:cNvPr id="36867" name="Rectangle 3">
            <a:extLst>
              <a:ext uri="{FF2B5EF4-FFF2-40B4-BE49-F238E27FC236}">
                <a16:creationId xmlns:a16="http://schemas.microsoft.com/office/drawing/2014/main" id="{BF6D8B67-75BF-DF52-FEB1-957246DC8268}"/>
              </a:ext>
            </a:extLst>
          </p:cNvPr>
          <p:cNvSpPr>
            <a:spLocks noGrp="1" noChangeArrowheads="1"/>
          </p:cNvSpPr>
          <p:nvPr>
            <p:ph type="body" sz="half" idx="2"/>
          </p:nvPr>
        </p:nvSpPr>
        <p:spPr>
          <a:xfrm>
            <a:off x="7175500" y="2133601"/>
            <a:ext cx="3322638" cy="4568825"/>
          </a:xfrm>
        </p:spPr>
        <p:txBody>
          <a:bodyPr/>
          <a:lstStyle/>
          <a:p>
            <a:pPr>
              <a:buFontTx/>
              <a:buNone/>
            </a:pPr>
            <a:r>
              <a:rPr lang="en-GB" altLang="en-US"/>
              <a:t>	</a:t>
            </a:r>
            <a:r>
              <a:rPr lang="en-GB" altLang="en-US" sz="4800"/>
              <a:t>They	do things differently there</a:t>
            </a:r>
          </a:p>
        </p:txBody>
      </p:sp>
      <p:pic>
        <p:nvPicPr>
          <p:cNvPr id="36868" name="Picture 4">
            <a:extLst>
              <a:ext uri="{FF2B5EF4-FFF2-40B4-BE49-F238E27FC236}">
                <a16:creationId xmlns:a16="http://schemas.microsoft.com/office/drawing/2014/main" id="{D758FFAF-CDAD-EF98-2390-E4C083244CB3}"/>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1992313" y="1865314"/>
            <a:ext cx="5040312" cy="43719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8914" name="Group 2">
            <a:extLst>
              <a:ext uri="{FF2B5EF4-FFF2-40B4-BE49-F238E27FC236}">
                <a16:creationId xmlns:a16="http://schemas.microsoft.com/office/drawing/2014/main" id="{E5AF265F-F60E-6C62-1272-A6A6AD4952AC}"/>
              </a:ext>
            </a:extLst>
          </p:cNvPr>
          <p:cNvGraphicFramePr>
            <a:graphicFrameLocks noGrp="1"/>
          </p:cNvGraphicFramePr>
          <p:nvPr>
            <p:ph type="tbl" idx="1"/>
          </p:nvPr>
        </p:nvGraphicFramePr>
        <p:xfrm>
          <a:off x="1992313" y="476251"/>
          <a:ext cx="8229600" cy="5433441"/>
        </p:xfrm>
        <a:graphic>
          <a:graphicData uri="http://schemas.openxmlformats.org/drawingml/2006/table">
            <a:tbl>
              <a:tblPr/>
              <a:tblGrid>
                <a:gridCol w="1646237">
                  <a:extLst>
                    <a:ext uri="{9D8B030D-6E8A-4147-A177-3AD203B41FA5}">
                      <a16:colId xmlns:a16="http://schemas.microsoft.com/office/drawing/2014/main" val="4099649064"/>
                    </a:ext>
                  </a:extLst>
                </a:gridCol>
                <a:gridCol w="1646238">
                  <a:extLst>
                    <a:ext uri="{9D8B030D-6E8A-4147-A177-3AD203B41FA5}">
                      <a16:colId xmlns:a16="http://schemas.microsoft.com/office/drawing/2014/main" val="2297171322"/>
                    </a:ext>
                  </a:extLst>
                </a:gridCol>
                <a:gridCol w="1644650">
                  <a:extLst>
                    <a:ext uri="{9D8B030D-6E8A-4147-A177-3AD203B41FA5}">
                      <a16:colId xmlns:a16="http://schemas.microsoft.com/office/drawing/2014/main" val="945455180"/>
                    </a:ext>
                  </a:extLst>
                </a:gridCol>
                <a:gridCol w="1646237">
                  <a:extLst>
                    <a:ext uri="{9D8B030D-6E8A-4147-A177-3AD203B41FA5}">
                      <a16:colId xmlns:a16="http://schemas.microsoft.com/office/drawing/2014/main" val="666795781"/>
                    </a:ext>
                  </a:extLst>
                </a:gridCol>
                <a:gridCol w="1646238">
                  <a:extLst>
                    <a:ext uri="{9D8B030D-6E8A-4147-A177-3AD203B41FA5}">
                      <a16:colId xmlns:a16="http://schemas.microsoft.com/office/drawing/2014/main" val="3037794031"/>
                    </a:ext>
                  </a:extLst>
                </a:gridCol>
              </a:tblGrid>
              <a:tr h="647700">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1" i="0" u="none" strike="noStrike" cap="none" normalizeH="0" baseline="0">
                          <a:ln>
                            <a:noFill/>
                          </a:ln>
                          <a:solidFill>
                            <a:schemeClr val="tx1"/>
                          </a:solidFill>
                          <a:effectLst/>
                          <a:latin typeface="Arial" panose="020B0604020202020204" pitchFamily="34" charset="0"/>
                          <a:cs typeface="Arial" panose="020B0604020202020204" pitchFamily="34" charset="0"/>
                        </a:rPr>
                        <a:t>Four Management Models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Rational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Goal</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Internal Process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Human Relations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Open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Systems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588730609"/>
                  </a:ext>
                </a:extLst>
              </a:tr>
              <a:tr h="904875">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Criteria of effectiveness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Productivity, profit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Stability, continuity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Commitment, cohesion, morale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Adaptability, external support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866077027"/>
                  </a:ext>
                </a:extLst>
              </a:tr>
              <a:tr h="906463">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Emphasis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Goals are clarified, analysed and action taken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Defining responsibility, measurement, documentation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Participation, conflict resolution and consensus building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Adaptation, creative problem solving, innovation, change management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20950597"/>
                  </a:ext>
                </a:extLst>
              </a:tr>
              <a:tr h="904875">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Climate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Rational economic: the bottom line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Hierarchy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Team oriented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Innovation, flexible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62516312"/>
                  </a:ext>
                </a:extLst>
              </a:tr>
              <a:tr h="904875">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Role of manager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Director and producer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Monitor and coordinator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Mentor and facilitator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800">
                          <a:solidFill>
                            <a:schemeClr val="tx1"/>
                          </a:solidFill>
                          <a:latin typeface="Arial" panose="020B0604020202020204" pitchFamily="34" charset="0"/>
                          <a:cs typeface="Arial" panose="020B0604020202020204" pitchFamily="34" charset="0"/>
                        </a:defRPr>
                      </a:lvl1pPr>
                      <a:lvl2pPr>
                        <a:defRPr sz="2400">
                          <a:solidFill>
                            <a:schemeClr val="tx1"/>
                          </a:solidFill>
                          <a:latin typeface="Arial" panose="020B0604020202020204" pitchFamily="34" charset="0"/>
                          <a:cs typeface="Arial" panose="020B0604020202020204" pitchFamily="34" charset="0"/>
                        </a:defRPr>
                      </a:lvl2pPr>
                      <a:lvl3pPr>
                        <a:defRPr sz="2000">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Innovator and broker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613462994"/>
                  </a:ext>
                </a:extLst>
              </a:tr>
            </a:tbl>
          </a:graphicData>
        </a:graphic>
      </p:graphicFrame>
      <p:sp>
        <p:nvSpPr>
          <p:cNvPr id="38952" name="Text Box 40">
            <a:extLst>
              <a:ext uri="{FF2B5EF4-FFF2-40B4-BE49-F238E27FC236}">
                <a16:creationId xmlns:a16="http://schemas.microsoft.com/office/drawing/2014/main" id="{E9633527-C827-C507-F3D7-36F55BE429A7}"/>
              </a:ext>
            </a:extLst>
          </p:cNvPr>
          <p:cNvSpPr txBox="1">
            <a:spLocks noChangeArrowheads="1"/>
          </p:cNvSpPr>
          <p:nvPr/>
        </p:nvSpPr>
        <p:spPr bwMode="auto">
          <a:xfrm>
            <a:off x="2135188" y="6021388"/>
            <a:ext cx="80645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sz="1400">
                <a:latin typeface="Arial" panose="020B0604020202020204" pitchFamily="34" charset="0"/>
              </a:rPr>
              <a:t>Adapted from Quinn R, The Evolution of Management Models, </a:t>
            </a:r>
            <a:r>
              <a:rPr lang="en-GB" altLang="en-US" sz="1400" i="1">
                <a:latin typeface="Arial" panose="020B0604020202020204" pitchFamily="34" charset="0"/>
              </a:rPr>
              <a:t>Becoming a Master Manager, Chichester, John Wiley, </a:t>
            </a:r>
            <a:r>
              <a:rPr lang="en-GB" altLang="en-US" sz="1400">
                <a:latin typeface="Arial" panose="020B0604020202020204" pitchFamily="34" charset="0"/>
              </a:rPr>
              <a:t>1996.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3CD96-A711-5E9A-03D5-BEB125CDDB3F}"/>
              </a:ext>
            </a:extLst>
          </p:cNvPr>
          <p:cNvSpPr>
            <a:spLocks noGrp="1"/>
          </p:cNvSpPr>
          <p:nvPr>
            <p:ph type="title"/>
          </p:nvPr>
        </p:nvSpPr>
        <p:spPr/>
        <p:txBody>
          <a:bodyPr/>
          <a:lstStyle/>
          <a:p>
            <a:r>
              <a:rPr lang="en-GB" dirty="0"/>
              <a:t>Summarising</a:t>
            </a:r>
          </a:p>
        </p:txBody>
      </p:sp>
      <p:sp>
        <p:nvSpPr>
          <p:cNvPr id="3" name="Content Placeholder 2">
            <a:extLst>
              <a:ext uri="{FF2B5EF4-FFF2-40B4-BE49-F238E27FC236}">
                <a16:creationId xmlns:a16="http://schemas.microsoft.com/office/drawing/2014/main" id="{73ED1048-0281-D5BB-2B72-D46F464B4257}"/>
              </a:ext>
            </a:extLst>
          </p:cNvPr>
          <p:cNvSpPr>
            <a:spLocks noGrp="1"/>
          </p:cNvSpPr>
          <p:nvPr>
            <p:ph idx="1"/>
          </p:nvPr>
        </p:nvSpPr>
        <p:spPr/>
        <p:txBody>
          <a:bodyPr/>
          <a:lstStyle/>
          <a:p>
            <a:r>
              <a:rPr lang="en-GB" altLang="en-US" sz="2800" dirty="0"/>
              <a:t>Evaluation should be continual, can be planned or unplanned, gradual or sporadic.</a:t>
            </a:r>
          </a:p>
          <a:p>
            <a:r>
              <a:rPr lang="en-GB" altLang="en-US" sz="2800" dirty="0"/>
              <a:t>Organisations have specific purposes and goals, these should be re-evaluated annually.</a:t>
            </a:r>
          </a:p>
          <a:p>
            <a:r>
              <a:rPr lang="en-GB" altLang="en-US" sz="2800" dirty="0"/>
              <a:t>The theory of change evolves over time. </a:t>
            </a:r>
          </a:p>
          <a:p>
            <a:r>
              <a:rPr lang="en-GB" altLang="en-US" sz="2800" dirty="0"/>
              <a:t>Commissioning is playing a large part in organisational change.</a:t>
            </a:r>
          </a:p>
          <a:p>
            <a:r>
              <a:rPr lang="en-GB" altLang="en-US" sz="2800" dirty="0"/>
              <a:t>Professional groups retain power within organisations to influence change</a:t>
            </a:r>
            <a:endParaRPr lang="en-US" altLang="en-US" sz="2800" dirty="0"/>
          </a:p>
          <a:p>
            <a:endParaRPr lang="en-GB" dirty="0"/>
          </a:p>
        </p:txBody>
      </p:sp>
    </p:spTree>
    <p:extLst>
      <p:ext uri="{BB962C8B-B14F-4D97-AF65-F5344CB8AC3E}">
        <p14:creationId xmlns:p14="http://schemas.microsoft.com/office/powerpoint/2010/main" val="1883573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99AE8-5097-9FC8-BA4B-C7E45F9B9B1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CB7CFF2-69C7-9A80-63DB-C08389EB0DD0}"/>
              </a:ext>
            </a:extLst>
          </p:cNvPr>
          <p:cNvSpPr>
            <a:spLocks noGrp="1"/>
          </p:cNvSpPr>
          <p:nvPr>
            <p:ph idx="1"/>
          </p:nvPr>
        </p:nvSpPr>
        <p:spPr>
          <a:xfrm>
            <a:off x="838200" y="1253331"/>
            <a:ext cx="10515600" cy="4351338"/>
          </a:xfrm>
        </p:spPr>
        <p:txBody>
          <a:bodyPr>
            <a:normAutofit fontScale="92500"/>
          </a:bodyPr>
          <a:lstStyle/>
          <a:p>
            <a:pPr>
              <a:spcBef>
                <a:spcPct val="0"/>
              </a:spcBef>
              <a:buFontTx/>
              <a:buNone/>
            </a:pPr>
            <a:r>
              <a:rPr lang="en-GB" altLang="en-US" sz="2400" dirty="0" err="1"/>
              <a:t>Boud</a:t>
            </a:r>
            <a:r>
              <a:rPr lang="en-GB" altLang="en-US" sz="2400" dirty="0"/>
              <a:t> D, Cressey P, and Docherty P, </a:t>
            </a:r>
            <a:r>
              <a:rPr lang="en-GB" altLang="en-US" sz="2400" i="1" dirty="0"/>
              <a:t>Productive Reflection at Work, Learning for changing organisations, </a:t>
            </a:r>
            <a:r>
              <a:rPr lang="en-GB" altLang="en-US" sz="2400" dirty="0"/>
              <a:t>Routledge, </a:t>
            </a:r>
            <a:r>
              <a:rPr lang="en-GB" altLang="en-US" sz="2400" dirty="0">
                <a:hlinkClick r:id="rId2"/>
              </a:rPr>
              <a:t>http://www.netlibrary.com/Reader/</a:t>
            </a:r>
            <a:r>
              <a:rPr lang="en-GB" altLang="en-US" sz="2400" dirty="0"/>
              <a:t> [13.04.10]</a:t>
            </a:r>
          </a:p>
          <a:p>
            <a:pPr>
              <a:spcBef>
                <a:spcPct val="0"/>
              </a:spcBef>
              <a:buFontTx/>
              <a:buNone/>
            </a:pPr>
            <a:r>
              <a:rPr lang="en-GB" altLang="en-US" sz="2400" dirty="0"/>
              <a:t>Dalrymple J, and Burke B, (2001) </a:t>
            </a:r>
            <a:r>
              <a:rPr lang="en-GB" altLang="en-US" sz="2400" i="1" dirty="0"/>
              <a:t>ANTI OPPRESSIVE PRACTICE SOCIAL CARE AND THE LAW, </a:t>
            </a:r>
            <a:r>
              <a:rPr lang="en-GB" altLang="en-US" sz="2400" dirty="0"/>
              <a:t>Buckingham: OU Press. </a:t>
            </a:r>
          </a:p>
          <a:p>
            <a:pPr>
              <a:spcBef>
                <a:spcPct val="0"/>
              </a:spcBef>
              <a:buFontTx/>
              <a:buNone/>
            </a:pPr>
            <a:r>
              <a:rPr lang="en-GB" altLang="en-US" sz="2400" dirty="0"/>
              <a:t>Dawson SJND, (1996) </a:t>
            </a:r>
            <a:r>
              <a:rPr lang="en-GB" altLang="en-US" sz="2400" i="1" dirty="0"/>
              <a:t>Analysing Organisations, </a:t>
            </a:r>
            <a:r>
              <a:rPr lang="en-GB" altLang="en-US" sz="2400" dirty="0"/>
              <a:t>Hampshire: Macmillan.</a:t>
            </a:r>
          </a:p>
          <a:p>
            <a:pPr>
              <a:spcBef>
                <a:spcPct val="0"/>
              </a:spcBef>
              <a:buFontTx/>
              <a:buNone/>
            </a:pPr>
            <a:r>
              <a:rPr lang="en-GB" altLang="en-US" sz="2400" dirty="0"/>
              <a:t>Iles V, and Sutherland K, </a:t>
            </a:r>
            <a:r>
              <a:rPr lang="en-GB" altLang="en-US" sz="2400" i="1" dirty="0"/>
              <a:t>Organisational Change A review for health care managers, professionals and researchers, </a:t>
            </a:r>
            <a:r>
              <a:rPr lang="en-GB" altLang="en-US" sz="2400" dirty="0"/>
              <a:t>NCC SDO, </a:t>
            </a:r>
            <a:r>
              <a:rPr lang="en-GB" altLang="en-US" sz="2400" dirty="0">
                <a:hlinkClick r:id="rId3"/>
              </a:rPr>
              <a:t>http://www.sdo.nihr.ac.uk/files/adhoc/change-management-review.pdf</a:t>
            </a:r>
            <a:r>
              <a:rPr lang="en-GB" altLang="en-US" sz="2400" dirty="0"/>
              <a:t> [13.04.10]</a:t>
            </a:r>
          </a:p>
          <a:p>
            <a:pPr>
              <a:spcBef>
                <a:spcPct val="0"/>
              </a:spcBef>
              <a:buFontTx/>
              <a:buNone/>
            </a:pPr>
            <a:r>
              <a:rPr lang="en-GB" altLang="en-US" sz="2400" dirty="0"/>
              <a:t>Jary D, and Jary J, (2000) </a:t>
            </a:r>
            <a:r>
              <a:rPr lang="en-GB" altLang="en-US" sz="2400" i="1" dirty="0"/>
              <a:t>Dictionary of</a:t>
            </a:r>
            <a:r>
              <a:rPr lang="en-GB" altLang="en-US" sz="2400" dirty="0"/>
              <a:t> </a:t>
            </a:r>
            <a:r>
              <a:rPr lang="en-GB" altLang="en-US" sz="2400" i="1" dirty="0"/>
              <a:t>Sociology</a:t>
            </a:r>
            <a:r>
              <a:rPr lang="en-GB" altLang="en-US" sz="2400" dirty="0"/>
              <a:t> (3</a:t>
            </a:r>
            <a:r>
              <a:rPr lang="en-GB" altLang="en-US" sz="2400" baseline="30000" dirty="0"/>
              <a:t>rd</a:t>
            </a:r>
            <a:r>
              <a:rPr lang="en-GB" altLang="en-US" sz="2400" dirty="0"/>
              <a:t> Ed.) Glasgow: Harper Collins.</a:t>
            </a:r>
          </a:p>
          <a:p>
            <a:pPr>
              <a:spcBef>
                <a:spcPct val="0"/>
              </a:spcBef>
              <a:buFontTx/>
              <a:buNone/>
            </a:pPr>
            <a:r>
              <a:rPr lang="en-GB" altLang="en-US" sz="2400" dirty="0"/>
              <a:t>Stewart J, (1992) Guidelines for Public Service MANAGEMENT. In Carter, Jeffs T, and Smith M, eds. </a:t>
            </a:r>
            <a:r>
              <a:rPr lang="en-GB" altLang="en-US" sz="2400" i="1" dirty="0"/>
              <a:t>Changing Social Work and Welfare, </a:t>
            </a:r>
            <a:r>
              <a:rPr lang="en-GB" altLang="en-US" sz="2400" dirty="0"/>
              <a:t>Birmingham: OU Press.</a:t>
            </a:r>
          </a:p>
          <a:p>
            <a:pPr>
              <a:spcBef>
                <a:spcPct val="0"/>
              </a:spcBef>
              <a:buFontTx/>
              <a:buNone/>
            </a:pPr>
            <a:r>
              <a:rPr lang="en-GB" altLang="en-US" sz="2400" dirty="0"/>
              <a:t>Watson T J,</a:t>
            </a:r>
            <a:r>
              <a:rPr lang="en-GB" altLang="en-US" sz="2400" i="1" dirty="0"/>
              <a:t> </a:t>
            </a:r>
            <a:r>
              <a:rPr lang="en-GB" altLang="en-US" sz="2400" dirty="0"/>
              <a:t>(2006) </a:t>
            </a:r>
            <a:r>
              <a:rPr lang="en-GB" altLang="en-US" sz="2400" i="1" dirty="0"/>
              <a:t>Organising and managing work</a:t>
            </a:r>
            <a:r>
              <a:rPr lang="en-GB" altLang="en-US" sz="2400" dirty="0"/>
              <a:t> (2</a:t>
            </a:r>
            <a:r>
              <a:rPr lang="en-GB" altLang="en-US" sz="2400" baseline="30000" dirty="0"/>
              <a:t>nd</a:t>
            </a:r>
            <a:r>
              <a:rPr lang="en-GB" altLang="en-US" sz="2400" dirty="0"/>
              <a:t> Ed.), Harlow: Financial Times/ Prentice Hall.</a:t>
            </a:r>
          </a:p>
          <a:p>
            <a:pPr marL="0" indent="0">
              <a:buNone/>
            </a:pPr>
            <a:endParaRPr lang="en-GB" dirty="0"/>
          </a:p>
        </p:txBody>
      </p:sp>
    </p:spTree>
    <p:extLst>
      <p:ext uri="{BB962C8B-B14F-4D97-AF65-F5344CB8AC3E}">
        <p14:creationId xmlns:p14="http://schemas.microsoft.com/office/powerpoint/2010/main" val="5422367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docProps/app.xml><?xml version="1.0" encoding="utf-8"?>
<Properties xmlns="http://schemas.openxmlformats.org/officeDocument/2006/extended-properties" xmlns:vt="http://schemas.openxmlformats.org/officeDocument/2006/docPropsVTypes">
  <TotalTime>55</TotalTime>
  <Words>897</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14</vt:i4>
      </vt:variant>
    </vt:vector>
  </HeadingPairs>
  <TitlesOfParts>
    <vt:vector size="19" baseType="lpstr">
      <vt:lpstr>Arial</vt:lpstr>
      <vt:lpstr>Calibri</vt:lpstr>
      <vt:lpstr>Calibri Light</vt:lpstr>
      <vt:lpstr>Office Theme</vt:lpstr>
      <vt:lpstr>1_Office Theme</vt:lpstr>
      <vt:lpstr>PowerPoint Presentation</vt:lpstr>
      <vt:lpstr>Understanding and Evaluating Organisations </vt:lpstr>
      <vt:lpstr>PowerPoint Presentation</vt:lpstr>
      <vt:lpstr>What is an organisation?</vt:lpstr>
      <vt:lpstr>What is management?</vt:lpstr>
      <vt:lpstr>Management in the Public Sector</vt:lpstr>
      <vt:lpstr>Modern organisations are normally like</vt:lpstr>
      <vt:lpstr>PowerPoint Presentation</vt:lpstr>
      <vt:lpstr>PowerPoint Presentation</vt:lpstr>
      <vt:lpstr>Improvement (Action?)</vt:lpstr>
      <vt:lpstr>The past is a foreign country</vt:lpstr>
      <vt:lpstr>PowerPoint Presentation</vt:lpstr>
      <vt:lpstr>Summarising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2</cp:revision>
  <dcterms:created xsi:type="dcterms:W3CDTF">2023-10-18T20:15:31Z</dcterms:created>
  <dcterms:modified xsi:type="dcterms:W3CDTF">2023-10-18T21:10:37Z</dcterms:modified>
</cp:coreProperties>
</file>