
<file path=[Content_Types].xml><?xml version="1.0" encoding="utf-8"?>
<Types xmlns="http://schemas.openxmlformats.org/package/2006/content-types">
  <Default Extension="tmp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68" r:id="rId3"/>
    <p:sldId id="257" r:id="rId4"/>
    <p:sldId id="263" r:id="rId5"/>
    <p:sldId id="262" r:id="rId6"/>
    <p:sldId id="264" r:id="rId7"/>
    <p:sldId id="261" r:id="rId8"/>
    <p:sldId id="259" r:id="rId9"/>
    <p:sldId id="260" r:id="rId10"/>
    <p:sldId id="267" r:id="rId11"/>
    <p:sldId id="266" r:id="rId12"/>
    <p:sldId id="258" r:id="rId13"/>
  </p:sldIdLst>
  <p:sldSz cx="9144000" cy="6858000" type="screen4x3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89" d="100"/>
          <a:sy n="89" d="100"/>
        </p:scale>
        <p:origin x="462" y="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D8C02-E705-8A49-AEA1-CA5C3897D431}" type="datetimeFigureOut">
              <a:rPr lang="en-US" smtClean="0"/>
              <a:t>12/13/2016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2FCA99-991A-FB48-B468-99E1303C00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D8C02-E705-8A49-AEA1-CA5C3897D431}" type="datetimeFigureOut">
              <a:rPr lang="en-US" smtClean="0"/>
              <a:t>12/13/2016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2FCA99-991A-FB48-B468-99E1303C00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D8C02-E705-8A49-AEA1-CA5C3897D431}" type="datetimeFigureOut">
              <a:rPr lang="en-US" smtClean="0"/>
              <a:t>12/13/2016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2FCA99-991A-FB48-B468-99E1303C00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D8C02-E705-8A49-AEA1-CA5C3897D431}" type="datetimeFigureOut">
              <a:rPr lang="en-US" smtClean="0"/>
              <a:t>12/13/2016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2FCA99-991A-FB48-B468-99E1303C00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D8C02-E705-8A49-AEA1-CA5C3897D431}" type="datetimeFigureOut">
              <a:rPr lang="en-US" smtClean="0"/>
              <a:t>12/13/2016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2FCA99-991A-FB48-B468-99E1303C00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D8C02-E705-8A49-AEA1-CA5C3897D431}" type="datetimeFigureOut">
              <a:rPr lang="en-US" smtClean="0"/>
              <a:t>12/13/2016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2FCA99-991A-FB48-B468-99E1303C00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D8C02-E705-8A49-AEA1-CA5C3897D431}" type="datetimeFigureOut">
              <a:rPr lang="en-US" smtClean="0"/>
              <a:t>12/13/2016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2FCA99-991A-FB48-B468-99E1303C00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D8C02-E705-8A49-AEA1-CA5C3897D431}" type="datetimeFigureOut">
              <a:rPr lang="en-US" smtClean="0"/>
              <a:t>12/13/2016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2FCA99-991A-FB48-B468-99E1303C00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D8C02-E705-8A49-AEA1-CA5C3897D431}" type="datetimeFigureOut">
              <a:rPr lang="en-US" smtClean="0"/>
              <a:t>12/13/2016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2FCA99-991A-FB48-B468-99E1303C00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D8C02-E705-8A49-AEA1-CA5C3897D431}" type="datetimeFigureOut">
              <a:rPr lang="en-US" smtClean="0"/>
              <a:t>12/13/2016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2FCA99-991A-FB48-B468-99E1303C00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D8C02-E705-8A49-AEA1-CA5C3897D431}" type="datetimeFigureOut">
              <a:rPr lang="en-US" smtClean="0"/>
              <a:t>12/13/2016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2FCA99-991A-FB48-B468-99E1303C00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1D8C02-E705-8A49-AEA1-CA5C3897D431}" type="datetimeFigureOut">
              <a:rPr lang="en-US" smtClean="0"/>
              <a:t>12/13/2016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2FCA99-991A-FB48-B468-99E1303C00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mp"/><Relationship Id="rId2" Type="http://schemas.openxmlformats.org/officeDocument/2006/relationships/hyperlink" Target="http://www.fraserhealth.ca/media/2011_11_14_Quantitative-Research-Methods-and-Tools.pdf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tmp"/><Relationship Id="rId4" Type="http://schemas.openxmlformats.org/officeDocument/2006/relationships/image" Target="../media/image3.tmp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libguides.usc.edu/writingguide/quantitative" TargetMode="External"/><Relationship Id="rId2" Type="http://schemas.openxmlformats.org/officeDocument/2006/relationships/hyperlink" Target="http://www.snapsurveys.com/blog/what-is-the-difference-between-qualitative-research-and-quantitative-research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bing.com/images/search?q=kolb's+cycle+of+experiential+learning&amp;view=detailv2&amp;&amp;id=5FF050411124B27F8D27EC0BCA9097AE9246F15A&amp;selectedIndex=0&amp;ccid=bikfmHy5&amp;simid=607997169413066499&amp;thid=OIP.M6e291f987cb9b8b909725d1698a97cb7H0&amp;ajaxhist=0" TargetMode="External"/><Relationship Id="rId5" Type="http://schemas.openxmlformats.org/officeDocument/2006/relationships/hyperlink" Target="http://www.fraserhealth.ca/media/2011_11_14_Quantitative-Research-Methods-and-Tools.pdf" TargetMode="External"/><Relationship Id="rId4" Type="http://schemas.openxmlformats.org/officeDocument/2006/relationships/hyperlink" Target="http://libguides.usc.edu/writingguide/qualitativ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Methodology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6" name="Picture 2" descr="Image result for kolb's cycle of experiential learni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444" y="155070"/>
            <a:ext cx="8369112" cy="6412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07745" y="155070"/>
            <a:ext cx="257107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err="1" smtClean="0"/>
              <a:t>Kolbs</a:t>
            </a:r>
            <a:r>
              <a:rPr lang="en-GB" sz="2400" b="1" dirty="0" smtClean="0"/>
              <a:t> experiential learning cycle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16868493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Methodology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What is a methodology?</a:t>
            </a:r>
          </a:p>
          <a:p>
            <a:endParaRPr lang="en-US" dirty="0" smtClean="0"/>
          </a:p>
          <a:p>
            <a:r>
              <a:rPr lang="en-US" dirty="0" smtClean="0"/>
              <a:t>What is a research methodology?</a:t>
            </a:r>
          </a:p>
          <a:p>
            <a:endParaRPr lang="en-US" dirty="0" smtClean="0"/>
          </a:p>
          <a:p>
            <a:r>
              <a:rPr lang="en-US" dirty="0" smtClean="0"/>
              <a:t>Why are methodologies important to you?</a:t>
            </a:r>
            <a:endParaRPr 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Methodology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bg1">
                    <a:lumMod val="75000"/>
                  </a:schemeClr>
                </a:solidFill>
              </a:rPr>
              <a:t>What is a methodology?</a:t>
            </a:r>
          </a:p>
          <a:p>
            <a:r>
              <a:rPr lang="en-US" dirty="0" smtClean="0"/>
              <a:t>A specifically chosen method used to answer a question or collect data</a:t>
            </a:r>
          </a:p>
          <a:p>
            <a:r>
              <a:rPr lang="en-US" dirty="0" smtClean="0">
                <a:solidFill>
                  <a:schemeClr val="bg1">
                    <a:lumMod val="75000"/>
                  </a:schemeClr>
                </a:solidFill>
              </a:rPr>
              <a:t>What is a research methodology?</a:t>
            </a:r>
          </a:p>
          <a:p>
            <a:r>
              <a:rPr lang="en-US" dirty="0" smtClean="0"/>
              <a:t>A method with theoretical resonance to the data being collected </a:t>
            </a:r>
          </a:p>
          <a:p>
            <a:r>
              <a:rPr lang="en-US" dirty="0" smtClean="0">
                <a:solidFill>
                  <a:srgbClr val="BFBFBF"/>
                </a:solidFill>
              </a:rPr>
              <a:t>Why are methodologies important to you?</a:t>
            </a:r>
          </a:p>
          <a:p>
            <a:r>
              <a:rPr lang="en-US" dirty="0" smtClean="0"/>
              <a:t>The right tool for the right job</a:t>
            </a:r>
            <a:endParaRPr lang="en-US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Basic Methods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Qualitative research:</a:t>
            </a:r>
          </a:p>
          <a:p>
            <a:r>
              <a:rPr lang="en-US" dirty="0" smtClean="0"/>
              <a:t>Use this form to gain better / deeper </a:t>
            </a:r>
            <a:r>
              <a:rPr lang="en-US" b="1" dirty="0" smtClean="0"/>
              <a:t>understanding</a:t>
            </a:r>
            <a:r>
              <a:rPr lang="en-US" dirty="0" smtClean="0"/>
              <a:t> of underlying reasons, opinions and motivations.</a:t>
            </a:r>
          </a:p>
          <a:p>
            <a:endParaRPr lang="en-US" dirty="0" smtClean="0"/>
          </a:p>
          <a:p>
            <a:r>
              <a:rPr lang="en-US" dirty="0" smtClean="0"/>
              <a:t>Quantitative research:</a:t>
            </a:r>
          </a:p>
          <a:p>
            <a:r>
              <a:rPr lang="en-US" dirty="0" smtClean="0"/>
              <a:t>Use this form to gather </a:t>
            </a:r>
            <a:r>
              <a:rPr lang="en-US" b="1" dirty="0"/>
              <a:t>measurable</a:t>
            </a:r>
            <a:r>
              <a:rPr lang="en-US" dirty="0"/>
              <a:t> data to formulate </a:t>
            </a:r>
            <a:r>
              <a:rPr lang="en-US" dirty="0" smtClean="0"/>
              <a:t>facts, generate data – often numerical, create statistics</a:t>
            </a:r>
            <a:endParaRPr lang="en-US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Basic Methods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b="1" dirty="0" smtClean="0"/>
              <a:t>Qualitative</a:t>
            </a:r>
          </a:p>
          <a:p>
            <a:r>
              <a:rPr lang="en-US" dirty="0" smtClean="0"/>
              <a:t>Socially constructed nature of reality</a:t>
            </a:r>
          </a:p>
          <a:p>
            <a:r>
              <a:rPr lang="en-US" dirty="0" smtClean="0"/>
              <a:t>Sample is focused on gaining insight into specific phenomenon</a:t>
            </a:r>
          </a:p>
          <a:p>
            <a:r>
              <a:rPr lang="en-US" dirty="0" smtClean="0"/>
              <a:t>Non-rigid design which is responsive to new paths of enquiry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b="1" dirty="0" smtClean="0"/>
              <a:t>Quantitative</a:t>
            </a:r>
          </a:p>
          <a:p>
            <a:r>
              <a:rPr lang="en-US" dirty="0" smtClean="0"/>
              <a:t>Collecting data as fact</a:t>
            </a:r>
          </a:p>
          <a:p>
            <a:r>
              <a:rPr lang="en-US" dirty="0" smtClean="0"/>
              <a:t>Larger sample groups </a:t>
            </a:r>
          </a:p>
          <a:p>
            <a:r>
              <a:rPr lang="en-US" dirty="0" smtClean="0"/>
              <a:t>Repeatable and therefore reliable</a:t>
            </a:r>
          </a:p>
          <a:p>
            <a:r>
              <a:rPr lang="en-US" dirty="0" smtClean="0"/>
              <a:t>Well designed data collection methods</a:t>
            </a:r>
          </a:p>
          <a:p>
            <a:r>
              <a:rPr lang="en-US" dirty="0" smtClean="0"/>
              <a:t>A ‘counting’ method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Basic Methods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US" b="1" dirty="0" smtClean="0"/>
              <a:t>Qualitative</a:t>
            </a:r>
          </a:p>
          <a:p>
            <a:r>
              <a:rPr lang="en-US" dirty="0"/>
              <a:t>F</a:t>
            </a:r>
            <a:r>
              <a:rPr lang="en-US" dirty="0" smtClean="0"/>
              <a:t>ocus groups</a:t>
            </a:r>
          </a:p>
          <a:p>
            <a:r>
              <a:rPr lang="en-US" dirty="0" smtClean="0"/>
              <a:t>Interviews </a:t>
            </a:r>
          </a:p>
          <a:p>
            <a:r>
              <a:rPr lang="en-US" dirty="0" smtClean="0"/>
              <a:t>Observations</a:t>
            </a:r>
          </a:p>
          <a:p>
            <a:r>
              <a:rPr lang="en-US" dirty="0" smtClean="0"/>
              <a:t>Questionnaires (open)</a:t>
            </a:r>
          </a:p>
          <a:p>
            <a:r>
              <a:rPr lang="en-US" dirty="0" smtClean="0"/>
              <a:t>Action research </a:t>
            </a:r>
          </a:p>
          <a:p>
            <a:endParaRPr lang="en-US" dirty="0" smtClean="0"/>
          </a:p>
          <a:p>
            <a:r>
              <a:rPr lang="en-US" dirty="0" smtClean="0"/>
              <a:t>Direct interaction with contributors required</a:t>
            </a:r>
          </a:p>
          <a:p>
            <a:endParaRPr lang="en-US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US" b="1" dirty="0" smtClean="0"/>
              <a:t>Quantitative</a:t>
            </a:r>
          </a:p>
          <a:p>
            <a:r>
              <a:rPr lang="en-US" dirty="0" smtClean="0"/>
              <a:t>Surveys</a:t>
            </a:r>
          </a:p>
          <a:p>
            <a:r>
              <a:rPr lang="en-US" dirty="0" smtClean="0"/>
              <a:t>Polls</a:t>
            </a:r>
          </a:p>
          <a:p>
            <a:r>
              <a:rPr lang="en-US" dirty="0" smtClean="0"/>
              <a:t>Questionnaires (closed)</a:t>
            </a:r>
          </a:p>
          <a:p>
            <a:r>
              <a:rPr lang="en-US" dirty="0" smtClean="0"/>
              <a:t>Objective </a:t>
            </a:r>
          </a:p>
          <a:p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No direct interaction with contributors required</a:t>
            </a:r>
          </a:p>
          <a:p>
            <a:endParaRPr lang="en-US" dirty="0" smtClean="0"/>
          </a:p>
          <a:p>
            <a:endParaRPr lang="en-US" dirty="0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hlinkClick r:id="rId2"/>
              </a:rPr>
              <a:t>http://www.fraserhealth.ca/media/2011_11_14_Quantitative-Research-Methods-and-Tools.pdf</a:t>
            </a:r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Print comparative slide and create scenario</a:t>
            </a:r>
            <a:endParaRPr lang="en-US" dirty="0"/>
          </a:p>
        </p:txBody>
      </p:sp>
      <p:pic>
        <p:nvPicPr>
          <p:cNvPr id="4" name="Picture 3" descr="http://www.fraserhealth.ca/media/2011_11_14_Quantitative-Research-Methods-and-Tools.pdf - Internet Explorer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77" t="6119" r="7647"/>
          <a:stretch/>
        </p:blipFill>
        <p:spPr>
          <a:xfrm>
            <a:off x="0" y="-90852"/>
            <a:ext cx="9144000" cy="7045671"/>
          </a:xfrm>
          <a:prstGeom prst="rect">
            <a:avLst/>
          </a:prstGeom>
        </p:spPr>
      </p:pic>
      <p:pic>
        <p:nvPicPr>
          <p:cNvPr id="5" name="Picture 4" descr="Screen Clippi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5881" y="460847"/>
            <a:ext cx="3324689" cy="743054"/>
          </a:xfrm>
          <a:prstGeom prst="rect">
            <a:avLst/>
          </a:prstGeom>
        </p:spPr>
      </p:pic>
      <p:pic>
        <p:nvPicPr>
          <p:cNvPr id="6" name="Picture 5" descr="Screen Clippi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8748" y="460847"/>
            <a:ext cx="3038899" cy="756818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Class work: Collect </a:t>
            </a:r>
            <a:r>
              <a:rPr lang="en-US" dirty="0" smtClean="0"/>
              <a:t>information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Young people (15-18) at a Saturday stage school are the target of a new council scheme to connect nutrition to success.</a:t>
            </a:r>
            <a:r>
              <a:rPr lang="en-GB" dirty="0"/>
              <a:t> Design ways to collect information to prove or disprove this hypothesis</a:t>
            </a:r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Use the handout to design research methods to collect information from the participants which will support positive action to improve the information available on this topic. </a:t>
            </a:r>
            <a:endParaRPr 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Class work: Collect information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en-GB" dirty="0" smtClean="0"/>
          </a:p>
          <a:p>
            <a:r>
              <a:rPr lang="en-GB" dirty="0" smtClean="0"/>
              <a:t>It is suggested that television programme content  is increasing hostile and aggressive behaviour in care homes for the elderly. Design ways to collect information to prove or disprove this hypothesis.</a:t>
            </a:r>
          </a:p>
          <a:p>
            <a:endParaRPr lang="en-GB" dirty="0"/>
          </a:p>
          <a:p>
            <a:r>
              <a:rPr lang="en-US" dirty="0"/>
              <a:t>Use the handout to design research methods to collect information from the participants which will support positive action to improve the information available on this topic.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95360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Literature Review STR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The Student Tutor report is a reflective process report on your work and development.</a:t>
            </a:r>
          </a:p>
          <a:p>
            <a:endParaRPr lang="en-US" dirty="0"/>
          </a:p>
          <a:p>
            <a:r>
              <a:rPr lang="en-US" dirty="0" smtClean="0"/>
              <a:t>I will place 3 papers in the STR section on Moodle today and your task over the Christmas break is to read a paper and provide a literature review style report in 800-1000 words. The full instructions will be on Moodle. </a:t>
            </a:r>
            <a:endParaRPr lang="en-US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Bibliography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sz="2000" dirty="0" smtClean="0">
                <a:hlinkClick r:id="rId2"/>
              </a:rPr>
              <a:t>http://www.snapsurveys.com/blog/what-is-the-difference-between-qualitative-research-and-quantitative-research/</a:t>
            </a:r>
            <a:endParaRPr lang="en-US" sz="2000" dirty="0" smtClean="0"/>
          </a:p>
          <a:p>
            <a:endParaRPr lang="en-US" sz="2000" dirty="0" smtClean="0"/>
          </a:p>
          <a:p>
            <a:r>
              <a:rPr lang="en-US" sz="2000" dirty="0" smtClean="0">
                <a:hlinkClick r:id="rId3"/>
              </a:rPr>
              <a:t>http://libguides.usc.edu/writingguide/quantitative</a:t>
            </a:r>
            <a:r>
              <a:rPr lang="en-US" sz="2000" dirty="0" smtClean="0"/>
              <a:t>  v good</a:t>
            </a:r>
          </a:p>
          <a:p>
            <a:endParaRPr lang="en-US" sz="2000" dirty="0" smtClean="0"/>
          </a:p>
          <a:p>
            <a:r>
              <a:rPr lang="en-US" sz="2000" dirty="0" smtClean="0">
                <a:hlinkClick r:id="rId4"/>
              </a:rPr>
              <a:t>http://libguides.usc.edu/writingguide/qualitative</a:t>
            </a:r>
            <a:r>
              <a:rPr lang="en-US" sz="2000" dirty="0" smtClean="0"/>
              <a:t> v good</a:t>
            </a:r>
          </a:p>
          <a:p>
            <a:endParaRPr lang="en-US" sz="2000" dirty="0" smtClean="0"/>
          </a:p>
          <a:p>
            <a:r>
              <a:rPr lang="en-US" sz="2000" dirty="0" smtClean="0">
                <a:hlinkClick r:id="rId5"/>
              </a:rPr>
              <a:t>http://www.fraserhealth.ca/media/2011_11_14_Quantitative-Research-Methods-and-Tools.pdf</a:t>
            </a:r>
            <a:r>
              <a:rPr lang="en-US" sz="2000" dirty="0" smtClean="0"/>
              <a:t>  Corrected Heymans + Pugh </a:t>
            </a:r>
          </a:p>
          <a:p>
            <a:endParaRPr lang="en-US" sz="2000" dirty="0"/>
          </a:p>
          <a:p>
            <a:r>
              <a:rPr lang="en-US" sz="2000" dirty="0" smtClean="0"/>
              <a:t>All accessed 09-12/12/16</a:t>
            </a:r>
          </a:p>
          <a:p>
            <a:endParaRPr lang="en-US" sz="2000" dirty="0"/>
          </a:p>
          <a:p>
            <a:r>
              <a:rPr lang="en-US" sz="2000" dirty="0">
                <a:hlinkClick r:id="rId6"/>
              </a:rPr>
              <a:t>http://www.bing.com/images/search?q=kolb%27s+cycle+of+experiential+learning&amp;view=detailv2&amp;&amp;</a:t>
            </a:r>
            <a:r>
              <a:rPr lang="en-US" sz="2000" dirty="0" smtClean="0">
                <a:hlinkClick r:id="rId6"/>
              </a:rPr>
              <a:t>id=5FF050411124B27F8D27EC0BCA9097AE9246F15A&amp;selectedIndex=0&amp;ccid=bikfmHy5&amp;simid=607997169413066499&amp;thid=OIP.M6e291f987cb9b8b909725d1698a97cb7H0&amp;ajaxhist=0</a:t>
            </a:r>
            <a:r>
              <a:rPr lang="en-US" sz="2000" dirty="0" smtClean="0"/>
              <a:t> </a:t>
            </a:r>
            <a:r>
              <a:rPr lang="en-US" sz="2000" dirty="0"/>
              <a:t>accessed </a:t>
            </a:r>
            <a:r>
              <a:rPr lang="en-US" sz="2000" dirty="0" smtClean="0"/>
              <a:t>13/12/16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369</TotalTime>
  <Words>430</Words>
  <Application>Microsoft Office PowerPoint</Application>
  <PresentationFormat>On-screen Show (4:3)</PresentationFormat>
  <Paragraphs>78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Calibri</vt:lpstr>
      <vt:lpstr>Office Theme</vt:lpstr>
      <vt:lpstr>Methodology</vt:lpstr>
      <vt:lpstr>PowerPoint Presentation</vt:lpstr>
      <vt:lpstr>Methodology</vt:lpstr>
      <vt:lpstr>Methodology</vt:lpstr>
      <vt:lpstr>Basic Methods</vt:lpstr>
      <vt:lpstr>Basic Methods</vt:lpstr>
      <vt:lpstr>Basic Methods</vt:lpstr>
      <vt:lpstr>PowerPoint Presentation</vt:lpstr>
      <vt:lpstr>Class work: Collect information</vt:lpstr>
      <vt:lpstr>Class work: Collect information</vt:lpstr>
      <vt:lpstr>Literature Review STR</vt:lpstr>
      <vt:lpstr>Bibliography</vt:lpstr>
    </vt:vector>
  </TitlesOfParts>
  <Company>UoW:Trinity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Methodology</dc:title>
  <dc:creator>Coleg y Drindod</dc:creator>
  <cp:lastModifiedBy>Jonathan Pugh</cp:lastModifiedBy>
  <cp:revision>13</cp:revision>
  <cp:lastPrinted>2016-12-13T15:26:06Z</cp:lastPrinted>
  <dcterms:created xsi:type="dcterms:W3CDTF">2016-12-12T21:55:41Z</dcterms:created>
  <dcterms:modified xsi:type="dcterms:W3CDTF">2016-12-13T17:56:55Z</dcterms:modified>
</cp:coreProperties>
</file>