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0"/>
  </p:notesMasterIdLst>
  <p:sldIdLst>
    <p:sldId id="258" r:id="rId24"/>
    <p:sldId id="261" r:id="rId25"/>
    <p:sldId id="313" r:id="rId26"/>
    <p:sldId id="314" r:id="rId27"/>
    <p:sldId id="316" r:id="rId28"/>
    <p:sldId id="317" r:id="rId29"/>
    <p:sldId id="318" r:id="rId30"/>
    <p:sldId id="297" r:id="rId31"/>
    <p:sldId id="308" r:id="rId32"/>
    <p:sldId id="315" r:id="rId33"/>
    <p:sldId id="319" r:id="rId34"/>
    <p:sldId id="320" r:id="rId35"/>
    <p:sldId id="321" r:id="rId36"/>
    <p:sldId id="309" r:id="rId37"/>
    <p:sldId id="310" r:id="rId38"/>
    <p:sldId id="311" r:id="rId39"/>
    <p:sldId id="312" r:id="rId40"/>
    <p:sldId id="298" r:id="rId41"/>
    <p:sldId id="302" r:id="rId42"/>
    <p:sldId id="299" r:id="rId43"/>
    <p:sldId id="300" r:id="rId44"/>
    <p:sldId id="301" r:id="rId45"/>
    <p:sldId id="303" r:id="rId46"/>
    <p:sldId id="306" r:id="rId47"/>
    <p:sldId id="304" r:id="rId48"/>
    <p:sldId id="30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F3D153-B01F-6142-B9DA-6B52DE88CCB1}" v="64" dt="2022-09-06T10:57:08.9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501"/>
    <p:restoredTop sz="76328"/>
  </p:normalViewPr>
  <p:slideViewPr>
    <p:cSldViewPr snapToGrid="0">
      <p:cViewPr varScale="1">
        <p:scale>
          <a:sx n="78" d="100"/>
          <a:sy n="78" d="100"/>
        </p:scale>
        <p:origin x="200" y="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2/12/26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TL;DR"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7</a:t>
            </a:fld>
            <a:endParaRPr lang="en-US"/>
          </a:p>
        </p:txBody>
      </p:sp>
    </p:spTree>
    <p:extLst>
      <p:ext uri="{BB962C8B-B14F-4D97-AF65-F5344CB8AC3E}">
        <p14:creationId xmlns:p14="http://schemas.microsoft.com/office/powerpoint/2010/main" val="617811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13</a:t>
            </a:fld>
            <a:endParaRPr lang="en-US"/>
          </a:p>
        </p:txBody>
      </p:sp>
    </p:spTree>
    <p:extLst>
      <p:ext uri="{BB962C8B-B14F-4D97-AF65-F5344CB8AC3E}">
        <p14:creationId xmlns:p14="http://schemas.microsoft.com/office/powerpoint/2010/main" val="1937959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While the reader sees the abstract first, the author should expect to write it last. We live in a </a:t>
            </a:r>
            <a:r>
              <a:rPr lang="en-GB" sz="1200" b="0" i="0" u="none" strike="noStrike" kern="1200" dirty="0">
                <a:solidFill>
                  <a:schemeClr val="tx1"/>
                </a:solidFill>
                <a:effectLst/>
                <a:latin typeface="+mn-lt"/>
                <a:ea typeface="+mn-ea"/>
                <a:cs typeface="+mn-cs"/>
                <a:hlinkClick r:id="rId3"/>
              </a:rPr>
              <a:t>tl;dr</a:t>
            </a:r>
            <a:r>
              <a:rPr lang="en-GB" sz="1200" b="0" i="0" u="none" strike="noStrike" kern="1200" dirty="0">
                <a:solidFill>
                  <a:schemeClr val="tx1"/>
                </a:solidFill>
                <a:effectLst/>
                <a:latin typeface="+mn-lt"/>
                <a:ea typeface="+mn-ea"/>
                <a:cs typeface="+mn-cs"/>
              </a:rPr>
              <a:t> world. Summarize any professional document more than a few paragraphs long, for the benefit of a busy reader who may be reading hundreds of similar documents each day. An abstract is a compressed summary that boils down the most important contents into a few sentences.</a:t>
            </a:r>
          </a:p>
          <a:p>
            <a:pPr fontAlgn="base"/>
            <a:r>
              <a:rPr lang="en-GB" sz="1200" b="0" i="0" u="none" strike="noStrike" kern="1200" dirty="0">
                <a:solidFill>
                  <a:schemeClr val="tx1"/>
                </a:solidFill>
                <a:effectLst/>
                <a:latin typeface="+mn-lt"/>
                <a:ea typeface="+mn-ea"/>
                <a:cs typeface="+mn-cs"/>
              </a:rPr>
              <a:t>An abstract is not a list of promises. Don’t think of it like a “stay tuned, we’ll tell you who won the big game and we’ll show you the best plays after these messages from our sponsor” teaser. Instead, an abstract actually gives the final scores, names the most valuable player, and breaks down the game-winning play.</a:t>
            </a:r>
          </a:p>
          <a:p>
            <a:pPr fontAlgn="base"/>
            <a:r>
              <a:rPr lang="en-GB" sz="1200" b="0" i="0" u="none" strike="noStrike" kern="1200" dirty="0">
                <a:solidFill>
                  <a:schemeClr val="tx1"/>
                </a:solidFill>
                <a:effectLst/>
                <a:latin typeface="+mn-lt"/>
                <a:ea typeface="+mn-ea"/>
                <a:cs typeface="+mn-cs"/>
              </a:rPr>
              <a:t>In general, break the whole process up into smaller stages, and describe each stage in order. If the process is part of a continuing cycle (such as the evaporation and condensation of water), say so. </a:t>
            </a:r>
            <a:r>
              <a:rPr lang="en-GB" sz="1200" b="1" i="0" u="none" strike="noStrike" kern="1200" dirty="0">
                <a:solidFill>
                  <a:schemeClr val="tx1"/>
                </a:solidFill>
                <a:effectLst/>
                <a:latin typeface="+mn-lt"/>
                <a:ea typeface="+mn-ea"/>
                <a:cs typeface="+mn-cs"/>
              </a:rPr>
              <a:t>Caution</a:t>
            </a:r>
            <a:r>
              <a:rPr lang="en-GB" sz="1200" b="0" i="0" u="none" strike="noStrike" kern="1200" dirty="0">
                <a:solidFill>
                  <a:schemeClr val="tx1"/>
                </a:solidFill>
                <a:effectLst/>
                <a:latin typeface="+mn-lt"/>
                <a:ea typeface="+mn-ea"/>
                <a:cs typeface="+mn-cs"/>
              </a:rPr>
              <a:t>: Students who are unfamiliar with the “process analysis” genre sometimes confuse it with</a:t>
            </a:r>
            <a:r>
              <a:rPr lang="en-GB" sz="1200" b="1" i="0" u="none" strike="noStrike" kern="1200" dirty="0">
                <a:solidFill>
                  <a:schemeClr val="tx1"/>
                </a:solidFill>
                <a:effectLst/>
                <a:latin typeface="+mn-lt"/>
                <a:ea typeface="+mn-ea"/>
                <a:cs typeface="+mn-cs"/>
              </a:rPr>
              <a:t> “helpful hints,”</a:t>
            </a:r>
            <a:r>
              <a:rPr lang="en-GB" sz="1200" b="0" i="0" u="none" strike="noStrike" kern="1200" dirty="0">
                <a:solidFill>
                  <a:schemeClr val="tx1"/>
                </a:solidFill>
                <a:effectLst/>
                <a:latin typeface="+mn-lt"/>
                <a:ea typeface="+mn-ea"/>
                <a:cs typeface="+mn-cs"/>
              </a:rPr>
              <a:t> by which I mean a collection of many details that do not need to take place in any particular order.</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20</a:t>
            </a:fld>
            <a:endParaRPr lang="en-US"/>
          </a:p>
        </p:txBody>
      </p:sp>
    </p:spTree>
    <p:extLst>
      <p:ext uri="{BB962C8B-B14F-4D97-AF65-F5344CB8AC3E}">
        <p14:creationId xmlns:p14="http://schemas.microsoft.com/office/powerpoint/2010/main" val="20039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As part of a brief paragraph (or, for a shorter document, possibly the same paragraph as the introduction), answer the question, “</a:t>
            </a:r>
            <a:r>
              <a:rPr lang="en-GB" sz="1200" b="1" i="0" u="none" strike="noStrike" kern="1200" dirty="0">
                <a:solidFill>
                  <a:schemeClr val="tx1"/>
                </a:solidFill>
                <a:effectLst/>
                <a:latin typeface="+mn-lt"/>
                <a:ea typeface="+mn-ea"/>
                <a:cs typeface="+mn-cs"/>
              </a:rPr>
              <a:t>How does it happen?</a:t>
            </a:r>
            <a:r>
              <a:rPr lang="en-GB" sz="1200" b="0" i="0" u="none" strike="noStrike" kern="1200" dirty="0">
                <a:solidFill>
                  <a:schemeClr val="tx1"/>
                </a:solidFill>
                <a:effectLst/>
                <a:latin typeface="+mn-lt"/>
                <a:ea typeface="+mn-ea"/>
                <a:cs typeface="+mn-cs"/>
              </a:rPr>
              <a:t>”</a:t>
            </a:r>
          </a:p>
          <a:p>
            <a:pPr fontAlgn="base"/>
            <a:r>
              <a:rPr lang="en-GB" sz="1200" b="0" i="0" u="none" strike="noStrike" kern="1200" dirty="0">
                <a:solidFill>
                  <a:schemeClr val="tx1"/>
                </a:solidFill>
                <a:effectLst/>
                <a:latin typeface="+mn-lt"/>
                <a:ea typeface="+mn-ea"/>
                <a:cs typeface="+mn-cs"/>
              </a:rPr>
              <a:t>Provide any necessary context, such as</a:t>
            </a:r>
          </a:p>
          <a:p>
            <a:pPr fontAlgn="base"/>
            <a:r>
              <a:rPr lang="en-GB" sz="1200" b="0" i="0" u="none" strike="noStrike" kern="1200" dirty="0">
                <a:solidFill>
                  <a:schemeClr val="tx1"/>
                </a:solidFill>
                <a:effectLst/>
                <a:latin typeface="+mn-lt"/>
                <a:ea typeface="+mn-ea"/>
                <a:cs typeface="+mn-cs"/>
              </a:rPr>
              <a:t>Who or what performs the action each step?</a:t>
            </a:r>
          </a:p>
          <a:p>
            <a:pPr fontAlgn="base"/>
            <a:r>
              <a:rPr lang="en-GB" sz="1200" b="0" i="0" u="none" strike="noStrike" kern="1200" dirty="0">
                <a:solidFill>
                  <a:schemeClr val="tx1"/>
                </a:solidFill>
                <a:effectLst/>
                <a:latin typeface="+mn-lt"/>
                <a:ea typeface="+mn-ea"/>
                <a:cs typeface="+mn-cs"/>
              </a:rPr>
              <a:t>What local conditions or circumstances might affect each stage?</a:t>
            </a:r>
          </a:p>
          <a:p>
            <a:pPr fontAlgn="base"/>
            <a:r>
              <a:rPr lang="en-GB" sz="1200" b="0" i="0" u="none" strike="noStrike" kern="1200" dirty="0">
                <a:solidFill>
                  <a:schemeClr val="tx1"/>
                </a:solidFill>
                <a:effectLst/>
                <a:latin typeface="+mn-lt"/>
                <a:ea typeface="+mn-ea"/>
                <a:cs typeface="+mn-cs"/>
              </a:rPr>
              <a:t>How is each stage of the process significant to the overall process?</a:t>
            </a:r>
          </a:p>
          <a:p>
            <a:pPr fontAlgn="base"/>
            <a:r>
              <a:rPr lang="en-GB" sz="1200" b="0" i="0" u="none" strike="noStrike" kern="1200" dirty="0">
                <a:solidFill>
                  <a:schemeClr val="tx1"/>
                </a:solidFill>
                <a:effectLst/>
                <a:latin typeface="+mn-lt"/>
                <a:ea typeface="+mn-ea"/>
                <a:cs typeface="+mn-cs"/>
              </a:rPr>
              <a:t>Give a concise overview of the process. This brief description should stand alone — that is, it should not refer to details, facts, or terms that aren’t explained within the summary.</a:t>
            </a:r>
          </a:p>
          <a:p>
            <a:pPr fontAlgn="base"/>
            <a:r>
              <a:rPr lang="en-GB" sz="1200" b="0" i="0" u="none" strike="noStrike" kern="1200" dirty="0">
                <a:solidFill>
                  <a:schemeClr val="tx1"/>
                </a:solidFill>
                <a:effectLst/>
                <a:latin typeface="+mn-lt"/>
                <a:ea typeface="+mn-ea"/>
                <a:cs typeface="+mn-cs"/>
              </a:rPr>
              <a:t>You will probably have an easier time writing this section if you save it until you have written out the complete description. Conclude this section by </a:t>
            </a:r>
            <a:r>
              <a:rPr lang="en-GB" sz="1200" b="1" i="0" u="none" strike="noStrike" kern="1200" dirty="0">
                <a:solidFill>
                  <a:schemeClr val="tx1"/>
                </a:solidFill>
                <a:effectLst/>
                <a:latin typeface="+mn-lt"/>
                <a:ea typeface="+mn-ea"/>
                <a:cs typeface="+mn-cs"/>
              </a:rPr>
              <a:t>breaking the process up into stages</a:t>
            </a:r>
            <a:r>
              <a:rPr lang="en-GB" sz="1200" b="0" i="0" u="none" strike="noStrike" kern="1200" dirty="0">
                <a:solidFill>
                  <a:schemeClr val="tx1"/>
                </a:solidFill>
                <a:effectLst/>
                <a:latin typeface="+mn-lt"/>
                <a:ea typeface="+mn-ea"/>
                <a:cs typeface="+mn-cs"/>
              </a:rPr>
              <a:t>: “The principle stages of writing process are planning, drafting, revising, and proofreading.”</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22</a:t>
            </a:fld>
            <a:endParaRPr lang="en-US"/>
          </a:p>
        </p:txBody>
      </p:sp>
    </p:spTree>
    <p:extLst>
      <p:ext uri="{BB962C8B-B14F-4D97-AF65-F5344CB8AC3E}">
        <p14:creationId xmlns:p14="http://schemas.microsoft.com/office/powerpoint/2010/main" val="441155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For each step in your description, write a miniature process description:</a:t>
            </a:r>
          </a:p>
          <a:p>
            <a:pPr fontAlgn="base"/>
            <a:endParaRPr lang="en-GB" sz="1200" b="1" i="0" u="none" strike="noStrike" kern="1200" dirty="0">
              <a:solidFill>
                <a:schemeClr val="tx1"/>
              </a:solidFill>
              <a:effectLst/>
              <a:latin typeface="+mn-lt"/>
              <a:ea typeface="+mn-ea"/>
              <a:cs typeface="+mn-cs"/>
            </a:endParaRPr>
          </a:p>
          <a:p>
            <a:pPr fontAlgn="base"/>
            <a:r>
              <a:rPr lang="en-GB" sz="1200" b="1" i="0" u="none" strike="noStrike" kern="1200" dirty="0">
                <a:solidFill>
                  <a:schemeClr val="tx1"/>
                </a:solidFill>
                <a:effectLst/>
                <a:latin typeface="+mn-lt"/>
                <a:ea typeface="+mn-ea"/>
                <a:cs typeface="+mn-cs"/>
              </a:rPr>
              <a:t>define </a:t>
            </a:r>
            <a:r>
              <a:rPr lang="en-GB" sz="1200" b="0" i="0" u="none" strike="noStrike" kern="1200" dirty="0">
                <a:solidFill>
                  <a:schemeClr val="tx1"/>
                </a:solidFill>
                <a:effectLst/>
                <a:latin typeface="+mn-lt"/>
                <a:ea typeface="+mn-ea"/>
                <a:cs typeface="+mn-cs"/>
              </a:rPr>
              <a:t>the step and state its </a:t>
            </a:r>
            <a:r>
              <a:rPr lang="en-GB" sz="1200" b="1" i="0" u="none" strike="noStrike" kern="1200" dirty="0">
                <a:solidFill>
                  <a:schemeClr val="tx1"/>
                </a:solidFill>
                <a:effectLst/>
                <a:latin typeface="+mn-lt"/>
                <a:ea typeface="+mn-ea"/>
                <a:cs typeface="+mn-cs"/>
              </a:rPr>
              <a:t>purpose </a:t>
            </a:r>
            <a:r>
              <a:rPr lang="en-GB" sz="1200" b="0" i="0" u="none" strike="noStrike" kern="1200" dirty="0">
                <a:solidFill>
                  <a:schemeClr val="tx1"/>
                </a:solidFill>
                <a:effectLst/>
                <a:latin typeface="+mn-lt"/>
                <a:ea typeface="+mn-ea"/>
                <a:cs typeface="+mn-cs"/>
              </a:rPr>
              <a:t>(or function within the process) providing the necessary </a:t>
            </a:r>
            <a:r>
              <a:rPr lang="en-GB" sz="1200" b="1" i="0" u="none" strike="noStrike" kern="1200" dirty="0">
                <a:solidFill>
                  <a:schemeClr val="tx1"/>
                </a:solidFill>
                <a:effectLst/>
                <a:latin typeface="+mn-lt"/>
                <a:ea typeface="+mn-ea"/>
                <a:cs typeface="+mn-cs"/>
              </a:rPr>
              <a:t>context</a:t>
            </a:r>
            <a:r>
              <a:rPr lang="en-GB" sz="1200" b="0" i="0" u="none" strike="noStrike" kern="1200" dirty="0">
                <a:solidFill>
                  <a:schemeClr val="tx1"/>
                </a:solidFill>
                <a:effectLst/>
                <a:latin typeface="+mn-lt"/>
                <a:ea typeface="+mn-ea"/>
                <a:cs typeface="+mn-cs"/>
              </a:rPr>
              <a:t>, and include brief mechanism descriptions for any components that may be involved.</a:t>
            </a:r>
          </a:p>
          <a:p>
            <a:pPr fontAlgn="base"/>
            <a:r>
              <a:rPr lang="en-GB" sz="1200" b="0" i="0" u="none" strike="noStrike" kern="1200" dirty="0">
                <a:solidFill>
                  <a:schemeClr val="tx1"/>
                </a:solidFill>
                <a:effectLst/>
                <a:latin typeface="+mn-lt"/>
                <a:ea typeface="+mn-ea"/>
                <a:cs typeface="+mn-cs"/>
              </a:rPr>
              <a:t>This would probably be the longest section of your document. Depending on the complexity of your process, you might divide up your process into sections, and treat each one as a separate subsection, concluding each subsection with a description of how this process fits in with the other subsections.</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If you do break your process down into substages, before you launch into the details of any subsection, begin with a general introduction that orients your reader to all the major stages your document is going to cover.</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A local table of contents can help readers skip to just the section they’re interested in.</a:t>
            </a:r>
          </a:p>
          <a:p>
            <a:pPr fontAlgn="base"/>
            <a:endParaRPr lang="en-GB" sz="1200" b="0" i="0" u="none" strike="noStrike" kern="1200" dirty="0">
              <a:solidFill>
                <a:schemeClr val="tx1"/>
              </a:solidFill>
              <a:effectLst/>
              <a:latin typeface="+mn-lt"/>
              <a:ea typeface="+mn-ea"/>
              <a:cs typeface="+mn-cs"/>
            </a:endParaRPr>
          </a:p>
          <a:p>
            <a:pPr fontAlgn="base"/>
            <a:r>
              <a:rPr lang="en-GB" sz="1200" b="0" i="0" u="none" strike="noStrike" kern="1200" dirty="0">
                <a:solidFill>
                  <a:schemeClr val="tx1"/>
                </a:solidFill>
                <a:effectLst/>
                <a:latin typeface="+mn-lt"/>
                <a:ea typeface="+mn-ea"/>
                <a:cs typeface="+mn-cs"/>
              </a:rPr>
              <a:t>Because a process takes place over time, you should probably organize each subsection chronologically; however, if various components of a process happen at the same time, you might instead organize this section in some other way (such as starting at the top and moving down, or starting with what is most important and moving on to what is less important, or starting with what non-experts perceive with their senses and moving on to what experts can perceive with specialized equipment).</a:t>
            </a: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23</a:t>
            </a:fld>
            <a:endParaRPr lang="en-US"/>
          </a:p>
        </p:txBody>
      </p:sp>
    </p:spTree>
    <p:extLst>
      <p:ext uri="{BB962C8B-B14F-4D97-AF65-F5344CB8AC3E}">
        <p14:creationId xmlns:p14="http://schemas.microsoft.com/office/powerpoint/2010/main" val="3419797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pPr fontAlgn="base"/>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24</a:t>
            </a:fld>
            <a:endParaRPr lang="en-US"/>
          </a:p>
        </p:txBody>
      </p:sp>
    </p:spTree>
    <p:extLst>
      <p:ext uri="{BB962C8B-B14F-4D97-AF65-F5344CB8AC3E}">
        <p14:creationId xmlns:p14="http://schemas.microsoft.com/office/powerpoint/2010/main" val="807078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a:solidFill>
                  <a:schemeClr val="tx1"/>
                </a:solidFill>
                <a:effectLst/>
                <a:latin typeface="+mn-lt"/>
                <a:ea typeface="+mn-ea"/>
                <a:cs typeface="+mn-cs"/>
              </a:rPr>
              <a:t>Without being excessively redundant, </a:t>
            </a:r>
            <a:r>
              <a:rPr lang="en-GB" sz="1200" b="1" i="0" u="none" strike="noStrike" kern="1200" dirty="0">
                <a:solidFill>
                  <a:schemeClr val="tx1"/>
                </a:solidFill>
                <a:effectLst/>
                <a:latin typeface="+mn-lt"/>
                <a:ea typeface="+mn-ea"/>
                <a:cs typeface="+mn-cs"/>
              </a:rPr>
              <a:t>review the major steps</a:t>
            </a:r>
            <a:r>
              <a:rPr lang="en-GB" sz="1200" b="0" i="0" u="none" strike="noStrike" kern="1200" dirty="0">
                <a:solidFill>
                  <a:schemeClr val="tx1"/>
                </a:solidFill>
                <a:effectLst/>
                <a:latin typeface="+mn-lt"/>
                <a:ea typeface="+mn-ea"/>
                <a:cs typeface="+mn-cs"/>
              </a:rPr>
              <a:t> in the process. Walk the reader through </a:t>
            </a:r>
            <a:r>
              <a:rPr lang="en-GB" sz="1200" b="1" i="0" u="none" strike="noStrike" kern="1200" dirty="0">
                <a:solidFill>
                  <a:schemeClr val="tx1"/>
                </a:solidFill>
                <a:effectLst/>
                <a:latin typeface="+mn-lt"/>
                <a:ea typeface="+mn-ea"/>
                <a:cs typeface="+mn-cs"/>
              </a:rPr>
              <a:t>one complete cycle</a:t>
            </a:r>
            <a:r>
              <a:rPr lang="en-GB" sz="1200" b="0" i="0" u="none" strike="noStrike" kern="1200" dirty="0">
                <a:solidFill>
                  <a:schemeClr val="tx1"/>
                </a:solidFill>
                <a:effectLst/>
                <a:latin typeface="+mn-lt"/>
                <a:ea typeface="+mn-ea"/>
                <a:cs typeface="+mn-cs"/>
              </a:rPr>
              <a:t>, emphasizing how the completion of </a:t>
            </a:r>
            <a:r>
              <a:rPr lang="en-GB" sz="1200" b="1" i="0" u="none" strike="noStrike" kern="1200" dirty="0">
                <a:solidFill>
                  <a:schemeClr val="tx1"/>
                </a:solidFill>
                <a:effectLst/>
                <a:latin typeface="+mn-lt"/>
                <a:ea typeface="+mn-ea"/>
                <a:cs typeface="+mn-cs"/>
              </a:rPr>
              <a:t>each stage contributes to the final overall effect</a:t>
            </a:r>
            <a:r>
              <a:rPr lang="en-GB" sz="1200" b="0" i="0" u="none" strike="noStrike" kern="1200" dirty="0">
                <a:solidFill>
                  <a:schemeClr val="tx1"/>
                </a:solidFill>
                <a:effectLst/>
                <a:latin typeface="+mn-lt"/>
                <a:ea typeface="+mn-ea"/>
                <a:cs typeface="+mn-cs"/>
              </a:rPr>
              <a:t>. You might provide multiple different contrasting examples, or notable exceptions that don’t perfectly fit the process you just described.</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25</a:t>
            </a:fld>
            <a:endParaRPr lang="en-US"/>
          </a:p>
        </p:txBody>
      </p:sp>
    </p:spTree>
    <p:extLst>
      <p:ext uri="{BB962C8B-B14F-4D97-AF65-F5344CB8AC3E}">
        <p14:creationId xmlns:p14="http://schemas.microsoft.com/office/powerpoint/2010/main" val="2664684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asana.com/uses/workflow-management" TargetMode="Externa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hyperlink" Target="https://asana.com/resources/project-stakeholder" TargetMode="Externa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hyperlink" Target="https://asana.com/resources/continuous-improvement"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9.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9.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2.em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07431"/>
            <a:ext cx="11002361" cy="2160018"/>
          </a:xfrm>
        </p:spPr>
        <p:txBody>
          <a:bodyPr wrap="square"/>
          <a:lstStyle/>
          <a:p>
            <a:pPr lvl="0" algn="just">
              <a:spcBef>
                <a:spcPts val="1200"/>
              </a:spcBef>
            </a:pPr>
            <a:r>
              <a:rPr lang="en-GB" b="1" dirty="0"/>
              <a:t>What is Process Analysis? </a:t>
            </a:r>
            <a:r>
              <a:rPr lang="en-GB" dirty="0"/>
              <a:t>A form of technical writing designed to convey to the reader how a change takes place through a series of stages.</a:t>
            </a:r>
          </a:p>
          <a:p>
            <a:pPr lvl="0" algn="just">
              <a:spcBef>
                <a:spcPts val="1200"/>
              </a:spcBef>
            </a:pPr>
            <a:endParaRPr lang="en-GB" sz="900" dirty="0"/>
          </a:p>
          <a:p>
            <a:pPr lvl="0" algn="just">
              <a:spcBef>
                <a:spcPts val="1200"/>
              </a:spcBef>
            </a:pPr>
            <a:r>
              <a:rPr lang="en-GB" sz="2400" b="1" dirty="0"/>
              <a:t>What is it for? </a:t>
            </a:r>
            <a:r>
              <a:rPr lang="en-GB" sz="2400" dirty="0"/>
              <a:t>The reader of a process analysis is typically interested in understanding the chronological components of a system that operates largely without the reader's direct actions (such as how the body digests an apple), while the reader of a set of instructions intends to use the instructions in order to accomplish a specific, limited task (such as how to bake an apple pie)</a:t>
            </a:r>
          </a:p>
          <a:p>
            <a:pPr lvl="0" algn="just">
              <a:spcBef>
                <a:spcPts val="1200"/>
              </a:spcBef>
            </a:pPr>
            <a:endParaRPr lang="en-GB" sz="2000" dirty="0"/>
          </a:p>
          <a:p>
            <a:pPr lvl="0" algn="just">
              <a:spcBef>
                <a:spcPts val="1200"/>
              </a:spcBef>
            </a:pPr>
            <a:r>
              <a:rPr lang="en-GB" sz="2000" b="1" dirty="0">
                <a:latin typeface="Arial" panose="020B0604020202020204" pitchFamily="34" charset="0"/>
                <a:ea typeface="Times New Roman" panose="02020603050405020304" pitchFamily="18" charset="0"/>
              </a:rPr>
              <a:t>How is it presented? </a:t>
            </a:r>
            <a:r>
              <a:rPr lang="en-GB" sz="2400" dirty="0">
                <a:ea typeface="Times New Roman" panose="02020603050405020304" pitchFamily="18" charset="0"/>
              </a:rPr>
              <a:t>A short report </a:t>
            </a:r>
            <a:r>
              <a:rPr lang="en-GB" sz="2400" dirty="0"/>
              <a:t>designed to help a reader understand how a change takes place over time, through a series of stages. The stages are usually visualised.</a:t>
            </a:r>
            <a:endParaRPr lang="en-GB" sz="2000" b="1" dirty="0">
              <a:latin typeface="Arial" panose="020B0604020202020204" pitchFamily="34" charset="0"/>
              <a:ea typeface="Times New Roman" panose="02020603050405020304" pitchFamily="18" charset="0"/>
            </a:endParaRPr>
          </a:p>
          <a:p>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Process Analysis</a:t>
            </a:r>
          </a:p>
        </p:txBody>
      </p:sp>
    </p:spTree>
    <p:extLst>
      <p:ext uri="{BB962C8B-B14F-4D97-AF65-F5344CB8AC3E}">
        <p14:creationId xmlns:p14="http://schemas.microsoft.com/office/powerpoint/2010/main" val="3872427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73E83-3EB0-34CB-1165-FBA076D5099D}"/>
              </a:ext>
            </a:extLst>
          </p:cNvPr>
          <p:cNvSpPr>
            <a:spLocks noGrp="1"/>
          </p:cNvSpPr>
          <p:nvPr>
            <p:ph type="title"/>
          </p:nvPr>
        </p:nvSpPr>
        <p:spPr/>
        <p:txBody>
          <a:bodyPr/>
          <a:lstStyle/>
          <a:p>
            <a:r>
              <a:rPr lang="en-GB" dirty="0"/>
              <a:t>Creating a process map</a:t>
            </a:r>
            <a:endParaRPr lang="en-US" dirty="0"/>
          </a:p>
        </p:txBody>
      </p:sp>
      <p:sp>
        <p:nvSpPr>
          <p:cNvPr id="3" name="Content Placeholder 2">
            <a:extLst>
              <a:ext uri="{FF2B5EF4-FFF2-40B4-BE49-F238E27FC236}">
                <a16:creationId xmlns:a16="http://schemas.microsoft.com/office/drawing/2014/main" id="{55E72A49-3AFF-9D5C-2EA4-0161B2CC445C}"/>
              </a:ext>
            </a:extLst>
          </p:cNvPr>
          <p:cNvSpPr>
            <a:spLocks noGrp="1"/>
          </p:cNvSpPr>
          <p:nvPr>
            <p:ph idx="1"/>
          </p:nvPr>
        </p:nvSpPr>
        <p:spPr>
          <a:xfrm>
            <a:off x="358219" y="1641033"/>
            <a:ext cx="5737781" cy="3575934"/>
          </a:xfrm>
        </p:spPr>
        <p:txBody>
          <a:bodyPr/>
          <a:lstStyle/>
          <a:p>
            <a:r>
              <a:rPr lang="en-GB" dirty="0"/>
              <a:t>You can create a process map using pen and paper, a whiteboard, or </a:t>
            </a:r>
            <a:r>
              <a:rPr lang="en-GB" dirty="0">
                <a:hlinkClick r:id="rId2">
                  <a:extLst>
                    <a:ext uri="{A12FA001-AC4F-418D-AE19-62706E023703}">
                      <ahyp:hlinkClr xmlns:ahyp="http://schemas.microsoft.com/office/drawing/2018/hyperlinkcolor" val="tx"/>
                    </a:ext>
                  </a:extLst>
                </a:hlinkClick>
              </a:rPr>
              <a:t>process mapping software</a:t>
            </a:r>
            <a:r>
              <a:rPr lang="en-GB" dirty="0"/>
              <a:t>. You’ll find ready-made templates, but learning how to map a process from scratch gives you control over every step.</a:t>
            </a:r>
            <a:endParaRPr lang="en-US" dirty="0"/>
          </a:p>
        </p:txBody>
      </p:sp>
      <p:pic>
        <p:nvPicPr>
          <p:cNvPr id="4" name="Content Placeholder 4" descr="A screenshot of a cell phone&#10;&#10;AI-generated content may be incorrect.">
            <a:extLst>
              <a:ext uri="{FF2B5EF4-FFF2-40B4-BE49-F238E27FC236}">
                <a16:creationId xmlns:a16="http://schemas.microsoft.com/office/drawing/2014/main" id="{AF52649C-2281-7723-A887-2C9B6D971409}"/>
              </a:ext>
            </a:extLst>
          </p:cNvPr>
          <p:cNvPicPr>
            <a:picLocks noChangeAspect="1"/>
          </p:cNvPicPr>
          <p:nvPr/>
        </p:nvPicPr>
        <p:blipFill>
          <a:blip r:embed="rId3"/>
          <a:stretch>
            <a:fillRect/>
          </a:stretch>
        </p:blipFill>
        <p:spPr>
          <a:xfrm>
            <a:off x="7179577" y="149852"/>
            <a:ext cx="4654204" cy="5522527"/>
          </a:xfrm>
          <a:prstGeom prst="rect">
            <a:avLst/>
          </a:prstGeom>
        </p:spPr>
      </p:pic>
    </p:spTree>
    <p:extLst>
      <p:ext uri="{BB962C8B-B14F-4D97-AF65-F5344CB8AC3E}">
        <p14:creationId xmlns:p14="http://schemas.microsoft.com/office/powerpoint/2010/main" val="1706380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2D5CD-ED00-2EEB-4057-1DB24490D651}"/>
              </a:ext>
            </a:extLst>
          </p:cNvPr>
          <p:cNvSpPr>
            <a:spLocks noGrp="1"/>
          </p:cNvSpPr>
          <p:nvPr>
            <p:ph type="title"/>
          </p:nvPr>
        </p:nvSpPr>
        <p:spPr>
          <a:xfrm>
            <a:off x="249730" y="-61992"/>
            <a:ext cx="11481847" cy="1325563"/>
          </a:xfrm>
        </p:spPr>
        <p:txBody>
          <a:bodyPr/>
          <a:lstStyle/>
          <a:p>
            <a:r>
              <a:rPr lang="en-US" dirty="0"/>
              <a:t>What do you look for?</a:t>
            </a:r>
          </a:p>
        </p:txBody>
      </p:sp>
      <p:sp>
        <p:nvSpPr>
          <p:cNvPr id="8" name="Rectangle 1">
            <a:extLst>
              <a:ext uri="{FF2B5EF4-FFF2-40B4-BE49-F238E27FC236}">
                <a16:creationId xmlns:a16="http://schemas.microsoft.com/office/drawing/2014/main" id="{BED29D1E-D10F-C03D-102A-0919872AD554}"/>
              </a:ext>
            </a:extLst>
          </p:cNvPr>
          <p:cNvSpPr>
            <a:spLocks noGrp="1" noChangeArrowheads="1"/>
          </p:cNvSpPr>
          <p:nvPr>
            <p:ph idx="1"/>
          </p:nvPr>
        </p:nvSpPr>
        <p:spPr bwMode="auto">
          <a:xfrm>
            <a:off x="397789" y="948814"/>
            <a:ext cx="11606473"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chemeClr val="tx1"/>
                </a:solidFill>
                <a:effectLst/>
                <a:latin typeface="TWK Lausanne"/>
              </a:rPr>
              <a:t>Step 1: Choose a process to </a:t>
            </a:r>
            <a:r>
              <a:rPr kumimoji="0" lang="en-US" altLang="en-US" sz="4400" b="0" i="0" u="none" strike="noStrike" cap="none" normalizeH="0" baseline="0" dirty="0" err="1">
                <a:ln>
                  <a:noFill/>
                </a:ln>
                <a:solidFill>
                  <a:schemeClr val="tx1"/>
                </a:solidFill>
                <a:effectLst/>
                <a:latin typeface="TWK Lausanne"/>
              </a:rPr>
              <a:t>analyse</a:t>
            </a:r>
            <a:endParaRPr kumimoji="0" lang="en-US" altLang="en-US" sz="4400" b="0" i="0" u="none" strike="noStrike" cap="none" normalizeH="0" baseline="0" dirty="0">
              <a:ln>
                <a:noFill/>
              </a:ln>
              <a:solidFill>
                <a:schemeClr val="tx1"/>
              </a:solidFill>
              <a:effectLst/>
              <a:latin typeface="TWK Lausan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A2B2C"/>
                </a:solidFill>
                <a:effectLst/>
                <a:latin typeface="TWK Lausanne"/>
              </a:rPr>
              <a:t>Pick the specific process you want to map. It might be something messy, inefficient, or just unclear to your team members. It could be a new process you need to explain or a complex process that confuses people. Choose one and give it a simple name.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TWK Lausan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chemeClr val="tx1"/>
                </a:solidFill>
                <a:effectLst/>
                <a:latin typeface="TWK Lausanne"/>
              </a:rPr>
              <a:t>Step 2: List every activity and person involved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A2B2C"/>
                </a:solidFill>
                <a:effectLst/>
                <a:latin typeface="TWK Lausanne"/>
              </a:rPr>
              <a:t>Start by writing down every task in the process flow. Don’t worry about the order yet. List all the inputs, actions, and who’s responsible for each.</a:t>
            </a:r>
            <a:r>
              <a:rPr lang="en-US" altLang="en-US" sz="1600" dirty="0"/>
              <a:t> </a:t>
            </a:r>
            <a:r>
              <a:rPr kumimoji="0" lang="en-US" altLang="en-US" sz="2400" b="0" i="0" u="none" strike="noStrike" cap="none" normalizeH="0" baseline="0" dirty="0">
                <a:ln>
                  <a:noFill/>
                </a:ln>
                <a:solidFill>
                  <a:srgbClr val="2A2B2C"/>
                </a:solidFill>
                <a:effectLst/>
                <a:latin typeface="TWK Lausanne"/>
              </a:rPr>
              <a:t>Work with your team and </a:t>
            </a:r>
            <a:r>
              <a:rPr kumimoji="0" lang="en-US" altLang="en-US" sz="2400" b="0" i="0" u="none" strike="noStrike" cap="none" normalizeH="0" baseline="0" dirty="0">
                <a:ln>
                  <a:noFill/>
                </a:ln>
                <a:solidFill>
                  <a:srgbClr val="2A2B2C"/>
                </a:solidFill>
                <a:effectLst/>
                <a:latin typeface="inherit"/>
                <a:hlinkClick r:id="rId2"/>
              </a:rPr>
              <a:t>other stakeholders</a:t>
            </a:r>
            <a:r>
              <a:rPr kumimoji="0" lang="en-US" altLang="en-US" sz="2400" b="0" i="0" u="none" strike="noStrike" cap="none" normalizeH="0" baseline="0" dirty="0">
                <a:ln>
                  <a:noFill/>
                </a:ln>
                <a:solidFill>
                  <a:srgbClr val="2A2B2C"/>
                </a:solidFill>
                <a:effectLst/>
                <a:latin typeface="TWK Lausanne"/>
              </a:rPr>
              <a:t>. They’ll help you catch important sub-processes and decide how much detail to include. Mark the starting point and end point so it’s clear where the process begins and what outputs it should produce.</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23030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3560FC79-E623-376B-898D-3013DD968C7E}"/>
              </a:ext>
            </a:extLst>
          </p:cNvPr>
          <p:cNvSpPr>
            <a:spLocks noGrp="1" noChangeArrowheads="1"/>
          </p:cNvSpPr>
          <p:nvPr>
            <p:ph idx="1"/>
          </p:nvPr>
        </p:nvSpPr>
        <p:spPr bwMode="auto">
          <a:xfrm>
            <a:off x="466707" y="530358"/>
            <a:ext cx="11481847"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chemeClr val="tx1"/>
                </a:solidFill>
                <a:effectLst/>
                <a:latin typeface="TWK Lausanne"/>
              </a:rPr>
              <a:t>Step 3: Put the steps in order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A2B2C"/>
                </a:solidFill>
                <a:effectLst/>
                <a:latin typeface="TWK Lausanne"/>
              </a:rPr>
              <a:t>Now, take that list and arrange the tasks in the correct order. Walk through the current process from start to finish, filling in any steps you missed earlier. This will give you a complete picture of the workflow.</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TWK Lausan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400" b="0" i="0" u="none" strike="noStrike" cap="none" normalizeH="0" baseline="0" dirty="0">
                <a:ln>
                  <a:noFill/>
                </a:ln>
                <a:solidFill>
                  <a:schemeClr val="tx1"/>
                </a:solidFill>
                <a:effectLst/>
                <a:latin typeface="TWK Lausanne"/>
              </a:rPr>
              <a:t>Step 4: Draw the flowchart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A2B2C"/>
                </a:solidFill>
                <a:effectLst/>
                <a:latin typeface="TWK Lausanne"/>
              </a:rPr>
              <a:t>Choose the format that fits best. Depending on the level of detail and the type of process, you can use a basic flowchart, a </a:t>
            </a:r>
            <a:r>
              <a:rPr kumimoji="0" lang="en-US" altLang="en-US" sz="2400" b="0" i="0" u="none" strike="noStrike" cap="none" normalizeH="0" baseline="0" dirty="0" err="1">
                <a:ln>
                  <a:noFill/>
                </a:ln>
                <a:solidFill>
                  <a:srgbClr val="2A2B2C"/>
                </a:solidFill>
                <a:effectLst/>
                <a:latin typeface="TWK Lausanne"/>
              </a:rPr>
              <a:t>swimlane</a:t>
            </a:r>
            <a:r>
              <a:rPr kumimoji="0" lang="en-US" altLang="en-US" sz="2400" b="0" i="0" u="none" strike="noStrike" cap="none" normalizeH="0" baseline="0" dirty="0">
                <a:ln>
                  <a:noFill/>
                </a:ln>
                <a:solidFill>
                  <a:srgbClr val="2A2B2C"/>
                </a:solidFill>
                <a:effectLst/>
                <a:latin typeface="TWK Lausanne"/>
              </a:rPr>
              <a:t> diagram, a value stream map, or a </a:t>
            </a:r>
            <a:r>
              <a:rPr kumimoji="0" lang="en-US" altLang="en-US" sz="2400" b="0" i="0" u="none" strike="noStrike" cap="none" normalizeH="0" baseline="0" dirty="0" err="1">
                <a:ln>
                  <a:noFill/>
                </a:ln>
                <a:solidFill>
                  <a:srgbClr val="2A2B2C"/>
                </a:solidFill>
                <a:effectLst/>
                <a:latin typeface="TWK Lausanne"/>
              </a:rPr>
              <a:t>BPMn</a:t>
            </a:r>
            <a:r>
              <a:rPr kumimoji="0" lang="en-US" altLang="en-US" sz="2400" b="0" i="0" u="none" strike="noStrike" cap="none" normalizeH="0" baseline="0" dirty="0">
                <a:ln>
                  <a:noFill/>
                </a:ln>
                <a:solidFill>
                  <a:srgbClr val="2A2B2C"/>
                </a:solidFill>
                <a:effectLst/>
                <a:latin typeface="TWK Lausanne"/>
              </a:rPr>
              <a:t> chart. Use standard process mapping symbols to mark decision points, actions, and connections.</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2A2B2C"/>
                </a:solidFill>
                <a:effectLst/>
                <a:latin typeface="TWK Lausanne"/>
              </a:rPr>
              <a:t>You’ll find about 30 standard symbols, but you only need a few to start. We’ll cover those later in this guide.</a:t>
            </a: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83526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361A2B8C-679B-1CBD-5A10-B569ED1E6F13}"/>
              </a:ext>
            </a:extLst>
          </p:cNvPr>
          <p:cNvSpPr>
            <a:spLocks noGrp="1" noChangeArrowheads="1"/>
          </p:cNvSpPr>
          <p:nvPr>
            <p:ph idx="1"/>
          </p:nvPr>
        </p:nvSpPr>
        <p:spPr bwMode="auto">
          <a:xfrm>
            <a:off x="327223" y="821431"/>
            <a:ext cx="11652968" cy="36625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0" i="0" u="none" strike="noStrike" cap="none" normalizeH="0" baseline="0" dirty="0">
                <a:ln>
                  <a:noFill/>
                </a:ln>
                <a:solidFill>
                  <a:schemeClr val="tx1"/>
                </a:solidFill>
                <a:effectLst/>
                <a:latin typeface="TWK Lausanne"/>
              </a:rPr>
              <a:t>Step 5: Review with your team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A2B2C"/>
                </a:solidFill>
                <a:effectLst/>
                <a:latin typeface="TWK Lausanne"/>
              </a:rPr>
              <a:t>Go over the process flowchart with everyone involved. Make sure the entire process is accurate. Ask if any steps are missing, if any tasks are repeated, or if anything seems unclear. Fix any mistakes. Then, share the final version with your team members and anyone else needing it.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TWK Lausann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4000" b="0" i="0" u="none" strike="noStrike" cap="none" normalizeH="0" baseline="0" dirty="0">
                <a:ln>
                  <a:noFill/>
                </a:ln>
                <a:solidFill>
                  <a:schemeClr val="tx1"/>
                </a:solidFill>
                <a:effectLst/>
                <a:latin typeface="TWK Lausanne"/>
              </a:rPr>
              <a:t>Step 6: Look for problems and improve the process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A2B2C"/>
                </a:solidFill>
                <a:effectLst/>
                <a:latin typeface="TWK Lausanne"/>
              </a:rPr>
              <a:t>Now that your map reflects the current state use it as a tool for process improvement. Look for bottlenecks, inefficiencies, and unnecessary steps. Ask your team where they get stuck or confused.</a:t>
            </a:r>
            <a:r>
              <a:rPr lang="en-US" altLang="en-US" sz="1400" dirty="0"/>
              <a:t> </a:t>
            </a:r>
            <a:r>
              <a:rPr kumimoji="0" lang="en-US" altLang="en-US" sz="2000" b="0" i="0" u="none" strike="noStrike" cap="none" normalizeH="0" baseline="0" dirty="0">
                <a:ln>
                  <a:noFill/>
                </a:ln>
                <a:solidFill>
                  <a:srgbClr val="2A2B2C"/>
                </a:solidFill>
                <a:effectLst/>
                <a:latin typeface="TWK Lausanne"/>
              </a:rPr>
              <a:t>From there, optimize the process. You might cut steps, change who does what, or add automation. Then, update the process map to reflect the changes. This is how </a:t>
            </a:r>
            <a:r>
              <a:rPr kumimoji="0" lang="en-US" altLang="en-US" sz="2000" b="0" i="0" u="none" strike="noStrike" cap="none" normalizeH="0" baseline="0" dirty="0">
                <a:ln>
                  <a:noFill/>
                </a:ln>
                <a:solidFill>
                  <a:srgbClr val="2A2B2C"/>
                </a:solidFill>
                <a:effectLst/>
                <a:latin typeface="inherit"/>
                <a:hlinkClick r:id="rId2"/>
              </a:rPr>
              <a:t>continuous improvement</a:t>
            </a:r>
            <a:r>
              <a:rPr kumimoji="0" lang="en-US" altLang="en-US" sz="2000" b="0" i="0" u="none" strike="noStrike" cap="none" normalizeH="0" baseline="0" dirty="0">
                <a:ln>
                  <a:noFill/>
                </a:ln>
                <a:solidFill>
                  <a:srgbClr val="2A2B2C"/>
                </a:solidFill>
                <a:effectLst/>
                <a:latin typeface="TWK Lausanne"/>
              </a:rPr>
              <a:t> happens—map it, fix it, and repeat when needed.</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41643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6A59-CC73-0A28-B024-81E113B4BAC5}"/>
              </a:ext>
            </a:extLst>
          </p:cNvPr>
          <p:cNvSpPr>
            <a:spLocks noGrp="1"/>
          </p:cNvSpPr>
          <p:nvPr>
            <p:ph type="title"/>
          </p:nvPr>
        </p:nvSpPr>
        <p:spPr/>
        <p:txBody>
          <a:bodyPr/>
          <a:lstStyle/>
          <a:p>
            <a:r>
              <a:rPr lang="en-US" dirty="0"/>
              <a:t>Why use process analysis?</a:t>
            </a:r>
          </a:p>
        </p:txBody>
      </p:sp>
      <p:sp>
        <p:nvSpPr>
          <p:cNvPr id="3" name="Content Placeholder 2">
            <a:extLst>
              <a:ext uri="{FF2B5EF4-FFF2-40B4-BE49-F238E27FC236}">
                <a16:creationId xmlns:a16="http://schemas.microsoft.com/office/drawing/2014/main" id="{8330AADE-21B0-8A35-5587-2C3E3DBDFCAC}"/>
              </a:ext>
            </a:extLst>
          </p:cNvPr>
          <p:cNvSpPr>
            <a:spLocks noGrp="1"/>
          </p:cNvSpPr>
          <p:nvPr>
            <p:ph idx="1"/>
          </p:nvPr>
        </p:nvSpPr>
        <p:spPr/>
        <p:txBody>
          <a:bodyPr>
            <a:normAutofit fontScale="85000" lnSpcReduction="20000"/>
          </a:bodyPr>
          <a:lstStyle/>
          <a:p>
            <a:r>
              <a:rPr lang="en-US" dirty="0"/>
              <a:t>Find inefficiencies: See where tasks pile up, break down, or get missed.</a:t>
            </a:r>
          </a:p>
          <a:p>
            <a:r>
              <a:rPr lang="en-US" dirty="0"/>
              <a:t>Simplify ideas: Break big ideas into small steps.</a:t>
            </a:r>
          </a:p>
          <a:p>
            <a:r>
              <a:rPr lang="en-US" dirty="0"/>
              <a:t>Plan for “what ifs”: Build contingency plans and handle roadblocks before they happen.</a:t>
            </a:r>
          </a:p>
          <a:p>
            <a:r>
              <a:rPr lang="en-US" dirty="0"/>
              <a:t>Clarify roles: Make it clear who’s responsible for each process step. </a:t>
            </a:r>
          </a:p>
          <a:p>
            <a:r>
              <a:rPr lang="en-US" dirty="0"/>
              <a:t>Create process documentation: Create a repeatable guide anyone can follow.</a:t>
            </a:r>
          </a:p>
          <a:p>
            <a:r>
              <a:rPr lang="en-US" dirty="0"/>
              <a:t>Communicate clearly: Use a simple visual to get everyone on the same page. </a:t>
            </a:r>
          </a:p>
          <a:p>
            <a:r>
              <a:rPr lang="en-US" dirty="0"/>
              <a:t>Make decisions faster: Less back-and-forth means quicker decision making.</a:t>
            </a:r>
          </a:p>
          <a:p>
            <a:r>
              <a:rPr lang="en-US" dirty="0"/>
              <a:t>Support your team: Help people feel confident in their work.</a:t>
            </a:r>
          </a:p>
          <a:p>
            <a:r>
              <a:rPr lang="en-US" dirty="0"/>
              <a:t>Stay compliant: Comply with standards like ISO 9000 and ISO 9001.</a:t>
            </a:r>
          </a:p>
        </p:txBody>
      </p:sp>
    </p:spTree>
    <p:extLst>
      <p:ext uri="{BB962C8B-B14F-4D97-AF65-F5344CB8AC3E}">
        <p14:creationId xmlns:p14="http://schemas.microsoft.com/office/powerpoint/2010/main" val="3178086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48930" y="1497171"/>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Process Analysis Loop</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648931" y="2438400"/>
            <a:ext cx="3505494" cy="3785419"/>
          </a:xfrm>
        </p:spPr>
        <p:txBody>
          <a:bodyPr vert="horz" lIns="91440" tIns="45720" rIns="91440" bIns="45720" rtlCol="0">
            <a:normAutofit/>
          </a:bodyPr>
          <a:lstStyle/>
          <a:p>
            <a:pPr lvl="0">
              <a:spcBef>
                <a:spcPts val="1200"/>
              </a:spcBef>
            </a:pPr>
            <a:endParaRPr lang="en-US" sz="2000" b="1" dirty="0">
              <a:solidFill>
                <a:schemeClr val="tx1"/>
              </a:solidFill>
            </a:endParaRPr>
          </a:p>
          <a:p>
            <a:endParaRPr lang="en-US" sz="2000" dirty="0">
              <a:solidFill>
                <a:schemeClr val="tx1"/>
              </a:solidFill>
            </a:endParaRP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E3B256C-02D1-CC65-BBF0-72C93E6CE25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05862" y="1335660"/>
            <a:ext cx="6019331" cy="4183434"/>
          </a:xfrm>
          <a:prstGeom prst="rect">
            <a:avLst/>
          </a:prstGeom>
          <a:effectLst/>
        </p:spPr>
      </p:pic>
    </p:spTree>
    <p:extLst>
      <p:ext uri="{BB962C8B-B14F-4D97-AF65-F5344CB8AC3E}">
        <p14:creationId xmlns:p14="http://schemas.microsoft.com/office/powerpoint/2010/main" val="7605059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AEC914E8-68DC-B399-F807-5AB2F8D11A6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607908" y="523541"/>
            <a:ext cx="6935162" cy="5196165"/>
          </a:xfrm>
        </p:spPr>
      </p:pic>
      <p:sp>
        <p:nvSpPr>
          <p:cNvPr id="5" name="Content Placeholder 1">
            <a:extLst>
              <a:ext uri="{FF2B5EF4-FFF2-40B4-BE49-F238E27FC236}">
                <a16:creationId xmlns:a16="http://schemas.microsoft.com/office/drawing/2014/main" id="{596775AF-682C-9093-F8FA-021A95FC5364}"/>
              </a:ext>
            </a:extLst>
          </p:cNvPr>
          <p:cNvSpPr txBox="1">
            <a:spLocks/>
          </p:cNvSpPr>
          <p:nvPr/>
        </p:nvSpPr>
        <p:spPr>
          <a:xfrm>
            <a:off x="648930" y="1497171"/>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kern="1200" dirty="0">
                <a:latin typeface="+mj-lt"/>
                <a:ea typeface="+mj-ea"/>
                <a:cs typeface="+mj-cs"/>
              </a:rPr>
              <a:t>Process Analysis </a:t>
            </a:r>
            <a:r>
              <a:rPr lang="en-US" sz="3700" dirty="0">
                <a:latin typeface="+mj-lt"/>
                <a:ea typeface="+mj-ea"/>
                <a:cs typeface="+mj-cs"/>
              </a:rPr>
              <a:t>Symbols</a:t>
            </a:r>
            <a:endParaRPr lang="en-US" sz="3700" kern="1200" dirty="0">
              <a:latin typeface="+mj-lt"/>
              <a:ea typeface="+mj-ea"/>
              <a:cs typeface="+mj-cs"/>
            </a:endParaRPr>
          </a:p>
        </p:txBody>
      </p:sp>
    </p:spTree>
    <p:extLst>
      <p:ext uri="{BB962C8B-B14F-4D97-AF65-F5344CB8AC3E}">
        <p14:creationId xmlns:p14="http://schemas.microsoft.com/office/powerpoint/2010/main" val="3164410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E0568FF5-2622-40F8-B0FD-CB4B0C8E887F}"/>
              </a:ext>
            </a:extLst>
          </p:cNvPr>
          <p:cNvSpPr>
            <a:spLocks noGrp="1" noChangeArrowheads="1"/>
          </p:cNvSpPr>
          <p:nvPr>
            <p:ph idx="1"/>
          </p:nvPr>
        </p:nvSpPr>
        <p:spPr bwMode="auto">
          <a:xfrm>
            <a:off x="497703" y="410179"/>
            <a:ext cx="9839666" cy="5724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219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2A2B2C"/>
                </a:solidFill>
                <a:effectLst/>
                <a:latin typeface="inherit"/>
              </a:rPr>
              <a:t>Terminator</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Symbol: Oval</a:t>
            </a:r>
            <a:endParaRPr kumimoji="0" lang="en-US" altLang="en-US" sz="3200"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Use it to mark the start or end of a process.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2A2B2C"/>
                </a:solidFill>
                <a:effectLst/>
                <a:latin typeface="inherit"/>
              </a:rPr>
              <a:t>Process step</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Symbol: Rectangle</a:t>
            </a:r>
            <a:endParaRPr kumimoji="0" lang="en-US" altLang="en-US" sz="3200"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Use it to show a specific task or action in the workflow.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2A2B2C"/>
                </a:solidFill>
                <a:effectLst/>
                <a:latin typeface="inherit"/>
              </a:rPr>
              <a:t>Flow</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Symbol: Arrow</a:t>
            </a:r>
            <a:endParaRPr kumimoji="0" lang="en-US" altLang="en-US" sz="3200"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200" b="0" i="0" u="none" strike="noStrike" cap="none" normalizeH="0" baseline="0" dirty="0">
                <a:ln>
                  <a:noFill/>
                </a:ln>
                <a:solidFill>
                  <a:srgbClr val="646F79"/>
                </a:solidFill>
                <a:effectLst/>
                <a:latin typeface="TWK Lausanne"/>
              </a:rPr>
              <a:t>Use it to connect steps and show the direction in which work moves.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400" b="0" i="0" u="none" strike="noStrike" cap="none" normalizeH="0" baseline="0" dirty="0">
              <a:ln>
                <a:noFill/>
              </a:ln>
              <a:solidFill>
                <a:schemeClr val="tx1"/>
              </a:solidFill>
              <a:effectLst/>
              <a:latin typeface="Arial" panose="020B0604020202020204" pitchFamily="34" charset="0"/>
            </a:endParaRPr>
          </a:p>
        </p:txBody>
      </p:sp>
      <p:pic>
        <p:nvPicPr>
          <p:cNvPr id="5" name="Picture 4" descr="A blue rectangle with white text&#10;&#10;AI-generated content may be incorrect.">
            <a:extLst>
              <a:ext uri="{FF2B5EF4-FFF2-40B4-BE49-F238E27FC236}">
                <a16:creationId xmlns:a16="http://schemas.microsoft.com/office/drawing/2014/main" id="{06947636-124B-2666-47D7-509DE50A36B2}"/>
              </a:ext>
            </a:extLst>
          </p:cNvPr>
          <p:cNvPicPr>
            <a:picLocks noChangeAspect="1"/>
          </p:cNvPicPr>
          <p:nvPr/>
        </p:nvPicPr>
        <p:blipFill>
          <a:blip r:embed="rId2"/>
          <a:stretch>
            <a:fillRect/>
          </a:stretch>
        </p:blipFill>
        <p:spPr>
          <a:xfrm>
            <a:off x="9865469" y="588936"/>
            <a:ext cx="1892038" cy="1054853"/>
          </a:xfrm>
          <a:prstGeom prst="rect">
            <a:avLst/>
          </a:prstGeom>
        </p:spPr>
      </p:pic>
      <p:pic>
        <p:nvPicPr>
          <p:cNvPr id="7" name="Picture 6" descr="A green sign with white text&#10;&#10;AI-generated content may be incorrect.">
            <a:extLst>
              <a:ext uri="{FF2B5EF4-FFF2-40B4-BE49-F238E27FC236}">
                <a16:creationId xmlns:a16="http://schemas.microsoft.com/office/drawing/2014/main" id="{731C5D09-B90F-CEB6-22D8-93E1860F47F9}"/>
              </a:ext>
            </a:extLst>
          </p:cNvPr>
          <p:cNvPicPr>
            <a:picLocks noChangeAspect="1"/>
          </p:cNvPicPr>
          <p:nvPr/>
        </p:nvPicPr>
        <p:blipFill>
          <a:blip r:embed="rId3"/>
          <a:stretch>
            <a:fillRect/>
          </a:stretch>
        </p:blipFill>
        <p:spPr>
          <a:xfrm>
            <a:off x="9896467" y="2204256"/>
            <a:ext cx="1830046" cy="1180675"/>
          </a:xfrm>
          <a:prstGeom prst="rect">
            <a:avLst/>
          </a:prstGeom>
        </p:spPr>
      </p:pic>
      <p:sp>
        <p:nvSpPr>
          <p:cNvPr id="8" name="Down Arrow 7">
            <a:extLst>
              <a:ext uri="{FF2B5EF4-FFF2-40B4-BE49-F238E27FC236}">
                <a16:creationId xmlns:a16="http://schemas.microsoft.com/office/drawing/2014/main" id="{5EED16DC-6144-5E4E-3D98-3CD47D99CAB5}"/>
              </a:ext>
            </a:extLst>
          </p:cNvPr>
          <p:cNvSpPr/>
          <p:nvPr/>
        </p:nvSpPr>
        <p:spPr>
          <a:xfrm>
            <a:off x="10616337" y="3766088"/>
            <a:ext cx="495945" cy="122436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1764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1CC4FA1A-650E-F139-B159-A2AAE80F191E}"/>
              </a:ext>
            </a:extLst>
          </p:cNvPr>
          <p:cNvSpPr>
            <a:spLocks noGrp="1" noChangeArrowheads="1"/>
          </p:cNvSpPr>
          <p:nvPr>
            <p:ph idx="1"/>
          </p:nvPr>
        </p:nvSpPr>
        <p:spPr bwMode="auto">
          <a:xfrm>
            <a:off x="480444" y="504981"/>
            <a:ext cx="9391973" cy="58480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219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Decision</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Diamond</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indicate a decision point with multiple outcomes (often “yes” or “no”).</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Delay</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D-shape</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show where a pause or delay happens in the process.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Document</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Rectangle with a wavy bottom</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represent a readable document or file. For multiple documents, use the stacked version of this symbol.</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rPr>
            </a:br>
            <a:endParaRPr kumimoji="0" lang="en-US" altLang="en-US" sz="4000" b="0" i="0" u="none" strike="noStrike" cap="none" normalizeH="0" baseline="0" dirty="0">
              <a:ln>
                <a:noFill/>
              </a:ln>
              <a:solidFill>
                <a:schemeClr val="tx1"/>
              </a:solidFill>
              <a:effectLst/>
              <a:latin typeface="Arial" panose="020B0604020202020204" pitchFamily="34" charset="0"/>
            </a:endParaRPr>
          </a:p>
        </p:txBody>
      </p:sp>
      <p:pic>
        <p:nvPicPr>
          <p:cNvPr id="6" name="Picture 5" descr="A red diamond with white text&#10;&#10;AI-generated content may be incorrect.">
            <a:extLst>
              <a:ext uri="{FF2B5EF4-FFF2-40B4-BE49-F238E27FC236}">
                <a16:creationId xmlns:a16="http://schemas.microsoft.com/office/drawing/2014/main" id="{F430EF6B-56DB-0ECB-FFD7-C60F945FB7F2}"/>
              </a:ext>
            </a:extLst>
          </p:cNvPr>
          <p:cNvPicPr>
            <a:picLocks noChangeAspect="1"/>
          </p:cNvPicPr>
          <p:nvPr/>
        </p:nvPicPr>
        <p:blipFill>
          <a:blip r:embed="rId2"/>
          <a:stretch>
            <a:fillRect/>
          </a:stretch>
        </p:blipFill>
        <p:spPr>
          <a:xfrm>
            <a:off x="9800091" y="768998"/>
            <a:ext cx="1832498" cy="1044846"/>
          </a:xfrm>
          <a:prstGeom prst="rect">
            <a:avLst/>
          </a:prstGeom>
        </p:spPr>
      </p:pic>
      <p:pic>
        <p:nvPicPr>
          <p:cNvPr id="8" name="Picture 7" descr="A purple rectangle with white text&#10;&#10;AI-generated content may be incorrect.">
            <a:extLst>
              <a:ext uri="{FF2B5EF4-FFF2-40B4-BE49-F238E27FC236}">
                <a16:creationId xmlns:a16="http://schemas.microsoft.com/office/drawing/2014/main" id="{AC77A061-482F-8454-6550-7EA7B8C41496}"/>
              </a:ext>
            </a:extLst>
          </p:cNvPr>
          <p:cNvPicPr>
            <a:picLocks noChangeAspect="1"/>
          </p:cNvPicPr>
          <p:nvPr/>
        </p:nvPicPr>
        <p:blipFill>
          <a:blip r:embed="rId3"/>
          <a:stretch>
            <a:fillRect/>
          </a:stretch>
        </p:blipFill>
        <p:spPr>
          <a:xfrm>
            <a:off x="9800091" y="2387282"/>
            <a:ext cx="1832498" cy="1162552"/>
          </a:xfrm>
          <a:prstGeom prst="rect">
            <a:avLst/>
          </a:prstGeom>
        </p:spPr>
      </p:pic>
      <p:pic>
        <p:nvPicPr>
          <p:cNvPr id="10" name="Picture 9" descr="A green paper with white text&#10;&#10;AI-generated content may be incorrect.">
            <a:extLst>
              <a:ext uri="{FF2B5EF4-FFF2-40B4-BE49-F238E27FC236}">
                <a16:creationId xmlns:a16="http://schemas.microsoft.com/office/drawing/2014/main" id="{3DE0A6C6-629E-F535-59C6-F0295C68F84A}"/>
              </a:ext>
            </a:extLst>
          </p:cNvPr>
          <p:cNvPicPr>
            <a:picLocks noChangeAspect="1"/>
          </p:cNvPicPr>
          <p:nvPr/>
        </p:nvPicPr>
        <p:blipFill>
          <a:blip r:embed="rId4"/>
          <a:stretch>
            <a:fillRect/>
          </a:stretch>
        </p:blipFill>
        <p:spPr>
          <a:xfrm>
            <a:off x="9800091" y="3876985"/>
            <a:ext cx="1832498" cy="2591912"/>
          </a:xfrm>
          <a:prstGeom prst="rect">
            <a:avLst/>
          </a:prstGeom>
        </p:spPr>
      </p:pic>
    </p:spTree>
    <p:extLst>
      <p:ext uri="{BB962C8B-B14F-4D97-AF65-F5344CB8AC3E}">
        <p14:creationId xmlns:p14="http://schemas.microsoft.com/office/powerpoint/2010/main" val="1902216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E856967-E665-A4AF-9CF6-006457F95ECE}"/>
              </a:ext>
            </a:extLst>
          </p:cNvPr>
          <p:cNvSpPr>
            <a:spLocks noGrp="1" noChangeArrowheads="1"/>
          </p:cNvSpPr>
          <p:nvPr>
            <p:ph idx="1"/>
          </p:nvPr>
        </p:nvSpPr>
        <p:spPr bwMode="auto">
          <a:xfrm>
            <a:off x="358219" y="595285"/>
            <a:ext cx="9436709" cy="54787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122199"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Data</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Parallelogram</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represent data that flows in or out of a process step.</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Manual input</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Rectangle with a slanted top</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show a step where someone must manually enter data.</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2A2B2C"/>
                </a:solidFill>
                <a:effectLst/>
                <a:latin typeface="inherit"/>
              </a:rPr>
              <a:t>Subprocess</a:t>
            </a:r>
            <a:endParaRPr kumimoji="0" lang="en-US" altLang="en-US" sz="1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Symbol: Rectangle with double vertical lines</a:t>
            </a:r>
            <a:endParaRPr kumimoji="0" lang="en-US" altLang="en-US" b="0" i="0" u="none" strike="noStrike" cap="none" normalizeH="0" baseline="0" dirty="0">
              <a:ln>
                <a:noFill/>
              </a:ln>
              <a:solidFill>
                <a:srgbClr val="646F79"/>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646F79"/>
                </a:solidFill>
                <a:effectLst/>
                <a:latin typeface="TWK Lausanne"/>
              </a:rPr>
              <a:t>Use it to represent a predefined process that happens elsewhere.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4000" b="0" i="0" u="none" strike="noStrike" cap="none" normalizeH="0" baseline="0" dirty="0">
              <a:ln>
                <a:noFill/>
              </a:ln>
              <a:solidFill>
                <a:schemeClr val="tx1"/>
              </a:solidFill>
              <a:effectLst/>
              <a:latin typeface="Arial" panose="020B0604020202020204" pitchFamily="34" charset="0"/>
            </a:endParaRPr>
          </a:p>
        </p:txBody>
      </p:sp>
      <p:pic>
        <p:nvPicPr>
          <p:cNvPr id="6" name="Picture 5" descr="A close up of a red rectangle&#10;&#10;AI-generated content may be incorrect.">
            <a:extLst>
              <a:ext uri="{FF2B5EF4-FFF2-40B4-BE49-F238E27FC236}">
                <a16:creationId xmlns:a16="http://schemas.microsoft.com/office/drawing/2014/main" id="{B1845CEA-7D64-1280-DF77-470482F11751}"/>
              </a:ext>
            </a:extLst>
          </p:cNvPr>
          <p:cNvPicPr>
            <a:picLocks noChangeAspect="1"/>
          </p:cNvPicPr>
          <p:nvPr/>
        </p:nvPicPr>
        <p:blipFill>
          <a:blip r:embed="rId2"/>
          <a:stretch>
            <a:fillRect/>
          </a:stretch>
        </p:blipFill>
        <p:spPr>
          <a:xfrm>
            <a:off x="9593449" y="784010"/>
            <a:ext cx="1914609" cy="1176687"/>
          </a:xfrm>
          <a:prstGeom prst="rect">
            <a:avLst/>
          </a:prstGeom>
        </p:spPr>
      </p:pic>
      <p:pic>
        <p:nvPicPr>
          <p:cNvPr id="8" name="Picture 7" descr="A close up of a manual input&#10;&#10;AI-generated content may be incorrect.">
            <a:extLst>
              <a:ext uri="{FF2B5EF4-FFF2-40B4-BE49-F238E27FC236}">
                <a16:creationId xmlns:a16="http://schemas.microsoft.com/office/drawing/2014/main" id="{C9A4720A-66F2-CA0F-64E3-D3E0DD73D11A}"/>
              </a:ext>
            </a:extLst>
          </p:cNvPr>
          <p:cNvPicPr>
            <a:picLocks noChangeAspect="1"/>
          </p:cNvPicPr>
          <p:nvPr/>
        </p:nvPicPr>
        <p:blipFill>
          <a:blip r:embed="rId3"/>
          <a:stretch>
            <a:fillRect/>
          </a:stretch>
        </p:blipFill>
        <p:spPr>
          <a:xfrm>
            <a:off x="9593449" y="2149422"/>
            <a:ext cx="1914608" cy="1209226"/>
          </a:xfrm>
          <a:prstGeom prst="rect">
            <a:avLst/>
          </a:prstGeom>
        </p:spPr>
      </p:pic>
      <p:pic>
        <p:nvPicPr>
          <p:cNvPr id="10" name="Picture 9" descr="A purple square with white text&#10;&#10;AI-generated content may be incorrect.">
            <a:extLst>
              <a:ext uri="{FF2B5EF4-FFF2-40B4-BE49-F238E27FC236}">
                <a16:creationId xmlns:a16="http://schemas.microsoft.com/office/drawing/2014/main" id="{40FC99C5-CBA8-837B-AEAF-D95ADD2CA9AC}"/>
              </a:ext>
            </a:extLst>
          </p:cNvPr>
          <p:cNvPicPr>
            <a:picLocks noChangeAspect="1"/>
          </p:cNvPicPr>
          <p:nvPr/>
        </p:nvPicPr>
        <p:blipFill>
          <a:blip r:embed="rId4"/>
          <a:stretch>
            <a:fillRect/>
          </a:stretch>
        </p:blipFill>
        <p:spPr>
          <a:xfrm>
            <a:off x="9593448" y="3670731"/>
            <a:ext cx="1914607" cy="1249533"/>
          </a:xfrm>
          <a:prstGeom prst="rect">
            <a:avLst/>
          </a:prstGeom>
        </p:spPr>
      </p:pic>
    </p:spTree>
    <p:extLst>
      <p:ext uri="{BB962C8B-B14F-4D97-AF65-F5344CB8AC3E}">
        <p14:creationId xmlns:p14="http://schemas.microsoft.com/office/powerpoint/2010/main" val="2850185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descr="A screenshot of a computer&#10;&#10;AI-generated content may be incorrect.">
            <a:extLst>
              <a:ext uri="{FF2B5EF4-FFF2-40B4-BE49-F238E27FC236}">
                <a16:creationId xmlns:a16="http://schemas.microsoft.com/office/drawing/2014/main" id="{025FCC1C-2477-9D76-1F0C-72C6F4FA9B3A}"/>
              </a:ext>
            </a:extLst>
          </p:cNvPr>
          <p:cNvPicPr>
            <a:picLocks noGrp="1" noChangeAspect="1"/>
          </p:cNvPicPr>
          <p:nvPr>
            <p:ph idx="1"/>
          </p:nvPr>
        </p:nvPicPr>
        <p:blipFill>
          <a:blip r:embed="rId3"/>
          <a:stretch>
            <a:fillRect/>
          </a:stretch>
        </p:blipFill>
        <p:spPr>
          <a:xfrm>
            <a:off x="179614" y="3616"/>
            <a:ext cx="11756572" cy="6854383"/>
          </a:xfrm>
          <a:prstGeom prst="rect">
            <a:avLst/>
          </a:prstGeom>
        </p:spPr>
      </p:pic>
    </p:spTree>
    <p:extLst>
      <p:ext uri="{BB962C8B-B14F-4D97-AF65-F5344CB8AC3E}">
        <p14:creationId xmlns:p14="http://schemas.microsoft.com/office/powerpoint/2010/main" val="3054954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 timeline&#10;&#10;Description automatically generated">
            <a:extLst>
              <a:ext uri="{FF2B5EF4-FFF2-40B4-BE49-F238E27FC236}">
                <a16:creationId xmlns:a16="http://schemas.microsoft.com/office/drawing/2014/main" id="{C18008AB-66D3-34F8-902E-271CC4A4DC18}"/>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4274985" y="800216"/>
            <a:ext cx="7795394" cy="5007025"/>
          </a:xfrm>
        </p:spPr>
      </p:pic>
      <p:sp>
        <p:nvSpPr>
          <p:cNvPr id="5" name="Content Placeholder 1">
            <a:extLst>
              <a:ext uri="{FF2B5EF4-FFF2-40B4-BE49-F238E27FC236}">
                <a16:creationId xmlns:a16="http://schemas.microsoft.com/office/drawing/2014/main" id="{427FFBD3-1B74-06BA-3BAA-FC55DB54064E}"/>
              </a:ext>
            </a:extLst>
          </p:cNvPr>
          <p:cNvSpPr txBox="1">
            <a:spLocks/>
          </p:cNvSpPr>
          <p:nvPr/>
        </p:nvSpPr>
        <p:spPr>
          <a:xfrm>
            <a:off x="312046" y="1620253"/>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dirty="0">
                <a:latin typeface="+mj-lt"/>
                <a:ea typeface="+mj-ea"/>
                <a:cs typeface="+mj-cs"/>
              </a:rPr>
              <a:t>Benefits of using process analysis</a:t>
            </a:r>
            <a:endParaRPr lang="en-US" sz="3700" kern="1200" dirty="0">
              <a:latin typeface="+mj-lt"/>
              <a:ea typeface="+mj-ea"/>
              <a:cs typeface="+mj-cs"/>
            </a:endParaRPr>
          </a:p>
        </p:txBody>
      </p:sp>
    </p:spTree>
    <p:extLst>
      <p:ext uri="{BB962C8B-B14F-4D97-AF65-F5344CB8AC3E}">
        <p14:creationId xmlns:p14="http://schemas.microsoft.com/office/powerpoint/2010/main" val="13574378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 timeline&#10;&#10;Description automatically generated">
            <a:extLst>
              <a:ext uri="{FF2B5EF4-FFF2-40B4-BE49-F238E27FC236}">
                <a16:creationId xmlns:a16="http://schemas.microsoft.com/office/drawing/2014/main" id="{74A82B88-99A9-81A9-2DD6-AFD28EFA659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3552086" y="562018"/>
            <a:ext cx="8472247" cy="5197642"/>
          </a:xfrm>
        </p:spPr>
      </p:pic>
      <p:sp>
        <p:nvSpPr>
          <p:cNvPr id="2" name="Content Placeholder 1">
            <a:extLst>
              <a:ext uri="{FF2B5EF4-FFF2-40B4-BE49-F238E27FC236}">
                <a16:creationId xmlns:a16="http://schemas.microsoft.com/office/drawing/2014/main" id="{96A4A13C-7F55-BEB9-ADDF-79583225CFC3}"/>
              </a:ext>
            </a:extLst>
          </p:cNvPr>
          <p:cNvSpPr txBox="1">
            <a:spLocks/>
          </p:cNvSpPr>
          <p:nvPr/>
        </p:nvSpPr>
        <p:spPr>
          <a:xfrm>
            <a:off x="167667" y="1806679"/>
            <a:ext cx="3505495" cy="1622321"/>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3700" dirty="0">
                <a:latin typeface="+mj-lt"/>
                <a:ea typeface="+mj-ea"/>
                <a:cs typeface="+mj-cs"/>
              </a:rPr>
              <a:t>Benefits of using process analysis</a:t>
            </a:r>
            <a:endParaRPr lang="en-US" sz="3700" kern="1200" dirty="0">
              <a:latin typeface="+mj-lt"/>
              <a:ea typeface="+mj-ea"/>
              <a:cs typeface="+mj-cs"/>
            </a:endParaRPr>
          </a:p>
        </p:txBody>
      </p:sp>
    </p:spTree>
    <p:extLst>
      <p:ext uri="{BB962C8B-B14F-4D97-AF65-F5344CB8AC3E}">
        <p14:creationId xmlns:p14="http://schemas.microsoft.com/office/powerpoint/2010/main" val="186891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07255FB-1640-ECE9-BBD4-5A1D1F7A36DF}"/>
              </a:ext>
            </a:extLst>
          </p:cNvPr>
          <p:cNvSpPr txBox="1">
            <a:spLocks/>
          </p:cNvSpPr>
          <p:nvPr/>
        </p:nvSpPr>
        <p:spPr>
          <a:xfrm>
            <a:off x="4140224" y="146980"/>
            <a:ext cx="6561051"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Process Analysis Exercise – </a:t>
            </a:r>
          </a:p>
          <a:p>
            <a:pPr algn="ctr"/>
            <a:r>
              <a:rPr lang="en-GB" dirty="0"/>
              <a:t>Arming Distance for RPG 22 </a:t>
            </a:r>
          </a:p>
        </p:txBody>
      </p:sp>
      <p:sp>
        <p:nvSpPr>
          <p:cNvPr id="6" name="Decision 5">
            <a:extLst>
              <a:ext uri="{FF2B5EF4-FFF2-40B4-BE49-F238E27FC236}">
                <a16:creationId xmlns:a16="http://schemas.microsoft.com/office/drawing/2014/main" id="{D0E25063-4A94-841C-8732-9E0C1CDAD0A7}"/>
              </a:ext>
            </a:extLst>
          </p:cNvPr>
          <p:cNvSpPr/>
          <p:nvPr/>
        </p:nvSpPr>
        <p:spPr>
          <a:xfrm>
            <a:off x="4688372" y="2037499"/>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7" name="Rectangle 6">
            <a:extLst>
              <a:ext uri="{FF2B5EF4-FFF2-40B4-BE49-F238E27FC236}">
                <a16:creationId xmlns:a16="http://schemas.microsoft.com/office/drawing/2014/main" id="{8495C60B-5306-2C86-B451-23F927EF9742}"/>
              </a:ext>
            </a:extLst>
          </p:cNvPr>
          <p:cNvSpPr/>
          <p:nvPr/>
        </p:nvSpPr>
        <p:spPr>
          <a:xfrm>
            <a:off x="8133555" y="2145794"/>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Analysis</a:t>
            </a:r>
          </a:p>
        </p:txBody>
      </p:sp>
      <p:sp>
        <p:nvSpPr>
          <p:cNvPr id="8" name="Decision 7">
            <a:extLst>
              <a:ext uri="{FF2B5EF4-FFF2-40B4-BE49-F238E27FC236}">
                <a16:creationId xmlns:a16="http://schemas.microsoft.com/office/drawing/2014/main" id="{F2D79A50-968D-FFB3-060E-98FF91081DFE}"/>
              </a:ext>
            </a:extLst>
          </p:cNvPr>
          <p:cNvSpPr/>
          <p:nvPr/>
        </p:nvSpPr>
        <p:spPr>
          <a:xfrm>
            <a:off x="4327800" y="3421377"/>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Modify Design?</a:t>
            </a:r>
          </a:p>
        </p:txBody>
      </p:sp>
      <p:sp>
        <p:nvSpPr>
          <p:cNvPr id="9" name="Rectangle 8">
            <a:extLst>
              <a:ext uri="{FF2B5EF4-FFF2-40B4-BE49-F238E27FC236}">
                <a16:creationId xmlns:a16="http://schemas.microsoft.com/office/drawing/2014/main" id="{34BE417B-688B-4D3E-69BF-DC76A254943F}"/>
              </a:ext>
            </a:extLst>
          </p:cNvPr>
          <p:cNvSpPr/>
          <p:nvPr/>
        </p:nvSpPr>
        <p:spPr>
          <a:xfrm>
            <a:off x="8563235" y="3487095"/>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Improvement</a:t>
            </a:r>
          </a:p>
        </p:txBody>
      </p:sp>
      <p:sp>
        <p:nvSpPr>
          <p:cNvPr id="10" name="Terminator 9">
            <a:extLst>
              <a:ext uri="{FF2B5EF4-FFF2-40B4-BE49-F238E27FC236}">
                <a16:creationId xmlns:a16="http://schemas.microsoft.com/office/drawing/2014/main" id="{CD25154F-E4A8-EABC-9E11-9C240FA712DA}"/>
              </a:ext>
            </a:extLst>
          </p:cNvPr>
          <p:cNvSpPr/>
          <p:nvPr/>
        </p:nvSpPr>
        <p:spPr>
          <a:xfrm>
            <a:off x="6022522" y="1144772"/>
            <a:ext cx="1730676" cy="755186"/>
          </a:xfrm>
          <a:prstGeom prst="flowChartTerminator">
            <a:avLst/>
          </a:prstGeom>
          <a:solidFill>
            <a:schemeClr val="bg2">
              <a:lumMod val="1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Event</a:t>
            </a:r>
          </a:p>
        </p:txBody>
      </p:sp>
      <p:sp>
        <p:nvSpPr>
          <p:cNvPr id="11" name="Decision 10">
            <a:extLst>
              <a:ext uri="{FF2B5EF4-FFF2-40B4-BE49-F238E27FC236}">
                <a16:creationId xmlns:a16="http://schemas.microsoft.com/office/drawing/2014/main" id="{7285BC5E-3541-C96D-F1E9-8124CF90C1ED}"/>
              </a:ext>
            </a:extLst>
          </p:cNvPr>
          <p:cNvSpPr/>
          <p:nvPr/>
        </p:nvSpPr>
        <p:spPr>
          <a:xfrm>
            <a:off x="6284261" y="3033992"/>
            <a:ext cx="1674393" cy="111461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12" name="Rectangle 11">
            <a:extLst>
              <a:ext uri="{FF2B5EF4-FFF2-40B4-BE49-F238E27FC236}">
                <a16:creationId xmlns:a16="http://schemas.microsoft.com/office/drawing/2014/main" id="{7EBC9107-9E52-19B0-3FED-393DF20B2124}"/>
              </a:ext>
            </a:extLst>
          </p:cNvPr>
          <p:cNvSpPr/>
          <p:nvPr/>
        </p:nvSpPr>
        <p:spPr>
          <a:xfrm>
            <a:off x="6683770" y="4503633"/>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Quality Control</a:t>
            </a:r>
          </a:p>
        </p:txBody>
      </p:sp>
      <p:sp>
        <p:nvSpPr>
          <p:cNvPr id="13" name="Document 12">
            <a:extLst>
              <a:ext uri="{FF2B5EF4-FFF2-40B4-BE49-F238E27FC236}">
                <a16:creationId xmlns:a16="http://schemas.microsoft.com/office/drawing/2014/main" id="{E9171D49-D7F8-1C9D-6D86-CD1A9BB9CE0C}"/>
              </a:ext>
            </a:extLst>
          </p:cNvPr>
          <p:cNvSpPr/>
          <p:nvPr/>
        </p:nvSpPr>
        <p:spPr>
          <a:xfrm>
            <a:off x="4688372" y="4891794"/>
            <a:ext cx="1336700" cy="904718"/>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Document</a:t>
            </a:r>
          </a:p>
        </p:txBody>
      </p:sp>
      <p:sp>
        <p:nvSpPr>
          <p:cNvPr id="14" name="Rectangle 13">
            <a:extLst>
              <a:ext uri="{FF2B5EF4-FFF2-40B4-BE49-F238E27FC236}">
                <a16:creationId xmlns:a16="http://schemas.microsoft.com/office/drawing/2014/main" id="{F561B391-CAE9-56AE-2AB4-4BDCEE6041CB}"/>
              </a:ext>
            </a:extLst>
          </p:cNvPr>
          <p:cNvSpPr/>
          <p:nvPr/>
        </p:nvSpPr>
        <p:spPr>
          <a:xfrm>
            <a:off x="10425242" y="1259160"/>
            <a:ext cx="1378911" cy="694823"/>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Measurement</a:t>
            </a:r>
          </a:p>
        </p:txBody>
      </p:sp>
      <p:sp>
        <p:nvSpPr>
          <p:cNvPr id="19" name="Connector 18">
            <a:extLst>
              <a:ext uri="{FF2B5EF4-FFF2-40B4-BE49-F238E27FC236}">
                <a16:creationId xmlns:a16="http://schemas.microsoft.com/office/drawing/2014/main" id="{6DF9A7EC-F127-FFB2-FBE3-1841F7336765}"/>
              </a:ext>
            </a:extLst>
          </p:cNvPr>
          <p:cNvSpPr/>
          <p:nvPr/>
        </p:nvSpPr>
        <p:spPr>
          <a:xfrm>
            <a:off x="10301728" y="2679577"/>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0" name="Connector 19">
            <a:extLst>
              <a:ext uri="{FF2B5EF4-FFF2-40B4-BE49-F238E27FC236}">
                <a16:creationId xmlns:a16="http://schemas.microsoft.com/office/drawing/2014/main" id="{79E94262-11B0-1635-BE6E-0A4A66F647A0}"/>
              </a:ext>
            </a:extLst>
          </p:cNvPr>
          <p:cNvSpPr/>
          <p:nvPr/>
        </p:nvSpPr>
        <p:spPr>
          <a:xfrm>
            <a:off x="10959122" y="3430259"/>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1" name="Connector 20">
            <a:extLst>
              <a:ext uri="{FF2B5EF4-FFF2-40B4-BE49-F238E27FC236}">
                <a16:creationId xmlns:a16="http://schemas.microsoft.com/office/drawing/2014/main" id="{1BEBF3B0-9093-658E-6037-6659C7AA4B08}"/>
              </a:ext>
            </a:extLst>
          </p:cNvPr>
          <p:cNvSpPr/>
          <p:nvPr/>
        </p:nvSpPr>
        <p:spPr>
          <a:xfrm>
            <a:off x="10308459" y="2103941"/>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2" name="Connector 21">
            <a:extLst>
              <a:ext uri="{FF2B5EF4-FFF2-40B4-BE49-F238E27FC236}">
                <a16:creationId xmlns:a16="http://schemas.microsoft.com/office/drawing/2014/main" id="{BF6D8C55-8C4D-B53B-9BE6-CC2AB4E37ECD}"/>
              </a:ext>
            </a:extLst>
          </p:cNvPr>
          <p:cNvSpPr/>
          <p:nvPr/>
        </p:nvSpPr>
        <p:spPr>
          <a:xfrm>
            <a:off x="11367501" y="3913876"/>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3" name="Connector 22">
            <a:extLst>
              <a:ext uri="{FF2B5EF4-FFF2-40B4-BE49-F238E27FC236}">
                <a16:creationId xmlns:a16="http://schemas.microsoft.com/office/drawing/2014/main" id="{29E6460A-C995-E169-9B20-0704423B1AFE}"/>
              </a:ext>
            </a:extLst>
          </p:cNvPr>
          <p:cNvSpPr/>
          <p:nvPr/>
        </p:nvSpPr>
        <p:spPr>
          <a:xfrm>
            <a:off x="10803547" y="2450811"/>
            <a:ext cx="311149" cy="322079"/>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4" name="Connector 23">
            <a:extLst>
              <a:ext uri="{FF2B5EF4-FFF2-40B4-BE49-F238E27FC236}">
                <a16:creationId xmlns:a16="http://schemas.microsoft.com/office/drawing/2014/main" id="{EDD4E2BF-19B7-0B6D-F8F1-976D12A895E5}"/>
              </a:ext>
            </a:extLst>
          </p:cNvPr>
          <p:cNvSpPr/>
          <p:nvPr/>
        </p:nvSpPr>
        <p:spPr>
          <a:xfrm>
            <a:off x="10390126" y="4342594"/>
            <a:ext cx="311149" cy="322079"/>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37" name="Rectangle 36">
            <a:extLst>
              <a:ext uri="{FF2B5EF4-FFF2-40B4-BE49-F238E27FC236}">
                <a16:creationId xmlns:a16="http://schemas.microsoft.com/office/drawing/2014/main" id="{3D007583-7F8F-C1B2-6A70-1FD91C06C9B1}"/>
              </a:ext>
            </a:extLst>
          </p:cNvPr>
          <p:cNvSpPr/>
          <p:nvPr/>
        </p:nvSpPr>
        <p:spPr>
          <a:xfrm>
            <a:off x="8718719" y="1205134"/>
            <a:ext cx="1378911" cy="694824"/>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Redesign</a:t>
            </a:r>
          </a:p>
        </p:txBody>
      </p:sp>
      <p:pic>
        <p:nvPicPr>
          <p:cNvPr id="78" name="Picture 77">
            <a:extLst>
              <a:ext uri="{FF2B5EF4-FFF2-40B4-BE49-F238E27FC236}">
                <a16:creationId xmlns:a16="http://schemas.microsoft.com/office/drawing/2014/main" id="{A280F864-2FF9-F0BF-3B94-E75A3004CF8A}"/>
              </a:ext>
            </a:extLst>
          </p:cNvPr>
          <p:cNvPicPr>
            <a:picLocks noChangeAspect="1"/>
          </p:cNvPicPr>
          <p:nvPr/>
        </p:nvPicPr>
        <p:blipFill>
          <a:blip r:embed="rId2"/>
          <a:stretch>
            <a:fillRect/>
          </a:stretch>
        </p:blipFill>
        <p:spPr>
          <a:xfrm>
            <a:off x="320389" y="1522365"/>
            <a:ext cx="4050957" cy="2191672"/>
          </a:xfrm>
          <a:prstGeom prst="rect">
            <a:avLst/>
          </a:prstGeom>
        </p:spPr>
      </p:pic>
      <p:sp>
        <p:nvSpPr>
          <p:cNvPr id="2" name="TextBox 1">
            <a:extLst>
              <a:ext uri="{FF2B5EF4-FFF2-40B4-BE49-F238E27FC236}">
                <a16:creationId xmlns:a16="http://schemas.microsoft.com/office/drawing/2014/main" id="{95775CAB-E95B-4F57-CA8A-7891B6AE8978}"/>
              </a:ext>
            </a:extLst>
          </p:cNvPr>
          <p:cNvSpPr txBox="1"/>
          <p:nvPr/>
        </p:nvSpPr>
        <p:spPr>
          <a:xfrm>
            <a:off x="265463" y="3903468"/>
            <a:ext cx="3457756" cy="1323439"/>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chemeClr val="bg1"/>
                </a:solidFill>
              </a:rPr>
              <a:t>Muzzle velocity 133ms</a:t>
            </a:r>
            <a:r>
              <a:rPr lang="en-US" sz="2000" baseline="30000" dirty="0">
                <a:solidFill>
                  <a:schemeClr val="bg1"/>
                </a:solidFill>
              </a:rPr>
              <a:t>-1</a:t>
            </a:r>
          </a:p>
          <a:p>
            <a:pPr marL="342900" indent="-342900">
              <a:buFont typeface="Arial" panose="020B0604020202020204" pitchFamily="34" charset="0"/>
              <a:buChar char="•"/>
            </a:pPr>
            <a:r>
              <a:rPr lang="en-US" sz="2000" dirty="0">
                <a:solidFill>
                  <a:schemeClr val="bg1"/>
                </a:solidFill>
              </a:rPr>
              <a:t>Effective Range 150-200 m</a:t>
            </a:r>
          </a:p>
          <a:p>
            <a:pPr marL="342900" indent="-342900">
              <a:buFont typeface="Arial" panose="020B0604020202020204" pitchFamily="34" charset="0"/>
              <a:buChar char="•"/>
            </a:pPr>
            <a:r>
              <a:rPr lang="en-US" sz="2000" dirty="0">
                <a:solidFill>
                  <a:schemeClr val="bg1"/>
                </a:solidFill>
              </a:rPr>
              <a:t>Maximum firing range 200m</a:t>
            </a:r>
          </a:p>
          <a:p>
            <a:pPr marL="342900" indent="-342900">
              <a:buFont typeface="Arial" panose="020B0604020202020204" pitchFamily="34" charset="0"/>
              <a:buChar char="•"/>
            </a:pPr>
            <a:r>
              <a:rPr lang="en-US" sz="2000" dirty="0">
                <a:solidFill>
                  <a:schemeClr val="bg1"/>
                </a:solidFill>
              </a:rPr>
              <a:t>Arming distance 25m</a:t>
            </a:r>
          </a:p>
        </p:txBody>
      </p:sp>
    </p:spTree>
    <p:extLst>
      <p:ext uri="{BB962C8B-B14F-4D97-AF65-F5344CB8AC3E}">
        <p14:creationId xmlns:p14="http://schemas.microsoft.com/office/powerpoint/2010/main" val="2495137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507255FB-1640-ECE9-BBD4-5A1D1F7A36DF}"/>
              </a:ext>
            </a:extLst>
          </p:cNvPr>
          <p:cNvSpPr txBox="1">
            <a:spLocks/>
          </p:cNvSpPr>
          <p:nvPr/>
        </p:nvSpPr>
        <p:spPr>
          <a:xfrm>
            <a:off x="4058557" y="232181"/>
            <a:ext cx="6561051"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t>Process Analysis Exercise – </a:t>
            </a:r>
          </a:p>
          <a:p>
            <a:pPr algn="ctr"/>
            <a:r>
              <a:rPr lang="en-GB" dirty="0"/>
              <a:t>Arming Distance for RPG 22 </a:t>
            </a:r>
          </a:p>
        </p:txBody>
      </p:sp>
      <p:grpSp>
        <p:nvGrpSpPr>
          <p:cNvPr id="71" name="Group 70">
            <a:extLst>
              <a:ext uri="{FF2B5EF4-FFF2-40B4-BE49-F238E27FC236}">
                <a16:creationId xmlns:a16="http://schemas.microsoft.com/office/drawing/2014/main" id="{6F21EE27-2065-7F59-AB04-F8ADE1632352}"/>
              </a:ext>
            </a:extLst>
          </p:cNvPr>
          <p:cNvGrpSpPr/>
          <p:nvPr/>
        </p:nvGrpSpPr>
        <p:grpSpPr>
          <a:xfrm>
            <a:off x="1154417" y="1083231"/>
            <a:ext cx="10524233" cy="4384770"/>
            <a:chOff x="196732" y="622963"/>
            <a:chExt cx="11998901" cy="4859318"/>
          </a:xfrm>
        </p:grpSpPr>
        <p:sp>
          <p:nvSpPr>
            <p:cNvPr id="6" name="Decision 5">
              <a:extLst>
                <a:ext uri="{FF2B5EF4-FFF2-40B4-BE49-F238E27FC236}">
                  <a16:creationId xmlns:a16="http://schemas.microsoft.com/office/drawing/2014/main" id="{D0E25063-4A94-841C-8732-9E0C1CDAD0A7}"/>
                </a:ext>
              </a:extLst>
            </p:cNvPr>
            <p:cNvSpPr/>
            <p:nvPr/>
          </p:nvSpPr>
          <p:spPr>
            <a:xfrm>
              <a:off x="4786747" y="2401017"/>
              <a:ext cx="1909011" cy="123524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7" name="Rectangle 6">
              <a:extLst>
                <a:ext uri="{FF2B5EF4-FFF2-40B4-BE49-F238E27FC236}">
                  <a16:creationId xmlns:a16="http://schemas.microsoft.com/office/drawing/2014/main" id="{8495C60B-5306-2C86-B451-23F927EF9742}"/>
                </a:ext>
              </a:extLst>
            </p:cNvPr>
            <p:cNvSpPr/>
            <p:nvPr/>
          </p:nvSpPr>
          <p:spPr>
            <a:xfrm>
              <a:off x="7631553" y="2650457"/>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Analysis</a:t>
              </a:r>
            </a:p>
          </p:txBody>
        </p:sp>
        <p:sp>
          <p:nvSpPr>
            <p:cNvPr id="8" name="Decision 7">
              <a:extLst>
                <a:ext uri="{FF2B5EF4-FFF2-40B4-BE49-F238E27FC236}">
                  <a16:creationId xmlns:a16="http://schemas.microsoft.com/office/drawing/2014/main" id="{F2D79A50-968D-FFB3-060E-98FF91081DFE}"/>
                </a:ext>
              </a:extLst>
            </p:cNvPr>
            <p:cNvSpPr/>
            <p:nvPr/>
          </p:nvSpPr>
          <p:spPr>
            <a:xfrm>
              <a:off x="9850464" y="2417846"/>
              <a:ext cx="1909011" cy="1235242"/>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Modify Design?</a:t>
              </a:r>
            </a:p>
          </p:txBody>
        </p:sp>
        <p:sp>
          <p:nvSpPr>
            <p:cNvPr id="9" name="Rectangle 8">
              <a:extLst>
                <a:ext uri="{FF2B5EF4-FFF2-40B4-BE49-F238E27FC236}">
                  <a16:creationId xmlns:a16="http://schemas.microsoft.com/office/drawing/2014/main" id="{34BE417B-688B-4D3E-69BF-DC76A254943F}"/>
                </a:ext>
              </a:extLst>
            </p:cNvPr>
            <p:cNvSpPr/>
            <p:nvPr/>
          </p:nvSpPr>
          <p:spPr>
            <a:xfrm>
              <a:off x="10018906" y="4455980"/>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Improvement</a:t>
              </a:r>
            </a:p>
          </p:txBody>
        </p:sp>
        <p:sp>
          <p:nvSpPr>
            <p:cNvPr id="10" name="Terminator 9">
              <a:extLst>
                <a:ext uri="{FF2B5EF4-FFF2-40B4-BE49-F238E27FC236}">
                  <a16:creationId xmlns:a16="http://schemas.microsoft.com/office/drawing/2014/main" id="{CD25154F-E4A8-EABC-9E11-9C240FA712DA}"/>
                </a:ext>
              </a:extLst>
            </p:cNvPr>
            <p:cNvSpPr/>
            <p:nvPr/>
          </p:nvSpPr>
          <p:spPr>
            <a:xfrm>
              <a:off x="196732" y="2600181"/>
              <a:ext cx="1973180" cy="836917"/>
            </a:xfrm>
            <a:prstGeom prst="flowChartTerminator">
              <a:avLst/>
            </a:prstGeom>
            <a:solidFill>
              <a:schemeClr val="bg2">
                <a:lumMod val="1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Event</a:t>
              </a:r>
            </a:p>
          </p:txBody>
        </p:sp>
        <p:sp>
          <p:nvSpPr>
            <p:cNvPr id="11" name="Decision 10">
              <a:extLst>
                <a:ext uri="{FF2B5EF4-FFF2-40B4-BE49-F238E27FC236}">
                  <a16:creationId xmlns:a16="http://schemas.microsoft.com/office/drawing/2014/main" id="{7285BC5E-3541-C96D-F1E9-8124CF90C1ED}"/>
                </a:ext>
              </a:extLst>
            </p:cNvPr>
            <p:cNvSpPr/>
            <p:nvPr/>
          </p:nvSpPr>
          <p:spPr>
            <a:xfrm>
              <a:off x="7489284" y="4247039"/>
              <a:ext cx="1909011" cy="1235242"/>
            </a:xfrm>
            <a:prstGeom prst="flowChartDecision">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dirty="0"/>
                <a:t>Capability OK?</a:t>
              </a:r>
            </a:p>
          </p:txBody>
        </p:sp>
        <p:sp>
          <p:nvSpPr>
            <p:cNvPr id="12" name="Rectangle 11">
              <a:extLst>
                <a:ext uri="{FF2B5EF4-FFF2-40B4-BE49-F238E27FC236}">
                  <a16:creationId xmlns:a16="http://schemas.microsoft.com/office/drawing/2014/main" id="{7EBC9107-9E52-19B0-3FED-393DF20B2124}"/>
                </a:ext>
              </a:extLst>
            </p:cNvPr>
            <p:cNvSpPr/>
            <p:nvPr/>
          </p:nvSpPr>
          <p:spPr>
            <a:xfrm>
              <a:off x="4938316" y="4504106"/>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Quality Control</a:t>
              </a:r>
            </a:p>
          </p:txBody>
        </p:sp>
        <p:sp>
          <p:nvSpPr>
            <p:cNvPr id="13" name="Document 12">
              <a:extLst>
                <a:ext uri="{FF2B5EF4-FFF2-40B4-BE49-F238E27FC236}">
                  <a16:creationId xmlns:a16="http://schemas.microsoft.com/office/drawing/2014/main" id="{E9171D49-D7F8-1C9D-6D86-CD1A9BB9CE0C}"/>
                </a:ext>
              </a:extLst>
            </p:cNvPr>
            <p:cNvSpPr/>
            <p:nvPr/>
          </p:nvSpPr>
          <p:spPr>
            <a:xfrm>
              <a:off x="2659077" y="4419879"/>
              <a:ext cx="1524000" cy="1002632"/>
            </a:xfrm>
            <a:prstGeom prst="flowChart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Trial Procedure</a:t>
              </a:r>
            </a:p>
          </p:txBody>
        </p:sp>
        <p:sp>
          <p:nvSpPr>
            <p:cNvPr id="14" name="Rectangle 13">
              <a:extLst>
                <a:ext uri="{FF2B5EF4-FFF2-40B4-BE49-F238E27FC236}">
                  <a16:creationId xmlns:a16="http://schemas.microsoft.com/office/drawing/2014/main" id="{F561B391-CAE9-56AE-2AB4-4BDCEE6041CB}"/>
                </a:ext>
              </a:extLst>
            </p:cNvPr>
            <p:cNvSpPr/>
            <p:nvPr/>
          </p:nvSpPr>
          <p:spPr>
            <a:xfrm>
              <a:off x="2654091" y="2633629"/>
              <a:ext cx="1572126" cy="770021"/>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Measurement</a:t>
              </a:r>
            </a:p>
          </p:txBody>
        </p:sp>
        <p:cxnSp>
          <p:nvCxnSpPr>
            <p:cNvPr id="16" name="Straight Arrow Connector 15">
              <a:extLst>
                <a:ext uri="{FF2B5EF4-FFF2-40B4-BE49-F238E27FC236}">
                  <a16:creationId xmlns:a16="http://schemas.microsoft.com/office/drawing/2014/main" id="{EE0E989F-4F74-45DF-3A62-FF6035DCEA5C}"/>
                </a:ext>
              </a:extLst>
            </p:cNvPr>
            <p:cNvCxnSpPr>
              <a:stCxn id="10" idx="3"/>
              <a:endCxn id="14" idx="1"/>
            </p:cNvCxnSpPr>
            <p:nvPr/>
          </p:nvCxnSpPr>
          <p:spPr>
            <a:xfrm flipV="1">
              <a:off x="2169912" y="3018639"/>
              <a:ext cx="484179"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CA93C64-4061-8BE7-A59A-C9DDEB708EDC}"/>
                </a:ext>
              </a:extLst>
            </p:cNvPr>
            <p:cNvCxnSpPr>
              <a:cxnSpLocks/>
              <a:endCxn id="6" idx="1"/>
            </p:cNvCxnSpPr>
            <p:nvPr/>
          </p:nvCxnSpPr>
          <p:spPr>
            <a:xfrm flipV="1">
              <a:off x="4310759" y="3018638"/>
              <a:ext cx="475988"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9" name="Connector 18">
              <a:extLst>
                <a:ext uri="{FF2B5EF4-FFF2-40B4-BE49-F238E27FC236}">
                  <a16:creationId xmlns:a16="http://schemas.microsoft.com/office/drawing/2014/main" id="{6DF9A7EC-F127-FFB2-FBE3-1841F7336765}"/>
                </a:ext>
              </a:extLst>
            </p:cNvPr>
            <p:cNvSpPr/>
            <p:nvPr/>
          </p:nvSpPr>
          <p:spPr>
            <a:xfrm>
              <a:off x="5563878" y="3912469"/>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0" name="Connector 19">
              <a:extLst>
                <a:ext uri="{FF2B5EF4-FFF2-40B4-BE49-F238E27FC236}">
                  <a16:creationId xmlns:a16="http://schemas.microsoft.com/office/drawing/2014/main" id="{79E94262-11B0-1635-BE6E-0A4A66F647A0}"/>
                </a:ext>
              </a:extLst>
            </p:cNvPr>
            <p:cNvSpPr/>
            <p:nvPr/>
          </p:nvSpPr>
          <p:spPr>
            <a:xfrm>
              <a:off x="8274050" y="3653088"/>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1" name="Connector 20">
              <a:extLst>
                <a:ext uri="{FF2B5EF4-FFF2-40B4-BE49-F238E27FC236}">
                  <a16:creationId xmlns:a16="http://schemas.microsoft.com/office/drawing/2014/main" id="{1BEBF3B0-9093-658E-6037-6659C7AA4B08}"/>
                </a:ext>
              </a:extLst>
            </p:cNvPr>
            <p:cNvSpPr/>
            <p:nvPr/>
          </p:nvSpPr>
          <p:spPr>
            <a:xfrm>
              <a:off x="10633449" y="1754141"/>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2" name="Connector 21">
              <a:extLst>
                <a:ext uri="{FF2B5EF4-FFF2-40B4-BE49-F238E27FC236}">
                  <a16:creationId xmlns:a16="http://schemas.microsoft.com/office/drawing/2014/main" id="{BF6D8C55-8C4D-B53B-9BE6-CC2AB4E37ECD}"/>
                </a:ext>
              </a:extLst>
            </p:cNvPr>
            <p:cNvSpPr/>
            <p:nvPr/>
          </p:nvSpPr>
          <p:spPr>
            <a:xfrm>
              <a:off x="11840885" y="3759959"/>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sp>
          <p:nvSpPr>
            <p:cNvPr id="23" name="Connector 22">
              <a:extLst>
                <a:ext uri="{FF2B5EF4-FFF2-40B4-BE49-F238E27FC236}">
                  <a16:creationId xmlns:a16="http://schemas.microsoft.com/office/drawing/2014/main" id="{29E6460A-C995-E169-9B20-0704423B1AFE}"/>
                </a:ext>
              </a:extLst>
            </p:cNvPr>
            <p:cNvSpPr/>
            <p:nvPr/>
          </p:nvSpPr>
          <p:spPr>
            <a:xfrm>
              <a:off x="6812457" y="4697892"/>
              <a:ext cx="354748" cy="356937"/>
            </a:xfrm>
            <a:prstGeom prst="flowChartConnector">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a:t>
              </a:r>
            </a:p>
          </p:txBody>
        </p:sp>
        <p:sp>
          <p:nvSpPr>
            <p:cNvPr id="24" name="Connector 23">
              <a:extLst>
                <a:ext uri="{FF2B5EF4-FFF2-40B4-BE49-F238E27FC236}">
                  <a16:creationId xmlns:a16="http://schemas.microsoft.com/office/drawing/2014/main" id="{EDD4E2BF-19B7-0B6D-F8F1-976D12A895E5}"/>
                </a:ext>
              </a:extLst>
            </p:cNvPr>
            <p:cNvSpPr/>
            <p:nvPr/>
          </p:nvSpPr>
          <p:spPr>
            <a:xfrm>
              <a:off x="6992268" y="2840169"/>
              <a:ext cx="354748" cy="356937"/>
            </a:xfrm>
            <a:prstGeom prst="flowChartConnec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a:t>
              </a:r>
            </a:p>
          </p:txBody>
        </p:sp>
        <p:cxnSp>
          <p:nvCxnSpPr>
            <p:cNvPr id="26" name="Straight Arrow Connector 25">
              <a:extLst>
                <a:ext uri="{FF2B5EF4-FFF2-40B4-BE49-F238E27FC236}">
                  <a16:creationId xmlns:a16="http://schemas.microsoft.com/office/drawing/2014/main" id="{8AB97701-BA77-EF0B-8D0D-1E39FAFA25D7}"/>
                </a:ext>
              </a:extLst>
            </p:cNvPr>
            <p:cNvCxnSpPr>
              <a:stCxn id="6" idx="2"/>
              <a:endCxn id="19" idx="0"/>
            </p:cNvCxnSpPr>
            <p:nvPr/>
          </p:nvCxnSpPr>
          <p:spPr>
            <a:xfrm flipH="1">
              <a:off x="5741252" y="3636259"/>
              <a:ext cx="1" cy="27621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01FFBE3-2A42-686C-FBC1-44FBF291CD45}"/>
                </a:ext>
              </a:extLst>
            </p:cNvPr>
            <p:cNvCxnSpPr>
              <a:stCxn id="19" idx="4"/>
              <a:endCxn id="12" idx="0"/>
            </p:cNvCxnSpPr>
            <p:nvPr/>
          </p:nvCxnSpPr>
          <p:spPr>
            <a:xfrm flipH="1">
              <a:off x="5724379" y="4269406"/>
              <a:ext cx="16873" cy="23470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4106BA1-2417-D542-A326-73A1915E5F02}"/>
                </a:ext>
              </a:extLst>
            </p:cNvPr>
            <p:cNvCxnSpPr>
              <a:stCxn id="6" idx="3"/>
              <a:endCxn id="24" idx="2"/>
            </p:cNvCxnSpPr>
            <p:nvPr/>
          </p:nvCxnSpPr>
          <p:spPr>
            <a:xfrm>
              <a:off x="6695758" y="3018638"/>
              <a:ext cx="296510" cy="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A606489B-DB63-247E-345C-CE1A290552F5}"/>
                </a:ext>
              </a:extLst>
            </p:cNvPr>
            <p:cNvCxnSpPr>
              <a:stCxn id="24" idx="6"/>
              <a:endCxn id="7" idx="1"/>
            </p:cNvCxnSpPr>
            <p:nvPr/>
          </p:nvCxnSpPr>
          <p:spPr>
            <a:xfrm>
              <a:off x="7347016" y="3018638"/>
              <a:ext cx="284537" cy="1683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3CA59663-43E9-DC47-965E-EE203304D201}"/>
                </a:ext>
              </a:extLst>
            </p:cNvPr>
            <p:cNvCxnSpPr>
              <a:cxnSpLocks/>
              <a:stCxn id="7" idx="3"/>
              <a:endCxn id="8" idx="1"/>
            </p:cNvCxnSpPr>
            <p:nvPr/>
          </p:nvCxnSpPr>
          <p:spPr>
            <a:xfrm flipV="1">
              <a:off x="9203679" y="3035467"/>
              <a:ext cx="646785" cy="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3D007583-7F8F-C1B2-6A70-1FD91C06C9B1}"/>
                </a:ext>
              </a:extLst>
            </p:cNvPr>
            <p:cNvSpPr/>
            <p:nvPr/>
          </p:nvSpPr>
          <p:spPr>
            <a:xfrm>
              <a:off x="10018906" y="622963"/>
              <a:ext cx="1572126" cy="770022"/>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Redesign</a:t>
              </a:r>
            </a:p>
          </p:txBody>
        </p:sp>
        <p:cxnSp>
          <p:nvCxnSpPr>
            <p:cNvPr id="39" name="Straight Arrow Connector 38">
              <a:extLst>
                <a:ext uri="{FF2B5EF4-FFF2-40B4-BE49-F238E27FC236}">
                  <a16:creationId xmlns:a16="http://schemas.microsoft.com/office/drawing/2014/main" id="{DC2B1A7D-87F4-2979-20C9-573A2A069D2C}"/>
                </a:ext>
              </a:extLst>
            </p:cNvPr>
            <p:cNvCxnSpPr>
              <a:stCxn id="8" idx="0"/>
              <a:endCxn id="21" idx="4"/>
            </p:cNvCxnSpPr>
            <p:nvPr/>
          </p:nvCxnSpPr>
          <p:spPr>
            <a:xfrm flipV="1">
              <a:off x="10804970" y="2111078"/>
              <a:ext cx="5854" cy="306767"/>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7B3B6C12-78BE-1A80-104E-E3E8860C6922}"/>
                </a:ext>
              </a:extLst>
            </p:cNvPr>
            <p:cNvCxnSpPr>
              <a:stCxn id="21" idx="0"/>
              <a:endCxn id="37" idx="2"/>
            </p:cNvCxnSpPr>
            <p:nvPr/>
          </p:nvCxnSpPr>
          <p:spPr>
            <a:xfrm flipH="1" flipV="1">
              <a:off x="10804970" y="1392985"/>
              <a:ext cx="5854" cy="361156"/>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Elbow Connector 44">
              <a:extLst>
                <a:ext uri="{FF2B5EF4-FFF2-40B4-BE49-F238E27FC236}">
                  <a16:creationId xmlns:a16="http://schemas.microsoft.com/office/drawing/2014/main" id="{95525349-1BC2-A578-DC98-4DA0B7C74152}"/>
                </a:ext>
              </a:extLst>
            </p:cNvPr>
            <p:cNvCxnSpPr>
              <a:cxnSpLocks/>
              <a:stCxn id="37" idx="1"/>
            </p:cNvCxnSpPr>
            <p:nvPr/>
          </p:nvCxnSpPr>
          <p:spPr>
            <a:xfrm rot="10800000" flipV="1">
              <a:off x="1205991" y="1007974"/>
              <a:ext cx="8812915" cy="1625650"/>
            </a:xfrm>
            <a:prstGeom prst="bentConnector3">
              <a:avLst>
                <a:gd name="adj1" fmla="val 99870"/>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5232A2E8-13DB-294A-A45E-8946FA19C3B1}"/>
                </a:ext>
              </a:extLst>
            </p:cNvPr>
            <p:cNvCxnSpPr>
              <a:stCxn id="11" idx="1"/>
              <a:endCxn id="23" idx="6"/>
            </p:cNvCxnSpPr>
            <p:nvPr/>
          </p:nvCxnSpPr>
          <p:spPr>
            <a:xfrm flipH="1">
              <a:off x="7167206" y="4864660"/>
              <a:ext cx="322078" cy="1170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23B8F830-2F8E-BC25-31DA-EA49074A1AE0}"/>
                </a:ext>
              </a:extLst>
            </p:cNvPr>
            <p:cNvCxnSpPr>
              <a:cxnSpLocks/>
              <a:stCxn id="23" idx="2"/>
              <a:endCxn id="12" idx="3"/>
            </p:cNvCxnSpPr>
            <p:nvPr/>
          </p:nvCxnSpPr>
          <p:spPr>
            <a:xfrm flipH="1">
              <a:off x="6510441" y="4876361"/>
              <a:ext cx="302016" cy="12755"/>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5A4EACB-AB58-1E02-2729-7184AE844B64}"/>
                </a:ext>
              </a:extLst>
            </p:cNvPr>
            <p:cNvCxnSpPr>
              <a:cxnSpLocks/>
              <a:stCxn id="9" idx="1"/>
              <a:endCxn id="11" idx="3"/>
            </p:cNvCxnSpPr>
            <p:nvPr/>
          </p:nvCxnSpPr>
          <p:spPr>
            <a:xfrm flipH="1">
              <a:off x="9398295" y="4840991"/>
              <a:ext cx="620611" cy="2367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Elbow Connector 55">
              <a:extLst>
                <a:ext uri="{FF2B5EF4-FFF2-40B4-BE49-F238E27FC236}">
                  <a16:creationId xmlns:a16="http://schemas.microsoft.com/office/drawing/2014/main" id="{63AF36ED-5653-07B6-22F2-3897C9AF4C62}"/>
                </a:ext>
              </a:extLst>
            </p:cNvPr>
            <p:cNvCxnSpPr>
              <a:cxnSpLocks/>
              <a:stCxn id="8" idx="3"/>
            </p:cNvCxnSpPr>
            <p:nvPr/>
          </p:nvCxnSpPr>
          <p:spPr>
            <a:xfrm>
              <a:off x="11759475" y="3035467"/>
              <a:ext cx="258789" cy="724492"/>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Elbow Connector 57">
              <a:extLst>
                <a:ext uri="{FF2B5EF4-FFF2-40B4-BE49-F238E27FC236}">
                  <a16:creationId xmlns:a16="http://schemas.microsoft.com/office/drawing/2014/main" id="{B50D33A8-3352-E1F5-072C-666979E05DB1}"/>
                </a:ext>
              </a:extLst>
            </p:cNvPr>
            <p:cNvCxnSpPr>
              <a:stCxn id="22" idx="4"/>
              <a:endCxn id="9" idx="3"/>
            </p:cNvCxnSpPr>
            <p:nvPr/>
          </p:nvCxnSpPr>
          <p:spPr>
            <a:xfrm rot="5400000">
              <a:off x="11442599" y="4265331"/>
              <a:ext cx="724095" cy="427227"/>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776519E7-782A-76B7-01CD-7249DE1A5DE7}"/>
                </a:ext>
              </a:extLst>
            </p:cNvPr>
            <p:cNvCxnSpPr>
              <a:stCxn id="11" idx="0"/>
              <a:endCxn id="20" idx="4"/>
            </p:cNvCxnSpPr>
            <p:nvPr/>
          </p:nvCxnSpPr>
          <p:spPr>
            <a:xfrm flipV="1">
              <a:off x="8443790" y="4010025"/>
              <a:ext cx="7634" cy="237013"/>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Elbow Connector 61">
              <a:extLst>
                <a:ext uri="{FF2B5EF4-FFF2-40B4-BE49-F238E27FC236}">
                  <a16:creationId xmlns:a16="http://schemas.microsoft.com/office/drawing/2014/main" id="{086B8B23-8F0B-E10A-AC8B-86CB098DA4B9}"/>
                </a:ext>
              </a:extLst>
            </p:cNvPr>
            <p:cNvCxnSpPr>
              <a:stCxn id="20" idx="6"/>
              <a:endCxn id="8" idx="2"/>
            </p:cNvCxnSpPr>
            <p:nvPr/>
          </p:nvCxnSpPr>
          <p:spPr>
            <a:xfrm flipV="1">
              <a:off x="8628798" y="3653088"/>
              <a:ext cx="2176172" cy="178469"/>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CA1C9434-8D71-99A3-8636-933ED3600CC5}"/>
                </a:ext>
              </a:extLst>
            </p:cNvPr>
            <p:cNvCxnSpPr>
              <a:cxnSpLocks/>
              <a:endCxn id="13" idx="3"/>
            </p:cNvCxnSpPr>
            <p:nvPr/>
          </p:nvCxnSpPr>
          <p:spPr>
            <a:xfrm flipH="1">
              <a:off x="4183077" y="4895494"/>
              <a:ext cx="723693" cy="25701"/>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Elbow Connector 68">
              <a:extLst>
                <a:ext uri="{FF2B5EF4-FFF2-40B4-BE49-F238E27FC236}">
                  <a16:creationId xmlns:a16="http://schemas.microsoft.com/office/drawing/2014/main" id="{CF61F7A7-3962-B01D-CEB8-A5F5E8664A8D}"/>
                </a:ext>
              </a:extLst>
            </p:cNvPr>
            <p:cNvCxnSpPr>
              <a:cxnSpLocks/>
              <a:stCxn id="13" idx="1"/>
              <a:endCxn id="10" idx="2"/>
            </p:cNvCxnSpPr>
            <p:nvPr/>
          </p:nvCxnSpPr>
          <p:spPr>
            <a:xfrm rot="10800000">
              <a:off x="1183323" y="3437099"/>
              <a:ext cx="1475754" cy="1484098"/>
            </a:xfrm>
            <a:prstGeom prst="bentConnector2">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588844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307431"/>
            <a:ext cx="11002361" cy="2160018"/>
          </a:xfrm>
        </p:spPr>
        <p:txBody>
          <a:bodyPr wrap="square"/>
          <a:lstStyle/>
          <a:p>
            <a:pPr lvl="0" algn="just">
              <a:spcBef>
                <a:spcPts val="1200"/>
              </a:spcBef>
            </a:pPr>
            <a:r>
              <a:rPr lang="en-GB" sz="3200" b="1" dirty="0"/>
              <a:t>Format of Process Analysis Report:</a:t>
            </a:r>
          </a:p>
          <a:p>
            <a:pPr lvl="0" algn="just">
              <a:spcBef>
                <a:spcPts val="1200"/>
              </a:spcBef>
            </a:pPr>
            <a:endParaRPr lang="en-GB" sz="900" b="1" dirty="0"/>
          </a:p>
          <a:p>
            <a:pPr marL="457200" lvl="0" indent="-457200" algn="just">
              <a:spcBef>
                <a:spcPts val="1200"/>
              </a:spcBef>
              <a:buFont typeface="Wingdings" pitchFamily="2" charset="2"/>
              <a:buChar char="Ø"/>
            </a:pPr>
            <a:r>
              <a:rPr lang="en-GB" sz="3200" dirty="0"/>
              <a:t>Title</a:t>
            </a:r>
          </a:p>
          <a:p>
            <a:pPr marL="457200" lvl="0" indent="-457200" algn="just">
              <a:spcBef>
                <a:spcPts val="1200"/>
              </a:spcBef>
              <a:buFont typeface="Wingdings" pitchFamily="2" charset="2"/>
              <a:buChar char="Ø"/>
            </a:pPr>
            <a:r>
              <a:rPr lang="en-GB" sz="3200" dirty="0"/>
              <a:t>Abstract</a:t>
            </a:r>
          </a:p>
          <a:p>
            <a:pPr marL="457200" lvl="0" indent="-457200" algn="just">
              <a:spcBef>
                <a:spcPts val="1200"/>
              </a:spcBef>
              <a:buFont typeface="Wingdings" pitchFamily="2" charset="2"/>
              <a:buChar char="Ø"/>
            </a:pPr>
            <a:r>
              <a:rPr lang="en-GB" sz="3200" dirty="0"/>
              <a:t>Introduction</a:t>
            </a:r>
          </a:p>
          <a:p>
            <a:pPr marL="457200" lvl="0" indent="-457200" algn="just">
              <a:spcBef>
                <a:spcPts val="1200"/>
              </a:spcBef>
              <a:buFont typeface="Wingdings" pitchFamily="2" charset="2"/>
              <a:buChar char="Ø"/>
            </a:pPr>
            <a:r>
              <a:rPr lang="en-GB" sz="3200" dirty="0"/>
              <a:t>Outline description</a:t>
            </a:r>
          </a:p>
          <a:p>
            <a:pPr marL="457200" lvl="0" indent="-457200" algn="just">
              <a:spcBef>
                <a:spcPts val="1200"/>
              </a:spcBef>
              <a:buFont typeface="Wingdings" pitchFamily="2" charset="2"/>
              <a:buChar char="Ø"/>
            </a:pPr>
            <a:r>
              <a:rPr lang="en-GB" sz="3200" dirty="0"/>
              <a:t>Step-by-step description</a:t>
            </a:r>
          </a:p>
          <a:p>
            <a:pPr marL="457200" lvl="0" indent="-457200" algn="just">
              <a:spcBef>
                <a:spcPts val="1200"/>
              </a:spcBef>
              <a:buFont typeface="Wingdings" pitchFamily="2" charset="2"/>
              <a:buChar char="Ø"/>
            </a:pPr>
            <a:r>
              <a:rPr lang="en-GB" sz="3200" dirty="0"/>
              <a:t>Conclusion</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Process Analysis</a:t>
            </a:r>
          </a:p>
        </p:txBody>
      </p:sp>
    </p:spTree>
    <p:extLst>
      <p:ext uri="{BB962C8B-B14F-4D97-AF65-F5344CB8AC3E}">
        <p14:creationId xmlns:p14="http://schemas.microsoft.com/office/powerpoint/2010/main" val="1459444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7B8307-C6D1-DE61-9632-E2B438244403}"/>
              </a:ext>
            </a:extLst>
          </p:cNvPr>
          <p:cNvSpPr>
            <a:spLocks noGrp="1"/>
          </p:cNvSpPr>
          <p:nvPr>
            <p:ph idx="1"/>
          </p:nvPr>
        </p:nvSpPr>
        <p:spPr/>
        <p:txBody>
          <a:bodyPr/>
          <a:lstStyle/>
          <a:p>
            <a:r>
              <a:rPr lang="en-US" dirty="0"/>
              <a:t>Title</a:t>
            </a:r>
          </a:p>
          <a:p>
            <a:endParaRPr lang="en-US" dirty="0"/>
          </a:p>
          <a:p>
            <a:r>
              <a:rPr lang="en-US" dirty="0"/>
              <a:t>Short and punchy</a:t>
            </a:r>
          </a:p>
        </p:txBody>
      </p:sp>
      <p:sp>
        <p:nvSpPr>
          <p:cNvPr id="3" name="Content Placeholder 2">
            <a:extLst>
              <a:ext uri="{FF2B5EF4-FFF2-40B4-BE49-F238E27FC236}">
                <a16:creationId xmlns:a16="http://schemas.microsoft.com/office/drawing/2014/main" id="{816FF519-0B30-6C28-AE60-90C05F7CE5D4}"/>
              </a:ext>
            </a:extLst>
          </p:cNvPr>
          <p:cNvSpPr>
            <a:spLocks noGrp="1"/>
          </p:cNvSpPr>
          <p:nvPr>
            <p:ph idx="10"/>
          </p:nvPr>
        </p:nvSpPr>
        <p:spPr>
          <a:xfrm>
            <a:off x="4371474" y="1202662"/>
            <a:ext cx="7371347" cy="1075317"/>
          </a:xfrm>
          <a:solidFill>
            <a:schemeClr val="tx1"/>
          </a:solidFill>
        </p:spPr>
        <p:txBody>
          <a:bodyPr wrap="square"/>
          <a:lstStyle/>
          <a:p>
            <a:r>
              <a:rPr lang="en-US" sz="3200" dirty="0"/>
              <a:t>Improved regulation of explosive chemical precursors used in the manufacture of IEDs</a:t>
            </a:r>
          </a:p>
        </p:txBody>
      </p:sp>
      <p:pic>
        <p:nvPicPr>
          <p:cNvPr id="7" name="Picture 6">
            <a:extLst>
              <a:ext uri="{FF2B5EF4-FFF2-40B4-BE49-F238E27FC236}">
                <a16:creationId xmlns:a16="http://schemas.microsoft.com/office/drawing/2014/main" id="{D6366686-D817-7425-FCA1-0325156D88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831527" y="2545898"/>
            <a:ext cx="6729663" cy="3757395"/>
          </a:xfrm>
          <a:prstGeom prst="rect">
            <a:avLst/>
          </a:prstGeom>
        </p:spPr>
      </p:pic>
    </p:spTree>
    <p:extLst>
      <p:ext uri="{BB962C8B-B14F-4D97-AF65-F5344CB8AC3E}">
        <p14:creationId xmlns:p14="http://schemas.microsoft.com/office/powerpoint/2010/main" val="390827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B199B793-2F74-49BD-3BD0-E9B4D3B4C442}"/>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Abstract</a:t>
            </a:r>
          </a:p>
        </p:txBody>
      </p:sp>
      <p:sp>
        <p:nvSpPr>
          <p:cNvPr id="4" name="Content Placeholder 1">
            <a:extLst>
              <a:ext uri="{FF2B5EF4-FFF2-40B4-BE49-F238E27FC236}">
                <a16:creationId xmlns:a16="http://schemas.microsoft.com/office/drawing/2014/main" id="{AC8FD99D-E0A2-BF5E-C95D-D26387C64272}"/>
              </a:ext>
            </a:extLst>
          </p:cNvPr>
          <p:cNvSpPr txBox="1">
            <a:spLocks/>
          </p:cNvSpPr>
          <p:nvPr/>
        </p:nvSpPr>
        <p:spPr>
          <a:xfrm>
            <a:off x="594819" y="3585410"/>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1200"/>
              </a:spcBef>
            </a:pPr>
            <a:endParaRPr lang="en-GB" sz="3200" dirty="0"/>
          </a:p>
        </p:txBody>
      </p:sp>
      <p:sp>
        <p:nvSpPr>
          <p:cNvPr id="10" name="Content Placeholder 5">
            <a:extLst>
              <a:ext uri="{FF2B5EF4-FFF2-40B4-BE49-F238E27FC236}">
                <a16:creationId xmlns:a16="http://schemas.microsoft.com/office/drawing/2014/main" id="{3B549C28-3728-7E07-4E1B-26FC695363AC}"/>
              </a:ext>
            </a:extLst>
          </p:cNvPr>
          <p:cNvSpPr>
            <a:spLocks noGrp="1"/>
          </p:cNvSpPr>
          <p:nvPr>
            <p:ph idx="1"/>
          </p:nvPr>
        </p:nvSpPr>
        <p:spPr>
          <a:xfrm>
            <a:off x="594819" y="1445337"/>
            <a:ext cx="10800000" cy="3449149"/>
          </a:xfrm>
        </p:spPr>
        <p:txBody>
          <a:bodyPr wrap="square">
            <a:spAutoFit/>
          </a:bodyPr>
          <a:lstStyle/>
          <a:p>
            <a:r>
              <a:rPr lang="en-GB" dirty="0"/>
              <a:t>An abstract is a compressed summary that boils down the most important</a:t>
            </a:r>
          </a:p>
          <a:p>
            <a:r>
              <a:rPr lang="en-GB" dirty="0"/>
              <a:t>contents of the process analysis into a few sentences:</a:t>
            </a:r>
          </a:p>
          <a:p>
            <a:endParaRPr lang="en-GB" dirty="0"/>
          </a:p>
          <a:p>
            <a:r>
              <a:rPr lang="en-GB" sz="2000" i="1" dirty="0"/>
              <a:t>Improvised explosive devices (IEDs) have generated over 137,000 civilian casualties in the past decade, more than any other explosive weapon system in the same period with a far-reaching impact on personal security freedoms across 50 affected countries. This process analysis consolidates existing risk management processes to control the availability of chemical precursors used in the manufacture of home-made explosives (HME).</a:t>
            </a:r>
          </a:p>
          <a:p>
            <a:endParaRPr lang="en-US" dirty="0"/>
          </a:p>
        </p:txBody>
      </p:sp>
    </p:spTree>
    <p:extLst>
      <p:ext uri="{BB962C8B-B14F-4D97-AF65-F5344CB8AC3E}">
        <p14:creationId xmlns:p14="http://schemas.microsoft.com/office/powerpoint/2010/main" val="2200397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2160018"/>
          </a:xfrm>
        </p:spPr>
        <p:txBody>
          <a:bodyPr wrap="square"/>
          <a:lstStyle/>
          <a:p>
            <a:pPr lvl="0" algn="just">
              <a:spcBef>
                <a:spcPts val="1200"/>
              </a:spcBef>
            </a:pPr>
            <a:endParaRPr lang="en-GB" sz="3200" dirty="0"/>
          </a:p>
          <a:p>
            <a:pPr fontAlgn="base"/>
            <a:r>
              <a:rPr lang="en-GB" dirty="0"/>
              <a:t>A good introduction is a concise paragraph that will accomplish two things:</a:t>
            </a:r>
          </a:p>
          <a:p>
            <a:pPr fontAlgn="base"/>
            <a:endParaRPr lang="en-GB" dirty="0"/>
          </a:p>
          <a:p>
            <a:pPr marL="457200" indent="-457200" fontAlgn="base">
              <a:buFont typeface="Wingdings" pitchFamily="2" charset="2"/>
              <a:buChar char="Ø"/>
            </a:pPr>
            <a:r>
              <a:rPr lang="en-GB" dirty="0"/>
              <a:t>define the overall process in a single sentence.</a:t>
            </a:r>
          </a:p>
          <a:p>
            <a:pPr marL="457200" indent="-457200" fontAlgn="base">
              <a:buFont typeface="Wingdings" pitchFamily="2" charset="2"/>
              <a:buChar char="Ø"/>
            </a:pPr>
            <a:r>
              <a:rPr lang="en-GB" dirty="0"/>
              <a:t>describe the document (you are describing the scope and purpose of the document you are writing; this is not the place to demonstrate your ability to introduce the field of knowledge you are about to draw on in order to help your reader understand the process)</a:t>
            </a:r>
          </a:p>
          <a:p>
            <a:pPr lvl="0" algn="just">
              <a:spcBef>
                <a:spcPts val="1200"/>
              </a:spcBef>
            </a:pPr>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Introduction</a:t>
            </a:r>
          </a:p>
        </p:txBody>
      </p:sp>
    </p:spTree>
    <p:extLst>
      <p:ext uri="{BB962C8B-B14F-4D97-AF65-F5344CB8AC3E}">
        <p14:creationId xmlns:p14="http://schemas.microsoft.com/office/powerpoint/2010/main" val="3065796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Outline Description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747219" y="1379621"/>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spcBef>
                <a:spcPts val="1200"/>
              </a:spcBef>
            </a:pPr>
            <a:endParaRPr lang="en-GB" sz="3200" dirty="0"/>
          </a:p>
          <a:p>
            <a:pPr marL="457200" indent="-457200" fontAlgn="base">
              <a:buFont typeface="Wingdings" pitchFamily="2" charset="2"/>
              <a:buChar char="Ø"/>
            </a:pPr>
            <a:r>
              <a:rPr lang="en-GB" sz="3200" dirty="0"/>
              <a:t>How does this happen?</a:t>
            </a:r>
          </a:p>
          <a:p>
            <a:pPr marL="457200" indent="-457200" fontAlgn="base">
              <a:buFont typeface="Wingdings" pitchFamily="2" charset="2"/>
              <a:buChar char="Ø"/>
            </a:pPr>
            <a:r>
              <a:rPr lang="en-GB" sz="3200" dirty="0"/>
              <a:t>Concise overview</a:t>
            </a:r>
          </a:p>
          <a:p>
            <a:pPr marL="457200" indent="-457200" fontAlgn="base">
              <a:buFont typeface="Wingdings" pitchFamily="2" charset="2"/>
              <a:buChar char="Ø"/>
            </a:pPr>
            <a:r>
              <a:rPr lang="en-GB" sz="3200" dirty="0"/>
              <a:t>Break the process up in to stages</a:t>
            </a:r>
          </a:p>
          <a:p>
            <a:pPr fontAlgn="base"/>
            <a:endParaRPr lang="en-GB" sz="3200" dirty="0"/>
          </a:p>
          <a:p>
            <a:pPr fontAlgn="base"/>
            <a:r>
              <a:rPr lang="en-GB" sz="3200" dirty="0"/>
              <a:t>In the example provided, this section describes inconsistency in regulation and weakness in the supply chain</a:t>
            </a:r>
          </a:p>
        </p:txBody>
      </p:sp>
    </p:spTree>
    <p:extLst>
      <p:ext uri="{BB962C8B-B14F-4D97-AF65-F5344CB8AC3E}">
        <p14:creationId xmlns:p14="http://schemas.microsoft.com/office/powerpoint/2010/main" val="3202272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Step-by-Step Description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747219" y="1395663"/>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fontAlgn="base">
              <a:buFont typeface="Wingdings" pitchFamily="2" charset="2"/>
              <a:buChar char="Ø"/>
            </a:pPr>
            <a:r>
              <a:rPr lang="en-GB" sz="3200" dirty="0"/>
              <a:t>Define step and state its purpose</a:t>
            </a:r>
          </a:p>
          <a:p>
            <a:pPr marL="457200" indent="-457200" fontAlgn="base">
              <a:buFont typeface="Wingdings" pitchFamily="2" charset="2"/>
              <a:buChar char="Ø"/>
            </a:pPr>
            <a:r>
              <a:rPr lang="en-GB" sz="3200" dirty="0"/>
              <a:t>Provide context</a:t>
            </a:r>
          </a:p>
          <a:p>
            <a:pPr marL="457200" indent="-457200" fontAlgn="base">
              <a:buFont typeface="Wingdings" pitchFamily="2" charset="2"/>
              <a:buChar char="Ø"/>
            </a:pPr>
            <a:r>
              <a:rPr lang="en-GB" sz="3200" dirty="0"/>
              <a:t>Table of contents and figures etc</a:t>
            </a:r>
          </a:p>
          <a:p>
            <a:pPr marL="457200" indent="-457200" fontAlgn="base">
              <a:buFont typeface="Wingdings" pitchFamily="2" charset="2"/>
              <a:buChar char="Ø"/>
            </a:pPr>
            <a:r>
              <a:rPr lang="en-GB" sz="3200" dirty="0"/>
              <a:t>Is there a chronology? If so, stick to it.</a:t>
            </a:r>
          </a:p>
          <a:p>
            <a:pPr marL="457200" indent="-457200" fontAlgn="base">
              <a:buFont typeface="Wingdings" pitchFamily="2" charset="2"/>
              <a:buChar char="Ø"/>
            </a:pPr>
            <a:r>
              <a:rPr lang="en-GB" sz="3200" dirty="0"/>
              <a:t>Can you summarise everything into a table or diagram?</a:t>
            </a:r>
          </a:p>
          <a:p>
            <a:pPr fontAlgn="base"/>
            <a:endParaRPr lang="en-GB" sz="3200" dirty="0"/>
          </a:p>
          <a:p>
            <a:pPr fontAlgn="base"/>
            <a:r>
              <a:rPr lang="en-GB" sz="3200" dirty="0"/>
              <a:t>In example: regulation, case studies and risk assessment</a:t>
            </a:r>
          </a:p>
        </p:txBody>
      </p:sp>
    </p:spTree>
    <p:extLst>
      <p:ext uri="{BB962C8B-B14F-4D97-AF65-F5344CB8AC3E}">
        <p14:creationId xmlns:p14="http://schemas.microsoft.com/office/powerpoint/2010/main" val="18930720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454203" y="178934"/>
            <a:ext cx="6422849" cy="167660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r>
              <a:rPr lang="en-US" sz="4400" kern="1200" dirty="0">
                <a:latin typeface="+mj-lt"/>
                <a:ea typeface="+mj-ea"/>
                <a:cs typeface="+mj-cs"/>
              </a:rPr>
              <a:t>Step-by-Step Description</a:t>
            </a: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5326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with low confidence">
            <a:extLst>
              <a:ext uri="{FF2B5EF4-FFF2-40B4-BE49-F238E27FC236}">
                <a16:creationId xmlns:a16="http://schemas.microsoft.com/office/drawing/2014/main" id="{EAF0683B-743C-4021-A97E-A772256E66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51078" y="877824"/>
            <a:ext cx="2933852" cy="5102352"/>
          </a:xfrm>
          <a:prstGeom prst="rect">
            <a:avLst/>
          </a:prstGeom>
          <a:effectLst/>
        </p:spPr>
      </p:pic>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214581" y="2438400"/>
            <a:ext cx="6422848" cy="3785419"/>
          </a:xfrm>
        </p:spPr>
        <p:txBody>
          <a:bodyPr vert="horz" lIns="91440" tIns="45720" rIns="91440" bIns="45720" rtlCol="0">
            <a:normAutofit/>
          </a:bodyPr>
          <a:lstStyle/>
          <a:p>
            <a:pPr lvl="0" indent="-228600">
              <a:spcBef>
                <a:spcPts val="1200"/>
              </a:spcBef>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a:p>
            <a:pPr indent="-228600" fontAlgn="base">
              <a:buFont typeface="Arial" panose="020B0604020202020204" pitchFamily="34" charset="0"/>
              <a:buChar char="•"/>
            </a:pPr>
            <a:endParaRPr lang="en-US" sz="2000">
              <a:solidFill>
                <a:schemeClr val="tx1"/>
              </a:solidFill>
            </a:endParaRPr>
          </a:p>
        </p:txBody>
      </p:sp>
      <p:pic>
        <p:nvPicPr>
          <p:cNvPr id="6" name="Picture 5">
            <a:extLst>
              <a:ext uri="{FF2B5EF4-FFF2-40B4-BE49-F238E27FC236}">
                <a16:creationId xmlns:a16="http://schemas.microsoft.com/office/drawing/2014/main" id="{F89B5602-5613-BEA0-24EE-48FAC2B7524E}"/>
              </a:ext>
            </a:extLst>
          </p:cNvPr>
          <p:cNvPicPr>
            <a:picLocks noChangeAspect="1"/>
          </p:cNvPicPr>
          <p:nvPr/>
        </p:nvPicPr>
        <p:blipFill>
          <a:blip r:embed="rId4"/>
          <a:stretch>
            <a:fillRect/>
          </a:stretch>
        </p:blipFill>
        <p:spPr>
          <a:xfrm>
            <a:off x="5454205" y="1384113"/>
            <a:ext cx="5943600" cy="4622800"/>
          </a:xfrm>
          <a:prstGeom prst="rect">
            <a:avLst/>
          </a:prstGeom>
          <a:solidFill>
            <a:schemeClr val="bg2">
              <a:lumMod val="90000"/>
            </a:schemeClr>
          </a:solidFill>
        </p:spPr>
      </p:pic>
    </p:spTree>
    <p:extLst>
      <p:ext uri="{BB962C8B-B14F-4D97-AF65-F5344CB8AC3E}">
        <p14:creationId xmlns:p14="http://schemas.microsoft.com/office/powerpoint/2010/main" val="1119071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94819" y="1227221"/>
            <a:ext cx="11002361" cy="4251158"/>
          </a:xfrm>
        </p:spPr>
        <p:txBody>
          <a:bodyPr wrap="square"/>
          <a:lstStyle/>
          <a:p>
            <a:pPr lvl="0" algn="just">
              <a:spcBef>
                <a:spcPts val="1200"/>
              </a:spcBef>
            </a:pPr>
            <a:endParaRPr lang="en-GB" sz="3200" dirty="0"/>
          </a:p>
          <a:p>
            <a:pPr fontAlgn="base"/>
            <a:endParaRPr lang="en-GB" sz="3200" dirty="0"/>
          </a:p>
          <a:p>
            <a:pPr fontAlgn="base"/>
            <a:endParaRPr lang="en-GB" sz="3200" dirty="0"/>
          </a:p>
          <a:p>
            <a:pPr fontAlgn="base"/>
            <a:endParaRPr lang="en-GB" sz="3200"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5316388" y="34379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Conclusion</a:t>
            </a:r>
          </a:p>
        </p:txBody>
      </p:sp>
      <p:sp>
        <p:nvSpPr>
          <p:cNvPr id="4" name="Content Placeholder 1">
            <a:extLst>
              <a:ext uri="{FF2B5EF4-FFF2-40B4-BE49-F238E27FC236}">
                <a16:creationId xmlns:a16="http://schemas.microsoft.com/office/drawing/2014/main" id="{A9A4548E-D331-C120-9B41-C05A9E38F1C5}"/>
              </a:ext>
            </a:extLst>
          </p:cNvPr>
          <p:cNvSpPr txBox="1">
            <a:spLocks/>
          </p:cNvSpPr>
          <p:nvPr/>
        </p:nvSpPr>
        <p:spPr>
          <a:xfrm>
            <a:off x="811387" y="2110644"/>
            <a:ext cx="11002361" cy="2160018"/>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fontAlgn="base">
              <a:buFont typeface="Wingdings" pitchFamily="2" charset="2"/>
              <a:buChar char="Ø"/>
            </a:pPr>
            <a:r>
              <a:rPr lang="en-GB" sz="3200" dirty="0"/>
              <a:t>What does your process analysis identify?</a:t>
            </a:r>
          </a:p>
          <a:p>
            <a:pPr marL="457200" indent="-457200" fontAlgn="base">
              <a:buFont typeface="Wingdings" pitchFamily="2" charset="2"/>
              <a:buChar char="Ø"/>
            </a:pPr>
            <a:r>
              <a:rPr lang="en-GB" sz="3200" dirty="0"/>
              <a:t>Walk the reader through one complete cycle</a:t>
            </a:r>
          </a:p>
          <a:p>
            <a:pPr marL="457200" indent="-457200" fontAlgn="base">
              <a:buFont typeface="Wingdings" pitchFamily="2" charset="2"/>
              <a:buChar char="Ø"/>
            </a:pPr>
            <a:r>
              <a:rPr lang="en-GB" sz="3200" dirty="0"/>
              <a:t>What is the overall effect?</a:t>
            </a:r>
          </a:p>
          <a:p>
            <a:pPr marL="457200" indent="-457200" fontAlgn="base">
              <a:buFont typeface="Wingdings" pitchFamily="2" charset="2"/>
              <a:buChar char="Ø"/>
            </a:pPr>
            <a:r>
              <a:rPr lang="en-GB" sz="3200" dirty="0"/>
              <a:t>What is the reader’s key take-away?</a:t>
            </a:r>
          </a:p>
          <a:p>
            <a:pPr fontAlgn="base"/>
            <a:endParaRPr lang="en-GB" sz="3200" dirty="0"/>
          </a:p>
        </p:txBody>
      </p:sp>
    </p:spTree>
    <p:extLst>
      <p:ext uri="{BB962C8B-B14F-4D97-AF65-F5344CB8AC3E}">
        <p14:creationId xmlns:p14="http://schemas.microsoft.com/office/powerpoint/2010/main" val="1421896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5668AA-DEF7-6302-9C7D-6F2D2476398B}"/>
              </a:ext>
            </a:extLst>
          </p:cNvPr>
          <p:cNvSpPr>
            <a:spLocks noGrp="1"/>
          </p:cNvSpPr>
          <p:nvPr>
            <p:ph idx="1"/>
          </p:nvPr>
        </p:nvSpPr>
        <p:spPr/>
        <p:txBody>
          <a:bodyPr wrap="square"/>
          <a:lstStyle/>
          <a:p>
            <a:r>
              <a:rPr lang="en-US" dirty="0"/>
              <a:t>Questions?</a:t>
            </a:r>
          </a:p>
        </p:txBody>
      </p:sp>
      <p:pic>
        <p:nvPicPr>
          <p:cNvPr id="4" name="Picture 3" descr="A picture containing rock, old, stone, surrounded&#10;&#10;Description automatically generated">
            <a:extLst>
              <a:ext uri="{FF2B5EF4-FFF2-40B4-BE49-F238E27FC236}">
                <a16:creationId xmlns:a16="http://schemas.microsoft.com/office/drawing/2014/main" id="{600BCF75-6322-1C5B-3BA9-25A60666974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59705" y="1192024"/>
            <a:ext cx="6609348" cy="4473952"/>
          </a:xfrm>
          <a:prstGeom prst="rect">
            <a:avLst/>
          </a:prstGeom>
        </p:spPr>
      </p:pic>
    </p:spTree>
    <p:extLst>
      <p:ext uri="{BB962C8B-B14F-4D97-AF65-F5344CB8AC3E}">
        <p14:creationId xmlns:p14="http://schemas.microsoft.com/office/powerpoint/2010/main" val="74501582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581</TotalTime>
  <Words>2023</Words>
  <Application>Microsoft Macintosh PowerPoint</Application>
  <PresentationFormat>Widescreen</PresentationFormat>
  <Paragraphs>197</Paragraphs>
  <Slides>26</Slides>
  <Notes>7</Notes>
  <HiddenSlides>0</HiddenSlides>
  <MMClips>0</MMClips>
  <ScaleCrop>false</ScaleCrop>
  <HeadingPairs>
    <vt:vector size="6" baseType="variant">
      <vt:variant>
        <vt:lpstr>Fonts Used</vt:lpstr>
      </vt:variant>
      <vt:variant>
        <vt:i4>7</vt:i4>
      </vt:variant>
      <vt:variant>
        <vt:lpstr>Theme</vt:lpstr>
      </vt:variant>
      <vt:variant>
        <vt:i4>20</vt:i4>
      </vt:variant>
      <vt:variant>
        <vt:lpstr>Slide Titles</vt:lpstr>
      </vt:variant>
      <vt:variant>
        <vt:i4>26</vt:i4>
      </vt:variant>
    </vt:vector>
  </HeadingPairs>
  <TitlesOfParts>
    <vt:vector size="53" baseType="lpstr">
      <vt:lpstr>Arial</vt:lpstr>
      <vt:lpstr>Calibri</vt:lpstr>
      <vt:lpstr>Calibri Light</vt:lpstr>
      <vt:lpstr>inherit</vt:lpstr>
      <vt:lpstr>Times New Roman</vt:lpstr>
      <vt:lpstr>TWK Lausanne</vt:lpstr>
      <vt:lpstr>Wingdings</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Creating a process map</vt:lpstr>
      <vt:lpstr>What do you look for?</vt:lpstr>
      <vt:lpstr>PowerPoint Presentation</vt:lpstr>
      <vt:lpstr>PowerPoint Presentation</vt:lpstr>
      <vt:lpstr>Why use process analysis?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Process Analysis</dc:subject>
  <dc:creator>Gareth Collett</dc:creator>
  <cp:keywords/>
  <dc:description/>
  <cp:lastModifiedBy>Gareth Collett</cp:lastModifiedBy>
  <cp:revision>38</cp:revision>
  <dcterms:created xsi:type="dcterms:W3CDTF">2021-03-09T15:35:42Z</dcterms:created>
  <dcterms:modified xsi:type="dcterms:W3CDTF">2026-02-12T08:03:04Z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