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7"/>
    <p:restoredTop sz="94610"/>
  </p:normalViewPr>
  <p:slideViewPr>
    <p:cSldViewPr snapToGrid="0" snapToObjects="1">
      <p:cViewPr varScale="1">
        <p:scale>
          <a:sx n="119" d="100"/>
          <a:sy n="119" d="100"/>
        </p:scale>
        <p:origin x="336"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575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emf"/><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BF3EC"/>
        </a:solidFill>
        <a:effectLst/>
      </p:bgPr>
    </p:bg>
    <p:spTree>
      <p:nvGrpSpPr>
        <p:cNvPr id="1" name=""/>
        <p:cNvGrpSpPr/>
        <p:nvPr/>
      </p:nvGrpSpPr>
      <p:grpSpPr>
        <a:xfrm>
          <a:off x="0" y="0"/>
          <a:ext cx="0" cy="0"/>
          <a:chOff x="0" y="0"/>
          <a:chExt cx="0" cy="0"/>
        </a:xfrm>
      </p:grpSpPr>
      <p:sp>
        <p:nvSpPr>
          <p:cNvPr id="2" name="Text 0"/>
          <p:cNvSpPr/>
          <p:nvPr/>
        </p:nvSpPr>
        <p:spPr>
          <a:xfrm>
            <a:off x="365760" y="36576"/>
            <a:ext cx="11457432" cy="310896"/>
          </a:xfrm>
          <a:prstGeom prst="rect">
            <a:avLst/>
          </a:prstGeom>
          <a:noFill/>
          <a:ln/>
        </p:spPr>
        <p:txBody>
          <a:bodyPr wrap="square" lIns="0" tIns="0" rIns="0" bIns="0" rtlCol="0" anchor="ctr"/>
          <a:lstStyle/>
          <a:p>
            <a:pPr marL="0" indent="0" algn="ctr">
              <a:buNone/>
            </a:pPr>
            <a:r>
              <a:rPr lang="en-US" sz="1600" b="1" dirty="0">
                <a:solidFill>
                  <a:srgbClr val="0B2A4A"/>
                </a:solidFill>
                <a:latin typeface="Times New Roman" pitchFamily="34" charset="0"/>
                <a:ea typeface="Times New Roman" pitchFamily="34" charset="-122"/>
                <a:cs typeface="Times New Roman" pitchFamily="34" charset="-120"/>
              </a:rPr>
              <a:t>CampusRest: A Digital Approach to Health Promotion and Behaviour Change for Student Sleep and Mental Health</a:t>
            </a:r>
            <a:endParaRPr lang="en-US" sz="1600" dirty="0"/>
          </a:p>
        </p:txBody>
      </p:sp>
      <p:sp>
        <p:nvSpPr>
          <p:cNvPr id="3" name="Text 1"/>
          <p:cNvSpPr/>
          <p:nvPr/>
        </p:nvSpPr>
        <p:spPr>
          <a:xfrm>
            <a:off x="1828800" y="356616"/>
            <a:ext cx="8531352" cy="192024"/>
          </a:xfrm>
          <a:prstGeom prst="rect">
            <a:avLst/>
          </a:prstGeom>
          <a:noFill/>
          <a:ln/>
        </p:spPr>
        <p:txBody>
          <a:bodyPr wrap="square" lIns="0" tIns="0" rIns="0" bIns="0" rtlCol="0" anchor="ctr"/>
          <a:lstStyle/>
          <a:p>
            <a:pPr marL="0" indent="0" algn="ctr">
              <a:buNone/>
            </a:pPr>
            <a:r>
              <a:rPr lang="en-US" sz="1100" b="1" dirty="0">
                <a:latin typeface="Times New Roman" pitchFamily="34" charset="0"/>
                <a:ea typeface="Times New Roman" pitchFamily="34" charset="-122"/>
                <a:cs typeface="Times New Roman" pitchFamily="34" charset="-120"/>
              </a:rPr>
              <a:t>Name: Amit Tiwari  |  Student Number: 2526931  |  Lecturer: Dr Ping Wu  |  Module: LCHS7009</a:t>
            </a:r>
            <a:endParaRPr lang="en-US" sz="1100" dirty="0"/>
          </a:p>
        </p:txBody>
      </p:sp>
      <p:sp>
        <p:nvSpPr>
          <p:cNvPr id="4" name="Shape 2"/>
          <p:cNvSpPr/>
          <p:nvPr/>
        </p:nvSpPr>
        <p:spPr>
          <a:xfrm>
            <a:off x="320040" y="530352"/>
            <a:ext cx="5024953" cy="2651760"/>
          </a:xfrm>
          <a:prstGeom prst="roundRect">
            <a:avLst>
              <a:gd name="adj" fmla="val 2128"/>
            </a:avLst>
          </a:prstGeom>
          <a:solidFill>
            <a:srgbClr val="FFFFFF"/>
          </a:solidFill>
          <a:ln w="12700">
            <a:solidFill>
              <a:srgbClr val="EADFD3"/>
            </a:solidFill>
            <a:prstDash val="solid"/>
          </a:ln>
          <a:effectLst>
            <a:outerShdw blurRad="76200" dist="25400" dir="5400000" algn="bl" rotWithShape="0">
              <a:srgbClr val="999999">
                <a:alpha val="25000"/>
              </a:srgbClr>
            </a:outerShdw>
          </a:effectLst>
        </p:spPr>
        <p:txBody>
          <a:bodyPr/>
          <a:lstStyle/>
          <a:p>
            <a:endParaRPr lang="en-US"/>
          </a:p>
        </p:txBody>
      </p:sp>
      <p:sp>
        <p:nvSpPr>
          <p:cNvPr id="5" name="Shape 3"/>
          <p:cNvSpPr/>
          <p:nvPr/>
        </p:nvSpPr>
        <p:spPr>
          <a:xfrm>
            <a:off x="457200" y="685800"/>
            <a:ext cx="82296" cy="256032"/>
          </a:xfrm>
          <a:prstGeom prst="rect">
            <a:avLst/>
          </a:prstGeom>
          <a:solidFill>
            <a:srgbClr val="0E7C7B"/>
          </a:solidFill>
          <a:ln/>
        </p:spPr>
        <p:txBody>
          <a:bodyPr/>
          <a:lstStyle/>
          <a:p>
            <a:endParaRPr lang="en-US"/>
          </a:p>
        </p:txBody>
      </p:sp>
      <p:sp>
        <p:nvSpPr>
          <p:cNvPr id="6" name="Text 4"/>
          <p:cNvSpPr/>
          <p:nvPr/>
        </p:nvSpPr>
        <p:spPr>
          <a:xfrm>
            <a:off x="621793" y="667512"/>
            <a:ext cx="1207008" cy="274320"/>
          </a:xfrm>
          <a:prstGeom prst="rect">
            <a:avLst/>
          </a:prstGeom>
          <a:noFill/>
          <a:ln/>
        </p:spPr>
        <p:txBody>
          <a:bodyPr wrap="square" lIns="0" tIns="0" rIns="0" bIns="0" rtlCol="0" anchor="ctr"/>
          <a:lstStyle/>
          <a:p>
            <a:pPr marL="0" indent="0">
              <a:buNone/>
            </a:pPr>
            <a:r>
              <a:rPr lang="en-US" sz="1200" b="1" dirty="0">
                <a:latin typeface="Times New Roman" panose="02020603050405020304" pitchFamily="18" charset="0"/>
                <a:cs typeface="Times New Roman" panose="02020603050405020304" pitchFamily="18" charset="0"/>
              </a:rPr>
              <a:t>1  Background</a:t>
            </a:r>
            <a:endParaRPr lang="en-US" sz="1200" dirty="0">
              <a:latin typeface="Times New Roman" panose="02020603050405020304" pitchFamily="18" charset="0"/>
              <a:cs typeface="Times New Roman" panose="02020603050405020304" pitchFamily="18" charset="0"/>
            </a:endParaRPr>
          </a:p>
        </p:txBody>
      </p:sp>
      <p:pic>
        <p:nvPicPr>
          <p:cNvPr id="7" name="Image 0" descr="charts/sleep_bar.png"/>
          <p:cNvPicPr>
            <a:picLocks noChangeAspect="1"/>
          </p:cNvPicPr>
          <p:nvPr/>
        </p:nvPicPr>
        <p:blipFill>
          <a:blip r:embed="rId3"/>
          <a:stretch>
            <a:fillRect/>
          </a:stretch>
        </p:blipFill>
        <p:spPr>
          <a:xfrm>
            <a:off x="1625508" y="908404"/>
            <a:ext cx="2468880" cy="1011836"/>
          </a:xfrm>
          <a:prstGeom prst="rect">
            <a:avLst/>
          </a:prstGeom>
        </p:spPr>
      </p:pic>
      <p:sp>
        <p:nvSpPr>
          <p:cNvPr id="8" name="Text 5"/>
          <p:cNvSpPr/>
          <p:nvPr/>
        </p:nvSpPr>
        <p:spPr>
          <a:xfrm>
            <a:off x="369876" y="2262665"/>
            <a:ext cx="4813631" cy="850392"/>
          </a:xfrm>
          <a:prstGeom prst="rect">
            <a:avLst/>
          </a:prstGeom>
          <a:noFill/>
          <a:ln/>
        </p:spPr>
        <p:txBody>
          <a:bodyPr wrap="square" lIns="0" tIns="0" rIns="0" bIns="0" rtlCol="0" anchor="t"/>
          <a:lstStyle/>
          <a:p>
            <a:pPr marL="0" indent="0" algn="just">
              <a:lnSpc>
                <a:spcPct val="110000"/>
              </a:lnSpc>
              <a:buNone/>
            </a:pPr>
            <a:r>
              <a:rPr lang="en-US" sz="800" dirty="0">
                <a:latin typeface="Times New Roman" panose="02020603050405020304" pitchFamily="18" charset="0"/>
                <a:cs typeface="Times New Roman" panose="02020603050405020304" pitchFamily="18" charset="0"/>
              </a:rPr>
              <a:t>Sleep difficulties affect a large proportion of young people in England, with 34% reporting problems at least three nights a week, rising to 72.3% among those with a probable mental disorder (Newlove-Delgado et al., 2022). University intensifies these pressures, and over a third of first-year students report moderate to severe anxiety or depression (House of Commons Library, 2024). Previous responses include face-to-face CBT-I clinics and NHS sleep hygiene advice, alongside digital tools such as Sleepio, a NICE-approved app shown to improve insomnia and related mental health outcomes (NICE, 2022). CampusRest is proposed as a university-specific extension of this approach.</a:t>
            </a:r>
          </a:p>
        </p:txBody>
      </p:sp>
      <p:sp>
        <p:nvSpPr>
          <p:cNvPr id="9" name="Text 6"/>
          <p:cNvSpPr/>
          <p:nvPr/>
        </p:nvSpPr>
        <p:spPr>
          <a:xfrm>
            <a:off x="748299" y="1967356"/>
            <a:ext cx="4493093" cy="248193"/>
          </a:xfrm>
          <a:prstGeom prst="rect">
            <a:avLst/>
          </a:prstGeom>
          <a:noFill/>
          <a:ln/>
        </p:spPr>
        <p:txBody>
          <a:bodyPr wrap="square" lIns="0" tIns="0" rIns="0" bIns="0" rtlCol="0" anchor="t"/>
          <a:lstStyle/>
          <a:p>
            <a:pPr marL="0" indent="0">
              <a:lnSpc>
                <a:spcPct val="105000"/>
              </a:lnSpc>
              <a:buNone/>
            </a:pPr>
            <a:r>
              <a:rPr lang="en-US" sz="800" i="1" dirty="0">
                <a:latin typeface="Times New Roman" panose="02020603050405020304" pitchFamily="18" charset="0"/>
                <a:cs typeface="Times New Roman" panose="02020603050405020304" pitchFamily="18" charset="0"/>
              </a:rPr>
              <a:t>Figure 1. Sleep problems by mental health status among young people in England, 2022. Source: Newlove-Delgado et al. (2022).</a:t>
            </a:r>
            <a:endParaRPr lang="en-US" sz="800" dirty="0">
              <a:latin typeface="Times New Roman" panose="02020603050405020304" pitchFamily="18" charset="0"/>
              <a:cs typeface="Times New Roman" panose="02020603050405020304" pitchFamily="18" charset="0"/>
            </a:endParaRPr>
          </a:p>
        </p:txBody>
      </p:sp>
      <p:sp>
        <p:nvSpPr>
          <p:cNvPr id="10" name="Shape 7"/>
          <p:cNvSpPr/>
          <p:nvPr/>
        </p:nvSpPr>
        <p:spPr>
          <a:xfrm>
            <a:off x="320040" y="3218123"/>
            <a:ext cx="5017922" cy="1188329"/>
          </a:xfrm>
          <a:prstGeom prst="roundRect">
            <a:avLst>
              <a:gd name="adj" fmla="val 2128"/>
            </a:avLst>
          </a:prstGeom>
          <a:solidFill>
            <a:srgbClr val="FFFFFF"/>
          </a:solidFill>
          <a:ln w="12700">
            <a:solidFill>
              <a:srgbClr val="EADFD3"/>
            </a:solidFill>
            <a:prstDash val="solid"/>
          </a:ln>
          <a:effectLst>
            <a:outerShdw blurRad="76200" dist="25400" dir="5400000" algn="bl" rotWithShape="0">
              <a:srgbClr val="999999">
                <a:alpha val="25000"/>
              </a:srgbClr>
            </a:outerShdw>
          </a:effectLst>
        </p:spPr>
        <p:txBody>
          <a:bodyPr/>
          <a:lstStyle/>
          <a:p>
            <a:endParaRPr lang="en-US" dirty="0"/>
          </a:p>
        </p:txBody>
      </p:sp>
      <p:sp>
        <p:nvSpPr>
          <p:cNvPr id="11" name="Shape 8"/>
          <p:cNvSpPr/>
          <p:nvPr/>
        </p:nvSpPr>
        <p:spPr>
          <a:xfrm>
            <a:off x="383352" y="3218124"/>
            <a:ext cx="82296" cy="256032"/>
          </a:xfrm>
          <a:prstGeom prst="rect">
            <a:avLst/>
          </a:prstGeom>
          <a:solidFill>
            <a:srgbClr val="E38B7D"/>
          </a:solidFill>
          <a:ln/>
        </p:spPr>
        <p:txBody>
          <a:bodyPr/>
          <a:lstStyle/>
          <a:p>
            <a:endParaRPr lang="en-US"/>
          </a:p>
        </p:txBody>
      </p:sp>
      <p:sp>
        <p:nvSpPr>
          <p:cNvPr id="14" name="Shape 11"/>
          <p:cNvSpPr/>
          <p:nvPr/>
        </p:nvSpPr>
        <p:spPr>
          <a:xfrm>
            <a:off x="9863083" y="383696"/>
            <a:ext cx="2036003" cy="1947672"/>
          </a:xfrm>
          <a:prstGeom prst="roundRect">
            <a:avLst>
              <a:gd name="adj" fmla="val 2695"/>
            </a:avLst>
          </a:prstGeom>
          <a:solidFill>
            <a:srgbClr val="FFFFFF"/>
          </a:solidFill>
          <a:ln w="12700">
            <a:solidFill>
              <a:srgbClr val="EADFD3"/>
            </a:solidFill>
            <a:prstDash val="solid"/>
          </a:ln>
          <a:effectLst>
            <a:outerShdw blurRad="76200" dist="25400" dir="5400000" algn="bl" rotWithShape="0">
              <a:srgbClr val="999999">
                <a:alpha val="25000"/>
              </a:srgbClr>
            </a:outerShdw>
          </a:effectLst>
        </p:spPr>
        <p:txBody>
          <a:bodyPr/>
          <a:lstStyle/>
          <a:p>
            <a:endParaRPr lang="en-US"/>
          </a:p>
        </p:txBody>
      </p:sp>
      <p:sp>
        <p:nvSpPr>
          <p:cNvPr id="15" name="Shape 12"/>
          <p:cNvSpPr/>
          <p:nvPr/>
        </p:nvSpPr>
        <p:spPr>
          <a:xfrm>
            <a:off x="9974183" y="405150"/>
            <a:ext cx="82296" cy="256032"/>
          </a:xfrm>
          <a:prstGeom prst="rect">
            <a:avLst/>
          </a:prstGeom>
          <a:solidFill>
            <a:srgbClr val="6A2C8F"/>
          </a:solidFill>
          <a:ln/>
        </p:spPr>
        <p:txBody>
          <a:bodyPr/>
          <a:lstStyle/>
          <a:p>
            <a:endParaRPr lang="en-US"/>
          </a:p>
        </p:txBody>
      </p:sp>
      <p:sp>
        <p:nvSpPr>
          <p:cNvPr id="16" name="Text 13"/>
          <p:cNvSpPr/>
          <p:nvPr/>
        </p:nvSpPr>
        <p:spPr>
          <a:xfrm>
            <a:off x="10109970" y="386677"/>
            <a:ext cx="1542227" cy="274320"/>
          </a:xfrm>
          <a:prstGeom prst="rect">
            <a:avLst/>
          </a:prstGeom>
          <a:noFill/>
          <a:ln/>
        </p:spPr>
        <p:txBody>
          <a:bodyPr wrap="square" lIns="0" tIns="0" rIns="0" bIns="0" rtlCol="0" anchor="ctr"/>
          <a:lstStyle/>
          <a:p>
            <a:pPr marL="0" indent="0">
              <a:buNone/>
            </a:pPr>
            <a:r>
              <a:rPr lang="en-US" sz="1200" b="1" dirty="0">
                <a:solidFill>
                  <a:srgbClr val="0B2A4A"/>
                </a:solidFill>
                <a:latin typeface="Times New Roman" panose="02020603050405020304" pitchFamily="18" charset="0"/>
                <a:cs typeface="Times New Roman" panose="02020603050405020304" pitchFamily="18" charset="0"/>
              </a:rPr>
              <a:t>Evidence Snapshot</a:t>
            </a:r>
            <a:endParaRPr lang="en-US" sz="1200" dirty="0">
              <a:latin typeface="Times New Roman" panose="02020603050405020304" pitchFamily="18" charset="0"/>
              <a:cs typeface="Times New Roman" panose="02020603050405020304" pitchFamily="18" charset="0"/>
            </a:endParaRPr>
          </a:p>
        </p:txBody>
      </p:sp>
      <p:pic>
        <p:nvPicPr>
          <p:cNvPr id="17" name="Image 1" descr="charts/sleepio_donut.png"/>
          <p:cNvPicPr>
            <a:picLocks noChangeAspect="1"/>
          </p:cNvPicPr>
          <p:nvPr/>
        </p:nvPicPr>
        <p:blipFill>
          <a:blip r:embed="rId4"/>
          <a:stretch>
            <a:fillRect/>
          </a:stretch>
        </p:blipFill>
        <p:spPr>
          <a:xfrm>
            <a:off x="10056479" y="660601"/>
            <a:ext cx="1554480" cy="1238537"/>
          </a:xfrm>
          <a:prstGeom prst="rect">
            <a:avLst/>
          </a:prstGeom>
        </p:spPr>
      </p:pic>
      <p:sp>
        <p:nvSpPr>
          <p:cNvPr id="18" name="Text 14"/>
          <p:cNvSpPr/>
          <p:nvPr/>
        </p:nvSpPr>
        <p:spPr>
          <a:xfrm>
            <a:off x="10015331" y="1791832"/>
            <a:ext cx="1921703" cy="386943"/>
          </a:xfrm>
          <a:prstGeom prst="rect">
            <a:avLst/>
          </a:prstGeom>
          <a:noFill/>
          <a:ln/>
        </p:spPr>
        <p:txBody>
          <a:bodyPr wrap="square" lIns="0" tIns="0" rIns="0" bIns="0" rtlCol="0" anchor="t"/>
          <a:lstStyle/>
          <a:p>
            <a:pPr marL="0" indent="0">
              <a:lnSpc>
                <a:spcPct val="105000"/>
              </a:lnSpc>
              <a:buNone/>
            </a:pPr>
            <a:r>
              <a:rPr lang="en-US" sz="800" i="1" dirty="0">
                <a:latin typeface="Times New Roman" panose="02020603050405020304" pitchFamily="18" charset="0"/>
                <a:cs typeface="Times New Roman" panose="02020603050405020304" pitchFamily="18" charset="0"/>
              </a:rPr>
              <a:t>Figure 2. Proportion of Sleepio users achieving clinical improvement in insomnia symptoms. Source: NICE (2022).</a:t>
            </a:r>
            <a:endParaRPr lang="en-US" sz="800" dirty="0">
              <a:latin typeface="Times New Roman" panose="02020603050405020304" pitchFamily="18" charset="0"/>
              <a:cs typeface="Times New Roman" panose="02020603050405020304" pitchFamily="18" charset="0"/>
            </a:endParaRPr>
          </a:p>
        </p:txBody>
      </p:sp>
      <p:sp>
        <p:nvSpPr>
          <p:cNvPr id="19" name="Shape 15"/>
          <p:cNvSpPr/>
          <p:nvPr/>
        </p:nvSpPr>
        <p:spPr>
          <a:xfrm>
            <a:off x="312890" y="4502945"/>
            <a:ext cx="5082711" cy="2367073"/>
          </a:xfrm>
          <a:prstGeom prst="roundRect">
            <a:avLst>
              <a:gd name="adj" fmla="val 1546"/>
            </a:avLst>
          </a:prstGeom>
          <a:solidFill>
            <a:srgbClr val="FFFFFF"/>
          </a:solidFill>
          <a:ln w="12700">
            <a:solidFill>
              <a:srgbClr val="EADFD3"/>
            </a:solidFill>
            <a:prstDash val="solid"/>
          </a:ln>
          <a:effectLst>
            <a:outerShdw blurRad="76200" dist="25400" dir="5400000" algn="bl" rotWithShape="0">
              <a:srgbClr val="999999">
                <a:alpha val="25000"/>
              </a:srgbClr>
            </a:outerShdw>
          </a:effectLst>
        </p:spPr>
        <p:txBody>
          <a:bodyPr/>
          <a:lstStyle/>
          <a:p>
            <a:endParaRPr lang="en-US" dirty="0"/>
          </a:p>
        </p:txBody>
      </p:sp>
      <p:sp>
        <p:nvSpPr>
          <p:cNvPr id="20" name="Shape 16"/>
          <p:cNvSpPr/>
          <p:nvPr/>
        </p:nvSpPr>
        <p:spPr>
          <a:xfrm>
            <a:off x="400737" y="4545794"/>
            <a:ext cx="82296" cy="256032"/>
          </a:xfrm>
          <a:prstGeom prst="rect">
            <a:avLst/>
          </a:prstGeom>
          <a:solidFill>
            <a:srgbClr val="0E7C7B"/>
          </a:solidFill>
          <a:ln/>
        </p:spPr>
        <p:txBody>
          <a:bodyPr/>
          <a:lstStyle/>
          <a:p>
            <a:endParaRPr lang="en-US"/>
          </a:p>
        </p:txBody>
      </p:sp>
      <p:sp>
        <p:nvSpPr>
          <p:cNvPr id="21" name="Text 17"/>
          <p:cNvSpPr/>
          <p:nvPr/>
        </p:nvSpPr>
        <p:spPr>
          <a:xfrm>
            <a:off x="527756" y="4460757"/>
            <a:ext cx="4534071" cy="274320"/>
          </a:xfrm>
          <a:prstGeom prst="rect">
            <a:avLst/>
          </a:prstGeom>
          <a:noFill/>
          <a:ln/>
        </p:spPr>
        <p:txBody>
          <a:bodyPr wrap="square" lIns="0" tIns="0" rIns="0" bIns="0" rtlCol="0" anchor="ctr"/>
          <a:lstStyle/>
          <a:p>
            <a:pPr marL="0" indent="0">
              <a:buNone/>
            </a:pPr>
            <a:r>
              <a:rPr lang="en-US" sz="1200" b="1" dirty="0">
                <a:solidFill>
                  <a:srgbClr val="0E7C7B"/>
                </a:solidFill>
                <a:latin typeface="Times New Roman" panose="02020603050405020304" pitchFamily="18" charset="0"/>
                <a:cs typeface="Times New Roman" panose="02020603050405020304" pitchFamily="18" charset="0"/>
              </a:rPr>
              <a:t>3  </a:t>
            </a:r>
            <a:r>
              <a:rPr lang="en-US" sz="1200" b="1" dirty="0">
                <a:solidFill>
                  <a:srgbClr val="0B2A4A"/>
                </a:solidFill>
                <a:latin typeface="Times New Roman" panose="02020603050405020304" pitchFamily="18" charset="0"/>
                <a:cs typeface="Times New Roman" panose="02020603050405020304" pitchFamily="18" charset="0"/>
              </a:rPr>
              <a:t>Behavioural Change Theory</a:t>
            </a:r>
            <a:endParaRPr lang="en-US" sz="1200" dirty="0">
              <a:latin typeface="Times New Roman" panose="02020603050405020304" pitchFamily="18" charset="0"/>
              <a:cs typeface="Times New Roman" panose="02020603050405020304" pitchFamily="18" charset="0"/>
            </a:endParaRPr>
          </a:p>
        </p:txBody>
      </p:sp>
      <p:sp>
        <p:nvSpPr>
          <p:cNvPr id="22" name="Text 18"/>
          <p:cNvSpPr/>
          <p:nvPr/>
        </p:nvSpPr>
        <p:spPr>
          <a:xfrm>
            <a:off x="529571" y="4801826"/>
            <a:ext cx="4808391" cy="979804"/>
          </a:xfrm>
          <a:prstGeom prst="rect">
            <a:avLst/>
          </a:prstGeom>
          <a:noFill/>
          <a:ln/>
        </p:spPr>
        <p:txBody>
          <a:bodyPr wrap="square" lIns="0" tIns="0" rIns="0" bIns="0" rtlCol="0" anchor="t"/>
          <a:lstStyle/>
          <a:p>
            <a:pPr marL="0" indent="0" algn="just">
              <a:lnSpc>
                <a:spcPct val="110000"/>
              </a:lnSpc>
              <a:buNone/>
            </a:pPr>
            <a:r>
              <a:rPr lang="en-US" sz="800" dirty="0">
                <a:latin typeface="Times New Roman" panose="02020603050405020304" pitchFamily="18" charset="0"/>
                <a:cs typeface="Times New Roman" panose="02020603050405020304" pitchFamily="18" charset="0"/>
              </a:rPr>
              <a:t>CampusRest's design is grounded in the COM-B model within the Behaviour Change Wheel (Michie, van Stralen and West, 2011), which holds that behaviour depends on Capability, Opportunity and Motivation. Capability is built through structured CBT-I sessions teaching sleep restriction and cognitive restructuring skills, similar to those shown effective in Sleepio (Espie et al., 2012). Opportunity is created through timetable-aware scheduling, removing the practical barriers of waiting lists and rigid appointments. Motivation is reinforced through progress tracking and peer support, encouraging sustained engagement. Targeting all three components together is intended to shift students from passive awareness of poor sleep toward active, sustained self-management.</a:t>
            </a:r>
          </a:p>
        </p:txBody>
      </p:sp>
      <p:sp>
        <p:nvSpPr>
          <p:cNvPr id="23" name="Shape 19"/>
          <p:cNvSpPr/>
          <p:nvPr/>
        </p:nvSpPr>
        <p:spPr>
          <a:xfrm>
            <a:off x="935663" y="5835935"/>
            <a:ext cx="457200" cy="457200"/>
          </a:xfrm>
          <a:prstGeom prst="ellipse">
            <a:avLst/>
          </a:prstGeom>
          <a:solidFill>
            <a:srgbClr val="0E7C7B"/>
          </a:solidFill>
          <a:ln/>
        </p:spPr>
        <p:txBody>
          <a:bodyPr/>
          <a:lstStyle/>
          <a:p>
            <a:endParaRPr lang="en-US"/>
          </a:p>
        </p:txBody>
      </p:sp>
      <p:sp>
        <p:nvSpPr>
          <p:cNvPr id="24" name="Text 20"/>
          <p:cNvSpPr/>
          <p:nvPr/>
        </p:nvSpPr>
        <p:spPr>
          <a:xfrm>
            <a:off x="935663" y="5793645"/>
            <a:ext cx="457200" cy="457200"/>
          </a:xfrm>
          <a:prstGeom prst="rect">
            <a:avLst/>
          </a:prstGeom>
          <a:noFill/>
          <a:ln/>
        </p:spPr>
        <p:txBody>
          <a:bodyPr wrap="square" lIns="0" tIns="0" rIns="0" bIns="0" rtlCol="0" anchor="ct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C</a:t>
            </a:r>
            <a:endParaRPr lang="en-US" dirty="0">
              <a:latin typeface="Times New Roman" panose="02020603050405020304" pitchFamily="18" charset="0"/>
              <a:cs typeface="Times New Roman" panose="02020603050405020304" pitchFamily="18" charset="0"/>
            </a:endParaRPr>
          </a:p>
        </p:txBody>
      </p:sp>
      <p:sp>
        <p:nvSpPr>
          <p:cNvPr id="25" name="Text 21"/>
          <p:cNvSpPr/>
          <p:nvPr/>
        </p:nvSpPr>
        <p:spPr>
          <a:xfrm>
            <a:off x="408585" y="6357262"/>
            <a:ext cx="1511357" cy="182880"/>
          </a:xfrm>
          <a:prstGeom prst="rect">
            <a:avLst/>
          </a:prstGeom>
          <a:noFill/>
          <a:ln/>
        </p:spPr>
        <p:txBody>
          <a:bodyPr wrap="square" lIns="0" tIns="0" rIns="0" bIns="0" rtlCol="0" anchor="ctr"/>
          <a:lstStyle/>
          <a:p>
            <a:pPr marL="0" indent="0" algn="ctr">
              <a:buNone/>
            </a:pPr>
            <a:r>
              <a:rPr lang="en-US" sz="900" b="1" dirty="0">
                <a:solidFill>
                  <a:srgbClr val="0B2A4A"/>
                </a:solidFill>
                <a:latin typeface="Times New Roman" panose="02020603050405020304" pitchFamily="18" charset="0"/>
                <a:cs typeface="Times New Roman" panose="02020603050405020304" pitchFamily="18" charset="0"/>
              </a:rPr>
              <a:t>Capability</a:t>
            </a:r>
            <a:endParaRPr lang="en-US" sz="900" dirty="0">
              <a:latin typeface="Times New Roman" panose="02020603050405020304" pitchFamily="18" charset="0"/>
              <a:cs typeface="Times New Roman" panose="02020603050405020304" pitchFamily="18" charset="0"/>
            </a:endParaRPr>
          </a:p>
        </p:txBody>
      </p:sp>
      <p:sp>
        <p:nvSpPr>
          <p:cNvPr id="26" name="Text 22"/>
          <p:cNvSpPr/>
          <p:nvPr/>
        </p:nvSpPr>
        <p:spPr>
          <a:xfrm>
            <a:off x="365760" y="6479579"/>
            <a:ext cx="1602797" cy="274320"/>
          </a:xfrm>
          <a:prstGeom prst="rect">
            <a:avLst/>
          </a:prstGeom>
          <a:noFill/>
          <a:ln/>
        </p:spPr>
        <p:txBody>
          <a:bodyPr wrap="square" lIns="0" tIns="0" rIns="0" bIns="0" rtlCol="0" anchor="ctr"/>
          <a:lstStyle/>
          <a:p>
            <a:pPr marL="0" indent="0" algn="ctr">
              <a:lnSpc>
                <a:spcPct val="100000"/>
              </a:lnSpc>
              <a:buNone/>
            </a:pPr>
            <a:r>
              <a:rPr lang="en-US" sz="800" dirty="0">
                <a:latin typeface="Times New Roman" panose="02020603050405020304" pitchFamily="18" charset="0"/>
                <a:cs typeface="Times New Roman" panose="02020603050405020304" pitchFamily="18" charset="0"/>
              </a:rPr>
              <a:t>Structured CBT-I skills training</a:t>
            </a:r>
          </a:p>
        </p:txBody>
      </p:sp>
      <p:sp>
        <p:nvSpPr>
          <p:cNvPr id="27" name="Shape 23"/>
          <p:cNvSpPr/>
          <p:nvPr/>
        </p:nvSpPr>
        <p:spPr>
          <a:xfrm>
            <a:off x="2603915" y="5862700"/>
            <a:ext cx="457200" cy="457200"/>
          </a:xfrm>
          <a:prstGeom prst="ellipse">
            <a:avLst/>
          </a:prstGeom>
          <a:solidFill>
            <a:srgbClr val="E38B7D"/>
          </a:solidFill>
          <a:ln/>
        </p:spPr>
        <p:txBody>
          <a:bodyPr/>
          <a:lstStyle/>
          <a:p>
            <a:endParaRPr lang="en-US"/>
          </a:p>
        </p:txBody>
      </p:sp>
      <p:sp>
        <p:nvSpPr>
          <p:cNvPr id="28" name="Text 24"/>
          <p:cNvSpPr/>
          <p:nvPr/>
        </p:nvSpPr>
        <p:spPr>
          <a:xfrm>
            <a:off x="2603915" y="5851603"/>
            <a:ext cx="457200" cy="457200"/>
          </a:xfrm>
          <a:prstGeom prst="rect">
            <a:avLst/>
          </a:prstGeom>
          <a:noFill/>
          <a:ln/>
        </p:spPr>
        <p:txBody>
          <a:bodyPr wrap="square" lIns="0" tIns="0" rIns="0" bIns="0" rtlCol="0" anchor="ct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O</a:t>
            </a:r>
            <a:endParaRPr lang="en-US" dirty="0">
              <a:latin typeface="Times New Roman" panose="02020603050405020304" pitchFamily="18" charset="0"/>
              <a:cs typeface="Times New Roman" panose="02020603050405020304" pitchFamily="18" charset="0"/>
            </a:endParaRPr>
          </a:p>
        </p:txBody>
      </p:sp>
      <p:sp>
        <p:nvSpPr>
          <p:cNvPr id="29" name="Text 25"/>
          <p:cNvSpPr/>
          <p:nvPr/>
        </p:nvSpPr>
        <p:spPr>
          <a:xfrm>
            <a:off x="2039114" y="6367838"/>
            <a:ext cx="1511357" cy="182880"/>
          </a:xfrm>
          <a:prstGeom prst="rect">
            <a:avLst/>
          </a:prstGeom>
          <a:noFill/>
          <a:ln/>
        </p:spPr>
        <p:txBody>
          <a:bodyPr wrap="square" lIns="0" tIns="0" rIns="0" bIns="0" rtlCol="0" anchor="ctr"/>
          <a:lstStyle/>
          <a:p>
            <a:pPr marL="0" indent="0" algn="ctr">
              <a:buNone/>
            </a:pPr>
            <a:r>
              <a:rPr lang="en-US" sz="900" b="1" dirty="0">
                <a:solidFill>
                  <a:srgbClr val="0B2A4A"/>
                </a:solidFill>
                <a:latin typeface="Times New Roman" panose="02020603050405020304" pitchFamily="18" charset="0"/>
                <a:cs typeface="Times New Roman" panose="02020603050405020304" pitchFamily="18" charset="0"/>
              </a:rPr>
              <a:t>Opportunity</a:t>
            </a:r>
            <a:endParaRPr lang="en-US" sz="900" dirty="0">
              <a:latin typeface="Times New Roman" panose="02020603050405020304" pitchFamily="18" charset="0"/>
              <a:cs typeface="Times New Roman" panose="02020603050405020304" pitchFamily="18" charset="0"/>
            </a:endParaRPr>
          </a:p>
        </p:txBody>
      </p:sp>
      <p:sp>
        <p:nvSpPr>
          <p:cNvPr id="30" name="Text 26"/>
          <p:cNvSpPr/>
          <p:nvPr/>
        </p:nvSpPr>
        <p:spPr>
          <a:xfrm>
            <a:off x="2031117" y="6485909"/>
            <a:ext cx="1602797" cy="274320"/>
          </a:xfrm>
          <a:prstGeom prst="rect">
            <a:avLst/>
          </a:prstGeom>
          <a:noFill/>
          <a:ln/>
        </p:spPr>
        <p:txBody>
          <a:bodyPr wrap="square" lIns="0" tIns="0" rIns="0" bIns="0" rtlCol="0" anchor="ctr"/>
          <a:lstStyle/>
          <a:p>
            <a:pPr marL="0" indent="0" algn="ctr">
              <a:lnSpc>
                <a:spcPct val="100000"/>
              </a:lnSpc>
              <a:buNone/>
            </a:pPr>
            <a:r>
              <a:rPr lang="en-US" sz="800" dirty="0">
                <a:latin typeface="Times New Roman" panose="02020603050405020304" pitchFamily="18" charset="0"/>
                <a:cs typeface="Times New Roman" panose="02020603050405020304" pitchFamily="18" charset="0"/>
              </a:rPr>
              <a:t>Timetable-aware scheduling</a:t>
            </a:r>
          </a:p>
        </p:txBody>
      </p:sp>
      <p:sp>
        <p:nvSpPr>
          <p:cNvPr id="31" name="Shape 27"/>
          <p:cNvSpPr/>
          <p:nvPr/>
        </p:nvSpPr>
        <p:spPr>
          <a:xfrm>
            <a:off x="4235592" y="5862700"/>
            <a:ext cx="457200" cy="457200"/>
          </a:xfrm>
          <a:prstGeom prst="ellipse">
            <a:avLst/>
          </a:prstGeom>
          <a:solidFill>
            <a:srgbClr val="6A2C8F"/>
          </a:solidFill>
          <a:ln/>
        </p:spPr>
        <p:txBody>
          <a:bodyPr/>
          <a:lstStyle/>
          <a:p>
            <a:endParaRPr lang="en-US"/>
          </a:p>
        </p:txBody>
      </p:sp>
      <p:sp>
        <p:nvSpPr>
          <p:cNvPr id="32" name="Text 28"/>
          <p:cNvSpPr/>
          <p:nvPr/>
        </p:nvSpPr>
        <p:spPr>
          <a:xfrm>
            <a:off x="4269272" y="5854356"/>
            <a:ext cx="457200" cy="457200"/>
          </a:xfrm>
          <a:prstGeom prst="rect">
            <a:avLst/>
          </a:prstGeom>
          <a:noFill/>
          <a:ln/>
        </p:spPr>
        <p:txBody>
          <a:bodyPr wrap="square" lIns="0" tIns="0" rIns="0" bIns="0" rtlCol="0" anchor="ct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M</a:t>
            </a:r>
            <a:endParaRPr lang="en-US" dirty="0">
              <a:latin typeface="Times New Roman" panose="02020603050405020304" pitchFamily="18" charset="0"/>
              <a:cs typeface="Times New Roman" panose="02020603050405020304" pitchFamily="18" charset="0"/>
            </a:endParaRPr>
          </a:p>
        </p:txBody>
      </p:sp>
      <p:sp>
        <p:nvSpPr>
          <p:cNvPr id="33" name="Text 29"/>
          <p:cNvSpPr/>
          <p:nvPr/>
        </p:nvSpPr>
        <p:spPr>
          <a:xfrm>
            <a:off x="3712503" y="6357262"/>
            <a:ext cx="1511357" cy="182880"/>
          </a:xfrm>
          <a:prstGeom prst="rect">
            <a:avLst/>
          </a:prstGeom>
          <a:noFill/>
          <a:ln/>
        </p:spPr>
        <p:txBody>
          <a:bodyPr wrap="square" lIns="0" tIns="0" rIns="0" bIns="0" rtlCol="0" anchor="ctr"/>
          <a:lstStyle/>
          <a:p>
            <a:pPr marL="0" indent="0" algn="ctr">
              <a:buNone/>
            </a:pPr>
            <a:r>
              <a:rPr lang="en-US" sz="900" b="1" dirty="0">
                <a:solidFill>
                  <a:srgbClr val="0B2A4A"/>
                </a:solidFill>
                <a:latin typeface="Times New Roman" panose="02020603050405020304" pitchFamily="18" charset="0"/>
                <a:cs typeface="Times New Roman" panose="02020603050405020304" pitchFamily="18" charset="0"/>
              </a:rPr>
              <a:t>Motivation</a:t>
            </a:r>
            <a:endParaRPr lang="en-US" sz="900" dirty="0">
              <a:latin typeface="Times New Roman" panose="02020603050405020304" pitchFamily="18" charset="0"/>
              <a:cs typeface="Times New Roman" panose="02020603050405020304" pitchFamily="18" charset="0"/>
            </a:endParaRPr>
          </a:p>
        </p:txBody>
      </p:sp>
      <p:sp>
        <p:nvSpPr>
          <p:cNvPr id="34" name="Text 30"/>
          <p:cNvSpPr/>
          <p:nvPr/>
        </p:nvSpPr>
        <p:spPr>
          <a:xfrm>
            <a:off x="3696474" y="6479579"/>
            <a:ext cx="1602797" cy="274320"/>
          </a:xfrm>
          <a:prstGeom prst="rect">
            <a:avLst/>
          </a:prstGeom>
          <a:noFill/>
          <a:ln/>
        </p:spPr>
        <p:txBody>
          <a:bodyPr wrap="square" lIns="0" tIns="0" rIns="0" bIns="0" rtlCol="0" anchor="ctr"/>
          <a:lstStyle/>
          <a:p>
            <a:pPr marL="0" indent="0" algn="ctr">
              <a:lnSpc>
                <a:spcPct val="100000"/>
              </a:lnSpc>
              <a:buNone/>
            </a:pPr>
            <a:r>
              <a:rPr lang="en-US" sz="800" dirty="0">
                <a:latin typeface="Times New Roman" panose="02020603050405020304" pitchFamily="18" charset="0"/>
                <a:cs typeface="Times New Roman" panose="02020603050405020304" pitchFamily="18" charset="0"/>
              </a:rPr>
              <a:t>Progress tracking &amp; peer support</a:t>
            </a:r>
          </a:p>
        </p:txBody>
      </p:sp>
      <p:sp>
        <p:nvSpPr>
          <p:cNvPr id="35" name="Shape 31"/>
          <p:cNvSpPr/>
          <p:nvPr/>
        </p:nvSpPr>
        <p:spPr>
          <a:xfrm>
            <a:off x="5567343" y="2358448"/>
            <a:ext cx="6331745" cy="4462976"/>
          </a:xfrm>
          <a:prstGeom prst="roundRect">
            <a:avLst>
              <a:gd name="adj" fmla="val 1546"/>
            </a:avLst>
          </a:prstGeom>
          <a:solidFill>
            <a:srgbClr val="FFFFFF"/>
          </a:solidFill>
          <a:ln w="12700">
            <a:solidFill>
              <a:srgbClr val="EADFD3"/>
            </a:solidFill>
            <a:prstDash val="solid"/>
          </a:ln>
          <a:effectLst>
            <a:outerShdw blurRad="76200" dist="25400" dir="5400000" algn="bl" rotWithShape="0">
              <a:srgbClr val="999999">
                <a:alpha val="25000"/>
              </a:srgbClr>
            </a:outerShdw>
          </a:effectLst>
        </p:spPr>
        <p:txBody>
          <a:bodyPr/>
          <a:lstStyle/>
          <a:p>
            <a:endParaRPr lang="en-US"/>
          </a:p>
        </p:txBody>
      </p:sp>
      <p:sp>
        <p:nvSpPr>
          <p:cNvPr id="39" name="Text 35"/>
          <p:cNvSpPr/>
          <p:nvPr/>
        </p:nvSpPr>
        <p:spPr>
          <a:xfrm>
            <a:off x="5675824" y="2350847"/>
            <a:ext cx="1164793" cy="210312"/>
          </a:xfrm>
          <a:prstGeom prst="rect">
            <a:avLst/>
          </a:prstGeom>
          <a:noFill/>
          <a:ln/>
        </p:spPr>
        <p:txBody>
          <a:bodyPr wrap="square" lIns="0" tIns="0" rIns="0" bIns="0" rtlCol="0" anchor="ctr"/>
          <a:lstStyle/>
          <a:p>
            <a:pPr marL="0" indent="0">
              <a:buNone/>
            </a:pPr>
            <a:r>
              <a:rPr lang="en-US" sz="1100" b="1" dirty="0">
                <a:solidFill>
                  <a:srgbClr val="6A2C8F"/>
                </a:solidFill>
              </a:rPr>
              <a:t>5  </a:t>
            </a:r>
            <a:r>
              <a:rPr lang="en-US" sz="1200" b="1" dirty="0">
                <a:solidFill>
                  <a:srgbClr val="0B2A4A"/>
                </a:solidFill>
                <a:latin typeface="Times New Roman" panose="02020603050405020304" pitchFamily="18" charset="0"/>
                <a:cs typeface="Times New Roman" panose="02020603050405020304" pitchFamily="18" charset="0"/>
              </a:rPr>
              <a:t>Conclusion</a:t>
            </a:r>
            <a:endParaRPr lang="en-US" sz="1200" dirty="0">
              <a:latin typeface="Times New Roman" panose="02020603050405020304" pitchFamily="18" charset="0"/>
              <a:cs typeface="Times New Roman" panose="02020603050405020304" pitchFamily="18" charset="0"/>
            </a:endParaRPr>
          </a:p>
        </p:txBody>
      </p:sp>
      <p:sp>
        <p:nvSpPr>
          <p:cNvPr id="40" name="Text 36"/>
          <p:cNvSpPr/>
          <p:nvPr/>
        </p:nvSpPr>
        <p:spPr>
          <a:xfrm>
            <a:off x="5689023" y="2575754"/>
            <a:ext cx="6057425" cy="731520"/>
          </a:xfrm>
          <a:prstGeom prst="rect">
            <a:avLst/>
          </a:prstGeom>
          <a:noFill/>
          <a:ln/>
        </p:spPr>
        <p:txBody>
          <a:bodyPr wrap="square" lIns="0" tIns="0" rIns="0" bIns="0" rtlCol="0" anchor="t"/>
          <a:lstStyle/>
          <a:p>
            <a:pPr marL="0" indent="0">
              <a:lnSpc>
                <a:spcPct val="110000"/>
              </a:lnSpc>
              <a:buNone/>
            </a:pPr>
            <a:r>
              <a:rPr lang="en-US" sz="900" dirty="0">
                <a:latin typeface="Times New Roman" panose="02020603050405020304" pitchFamily="18" charset="0"/>
                <a:cs typeface="Times New Roman" panose="02020603050405020304" pitchFamily="18" charset="0"/>
              </a:rPr>
              <a:t>CampusRest illustrates how behaviour-change-informed digital tools can complement, rather than replace, university and NHS mental health services. For policy, this supports embedding preventive digital sleep support within student wellbeing strategies (NHS England, 2024). For education, staff and students need training to use such tools appropriately and to recognise their limits. For research, controlled trials specific to university populations are needed, applying NICE's evidence standards framework to confirm effectiveness and ensure digital inequality is narrowed rather than widened (NICE, 2021; WHO, 2022).</a:t>
            </a:r>
          </a:p>
        </p:txBody>
      </p:sp>
      <p:sp>
        <p:nvSpPr>
          <p:cNvPr id="41" name="Text 37"/>
          <p:cNvSpPr/>
          <p:nvPr/>
        </p:nvSpPr>
        <p:spPr>
          <a:xfrm>
            <a:off x="5732476" y="3401972"/>
            <a:ext cx="955492" cy="210311"/>
          </a:xfrm>
          <a:prstGeom prst="rect">
            <a:avLst/>
          </a:prstGeom>
          <a:noFill/>
          <a:ln/>
        </p:spPr>
        <p:txBody>
          <a:bodyPr wrap="square" lIns="0" tIns="0" rIns="0" bIns="0" rtlCol="0" anchor="ctr"/>
          <a:lstStyle/>
          <a:p>
            <a:pPr marL="0" indent="0">
              <a:buNone/>
            </a:pPr>
            <a:r>
              <a:rPr lang="en-US" sz="1200" b="1" dirty="0">
                <a:latin typeface="Times New Roman" pitchFamily="34" charset="0"/>
                <a:ea typeface="Times New Roman" pitchFamily="34" charset="-122"/>
                <a:cs typeface="Times New Roman" pitchFamily="34" charset="-120"/>
              </a:rPr>
              <a:t>References</a:t>
            </a:r>
            <a:endParaRPr lang="en-US" sz="1200" dirty="0"/>
          </a:p>
        </p:txBody>
      </p:sp>
      <p:sp>
        <p:nvSpPr>
          <p:cNvPr id="44" name="TextBox 43">
            <a:extLst>
              <a:ext uri="{FF2B5EF4-FFF2-40B4-BE49-F238E27FC236}">
                <a16:creationId xmlns:a16="http://schemas.microsoft.com/office/drawing/2014/main" id="{D0C14C84-9DDA-B6E7-B262-8C82C8E864CF}"/>
              </a:ext>
            </a:extLst>
          </p:cNvPr>
          <p:cNvSpPr txBox="1"/>
          <p:nvPr/>
        </p:nvSpPr>
        <p:spPr>
          <a:xfrm>
            <a:off x="423201" y="3195411"/>
            <a:ext cx="3090711" cy="284297"/>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2  Health Promotion Values &amp; Principles</a:t>
            </a:r>
            <a:endParaRPr lang="en-US" sz="1200" dirty="0">
              <a:latin typeface="Times New Roman" panose="02020603050405020304" pitchFamily="18" charset="0"/>
              <a:cs typeface="Times New Roman" panose="02020603050405020304" pitchFamily="18" charset="0"/>
            </a:endParaRPr>
          </a:p>
        </p:txBody>
      </p:sp>
      <p:sp>
        <p:nvSpPr>
          <p:cNvPr id="45" name="TextBox 44">
            <a:extLst>
              <a:ext uri="{FF2B5EF4-FFF2-40B4-BE49-F238E27FC236}">
                <a16:creationId xmlns:a16="http://schemas.microsoft.com/office/drawing/2014/main" id="{80C7C506-6F58-ABE9-2967-8B741A50103B}"/>
              </a:ext>
            </a:extLst>
          </p:cNvPr>
          <p:cNvSpPr txBox="1"/>
          <p:nvPr/>
        </p:nvSpPr>
        <p:spPr>
          <a:xfrm>
            <a:off x="342852" y="3432293"/>
            <a:ext cx="4840655" cy="954107"/>
          </a:xfrm>
          <a:prstGeom prst="rect">
            <a:avLst/>
          </a:prstGeom>
          <a:noFill/>
        </p:spPr>
        <p:txBody>
          <a:bodyPr wrap="square" rtlCol="0">
            <a:spAutoFit/>
          </a:bodyPr>
          <a:lstStyle/>
          <a:p>
            <a:r>
              <a:rPr lang="en-US" sz="800" dirty="0">
                <a:latin typeface="Times New Roman" panose="02020603050405020304" pitchFamily="18" charset="0"/>
                <a:cs typeface="Times New Roman" panose="02020603050405020304" pitchFamily="18" charset="0"/>
              </a:rPr>
              <a:t>Health promotion is about enabling people to gain greater control over their own health, guided by empowerment, equity, participation and collaboration (World Health </a:t>
            </a:r>
            <a:r>
              <a:rPr lang="en-US" sz="800" dirty="0" err="1">
                <a:latin typeface="Times New Roman" panose="02020603050405020304" pitchFamily="18" charset="0"/>
                <a:cs typeface="Times New Roman" panose="02020603050405020304" pitchFamily="18" charset="0"/>
              </a:rPr>
              <a:t>Organisation</a:t>
            </a:r>
            <a:r>
              <a:rPr lang="en-US" sz="800" dirty="0">
                <a:latin typeface="Times New Roman" panose="02020603050405020304" pitchFamily="18" charset="0"/>
                <a:cs typeface="Times New Roman" panose="02020603050405020304" pitchFamily="18" charset="0"/>
              </a:rPr>
              <a:t>, 1986). </a:t>
            </a:r>
            <a:r>
              <a:rPr lang="en-US" sz="800" dirty="0" err="1">
                <a:latin typeface="Times New Roman" panose="02020603050405020304" pitchFamily="18" charset="0"/>
                <a:cs typeface="Times New Roman" panose="02020603050405020304" pitchFamily="18" charset="0"/>
              </a:rPr>
              <a:t>CampusRest</a:t>
            </a:r>
            <a:r>
              <a:rPr lang="en-US" sz="800" dirty="0">
                <a:latin typeface="Times New Roman" panose="02020603050405020304" pitchFamily="18" charset="0"/>
                <a:cs typeface="Times New Roman" panose="02020603050405020304" pitchFamily="18" charset="0"/>
              </a:rPr>
              <a:t> reflects these principles: it empowers students through self-guided CBT-I sessions and progress tracking, promotes equity by offering free, timetable-aware access that does not depend on GP referral, and encourages participation through a moderated peer support space where students help shape their own recovery. This aligns with the WHO's broader push for people-</a:t>
            </a:r>
            <a:r>
              <a:rPr lang="en-US" sz="800" dirty="0" err="1">
                <a:latin typeface="Times New Roman" panose="02020603050405020304" pitchFamily="18" charset="0"/>
                <a:cs typeface="Times New Roman" panose="02020603050405020304" pitchFamily="18" charset="0"/>
              </a:rPr>
              <a:t>centred</a:t>
            </a:r>
            <a:r>
              <a:rPr lang="en-US" sz="800" dirty="0">
                <a:latin typeface="Times New Roman" panose="02020603050405020304" pitchFamily="18" charset="0"/>
                <a:cs typeface="Times New Roman" panose="02020603050405020304" pitchFamily="18" charset="0"/>
              </a:rPr>
              <a:t>, accessible digital health tools that reach populations underserved by traditional services (World Health </a:t>
            </a:r>
            <a:r>
              <a:rPr lang="en-US" sz="800" dirty="0" err="1">
                <a:latin typeface="Times New Roman" panose="02020603050405020304" pitchFamily="18" charset="0"/>
                <a:cs typeface="Times New Roman" panose="02020603050405020304" pitchFamily="18" charset="0"/>
              </a:rPr>
              <a:t>Organisation</a:t>
            </a:r>
            <a:r>
              <a:rPr lang="en-US" sz="800" dirty="0">
                <a:latin typeface="Times New Roman" panose="02020603050405020304" pitchFamily="18" charset="0"/>
                <a:cs typeface="Times New Roman" panose="02020603050405020304" pitchFamily="18" charset="0"/>
              </a:rPr>
              <a:t>, 2021).</a:t>
            </a:r>
          </a:p>
        </p:txBody>
      </p:sp>
      <p:sp>
        <p:nvSpPr>
          <p:cNvPr id="46" name="Shape 7">
            <a:extLst>
              <a:ext uri="{FF2B5EF4-FFF2-40B4-BE49-F238E27FC236}">
                <a16:creationId xmlns:a16="http://schemas.microsoft.com/office/drawing/2014/main" id="{D3E4DC20-F081-D73A-C553-C40F5DD3DD25}"/>
              </a:ext>
            </a:extLst>
          </p:cNvPr>
          <p:cNvSpPr/>
          <p:nvPr/>
        </p:nvSpPr>
        <p:spPr>
          <a:xfrm>
            <a:off x="5538388" y="556727"/>
            <a:ext cx="4271202" cy="1512284"/>
          </a:xfrm>
          <a:prstGeom prst="roundRect">
            <a:avLst>
              <a:gd name="adj" fmla="val 2128"/>
            </a:avLst>
          </a:prstGeom>
          <a:solidFill>
            <a:srgbClr val="FFFFFF"/>
          </a:solidFill>
          <a:ln w="12700">
            <a:solidFill>
              <a:srgbClr val="EADFD3"/>
            </a:solidFill>
            <a:prstDash val="solid"/>
          </a:ln>
          <a:effectLst>
            <a:outerShdw blurRad="76200" dist="25400" dir="5400000" algn="bl" rotWithShape="0">
              <a:srgbClr val="999999">
                <a:alpha val="25000"/>
              </a:srgbClr>
            </a:outerShdw>
          </a:effectLst>
        </p:spPr>
        <p:txBody>
          <a:bodyPr/>
          <a:lstStyle/>
          <a:p>
            <a:endParaRPr lang="en-US" dirty="0"/>
          </a:p>
        </p:txBody>
      </p:sp>
      <p:sp>
        <p:nvSpPr>
          <p:cNvPr id="47" name="Shape 32">
            <a:extLst>
              <a:ext uri="{FF2B5EF4-FFF2-40B4-BE49-F238E27FC236}">
                <a16:creationId xmlns:a16="http://schemas.microsoft.com/office/drawing/2014/main" id="{9F736712-8B26-B3D3-20B4-ECDC054E74E1}"/>
              </a:ext>
            </a:extLst>
          </p:cNvPr>
          <p:cNvSpPr/>
          <p:nvPr/>
        </p:nvSpPr>
        <p:spPr>
          <a:xfrm>
            <a:off x="5617526" y="582045"/>
            <a:ext cx="82296" cy="256032"/>
          </a:xfrm>
          <a:prstGeom prst="rect">
            <a:avLst/>
          </a:prstGeom>
          <a:solidFill>
            <a:srgbClr val="6A2C8F"/>
          </a:solidFill>
          <a:ln/>
        </p:spPr>
        <p:txBody>
          <a:bodyPr/>
          <a:lstStyle/>
          <a:p>
            <a:endParaRPr lang="en-US"/>
          </a:p>
        </p:txBody>
      </p:sp>
      <p:sp>
        <p:nvSpPr>
          <p:cNvPr id="48" name="TextBox 47">
            <a:extLst>
              <a:ext uri="{FF2B5EF4-FFF2-40B4-BE49-F238E27FC236}">
                <a16:creationId xmlns:a16="http://schemas.microsoft.com/office/drawing/2014/main" id="{B197AF1C-EBDA-4DEC-7E0B-4A372E3DDDB1}"/>
              </a:ext>
            </a:extLst>
          </p:cNvPr>
          <p:cNvSpPr txBox="1"/>
          <p:nvPr/>
        </p:nvSpPr>
        <p:spPr>
          <a:xfrm>
            <a:off x="5668502" y="581056"/>
            <a:ext cx="1647355" cy="276999"/>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4  Expected Outcome</a:t>
            </a:r>
            <a:endParaRPr lang="en-US" sz="1200" dirty="0">
              <a:latin typeface="Times New Roman" panose="02020603050405020304" pitchFamily="18" charset="0"/>
              <a:cs typeface="Times New Roman" panose="02020603050405020304" pitchFamily="18" charset="0"/>
            </a:endParaRPr>
          </a:p>
        </p:txBody>
      </p:sp>
      <p:sp>
        <p:nvSpPr>
          <p:cNvPr id="49" name="TextBox 48">
            <a:extLst>
              <a:ext uri="{FF2B5EF4-FFF2-40B4-BE49-F238E27FC236}">
                <a16:creationId xmlns:a16="http://schemas.microsoft.com/office/drawing/2014/main" id="{6F5074D4-509B-C76E-BDDD-98430DDC6BFA}"/>
              </a:ext>
            </a:extLst>
          </p:cNvPr>
          <p:cNvSpPr txBox="1"/>
          <p:nvPr/>
        </p:nvSpPr>
        <p:spPr>
          <a:xfrm>
            <a:off x="5636043" y="794119"/>
            <a:ext cx="4150916" cy="1200329"/>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Applying COM-B is expected to improve sleep, reduce depressive symptoms and encourage earlier help-seeking, mirroring gains seen in comparable digital CBT-I trials and broader smartphone mental health interventions (Christensen et al., 2016; Freeman et al., 2017; Firth et al., 2017). Such gains are not always sustained without ongoing support, sometimes described as a 'digital placebo effect' (</a:t>
            </a:r>
            <a:r>
              <a:rPr lang="en-US" sz="900" dirty="0" err="1">
                <a:latin typeface="Times New Roman" panose="02020603050405020304" pitchFamily="18" charset="0"/>
                <a:cs typeface="Times New Roman" panose="02020603050405020304" pitchFamily="18" charset="0"/>
              </a:rPr>
              <a:t>Torous</a:t>
            </a:r>
            <a:r>
              <a:rPr lang="en-US" sz="900" dirty="0">
                <a:latin typeface="Times New Roman" panose="02020603050405020304" pitchFamily="18" charset="0"/>
                <a:cs typeface="Times New Roman" panose="02020603050405020304" pitchFamily="18" charset="0"/>
              </a:rPr>
              <a:t> and Firth, 2016), and evidence for peer-support features specifically remains limited. Uptake may also be uneven, since digital exclusion continues to affect a substantial minority of young adults (Good Things Foundation, 2024).</a:t>
            </a:r>
          </a:p>
        </p:txBody>
      </p:sp>
      <p:pic>
        <p:nvPicPr>
          <p:cNvPr id="53" name="Picture 52">
            <a:extLst>
              <a:ext uri="{FF2B5EF4-FFF2-40B4-BE49-F238E27FC236}">
                <a16:creationId xmlns:a16="http://schemas.microsoft.com/office/drawing/2014/main" id="{AC5DEC0F-5FF0-7CA5-7F45-BBE9E6ECFAA3}"/>
              </a:ext>
            </a:extLst>
          </p:cNvPr>
          <p:cNvPicPr>
            <a:picLocks noChangeAspect="1"/>
          </p:cNvPicPr>
          <p:nvPr/>
        </p:nvPicPr>
        <p:blipFill>
          <a:blip r:embed="rId5"/>
          <a:stretch>
            <a:fillRect/>
          </a:stretch>
        </p:blipFill>
        <p:spPr>
          <a:xfrm>
            <a:off x="5617526" y="3631153"/>
            <a:ext cx="6173737" cy="312274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name="Slide 2">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172536" y="0"/>
            <a:ext cx="11940575" cy="6858000"/>
          </a:xfrm>
          <a:prstGeom prst="rect">
            <a:avLst/>
          </a:prstGeom>
          <a:noFill/>
          <a:ln/>
        </p:spPr>
        <p:txBody>
          <a:bodyPr wrap="square" lIns="0" tIns="0" rIns="0" bIns="0" rtlCol="0" anchor="t"/>
          <a:lstStyle/>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Christensen, H., Batterham, P.J., Gosling, J.A., Ritterband, L.M., Griffiths, K.M., Thorndike, F.P., Glozier, N., O'Dea, B., Hickie, I.B. and Mackinnon, A.J. (2016). Effectiveness of an online insomnia program (SHUTi) for prevention of depressive episodes (the GoodNight Study): a randomised controlled trial. The Lancet Psychiatry, 3(4), pp.333–341. doi:10.1016/S2215-0366(15)00536-2.</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Espie, C.A., Kyle, S.D., Williams, C., Ong, J.C., Douglas, N.J., Hames, P. and Brown, J.S.L. (2012). A randomized, placebo-controlled trial of online cognitive behavioral therapy for chronic insomnia disorder delivered via an automated media-rich web application. Sleep, 35(6), pp.769–781. doi:10.5665/sleep.1872.</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Firth, J., Torous, J., Nicholas, J., Carney, R., Pratap, A., Rosenbaum, S. and Sarris, J. (2017). The efficacy of smartphone-based mental health interventions for depressive symptoms: A meta-analysis of randomized controlled trials. World Psychiatry, 16(3), pp.287–298. doi:10.1002/wps.20472.</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Freeman, D., Sheaves, B., Goodwin, G.M., Yu, L.M., Nickless, A., Harrison, P.J., Emsley, R., Luik, A.I., Foster, R.G., Wadekar, V., Hinds, C., Gumley, A., Jones, R., Lightman, S., Jones, S., Bentall, R., Kinderman, P., Rowse, G., Brugha, T., Blagrove, M. and Espie, C.A. (2017). The effects of improving sleep on mental health (OASIS): a randomised controlled trial with mediation analysis. The Lancet Psychiatry, 4(10), pp.749–758. doi:10.1016/S2215-0366(17)30328-0.</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Good Things Foundation (2024). Digital Nation 2024. [online] Sheffield: Good Things Foundation. Available at: https://www.goodthingsfoundation.org/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House of Commons Library (2024). Student mental health in England: statistics, policy, and guidance. [online] London: House of Commons Library. Available at: https://commonslibrary.parliament.uk/research-briefings/cbp-8593/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Michie, S., van Stralen, M.M. and West, R. (2011). The behaviour change wheel: A new method for characterising and designing behaviour change interventions. Implementation Science, 6(42). doi:10.1186/1748-5908-6-42.</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National Institute for Health and Care Excellence (2021). Evidence standards framework for digital health technologies. [online] London: NICE. Available at: https://www.nice.org.uk/corporate/ecd7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National Institute for Health and Care Excellence (2022). Sleepio to treat insomnia and insomnia symptoms. Medical technologies guidance [MTG70]. [online] London: NICE. Available at: https://www.nice.org.uk/guidance/mtg70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NHS England (2024). Children and young people community mental health crisis services: national implementation guidance. [online] London: NHS England. Available at: https://www.england.nhs.uk/mental-health/cyp/cyp-community-mental-health-crisis-services-national-implementation-guidance-for-urgent-and-emergency-mental-health-care-for-cyp/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Newlove-Delgado, T., Marcheselli, F., Williams, T., Mandalia, D., Davis, J., McManus, S., Savic, M., Treloar, W. and Ford, T. (2022). Mental Health of Children and Young People in England, 2022. [online] Leeds: NHS Digital. Available at: https://digital.nhs.uk/data-and-information/publications/statistical/mental-health-of-children-and-young-people-in-england/2022-follow-up-to-the-2017-survey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Torous, J. and Firth, J. (2016). The digital placebo effect: Mobile mental health meets clinical psychiatry. The Lancet Psychiatry, 3(2), pp.100–102. doi:10.1016/S2215-0366(15)00565-9.</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World Health Organization (1986). Ottawa Charter for Health Promotion. [online] Geneva: WHO. Available at: https://www.who.int/teams/health-promotion/enhanced-wellbeing/first-global-conference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World Health Organization (2021). Global strategy on digital health 2020-2025. [online] Geneva: WHO. Available at: https://www.who.int/docs/default-source/documents/gs4dhdaa2a9f352b0445bafbc79ca799dce4d.pdf [Accessed 28 July 2026].</a:t>
            </a:r>
            <a:endParaRPr lang="en-US" sz="1100" dirty="0">
              <a:latin typeface="Times New Roman" panose="02020603050405020304" pitchFamily="18" charset="0"/>
              <a:cs typeface="Times New Roman" panose="02020603050405020304" pitchFamily="18" charset="0"/>
            </a:endParaRPr>
          </a:p>
          <a:p>
            <a:pPr marL="171450" indent="-171450" algn="just">
              <a:lnSpc>
                <a:spcPct val="108000"/>
              </a:lnSpc>
              <a:spcAft>
                <a:spcPts val="800"/>
              </a:spcAft>
              <a:buFont typeface="Arial" panose="020B0604020202020204" pitchFamily="34" charset="0"/>
              <a:buChar char="•"/>
            </a:pPr>
            <a:r>
              <a:rPr lang="en-US" sz="1100" dirty="0">
                <a:solidFill>
                  <a:srgbClr val="222222"/>
                </a:solidFill>
                <a:latin typeface="Times New Roman" panose="02020603050405020304" pitchFamily="18" charset="0"/>
                <a:ea typeface="Times New Roman" pitchFamily="34" charset="-122"/>
                <a:cs typeface="Times New Roman" panose="02020603050405020304" pitchFamily="18" charset="0"/>
              </a:rPr>
              <a:t>World Health Organization (2022). World mental health report: Transforming mental health for all. [online] Geneva: WHO. Available at: https://www.who.int/publications/i/item/9789240049338 [Accessed 28 July 2026].</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1596</Words>
  <Application>Microsoft Macintosh PowerPoint</Application>
  <PresentationFormat>Widescreen</PresentationFormat>
  <Paragraphs>42</Paragraphs>
  <Slides>2</Slides>
  <Notes>2</Notes>
  <HiddenSlides>1</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Times New Roman</vt:lpstr>
      <vt:lpstr>Office Theme</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Amit Tiwari (2526931)</cp:lastModifiedBy>
  <cp:revision>2</cp:revision>
  <dcterms:created xsi:type="dcterms:W3CDTF">2026-07-28T07:42:55Z</dcterms:created>
  <dcterms:modified xsi:type="dcterms:W3CDTF">2026-07-28T08:24:59Z</dcterms:modified>
</cp:coreProperties>
</file>