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rels" ContentType="application/vnd.openxmlformats-package.relationships+xml"/>
  <Default Extension="tiff" ContentType="image/tif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777" r:id="rId1"/>
  </p:sldMasterIdLst>
  <p:sldIdLst>
    <p:sldId id="256" r:id="rId2"/>
    <p:sldId id="257" r:id="rId3"/>
    <p:sldId id="258" r:id="rId4"/>
    <p:sldId id="259" r:id="rId5"/>
    <p:sldId id="260" r:id="rId6"/>
    <p:sldId id="264" r:id="rId7"/>
    <p:sldId id="261" r:id="rId8"/>
    <p:sldId id="265" r:id="rId9"/>
    <p:sldId id="262" r:id="rId10"/>
    <p:sldId id="263" r:id="rId11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0"/>
    <p:restoredTop sz="94648"/>
  </p:normalViewPr>
  <p:slideViewPr>
    <p:cSldViewPr snapToGrid="0" snapToObjects="1">
      <p:cViewPr varScale="1">
        <p:scale>
          <a:sx n="107" d="100"/>
          <a:sy n="107" d="100"/>
        </p:scale>
        <p:origin x="736" y="1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1" Type="http://schemas.openxmlformats.org/officeDocument/2006/relationships/slide" Target="slides/slide10.xml"/><Relationship Id="rId12" Type="http://schemas.openxmlformats.org/officeDocument/2006/relationships/presProps" Target="presProps.xml"/><Relationship Id="rId13" Type="http://schemas.openxmlformats.org/officeDocument/2006/relationships/viewProps" Target="viewProps.xml"/><Relationship Id="rId14" Type="http://schemas.openxmlformats.org/officeDocument/2006/relationships/theme" Target="theme/theme1.xml"/><Relationship Id="rId15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4212" y="685799"/>
            <a:ext cx="8001000" cy="2971801"/>
          </a:xfrm>
        </p:spPr>
        <p:txBody>
          <a:bodyPr anchor="b">
            <a:normAutofit/>
          </a:bodyPr>
          <a:lstStyle>
            <a:lvl1pPr algn="l">
              <a:defRPr sz="4800">
                <a:effectLst/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4212" y="3843867"/>
            <a:ext cx="6400800" cy="1947333"/>
          </a:xfrm>
        </p:spPr>
        <p:txBody>
          <a:bodyPr anchor="t">
            <a:normAutofit/>
          </a:bodyPr>
          <a:lstStyle>
            <a:lvl1pPr marL="0" indent="0" algn="l">
              <a:buNone/>
              <a:defRPr sz="21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5/9/18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16" name="Straight Connector 15"/>
          <p:cNvCxnSpPr/>
          <p:nvPr/>
        </p:nvCxnSpPr>
        <p:spPr>
          <a:xfrm flipH="1">
            <a:off x="8228012" y="8467"/>
            <a:ext cx="3810000" cy="3810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/>
          <p:cNvCxnSpPr/>
          <p:nvPr/>
        </p:nvCxnSpPr>
        <p:spPr>
          <a:xfrm flipH="1">
            <a:off x="6108170" y="91545"/>
            <a:ext cx="6080655" cy="6080655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/>
          <p:cNvCxnSpPr/>
          <p:nvPr/>
        </p:nvCxnSpPr>
        <p:spPr>
          <a:xfrm flipH="1">
            <a:off x="7235825" y="228600"/>
            <a:ext cx="4953000" cy="4953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1" name="Straight Connector 20"/>
          <p:cNvCxnSpPr/>
          <p:nvPr/>
        </p:nvCxnSpPr>
        <p:spPr>
          <a:xfrm flipH="1">
            <a:off x="7335837" y="32278"/>
            <a:ext cx="4852989" cy="485298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/>
          <p:cNvCxnSpPr/>
          <p:nvPr/>
        </p:nvCxnSpPr>
        <p:spPr>
          <a:xfrm flipH="1">
            <a:off x="7845426" y="609601"/>
            <a:ext cx="4343399" cy="434339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5/9/18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1" y="2006600"/>
            <a:ext cx="8534401" cy="2281600"/>
          </a:xfrm>
        </p:spPr>
        <p:txBody>
          <a:bodyPr anchor="b">
            <a:normAutofit/>
          </a:bodyPr>
          <a:lstStyle>
            <a:lvl1pPr algn="l">
              <a:defRPr sz="3600" b="0" cap="all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3" y="4495800"/>
            <a:ext cx="8534400" cy="14986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5/9/18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4211" y="685800"/>
            <a:ext cx="4937655" cy="361526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08133" y="685801"/>
            <a:ext cx="4934479" cy="3615266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5/9/18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72080" y="685800"/>
            <a:ext cx="4649787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4211" y="1270529"/>
            <a:ext cx="4937655" cy="3030538"/>
          </a:xfrm>
        </p:spPr>
        <p:txBody>
          <a:bodyPr anchor="t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079066" y="685800"/>
            <a:ext cx="4665134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806545" y="1262062"/>
            <a:ext cx="4929188" cy="3030538"/>
          </a:xfrm>
        </p:spPr>
        <p:txBody>
          <a:bodyPr anchor="t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5/9/18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5/9/18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5/9/18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085012" y="685800"/>
            <a:ext cx="3657600" cy="137160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4212" y="685800"/>
            <a:ext cx="5943601" cy="5308600"/>
          </a:xfrm>
        </p:spPr>
        <p:txBody>
          <a:bodyPr anchor="ctr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085012" y="2209799"/>
            <a:ext cx="3657600" cy="2091267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5/9/18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2812" y="1447800"/>
            <a:ext cx="6019800" cy="114300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989012" y="914400"/>
            <a:ext cx="3280974" cy="45720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Drag picture to placeholder or click icon to add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22812" y="2777066"/>
            <a:ext cx="6021388" cy="2048933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5/9/18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3"/>
          </p:nvPr>
        </p:nvSpPr>
        <p:spPr>
          <a:xfrm>
            <a:off x="685800" y="533400"/>
            <a:ext cx="10818812" cy="31242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Drag picture to placeholder or click icon to add</a:t>
            </a:r>
            <a:endParaRPr lang="en-US" dirty="0"/>
          </a:p>
        </p:txBody>
      </p:sp>
      <p:sp>
        <p:nvSpPr>
          <p:cNvPr id="16" name="Text Placeholder 9"/>
          <p:cNvSpPr>
            <a:spLocks noGrp="1"/>
          </p:cNvSpPr>
          <p:nvPr>
            <p:ph type="body" sz="quarter" idx="14"/>
          </p:nvPr>
        </p:nvSpPr>
        <p:spPr>
          <a:xfrm>
            <a:off x="914402" y="3843867"/>
            <a:ext cx="8304210" cy="457200"/>
          </a:xfrm>
        </p:spPr>
        <p:txBody>
          <a:bodyPr anchor="t">
            <a:normAutofit/>
          </a:bodyPr>
          <a:lstStyle>
            <a:lvl1pPr marL="0" indent="0">
              <a:buFontTx/>
              <a:buNone/>
              <a:defRPr sz="16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5/9/18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10058400" cy="2743200"/>
          </a:xfrm>
        </p:spPr>
        <p:txBody>
          <a:bodyPr anchor="ctr">
            <a:normAutofit/>
          </a:bodyPr>
          <a:lstStyle>
            <a:lvl1pPr algn="l">
              <a:defRPr sz="3200" b="0" cap="all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4114800"/>
            <a:ext cx="8535988" cy="18796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5/9/18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685800"/>
            <a:ext cx="9144001" cy="2743200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46212" y="3429000"/>
            <a:ext cx="8534400" cy="381000"/>
          </a:xfrm>
        </p:spPr>
        <p:txBody>
          <a:bodyPr anchor="ctr"/>
          <a:lstStyle>
            <a:lvl1pPr marL="0" indent="0">
              <a:buFontTx/>
              <a:buNone/>
              <a:defRPr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3" y="4301067"/>
            <a:ext cx="8534400" cy="1684865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5/9/18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4" name="TextBox 13"/>
          <p:cNvSpPr txBox="1"/>
          <p:nvPr/>
        </p:nvSpPr>
        <p:spPr>
          <a:xfrm>
            <a:off x="531812" y="81222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285412" y="276860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2" y="3429000"/>
            <a:ext cx="8534400" cy="1697400"/>
          </a:xfrm>
        </p:spPr>
        <p:txBody>
          <a:bodyPr anchor="b">
            <a:normAutofit/>
          </a:bodyPr>
          <a:lstStyle>
            <a:lvl1pPr algn="l">
              <a:defRPr sz="3200" b="0" cap="all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5132981"/>
            <a:ext cx="8535990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5/9/18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685800"/>
            <a:ext cx="9144000" cy="2743200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4212" y="3928534"/>
            <a:ext cx="8534401" cy="1049866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4978400"/>
            <a:ext cx="8534401" cy="10160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pPr/>
              <a:t>5/9/18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1" name="TextBox 10"/>
          <p:cNvSpPr txBox="1"/>
          <p:nvPr/>
        </p:nvSpPr>
        <p:spPr>
          <a:xfrm>
            <a:off x="531812" y="81222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10285412" y="276860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10058400" cy="2743200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4212" y="3928534"/>
            <a:ext cx="8534400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4766732"/>
            <a:ext cx="8534401" cy="12276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pPr/>
              <a:t>5/9/18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5/9/18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85212" y="685800"/>
            <a:ext cx="2057400" cy="4572000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685800"/>
            <a:ext cx="7823200" cy="5308600"/>
          </a:xfrm>
        </p:spPr>
        <p:txBody>
          <a:bodyPr vert="eaVert" anchor="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5/9/18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slideLayout" Target="../slideLayouts/slideLayout12.xml"/><Relationship Id="rId13" Type="http://schemas.openxmlformats.org/officeDocument/2006/relationships/slideLayout" Target="../slideLayouts/slideLayout13.xml"/><Relationship Id="rId14" Type="http://schemas.openxmlformats.org/officeDocument/2006/relationships/slideLayout" Target="../slideLayouts/slideLayout14.xml"/><Relationship Id="rId15" Type="http://schemas.openxmlformats.org/officeDocument/2006/relationships/slideLayout" Target="../slideLayouts/slideLayout15.xml"/><Relationship Id="rId16" Type="http://schemas.openxmlformats.org/officeDocument/2006/relationships/slideLayout" Target="../slideLayouts/slideLayout16.xml"/><Relationship Id="rId17" Type="http://schemas.openxmlformats.org/officeDocument/2006/relationships/slideLayout" Target="../slideLayouts/slideLayout17.xml"/><Relationship Id="rId18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9206969" y="2963333"/>
            <a:ext cx="2981858" cy="3208867"/>
            <a:chOff x="9206969" y="2963333"/>
            <a:chExt cx="2981858" cy="3208867"/>
          </a:xfrm>
        </p:grpSpPr>
        <p:cxnSp>
          <p:nvCxnSpPr>
            <p:cNvPr id="8" name="Straight Connector 7"/>
            <p:cNvCxnSpPr/>
            <p:nvPr/>
          </p:nvCxnSpPr>
          <p:spPr>
            <a:xfrm flipH="1">
              <a:off x="11276012" y="2963333"/>
              <a:ext cx="912814" cy="912812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flipH="1">
              <a:off x="9206969" y="3190344"/>
              <a:ext cx="2981857" cy="2981856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flipH="1">
              <a:off x="10292292" y="3285067"/>
              <a:ext cx="1896534" cy="1896533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flipH="1">
              <a:off x="10443103" y="3131080"/>
              <a:ext cx="1745722" cy="174572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flipH="1">
              <a:off x="10918826" y="3683001"/>
              <a:ext cx="1270001" cy="1269999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4212" y="4487332"/>
            <a:ext cx="8534400" cy="15070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685800"/>
            <a:ext cx="8534400" cy="361526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904412" y="6172200"/>
            <a:ext cx="16002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48A87A34-81AB-432B-8DAE-1953F412C126}" type="datetimeFigureOut">
              <a:rPr lang="en-US" smtClean="0"/>
              <a:pPr/>
              <a:t>5/9/18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4212" y="6172200"/>
            <a:ext cx="75438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63200" y="5578475"/>
            <a:ext cx="1142245" cy="6699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32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52867876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78" r:id="rId1"/>
    <p:sldLayoutId id="2147483779" r:id="rId2"/>
    <p:sldLayoutId id="2147483780" r:id="rId3"/>
    <p:sldLayoutId id="2147483781" r:id="rId4"/>
    <p:sldLayoutId id="2147483782" r:id="rId5"/>
    <p:sldLayoutId id="2147483783" r:id="rId6"/>
    <p:sldLayoutId id="2147483784" r:id="rId7"/>
    <p:sldLayoutId id="2147483785" r:id="rId8"/>
    <p:sldLayoutId id="2147483786" r:id="rId9"/>
    <p:sldLayoutId id="2147483787" r:id="rId10"/>
    <p:sldLayoutId id="2147483788" r:id="rId11"/>
    <p:sldLayoutId id="2147483789" r:id="rId12"/>
    <p:sldLayoutId id="2147483790" r:id="rId13"/>
    <p:sldLayoutId id="2147483791" r:id="rId14"/>
    <p:sldLayoutId id="2147483792" r:id="rId15"/>
    <p:sldLayoutId id="2147483793" r:id="rId16"/>
    <p:sldLayoutId id="2147483794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 cap="all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20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8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6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.tiff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2.tiff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1" Type="http://schemas.openxmlformats.org/officeDocument/2006/relationships/hyperlink" Target="https://www.un.org/sustainabledevelopment/health/" TargetMode="External"/><Relationship Id="rId12" Type="http://schemas.openxmlformats.org/officeDocument/2006/relationships/hyperlink" Target="http://www.legislation.gov.uk/anaw/2015/2/contents" TargetMode="External"/><Relationship Id="rId13" Type="http://schemas.openxmlformats.org/officeDocument/2006/relationships/hyperlink" Target="https://commons.wikimedia.org/wiki/File:FairTrade-Logo.svg" TargetMode="External"/><Relationship Id="rId1" Type="http://schemas.openxmlformats.org/officeDocument/2006/relationships/slideLayout" Target="../slideLayouts/slideLayout2.xml"/><Relationship Id="rId2" Type="http://schemas.openxmlformats.org/officeDocument/2006/relationships/hyperlink" Target="https://gov.wales/docs/dcells/publications/081204commonunderstschoolsen.pdf" TargetMode="External"/><Relationship Id="rId3" Type="http://schemas.openxmlformats.org/officeDocument/2006/relationships/hyperlink" Target="https://gov.wales/docs/dcells/publications/150225-successful-futures-en.pdf" TargetMode="External"/><Relationship Id="rId4" Type="http://schemas.openxmlformats.org/officeDocument/2006/relationships/hyperlink" Target="NULL" TargetMode="External"/><Relationship Id="rId5" Type="http://schemas.openxmlformats.org/officeDocument/2006/relationships/hyperlink" Target="http://fairtradewales.com/fair-trade-nation/schools/become-a-fairtrade-school" TargetMode="External"/><Relationship Id="rId6" Type="http://schemas.openxmlformats.org/officeDocument/2006/relationships/hyperlink" Target="https://www.fairtrade.org.uk/What-is-Fairtrade/What-Fairtrade-does" TargetMode="External"/><Relationship Id="rId7" Type="http://schemas.openxmlformats.org/officeDocument/2006/relationships/hyperlink" Target="https://www.fairtrade.org.uk/What-is-Fairtrade/The-impact-of-our-work/The-difference-that-Fairtrade-makes" TargetMode="External"/><Relationship Id="rId8" Type="http://schemas.openxmlformats.org/officeDocument/2006/relationships/hyperlink" Target="http://www.wales.nhs.uk/sitesplus/888/page/82249" TargetMode="External"/><Relationship Id="rId9" Type="http://schemas.openxmlformats.org/officeDocument/2006/relationships/hyperlink" Target="https://www.manchester.ac.uk/research/beacons/global-inequalities/" TargetMode="External"/><Relationship Id="rId10" Type="http://schemas.openxmlformats.org/officeDocument/2006/relationships/hyperlink" Target="https://www.un.org/sustainabledevelopment/sustainable-development-goals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Autofit/>
          </a:bodyPr>
          <a:lstStyle/>
          <a:p>
            <a:r>
              <a:rPr lang="en-US" sz="3600" b="1" dirty="0" smtClean="0">
                <a:latin typeface="Charter Roman" charset="0"/>
                <a:ea typeface="Charter Roman" charset="0"/>
                <a:cs typeface="Charter Roman" charset="0"/>
              </a:rPr>
              <a:t>How does the concept of ESDGC (Education for sustainable development and global citizenship) contribute to reducing global inequalities? </a:t>
            </a:r>
            <a:endParaRPr lang="en-US" sz="3600" b="1" dirty="0">
              <a:latin typeface="Charter Roman" charset="0"/>
              <a:ea typeface="Charter Roman" charset="0"/>
              <a:cs typeface="Charter Roman" charset="0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5791200" y="4910667"/>
            <a:ext cx="6400800" cy="1947333"/>
          </a:xfrm>
        </p:spPr>
        <p:txBody>
          <a:bodyPr>
            <a:normAutofit/>
          </a:bodyPr>
          <a:lstStyle/>
          <a:p>
            <a:pPr algn="r"/>
            <a:r>
              <a:rPr lang="en-US" sz="1800" dirty="0" smtClean="0">
                <a:solidFill>
                  <a:schemeClr val="tx1"/>
                </a:solidFill>
                <a:latin typeface="Charter Roman" charset="0"/>
                <a:ea typeface="Charter Roman" charset="0"/>
                <a:cs typeface="Charter Roman" charset="0"/>
              </a:rPr>
              <a:t>STUDENT NAME: CARI DAVIES</a:t>
            </a:r>
          </a:p>
          <a:p>
            <a:pPr algn="r"/>
            <a:r>
              <a:rPr lang="en-US" sz="1800" dirty="0" smtClean="0">
                <a:solidFill>
                  <a:schemeClr val="tx1"/>
                </a:solidFill>
                <a:latin typeface="Charter Roman" charset="0"/>
                <a:ea typeface="Charter Roman" charset="0"/>
                <a:cs typeface="Charter Roman" charset="0"/>
              </a:rPr>
              <a:t>STUDENT NUMBER: 1602259</a:t>
            </a:r>
          </a:p>
          <a:p>
            <a:pPr algn="r"/>
            <a:r>
              <a:rPr lang="en-US" sz="1800" dirty="0" smtClean="0">
                <a:solidFill>
                  <a:schemeClr val="tx1"/>
                </a:solidFill>
                <a:latin typeface="Charter Roman" charset="0"/>
                <a:ea typeface="Charter Roman" charset="0"/>
                <a:cs typeface="Charter Roman" charset="0"/>
              </a:rPr>
              <a:t>MODULE CODE: SJSS5001</a:t>
            </a:r>
          </a:p>
          <a:p>
            <a:pPr algn="r"/>
            <a:r>
              <a:rPr lang="en-US" sz="1800" dirty="0" smtClean="0">
                <a:solidFill>
                  <a:schemeClr val="tx1"/>
                </a:solidFill>
                <a:latin typeface="Charter Roman" charset="0"/>
                <a:ea typeface="Charter Roman" charset="0"/>
                <a:cs typeface="Charter Roman" charset="0"/>
              </a:rPr>
              <a:t>ASSESSMENT NUMBER: 2 OF 2</a:t>
            </a:r>
            <a:endParaRPr lang="en-US" sz="1800" dirty="0">
              <a:solidFill>
                <a:schemeClr val="tx1"/>
              </a:solidFill>
              <a:latin typeface="Charter Roman" charset="0"/>
              <a:ea typeface="Charter Roman" charset="0"/>
              <a:cs typeface="Charter Roman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843422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62112" y="347133"/>
            <a:ext cx="8534400" cy="948268"/>
          </a:xfrm>
        </p:spPr>
        <p:txBody>
          <a:bodyPr>
            <a:normAutofit/>
          </a:bodyPr>
          <a:lstStyle/>
          <a:p>
            <a:pPr algn="ctr"/>
            <a:r>
              <a:rPr lang="en-US" sz="5400" u="sng" dirty="0" smtClean="0">
                <a:latin typeface="Charter Roman" charset="0"/>
                <a:ea typeface="Charter Roman" charset="0"/>
                <a:cs typeface="Charter Roman" charset="0"/>
              </a:rPr>
              <a:t>What is the ESDGC? </a:t>
            </a:r>
            <a:endParaRPr lang="en-US" sz="5400" u="sng" dirty="0">
              <a:latin typeface="Charter Roman" charset="0"/>
              <a:ea typeface="Charter Roman" charset="0"/>
              <a:cs typeface="Charter Roman" charset="0"/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481012" y="1473200"/>
            <a:ext cx="10428288" cy="510909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200" b="1" dirty="0" smtClean="0">
                <a:latin typeface="Charter Roman" charset="0"/>
                <a:ea typeface="Charter Roman" charset="0"/>
                <a:cs typeface="Charter Roman" charset="0"/>
              </a:rPr>
              <a:t>Education for Sustainable Development and Global Citizenship (ESDGC) is:</a:t>
            </a:r>
          </a:p>
          <a:p>
            <a:endParaRPr lang="en-US" sz="2200" b="1" dirty="0" smtClean="0">
              <a:latin typeface="Charter Roman" charset="0"/>
              <a:ea typeface="Charter Roman" charset="0"/>
              <a:cs typeface="Charter Roman" charset="0"/>
            </a:endParaRPr>
          </a:p>
          <a:p>
            <a:pPr marL="285750" indent="-285750">
              <a:buFont typeface="Arial" charset="0"/>
              <a:buChar char="•"/>
            </a:pPr>
            <a:r>
              <a:rPr lang="en-US" sz="2200" dirty="0" smtClean="0">
                <a:latin typeface="Charter Roman" charset="0"/>
                <a:ea typeface="Charter Roman" charset="0"/>
                <a:cs typeface="Charter Roman" charset="0"/>
              </a:rPr>
              <a:t>Linked to the United Nations’ 17 Sustainable Development Goals (United Nations, 2015a). </a:t>
            </a:r>
          </a:p>
          <a:p>
            <a:endParaRPr lang="en-US" sz="2200" dirty="0" smtClean="0">
              <a:latin typeface="Charter Roman" charset="0"/>
              <a:ea typeface="Charter Roman" charset="0"/>
              <a:cs typeface="Charter Roman" charset="0"/>
            </a:endParaRPr>
          </a:p>
          <a:p>
            <a:pPr marL="285750" indent="-285750">
              <a:buFont typeface="Arial" charset="0"/>
              <a:buChar char="•"/>
            </a:pPr>
            <a:r>
              <a:rPr lang="en-US" sz="2200" dirty="0" smtClean="0">
                <a:latin typeface="Charter Roman" charset="0"/>
                <a:ea typeface="Charter Roman" charset="0"/>
                <a:cs typeface="Charter Roman" charset="0"/>
              </a:rPr>
              <a:t>Reforming the current education system,</a:t>
            </a:r>
          </a:p>
          <a:p>
            <a:pPr marL="285750" indent="-285750">
              <a:buFont typeface="Arial" charset="0"/>
              <a:buChar char="•"/>
            </a:pPr>
            <a:endParaRPr lang="en-US" sz="2200" dirty="0" smtClean="0">
              <a:latin typeface="Charter Roman" charset="0"/>
              <a:ea typeface="Charter Roman" charset="0"/>
              <a:cs typeface="Charter Roman" charset="0"/>
            </a:endParaRPr>
          </a:p>
          <a:p>
            <a:pPr marL="285750" indent="-285750">
              <a:buFont typeface="Arial" charset="0"/>
              <a:buChar char="•"/>
            </a:pPr>
            <a:r>
              <a:rPr lang="en-US" sz="2200" dirty="0" smtClean="0">
                <a:latin typeface="Charter Roman" charset="0"/>
                <a:ea typeface="Charter Roman" charset="0"/>
                <a:cs typeface="Charter Roman" charset="0"/>
              </a:rPr>
              <a:t>An education on global issues,</a:t>
            </a:r>
          </a:p>
          <a:p>
            <a:pPr marL="285750" indent="-285750">
              <a:buFont typeface="Arial" charset="0"/>
              <a:buChar char="•"/>
            </a:pPr>
            <a:endParaRPr lang="en-US" sz="2200" dirty="0" smtClean="0">
              <a:latin typeface="Charter Roman" charset="0"/>
              <a:ea typeface="Charter Roman" charset="0"/>
              <a:cs typeface="Charter Roman" charset="0"/>
            </a:endParaRPr>
          </a:p>
          <a:p>
            <a:pPr marL="285750" indent="-285750">
              <a:buFont typeface="Arial" charset="0"/>
              <a:buChar char="•"/>
            </a:pPr>
            <a:r>
              <a:rPr lang="en-US" sz="2200" dirty="0" smtClean="0">
                <a:latin typeface="Charter Roman" charset="0"/>
                <a:ea typeface="Charter Roman" charset="0"/>
                <a:cs typeface="Charter Roman" charset="0"/>
              </a:rPr>
              <a:t>Promoting sustainability,</a:t>
            </a:r>
          </a:p>
          <a:p>
            <a:pPr marL="285750" indent="-285750">
              <a:buFont typeface="Arial" charset="0"/>
              <a:buChar char="•"/>
            </a:pPr>
            <a:endParaRPr lang="en-US" sz="2200" dirty="0" smtClean="0">
              <a:latin typeface="Charter Roman" charset="0"/>
              <a:ea typeface="Charter Roman" charset="0"/>
              <a:cs typeface="Charter Roman" charset="0"/>
            </a:endParaRPr>
          </a:p>
          <a:p>
            <a:pPr marL="285750" indent="-285750">
              <a:buFont typeface="Arial" charset="0"/>
              <a:buChar char="•"/>
            </a:pPr>
            <a:r>
              <a:rPr lang="en-US" sz="2200" dirty="0" smtClean="0">
                <a:latin typeface="Charter Roman" charset="0"/>
                <a:ea typeface="Charter Roman" charset="0"/>
                <a:cs typeface="Charter Roman" charset="0"/>
              </a:rPr>
              <a:t>Embracing cultural diversity,</a:t>
            </a:r>
          </a:p>
          <a:p>
            <a:pPr marL="285750" indent="-285750">
              <a:buFont typeface="Arial" charset="0"/>
              <a:buChar char="•"/>
            </a:pPr>
            <a:endParaRPr lang="en-US" sz="2200" dirty="0" smtClean="0">
              <a:latin typeface="Charter Roman" charset="0"/>
              <a:ea typeface="Charter Roman" charset="0"/>
              <a:cs typeface="Charter Roman" charset="0"/>
            </a:endParaRPr>
          </a:p>
          <a:p>
            <a:pPr marL="285750" indent="-285750">
              <a:buFont typeface="Arial" charset="0"/>
              <a:buChar char="•"/>
            </a:pPr>
            <a:r>
              <a:rPr lang="en-US" sz="2200" dirty="0" smtClean="0">
                <a:latin typeface="Charter Roman" charset="0"/>
                <a:ea typeface="Charter Roman" charset="0"/>
                <a:cs typeface="Charter Roman" charset="0"/>
              </a:rPr>
              <a:t>Preparing young people for the future (DCELLS, 2008). </a:t>
            </a:r>
          </a:p>
          <a:p>
            <a:pPr marL="285750" indent="-285750">
              <a:buFont typeface="Arial" charset="0"/>
              <a:buChar char="•"/>
            </a:pPr>
            <a:endParaRPr lang="en-US" dirty="0">
              <a:latin typeface="Charter Roman" charset="0"/>
              <a:ea typeface="Charter Roman" charset="0"/>
              <a:cs typeface="Charter Roman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060124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338" y="0"/>
            <a:ext cx="6915150" cy="6858000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9715500" y="5905500"/>
            <a:ext cx="238760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dirty="0" smtClean="0">
                <a:latin typeface="Charter Roman" charset="0"/>
                <a:ea typeface="Charter Roman" charset="0"/>
                <a:cs typeface="Charter Roman" charset="0"/>
              </a:rPr>
              <a:t>(The University of Manchester, 2018). </a:t>
            </a:r>
            <a:endParaRPr lang="en-US" sz="2000" dirty="0">
              <a:latin typeface="Charter Roman" charset="0"/>
              <a:ea typeface="Charter Roman" charset="0"/>
              <a:cs typeface="Charter Roman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9651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/>
          <p:cNvSpPr>
            <a:spLocks noGrp="1"/>
          </p:cNvSpPr>
          <p:nvPr>
            <p:ph type="title"/>
          </p:nvPr>
        </p:nvSpPr>
        <p:spPr>
          <a:xfrm>
            <a:off x="1751012" y="296333"/>
            <a:ext cx="8534400" cy="948268"/>
          </a:xfrm>
        </p:spPr>
        <p:txBody>
          <a:bodyPr>
            <a:normAutofit/>
          </a:bodyPr>
          <a:lstStyle/>
          <a:p>
            <a:pPr algn="ctr"/>
            <a:r>
              <a:rPr lang="en-US" sz="5400" u="sng" dirty="0" smtClean="0">
                <a:latin typeface="Charter Roman" charset="0"/>
                <a:ea typeface="Charter Roman" charset="0"/>
                <a:cs typeface="Charter Roman" charset="0"/>
              </a:rPr>
              <a:t>7 ESDGC Themes </a:t>
            </a:r>
            <a:endParaRPr lang="en-US" sz="5400" u="sng" dirty="0">
              <a:latin typeface="Charter Roman" charset="0"/>
              <a:ea typeface="Charter Roman" charset="0"/>
              <a:cs typeface="Charter Roman" charset="0"/>
            </a:endParaRPr>
          </a:p>
        </p:txBody>
      </p:sp>
      <p:sp>
        <p:nvSpPr>
          <p:cNvPr id="4" name="Rounded Rectangle 3"/>
          <p:cNvSpPr/>
          <p:nvPr/>
        </p:nvSpPr>
        <p:spPr>
          <a:xfrm>
            <a:off x="914400" y="1803400"/>
            <a:ext cx="1905000" cy="1752600"/>
          </a:xfrm>
          <a:prstGeom prst="roundRect">
            <a:avLst/>
          </a:prstGeom>
          <a:solidFill>
            <a:schemeClr val="accent1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ounded Rectangle 6"/>
          <p:cNvSpPr/>
          <p:nvPr/>
        </p:nvSpPr>
        <p:spPr>
          <a:xfrm>
            <a:off x="7251700" y="4190999"/>
            <a:ext cx="1905000" cy="1752600"/>
          </a:xfrm>
          <a:prstGeom prst="roundRect">
            <a:avLst/>
          </a:prstGeom>
          <a:solidFill>
            <a:schemeClr val="accent1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ounded Rectangle 7"/>
          <p:cNvSpPr/>
          <p:nvPr/>
        </p:nvSpPr>
        <p:spPr>
          <a:xfrm>
            <a:off x="4737100" y="4190999"/>
            <a:ext cx="1905000" cy="1752600"/>
          </a:xfrm>
          <a:prstGeom prst="roundRect">
            <a:avLst/>
          </a:prstGeom>
          <a:solidFill>
            <a:schemeClr val="accent1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ounded Rectangle 8"/>
          <p:cNvSpPr/>
          <p:nvPr/>
        </p:nvSpPr>
        <p:spPr>
          <a:xfrm>
            <a:off x="2222500" y="4190999"/>
            <a:ext cx="1905000" cy="1752600"/>
          </a:xfrm>
          <a:prstGeom prst="roundRect">
            <a:avLst/>
          </a:prstGeom>
          <a:solidFill>
            <a:schemeClr val="accent1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ounded Rectangle 9"/>
          <p:cNvSpPr/>
          <p:nvPr/>
        </p:nvSpPr>
        <p:spPr>
          <a:xfrm>
            <a:off x="3637756" y="1803400"/>
            <a:ext cx="1905000" cy="1752600"/>
          </a:xfrm>
          <a:prstGeom prst="roundRect">
            <a:avLst/>
          </a:prstGeom>
          <a:solidFill>
            <a:schemeClr val="accent1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ounded Rectangle 10"/>
          <p:cNvSpPr/>
          <p:nvPr/>
        </p:nvSpPr>
        <p:spPr>
          <a:xfrm>
            <a:off x="6361112" y="1803400"/>
            <a:ext cx="1905000" cy="1752600"/>
          </a:xfrm>
          <a:prstGeom prst="roundRect">
            <a:avLst/>
          </a:prstGeom>
          <a:solidFill>
            <a:schemeClr val="accent1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ounded Rectangle 11"/>
          <p:cNvSpPr/>
          <p:nvPr/>
        </p:nvSpPr>
        <p:spPr>
          <a:xfrm>
            <a:off x="9078912" y="1803400"/>
            <a:ext cx="1905000" cy="1752600"/>
          </a:xfrm>
          <a:prstGeom prst="roundRect">
            <a:avLst/>
          </a:prstGeom>
          <a:solidFill>
            <a:schemeClr val="accent1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TextBox 13"/>
          <p:cNvSpPr txBox="1"/>
          <p:nvPr/>
        </p:nvSpPr>
        <p:spPr>
          <a:xfrm>
            <a:off x="3796506" y="2047784"/>
            <a:ext cx="158750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dirty="0" smtClean="0">
                <a:latin typeface="Charter Roman" charset="0"/>
                <a:ea typeface="Charter Roman" charset="0"/>
                <a:cs typeface="Charter Roman" charset="0"/>
              </a:rPr>
              <a:t>Consumption &amp; Waste</a:t>
            </a:r>
            <a:endParaRPr lang="en-US" sz="2400" dirty="0">
              <a:latin typeface="Charter Roman" charset="0"/>
              <a:ea typeface="Charter Roman" charset="0"/>
              <a:cs typeface="Charter Roman" charset="0"/>
            </a:endParaRPr>
          </a:p>
        </p:txBody>
      </p:sp>
      <p:sp>
        <p:nvSpPr>
          <p:cNvPr id="15" name="TextBox 14"/>
          <p:cNvSpPr txBox="1"/>
          <p:nvPr/>
        </p:nvSpPr>
        <p:spPr>
          <a:xfrm>
            <a:off x="6519862" y="2417115"/>
            <a:ext cx="15875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 smtClean="0">
                <a:latin typeface="Charter Roman" charset="0"/>
                <a:ea typeface="Charter Roman" charset="0"/>
                <a:cs typeface="Charter Roman" charset="0"/>
              </a:rPr>
              <a:t>Health</a:t>
            </a:r>
            <a:endParaRPr lang="en-US" sz="2400" b="1" dirty="0">
              <a:latin typeface="Charter Roman" charset="0"/>
              <a:ea typeface="Charter Roman" charset="0"/>
              <a:cs typeface="Charter Roman" charset="0"/>
            </a:endParaRPr>
          </a:p>
        </p:txBody>
      </p:sp>
      <p:sp>
        <p:nvSpPr>
          <p:cNvPr id="16" name="TextBox 15"/>
          <p:cNvSpPr txBox="1"/>
          <p:nvPr/>
        </p:nvSpPr>
        <p:spPr>
          <a:xfrm>
            <a:off x="9237662" y="2079535"/>
            <a:ext cx="158750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 smtClean="0">
                <a:latin typeface="Charter Roman" charset="0"/>
                <a:ea typeface="Charter Roman" charset="0"/>
                <a:cs typeface="Charter Roman" charset="0"/>
              </a:rPr>
              <a:t>Identity and Culture</a:t>
            </a:r>
            <a:endParaRPr lang="en-US" sz="2400" b="1" dirty="0">
              <a:latin typeface="Charter Roman" charset="0"/>
              <a:ea typeface="Charter Roman" charset="0"/>
              <a:cs typeface="Charter Roman" charset="0"/>
            </a:endParaRPr>
          </a:p>
        </p:txBody>
      </p:sp>
      <p:sp>
        <p:nvSpPr>
          <p:cNvPr id="17" name="TextBox 16"/>
          <p:cNvSpPr txBox="1"/>
          <p:nvPr/>
        </p:nvSpPr>
        <p:spPr>
          <a:xfrm>
            <a:off x="2381250" y="4651800"/>
            <a:ext cx="158750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 smtClean="0">
                <a:latin typeface="Charter Roman" charset="0"/>
                <a:ea typeface="Charter Roman" charset="0"/>
                <a:cs typeface="Charter Roman" charset="0"/>
              </a:rPr>
              <a:t>Climate Change</a:t>
            </a:r>
            <a:endParaRPr lang="en-US" sz="2400" b="1" dirty="0">
              <a:latin typeface="Charter Roman" charset="0"/>
              <a:ea typeface="Charter Roman" charset="0"/>
              <a:cs typeface="Charter Roman" charset="0"/>
            </a:endParaRPr>
          </a:p>
        </p:txBody>
      </p:sp>
      <p:sp>
        <p:nvSpPr>
          <p:cNvPr id="18" name="TextBox 17"/>
          <p:cNvSpPr txBox="1"/>
          <p:nvPr/>
        </p:nvSpPr>
        <p:spPr>
          <a:xfrm>
            <a:off x="4932362" y="4651799"/>
            <a:ext cx="158750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 smtClean="0">
                <a:latin typeface="Charter Roman" charset="0"/>
                <a:ea typeface="Charter Roman" charset="0"/>
                <a:cs typeface="Charter Roman" charset="0"/>
              </a:rPr>
              <a:t>Wealth &amp; Poverty</a:t>
            </a:r>
            <a:endParaRPr lang="en-US" sz="2400" b="1" dirty="0">
              <a:latin typeface="Charter Roman" charset="0"/>
              <a:ea typeface="Charter Roman" charset="0"/>
              <a:cs typeface="Charter Roman" charset="0"/>
            </a:endParaRPr>
          </a:p>
        </p:txBody>
      </p:sp>
      <p:sp>
        <p:nvSpPr>
          <p:cNvPr id="19" name="TextBox 18"/>
          <p:cNvSpPr txBox="1"/>
          <p:nvPr/>
        </p:nvSpPr>
        <p:spPr>
          <a:xfrm>
            <a:off x="7410450" y="4324349"/>
            <a:ext cx="158750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 smtClean="0">
                <a:latin typeface="Charter Roman" charset="0"/>
                <a:ea typeface="Charter Roman" charset="0"/>
                <a:cs typeface="Charter Roman" charset="0"/>
              </a:rPr>
              <a:t>The Natural Environment</a:t>
            </a:r>
            <a:endParaRPr lang="en-US" sz="2400" b="1" dirty="0">
              <a:latin typeface="Charter Roman" charset="0"/>
              <a:ea typeface="Charter Roman" charset="0"/>
              <a:cs typeface="Charter Roman" charset="0"/>
            </a:endParaRPr>
          </a:p>
        </p:txBody>
      </p:sp>
      <p:sp>
        <p:nvSpPr>
          <p:cNvPr id="20" name="TextBox 19"/>
          <p:cNvSpPr txBox="1"/>
          <p:nvPr/>
        </p:nvSpPr>
        <p:spPr>
          <a:xfrm>
            <a:off x="1177131" y="2232451"/>
            <a:ext cx="158750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 smtClean="0">
                <a:latin typeface="Charter Roman" charset="0"/>
                <a:ea typeface="Charter Roman" charset="0"/>
                <a:cs typeface="Charter Roman" charset="0"/>
              </a:rPr>
              <a:t>Choices &amp; Decisions</a:t>
            </a:r>
            <a:endParaRPr lang="en-US" sz="2400" b="1" dirty="0">
              <a:latin typeface="Charter Roman" charset="0"/>
              <a:ea typeface="Charter Roman" charset="0"/>
              <a:cs typeface="Charter Roman" charset="0"/>
            </a:endParaRPr>
          </a:p>
        </p:txBody>
      </p:sp>
      <p:sp>
        <p:nvSpPr>
          <p:cNvPr id="21" name="TextBox 20"/>
          <p:cNvSpPr txBox="1"/>
          <p:nvPr/>
        </p:nvSpPr>
        <p:spPr>
          <a:xfrm>
            <a:off x="9237662" y="6057899"/>
            <a:ext cx="27813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dirty="0" smtClean="0">
                <a:latin typeface="Charter Roman" charset="0"/>
                <a:ea typeface="Charter Roman" charset="0"/>
                <a:cs typeface="Charter Roman" charset="0"/>
              </a:rPr>
              <a:t>(DCELLS</a:t>
            </a:r>
            <a:r>
              <a:rPr lang="en-US" sz="2000" smtClean="0">
                <a:latin typeface="Charter Roman" charset="0"/>
                <a:ea typeface="Charter Roman" charset="0"/>
                <a:cs typeface="Charter Roman" charset="0"/>
              </a:rPr>
              <a:t>, </a:t>
            </a:r>
            <a:r>
              <a:rPr lang="en-US" sz="2000" smtClean="0">
                <a:latin typeface="Charter Roman" charset="0"/>
                <a:ea typeface="Charter Roman" charset="0"/>
                <a:cs typeface="Charter Roman" charset="0"/>
              </a:rPr>
              <a:t>2008 p.14).</a:t>
            </a:r>
            <a:endParaRPr lang="en-US" sz="2000" dirty="0">
              <a:latin typeface="Charter Roman" charset="0"/>
              <a:ea typeface="Charter Roman" charset="0"/>
              <a:cs typeface="Charter Roman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225291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/>
          <p:cNvSpPr>
            <a:spLocks noGrp="1"/>
          </p:cNvSpPr>
          <p:nvPr>
            <p:ph type="title"/>
          </p:nvPr>
        </p:nvSpPr>
        <p:spPr>
          <a:xfrm>
            <a:off x="1751012" y="296333"/>
            <a:ext cx="8534400" cy="948268"/>
          </a:xfrm>
        </p:spPr>
        <p:txBody>
          <a:bodyPr>
            <a:normAutofit fontScale="90000"/>
          </a:bodyPr>
          <a:lstStyle/>
          <a:p>
            <a:pPr algn="ctr"/>
            <a:r>
              <a:rPr lang="en-US" sz="5400" u="sng" dirty="0" smtClean="0">
                <a:latin typeface="Charter Roman" charset="0"/>
                <a:ea typeface="Charter Roman" charset="0"/>
                <a:cs typeface="Charter Roman" charset="0"/>
              </a:rPr>
              <a:t>Consumption and Waste</a:t>
            </a:r>
            <a:endParaRPr lang="en-US" sz="5400" u="sng" dirty="0">
              <a:latin typeface="Charter Roman" charset="0"/>
              <a:ea typeface="Charter Roman" charset="0"/>
              <a:cs typeface="Charter Roman" charset="0"/>
            </a:endParaRP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0088" y="1357312"/>
            <a:ext cx="3121030" cy="3657847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635797" y="5015159"/>
            <a:ext cx="324961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>
                <a:latin typeface="Charter Roman" charset="0"/>
                <a:ea typeface="Charter Roman" charset="0"/>
                <a:cs typeface="Charter Roman" charset="0"/>
              </a:rPr>
              <a:t>(Wikimedia Commons, 2016). </a:t>
            </a:r>
            <a:endParaRPr lang="en-US" dirty="0">
              <a:latin typeface="Charter Roman" charset="0"/>
              <a:ea typeface="Charter Roman" charset="0"/>
              <a:cs typeface="Charter Roman" charset="0"/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4508500" y="2770736"/>
            <a:ext cx="685800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 smtClean="0">
                <a:latin typeface="Charter Roman" charset="0"/>
                <a:ea typeface="Charter Roman" charset="0"/>
                <a:cs typeface="Charter Roman" charset="0"/>
              </a:rPr>
              <a:t>Vroom’s Expectancy Theory (Vroom, 1964 </a:t>
            </a:r>
            <a:r>
              <a:rPr lang="en-US" sz="2400" i="1" dirty="0" smtClean="0">
                <a:latin typeface="Charter Roman" charset="0"/>
                <a:ea typeface="Charter Roman" charset="0"/>
                <a:cs typeface="Charter Roman" charset="0"/>
              </a:rPr>
              <a:t>cited in </a:t>
            </a:r>
            <a:r>
              <a:rPr lang="en-US" sz="2400" dirty="0" err="1" smtClean="0">
                <a:latin typeface="Charter Roman" charset="0"/>
                <a:ea typeface="Charter Roman" charset="0"/>
                <a:cs typeface="Charter Roman" charset="0"/>
              </a:rPr>
              <a:t>Bassot</a:t>
            </a:r>
            <a:r>
              <a:rPr lang="en-US" sz="2400" dirty="0" smtClean="0">
                <a:latin typeface="Charter Roman" charset="0"/>
                <a:ea typeface="Charter Roman" charset="0"/>
                <a:cs typeface="Charter Roman" charset="0"/>
              </a:rPr>
              <a:t>, 2016). </a:t>
            </a:r>
            <a:endParaRPr lang="en-US" sz="2400" dirty="0">
              <a:latin typeface="Charter Roman" charset="0"/>
              <a:ea typeface="Charter Roman" charset="0"/>
              <a:cs typeface="Charter Roman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893255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/>
          <p:cNvSpPr>
            <a:spLocks noGrp="1"/>
          </p:cNvSpPr>
          <p:nvPr>
            <p:ph type="title"/>
          </p:nvPr>
        </p:nvSpPr>
        <p:spPr>
          <a:xfrm>
            <a:off x="1751012" y="296333"/>
            <a:ext cx="8534400" cy="948268"/>
          </a:xfrm>
        </p:spPr>
        <p:txBody>
          <a:bodyPr>
            <a:normAutofit fontScale="90000"/>
          </a:bodyPr>
          <a:lstStyle/>
          <a:p>
            <a:pPr algn="ctr"/>
            <a:r>
              <a:rPr lang="en-US" sz="5400" u="sng" dirty="0" smtClean="0">
                <a:latin typeface="Charter Roman" charset="0"/>
                <a:ea typeface="Charter Roman" charset="0"/>
                <a:cs typeface="Charter Roman" charset="0"/>
              </a:rPr>
              <a:t>Consumption and Waste</a:t>
            </a:r>
            <a:endParaRPr lang="en-US" sz="5400" u="sng" dirty="0">
              <a:latin typeface="Charter Roman" charset="0"/>
              <a:ea typeface="Charter Roman" charset="0"/>
              <a:cs typeface="Charter Roman" charset="0"/>
            </a:endParaRPr>
          </a:p>
        </p:txBody>
      </p:sp>
      <p:sp>
        <p:nvSpPr>
          <p:cNvPr id="5" name="Rectangle 4"/>
          <p:cNvSpPr/>
          <p:nvPr/>
        </p:nvSpPr>
        <p:spPr>
          <a:xfrm>
            <a:off x="1027112" y="1625600"/>
            <a:ext cx="10237788" cy="378565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3600" dirty="0">
                <a:latin typeface="Charter Roman" charset="0"/>
                <a:ea typeface="Charter Roman" charset="0"/>
                <a:cs typeface="Charter Roman" charset="0"/>
              </a:rPr>
              <a:t>‘In the best schools, pupils’ understanding of consumption and waste develops well. They understand where the things they consume come from and where waste goes, although only a minority understand the interdependence of producers and consumers’</a:t>
            </a:r>
          </a:p>
          <a:p>
            <a:pPr algn="r"/>
            <a:r>
              <a:rPr lang="en-US" sz="2000" dirty="0">
                <a:latin typeface="Charter Roman" charset="0"/>
                <a:ea typeface="Charter Roman" charset="0"/>
                <a:cs typeface="Charter Roman" charset="0"/>
              </a:rPr>
              <a:t>                                        </a:t>
            </a:r>
            <a:r>
              <a:rPr lang="en-US" sz="2000" dirty="0" smtClean="0">
                <a:latin typeface="Charter Roman" charset="0"/>
                <a:ea typeface="Charter Roman" charset="0"/>
                <a:cs typeface="Charter Roman" charset="0"/>
              </a:rPr>
              <a:t>   </a:t>
            </a:r>
            <a:r>
              <a:rPr lang="en-US" sz="2000" dirty="0">
                <a:latin typeface="Charter Roman" charset="0"/>
                <a:ea typeface="Charter Roman" charset="0"/>
                <a:cs typeface="Charter Roman" charset="0"/>
              </a:rPr>
              <a:t>(</a:t>
            </a:r>
            <a:r>
              <a:rPr lang="en-US" sz="2000" dirty="0" err="1">
                <a:latin typeface="Charter Roman" charset="0"/>
                <a:ea typeface="Charter Roman" charset="0"/>
                <a:cs typeface="Charter Roman" charset="0"/>
              </a:rPr>
              <a:t>Estyn</a:t>
            </a:r>
            <a:r>
              <a:rPr lang="en-US" sz="2000" dirty="0">
                <a:latin typeface="Charter Roman" charset="0"/>
                <a:ea typeface="Charter Roman" charset="0"/>
                <a:cs typeface="Charter Roman" charset="0"/>
              </a:rPr>
              <a:t>, 2014, p.3). </a:t>
            </a:r>
          </a:p>
        </p:txBody>
      </p:sp>
    </p:spTree>
    <p:extLst>
      <p:ext uri="{BB962C8B-B14F-4D97-AF65-F5344CB8AC3E}">
        <p14:creationId xmlns:p14="http://schemas.microsoft.com/office/powerpoint/2010/main" val="20666254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/>
          <p:cNvSpPr>
            <a:spLocks noGrp="1"/>
          </p:cNvSpPr>
          <p:nvPr>
            <p:ph type="title"/>
          </p:nvPr>
        </p:nvSpPr>
        <p:spPr>
          <a:xfrm>
            <a:off x="1751012" y="296333"/>
            <a:ext cx="8534400" cy="948268"/>
          </a:xfrm>
        </p:spPr>
        <p:txBody>
          <a:bodyPr>
            <a:noAutofit/>
          </a:bodyPr>
          <a:lstStyle/>
          <a:p>
            <a:pPr algn="ctr"/>
            <a:r>
              <a:rPr lang="en-US" sz="6600" u="sng" dirty="0" smtClean="0">
                <a:latin typeface="Charter Roman" charset="0"/>
                <a:ea typeface="Charter Roman" charset="0"/>
                <a:cs typeface="Charter Roman" charset="0"/>
              </a:rPr>
              <a:t>Health</a:t>
            </a:r>
            <a:endParaRPr lang="en-US" sz="6600" u="sng" dirty="0">
              <a:latin typeface="Charter Roman" charset="0"/>
              <a:ea typeface="Charter Roman" charset="0"/>
              <a:cs typeface="Charter Roman" charset="0"/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635000" y="1511300"/>
            <a:ext cx="10731500" cy="51398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 smtClean="0">
                <a:latin typeface="Charter Roman" charset="0"/>
                <a:ea typeface="Charter Roman" charset="0"/>
                <a:cs typeface="Charter Roman" charset="0"/>
              </a:rPr>
              <a:t>Welsh Network of Healthy School Schemes (NHS Wales, 2018).</a:t>
            </a:r>
          </a:p>
          <a:p>
            <a:pPr marL="285750" indent="-285750">
              <a:buFont typeface="Arial" charset="0"/>
              <a:buChar char="•"/>
            </a:pPr>
            <a:endParaRPr lang="en-US" sz="2400" dirty="0">
              <a:latin typeface="Charter Roman" charset="0"/>
              <a:ea typeface="Charter Roman" charset="0"/>
              <a:cs typeface="Charter Roman" charset="0"/>
            </a:endParaRPr>
          </a:p>
          <a:p>
            <a:r>
              <a:rPr lang="en-US" sz="2400" dirty="0" smtClean="0">
                <a:latin typeface="Charter Roman" charset="0"/>
                <a:ea typeface="Charter Roman" charset="0"/>
                <a:cs typeface="Charter Roman" charset="0"/>
              </a:rPr>
              <a:t>Donaldson Report </a:t>
            </a:r>
            <a:r>
              <a:rPr lang="en-US" sz="2400" dirty="0" err="1" smtClean="0">
                <a:latin typeface="Charter Roman" charset="0"/>
                <a:ea typeface="Charter Roman" charset="0"/>
                <a:cs typeface="Charter Roman" charset="0"/>
              </a:rPr>
              <a:t>emphasises</a:t>
            </a:r>
            <a:r>
              <a:rPr lang="en-US" sz="2400" dirty="0" smtClean="0">
                <a:latin typeface="Charter Roman" charset="0"/>
                <a:ea typeface="Charter Roman" charset="0"/>
                <a:cs typeface="Charter Roman" charset="0"/>
              </a:rPr>
              <a:t> the need for a reform in the education system, with singular subjects being replaced by 6 areas of learning and experience which are:</a:t>
            </a:r>
          </a:p>
          <a:p>
            <a:pPr marL="285750" indent="-285750" algn="ctr">
              <a:buFont typeface="Arial" charset="0"/>
              <a:buChar char="•"/>
            </a:pPr>
            <a:r>
              <a:rPr lang="en-US" sz="2400" dirty="0" smtClean="0">
                <a:latin typeface="Charter Roman" charset="0"/>
                <a:ea typeface="Charter Roman" charset="0"/>
                <a:cs typeface="Charter Roman" charset="0"/>
              </a:rPr>
              <a:t>Expressive arts</a:t>
            </a:r>
          </a:p>
          <a:p>
            <a:pPr marL="285750" indent="-285750" algn="ctr">
              <a:buFont typeface="Arial" charset="0"/>
              <a:buChar char="•"/>
            </a:pPr>
            <a:r>
              <a:rPr lang="en-US" sz="2400" dirty="0" smtClean="0">
                <a:latin typeface="Charter Roman" charset="0"/>
                <a:ea typeface="Charter Roman" charset="0"/>
                <a:cs typeface="Charter Roman" charset="0"/>
              </a:rPr>
              <a:t>Health and well-being</a:t>
            </a:r>
          </a:p>
          <a:p>
            <a:pPr marL="285750" indent="-285750" algn="ctr">
              <a:buFont typeface="Arial" charset="0"/>
              <a:buChar char="•"/>
            </a:pPr>
            <a:r>
              <a:rPr lang="en-US" sz="2400" dirty="0" smtClean="0">
                <a:latin typeface="Charter Roman" charset="0"/>
                <a:ea typeface="Charter Roman" charset="0"/>
                <a:cs typeface="Charter Roman" charset="0"/>
              </a:rPr>
              <a:t>Humanities</a:t>
            </a:r>
          </a:p>
          <a:p>
            <a:pPr marL="285750" indent="-285750" algn="ctr">
              <a:buFont typeface="Arial" charset="0"/>
              <a:buChar char="•"/>
            </a:pPr>
            <a:r>
              <a:rPr lang="en-US" sz="2400" dirty="0" smtClean="0">
                <a:latin typeface="Charter Roman" charset="0"/>
                <a:ea typeface="Charter Roman" charset="0"/>
                <a:cs typeface="Charter Roman" charset="0"/>
              </a:rPr>
              <a:t>Languages, literacy and communication</a:t>
            </a:r>
          </a:p>
          <a:p>
            <a:pPr marL="285750" indent="-285750" algn="ctr">
              <a:buFont typeface="Arial" charset="0"/>
              <a:buChar char="•"/>
            </a:pPr>
            <a:r>
              <a:rPr lang="en-US" sz="2400" dirty="0" smtClean="0">
                <a:latin typeface="Charter Roman" charset="0"/>
                <a:ea typeface="Charter Roman" charset="0"/>
                <a:cs typeface="Charter Roman" charset="0"/>
              </a:rPr>
              <a:t>Mathematics and numeracy</a:t>
            </a:r>
          </a:p>
          <a:p>
            <a:pPr marL="285750" indent="-285750" algn="ctr">
              <a:buFont typeface="Arial" charset="0"/>
              <a:buChar char="•"/>
            </a:pPr>
            <a:r>
              <a:rPr lang="en-US" sz="2400" dirty="0" smtClean="0">
                <a:latin typeface="Charter Roman" charset="0"/>
                <a:ea typeface="Charter Roman" charset="0"/>
                <a:cs typeface="Charter Roman" charset="0"/>
              </a:rPr>
              <a:t>Science and technology. </a:t>
            </a:r>
          </a:p>
          <a:p>
            <a:pPr algn="r"/>
            <a:r>
              <a:rPr lang="en-US" sz="2400" dirty="0" smtClean="0">
                <a:latin typeface="Charter Roman" charset="0"/>
                <a:ea typeface="Charter Roman" charset="0"/>
                <a:cs typeface="Charter Roman" charset="0"/>
              </a:rPr>
              <a:t>(Donaldson, </a:t>
            </a:r>
            <a:r>
              <a:rPr lang="en-US" sz="2400" dirty="0" smtClean="0">
                <a:latin typeface="Charter Roman" charset="0"/>
                <a:ea typeface="Charter Roman" charset="0"/>
                <a:cs typeface="Charter Roman" charset="0"/>
              </a:rPr>
              <a:t>2015, p.39).</a:t>
            </a:r>
            <a:endParaRPr lang="en-US" sz="2400" dirty="0" smtClean="0">
              <a:latin typeface="Charter Roman" charset="0"/>
              <a:ea typeface="Charter Roman" charset="0"/>
              <a:cs typeface="Charter Roman" charset="0"/>
            </a:endParaRPr>
          </a:p>
          <a:p>
            <a:endParaRPr lang="en-US" sz="2000" dirty="0" smtClean="0">
              <a:latin typeface="Charter Roman" charset="0"/>
              <a:ea typeface="Charter Roman" charset="0"/>
              <a:cs typeface="Charter Roman" charset="0"/>
            </a:endParaRPr>
          </a:p>
          <a:p>
            <a:endParaRPr lang="en-US" sz="2000" dirty="0">
              <a:latin typeface="Charter Roman" charset="0"/>
              <a:ea typeface="Charter Roman" charset="0"/>
              <a:cs typeface="Charter Roman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73689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/>
          <p:cNvSpPr>
            <a:spLocks noGrp="1"/>
          </p:cNvSpPr>
          <p:nvPr>
            <p:ph type="title"/>
          </p:nvPr>
        </p:nvSpPr>
        <p:spPr>
          <a:xfrm>
            <a:off x="1751012" y="296333"/>
            <a:ext cx="8534400" cy="948268"/>
          </a:xfrm>
        </p:spPr>
        <p:txBody>
          <a:bodyPr>
            <a:noAutofit/>
          </a:bodyPr>
          <a:lstStyle/>
          <a:p>
            <a:pPr algn="ctr"/>
            <a:r>
              <a:rPr lang="en-US" sz="6600" u="sng" dirty="0" smtClean="0">
                <a:latin typeface="Charter Roman" charset="0"/>
                <a:ea typeface="Charter Roman" charset="0"/>
                <a:cs typeface="Charter Roman" charset="0"/>
              </a:rPr>
              <a:t>Health</a:t>
            </a:r>
            <a:endParaRPr lang="en-US" sz="6600" u="sng" dirty="0">
              <a:latin typeface="Charter Roman" charset="0"/>
              <a:ea typeface="Charter Roman" charset="0"/>
              <a:cs typeface="Charter Roman" charset="0"/>
            </a:endParaRPr>
          </a:p>
        </p:txBody>
      </p:sp>
      <p:sp>
        <p:nvSpPr>
          <p:cNvPr id="5" name="Rectangle 4"/>
          <p:cNvSpPr/>
          <p:nvPr/>
        </p:nvSpPr>
        <p:spPr>
          <a:xfrm>
            <a:off x="2095500" y="1773535"/>
            <a:ext cx="8534400" cy="31700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4000" dirty="0">
                <a:latin typeface="Charter Roman" charset="0"/>
                <a:ea typeface="Charter Roman" charset="0"/>
                <a:cs typeface="Charter Roman" charset="0"/>
              </a:rPr>
              <a:t>‘Children born into poverty are almost twice as likely to die before the age of five as those from wealthier families’ (United Nations, 2015b, Goal 3). </a:t>
            </a:r>
          </a:p>
        </p:txBody>
      </p:sp>
    </p:spTree>
    <p:extLst>
      <p:ext uri="{BB962C8B-B14F-4D97-AF65-F5344CB8AC3E}">
        <p14:creationId xmlns:p14="http://schemas.microsoft.com/office/powerpoint/2010/main" val="7609988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/>
          <p:cNvSpPr>
            <a:spLocks noGrp="1"/>
          </p:cNvSpPr>
          <p:nvPr>
            <p:ph type="title"/>
          </p:nvPr>
        </p:nvSpPr>
        <p:spPr>
          <a:xfrm>
            <a:off x="1751012" y="296333"/>
            <a:ext cx="8534400" cy="948268"/>
          </a:xfrm>
        </p:spPr>
        <p:txBody>
          <a:bodyPr>
            <a:noAutofit/>
          </a:bodyPr>
          <a:lstStyle/>
          <a:p>
            <a:pPr algn="ctr"/>
            <a:r>
              <a:rPr lang="en-US" sz="6600" u="sng" dirty="0" smtClean="0">
                <a:latin typeface="Charter Roman" charset="0"/>
                <a:ea typeface="Charter Roman" charset="0"/>
                <a:cs typeface="Charter Roman" charset="0"/>
              </a:rPr>
              <a:t>conclusion</a:t>
            </a:r>
            <a:endParaRPr lang="en-US" sz="6600" u="sng" dirty="0">
              <a:latin typeface="Charter Roman" charset="0"/>
              <a:ea typeface="Charter Roman" charset="0"/>
              <a:cs typeface="Charter Roman" charset="0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952500" y="1841500"/>
            <a:ext cx="10414000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charset="0"/>
              <a:buChar char="•"/>
            </a:pPr>
            <a:r>
              <a:rPr lang="en-GB" sz="2400" dirty="0" smtClean="0">
                <a:latin typeface="Charter Roman" charset="0"/>
                <a:ea typeface="Charter Roman" charset="0"/>
                <a:cs typeface="Charter Roman" charset="0"/>
              </a:rPr>
              <a:t>The ESDGC has the potential to significantly reduce global inequalities. </a:t>
            </a:r>
          </a:p>
          <a:p>
            <a:pPr marL="342900" indent="-342900">
              <a:buFont typeface="Arial" charset="0"/>
              <a:buChar char="•"/>
            </a:pPr>
            <a:r>
              <a:rPr lang="en-GB" sz="2400" dirty="0" smtClean="0">
                <a:latin typeface="Charter Roman" charset="0"/>
                <a:ea typeface="Charter Roman" charset="0"/>
                <a:cs typeface="Charter Roman" charset="0"/>
              </a:rPr>
              <a:t>There are </a:t>
            </a:r>
            <a:r>
              <a:rPr lang="en-GB" sz="2400" dirty="0">
                <a:latin typeface="Charter Roman" charset="0"/>
                <a:ea typeface="Charter Roman" charset="0"/>
                <a:cs typeface="Charter Roman" charset="0"/>
              </a:rPr>
              <a:t>still aspects of the ESDGC that need to be improved within education</a:t>
            </a:r>
            <a:r>
              <a:rPr lang="en-GB" sz="2400" dirty="0" smtClean="0">
                <a:latin typeface="Charter Roman" charset="0"/>
                <a:ea typeface="Charter Roman" charset="0"/>
                <a:cs typeface="Charter Roman" charset="0"/>
              </a:rPr>
              <a:t>.</a:t>
            </a:r>
          </a:p>
          <a:p>
            <a:pPr marL="342900" indent="-342900">
              <a:buFont typeface="Arial" charset="0"/>
              <a:buChar char="•"/>
            </a:pPr>
            <a:r>
              <a:rPr lang="en-GB" sz="2400" dirty="0">
                <a:latin typeface="Charter Roman" charset="0"/>
                <a:ea typeface="Charter Roman" charset="0"/>
                <a:cs typeface="Charter Roman" charset="0"/>
              </a:rPr>
              <a:t>O</a:t>
            </a:r>
            <a:r>
              <a:rPr lang="en-GB" sz="2400" dirty="0" smtClean="0">
                <a:latin typeface="Charter Roman" charset="0"/>
                <a:ea typeface="Charter Roman" charset="0"/>
                <a:cs typeface="Charter Roman" charset="0"/>
              </a:rPr>
              <a:t>nly </a:t>
            </a:r>
            <a:r>
              <a:rPr lang="en-GB" sz="2400" dirty="0">
                <a:latin typeface="Charter Roman" charset="0"/>
                <a:ea typeface="Charter Roman" charset="0"/>
                <a:cs typeface="Charter Roman" charset="0"/>
              </a:rPr>
              <a:t>a minority truly understood why Fairtrade was important for the producer. </a:t>
            </a:r>
            <a:endParaRPr lang="en-GB" sz="2400" dirty="0" smtClean="0">
              <a:latin typeface="Charter Roman" charset="0"/>
              <a:ea typeface="Charter Roman" charset="0"/>
              <a:cs typeface="Charter Roman" charset="0"/>
            </a:endParaRPr>
          </a:p>
          <a:p>
            <a:pPr marL="342900" indent="-342900">
              <a:buFont typeface="Arial" charset="0"/>
              <a:buChar char="•"/>
            </a:pPr>
            <a:r>
              <a:rPr lang="en-GB" sz="2400" dirty="0" smtClean="0">
                <a:latin typeface="Charter Roman" charset="0"/>
                <a:ea typeface="Charter Roman" charset="0"/>
                <a:cs typeface="Charter Roman" charset="0"/>
              </a:rPr>
              <a:t>Pupils fully </a:t>
            </a:r>
            <a:r>
              <a:rPr lang="en-GB" sz="2400" dirty="0">
                <a:latin typeface="Charter Roman" charset="0"/>
                <a:ea typeface="Charter Roman" charset="0"/>
                <a:cs typeface="Charter Roman" charset="0"/>
              </a:rPr>
              <a:t>understood what was required to maintain their own health and the older pupils were aware </a:t>
            </a:r>
            <a:r>
              <a:rPr lang="en-GB" sz="2400" dirty="0" smtClean="0">
                <a:latin typeface="Charter Roman" charset="0"/>
                <a:ea typeface="Charter Roman" charset="0"/>
                <a:cs typeface="Charter Roman" charset="0"/>
              </a:rPr>
              <a:t>of how </a:t>
            </a:r>
            <a:r>
              <a:rPr lang="en-GB" sz="2400" dirty="0">
                <a:latin typeface="Charter Roman" charset="0"/>
                <a:ea typeface="Charter Roman" charset="0"/>
                <a:cs typeface="Charter Roman" charset="0"/>
              </a:rPr>
              <a:t>poverty in developing countries impacted on health. </a:t>
            </a:r>
            <a:endParaRPr lang="en-GB" sz="2400" dirty="0" smtClean="0">
              <a:latin typeface="Charter Roman" charset="0"/>
              <a:ea typeface="Charter Roman" charset="0"/>
              <a:cs typeface="Charter Roman" charset="0"/>
            </a:endParaRPr>
          </a:p>
          <a:p>
            <a:pPr marL="342900" indent="-342900">
              <a:buFont typeface="Arial" charset="0"/>
              <a:buChar char="•"/>
            </a:pPr>
            <a:r>
              <a:rPr lang="en-GB" sz="2400" dirty="0">
                <a:latin typeface="Charter Roman" charset="0"/>
                <a:ea typeface="Charter Roman" charset="0"/>
                <a:cs typeface="Charter Roman" charset="0"/>
              </a:rPr>
              <a:t>T</a:t>
            </a:r>
            <a:r>
              <a:rPr lang="en-GB" sz="2400" dirty="0" smtClean="0">
                <a:latin typeface="Charter Roman" charset="0"/>
                <a:ea typeface="Charter Roman" charset="0"/>
                <a:cs typeface="Charter Roman" charset="0"/>
              </a:rPr>
              <a:t>he </a:t>
            </a:r>
            <a:r>
              <a:rPr lang="en-GB" sz="2400" dirty="0">
                <a:latin typeface="Charter Roman" charset="0"/>
                <a:ea typeface="Charter Roman" charset="0"/>
                <a:cs typeface="Charter Roman" charset="0"/>
              </a:rPr>
              <a:t>ESDGC and the changes mentioned in the Donaldson Report are </a:t>
            </a:r>
            <a:r>
              <a:rPr lang="en-GB" sz="2400" dirty="0" smtClean="0">
                <a:latin typeface="Charter Roman" charset="0"/>
                <a:ea typeface="Charter Roman" charset="0"/>
                <a:cs typeface="Charter Roman" charset="0"/>
              </a:rPr>
              <a:t>developing, therefore it </a:t>
            </a:r>
            <a:r>
              <a:rPr lang="en-GB" sz="2400" dirty="0">
                <a:latin typeface="Charter Roman" charset="0"/>
                <a:ea typeface="Charter Roman" charset="0"/>
                <a:cs typeface="Charter Roman" charset="0"/>
              </a:rPr>
              <a:t>would be beneficial to complete further research once the changes are fully </a:t>
            </a:r>
            <a:r>
              <a:rPr lang="en-GB" sz="2400" dirty="0" smtClean="0">
                <a:latin typeface="Charter Roman" charset="0"/>
                <a:ea typeface="Charter Roman" charset="0"/>
                <a:cs typeface="Charter Roman" charset="0"/>
              </a:rPr>
              <a:t>implemented </a:t>
            </a:r>
          </a:p>
          <a:p>
            <a:pPr algn="r"/>
            <a:r>
              <a:rPr lang="en-GB" sz="2400" dirty="0" smtClean="0">
                <a:latin typeface="Charter Roman" charset="0"/>
                <a:ea typeface="Charter Roman" charset="0"/>
                <a:cs typeface="Charter Roman" charset="0"/>
              </a:rPr>
              <a:t>(DCELLS, 2008; Donaldson, 2015). </a:t>
            </a:r>
            <a:endParaRPr lang="en-US" sz="2400" dirty="0">
              <a:latin typeface="Charter Roman" charset="0"/>
              <a:ea typeface="Charter Roman" charset="0"/>
              <a:cs typeface="Charter Roman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562785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0" y="88900"/>
            <a:ext cx="12192000" cy="64940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indent="-817200"/>
            <a:r>
              <a:rPr lang="en-GB" sz="1600" dirty="0" err="1">
                <a:latin typeface="Charter Roman" charset="0"/>
                <a:ea typeface="Charter Roman" charset="0"/>
                <a:cs typeface="Charter Roman" charset="0"/>
              </a:rPr>
              <a:t>Bassot</a:t>
            </a:r>
            <a:r>
              <a:rPr lang="en-GB" sz="1600" dirty="0">
                <a:latin typeface="Charter Roman" charset="0"/>
                <a:ea typeface="Charter Roman" charset="0"/>
                <a:cs typeface="Charter Roman" charset="0"/>
              </a:rPr>
              <a:t>, B. (2016) </a:t>
            </a:r>
            <a:r>
              <a:rPr lang="en-GB" sz="1600" i="1" dirty="0">
                <a:latin typeface="Charter Roman" charset="0"/>
                <a:ea typeface="Charter Roman" charset="0"/>
                <a:cs typeface="Charter Roman" charset="0"/>
              </a:rPr>
              <a:t>The Reflective Practice Guide: An interdisciplinary approach to critical reflection. </a:t>
            </a:r>
            <a:r>
              <a:rPr lang="en-GB" sz="1600" dirty="0">
                <a:latin typeface="Charter Roman" charset="0"/>
                <a:ea typeface="Charter Roman" charset="0"/>
                <a:cs typeface="Charter Roman" charset="0"/>
              </a:rPr>
              <a:t>Oxon: Routledge.</a:t>
            </a:r>
            <a:endParaRPr lang="en-US" sz="1600" dirty="0">
              <a:latin typeface="Charter Roman" charset="0"/>
              <a:ea typeface="Charter Roman" charset="0"/>
              <a:cs typeface="Charter Roman" charset="0"/>
            </a:endParaRPr>
          </a:p>
          <a:p>
            <a:pPr indent="-817200"/>
            <a:r>
              <a:rPr lang="en-GB" sz="1600" dirty="0">
                <a:latin typeface="Charter Roman" charset="0"/>
                <a:ea typeface="Charter Roman" charset="0"/>
                <a:cs typeface="Charter Roman" charset="0"/>
              </a:rPr>
              <a:t>Department for Children, Education, Lifelong Learning and Skills. (2008) </a:t>
            </a:r>
            <a:r>
              <a:rPr lang="en-GB" sz="1600" i="1" dirty="0">
                <a:latin typeface="Charter Roman" charset="0"/>
                <a:ea typeface="Charter Roman" charset="0"/>
                <a:cs typeface="Charter Roman" charset="0"/>
              </a:rPr>
              <a:t>Education for Sustainable Development and Global Citizenship: A Common Understanding for Schools. </a:t>
            </a:r>
            <a:r>
              <a:rPr lang="en-GB" sz="1600" dirty="0">
                <a:latin typeface="Charter Roman" charset="0"/>
                <a:ea typeface="Charter Roman" charset="0"/>
                <a:cs typeface="Charter Roman" charset="0"/>
              </a:rPr>
              <a:t>Cardiff: Welsh Assembly Government. [Online]. Available at: </a:t>
            </a:r>
            <a:r>
              <a:rPr lang="en-GB" sz="1600" u="sng" dirty="0">
                <a:latin typeface="Charter Roman" charset="0"/>
                <a:ea typeface="Charter Roman" charset="0"/>
                <a:cs typeface="Charter Roman" charset="0"/>
                <a:hlinkClick r:id="rId2"/>
              </a:rPr>
              <a:t>https://gov.wales/docs/dcells/publications/081204commonunderstschoolsen.pdf</a:t>
            </a:r>
            <a:r>
              <a:rPr lang="en-GB" sz="1600" dirty="0">
                <a:latin typeface="Charter Roman" charset="0"/>
                <a:ea typeface="Charter Roman" charset="0"/>
                <a:cs typeface="Charter Roman" charset="0"/>
              </a:rPr>
              <a:t> (Accessed: 7 May 2018). </a:t>
            </a:r>
            <a:endParaRPr lang="en-US" sz="1600" dirty="0">
              <a:latin typeface="Charter Roman" charset="0"/>
              <a:ea typeface="Charter Roman" charset="0"/>
              <a:cs typeface="Charter Roman" charset="0"/>
            </a:endParaRPr>
          </a:p>
          <a:p>
            <a:pPr indent="-817200"/>
            <a:r>
              <a:rPr lang="en-GB" sz="1600" dirty="0">
                <a:latin typeface="Charter Roman" charset="0"/>
                <a:ea typeface="Charter Roman" charset="0"/>
                <a:cs typeface="Charter Roman" charset="0"/>
              </a:rPr>
              <a:t>Donaldson, G. (2015) </a:t>
            </a:r>
            <a:r>
              <a:rPr lang="en-GB" sz="1600" i="1" dirty="0">
                <a:latin typeface="Charter Roman" charset="0"/>
                <a:ea typeface="Charter Roman" charset="0"/>
                <a:cs typeface="Charter Roman" charset="0"/>
              </a:rPr>
              <a:t>Successful Futures: Independent Review of Curriculum and Assessment Arrangements in Wales.</a:t>
            </a:r>
            <a:r>
              <a:rPr lang="en-GB" sz="1600" u="sng" dirty="0">
                <a:latin typeface="Charter Roman" charset="0"/>
                <a:ea typeface="Charter Roman" charset="0"/>
                <a:cs typeface="Charter Roman" charset="0"/>
              </a:rPr>
              <a:t> </a:t>
            </a:r>
            <a:r>
              <a:rPr lang="en-GB" sz="1600" u="sng" dirty="0">
                <a:latin typeface="Charter Roman" charset="0"/>
                <a:ea typeface="Charter Roman" charset="0"/>
                <a:cs typeface="Charter Roman" charset="0"/>
                <a:hlinkClick r:id="rId3"/>
              </a:rPr>
              <a:t>https://gov.wales/docs/dcells/publications/150225-successful-futures-en.pdf</a:t>
            </a:r>
            <a:r>
              <a:rPr lang="en-GB" sz="1600" dirty="0">
                <a:latin typeface="Charter Roman" charset="0"/>
                <a:ea typeface="Charter Roman" charset="0"/>
                <a:cs typeface="Charter Roman" charset="0"/>
              </a:rPr>
              <a:t> (Accessed: 8 May 2018). </a:t>
            </a:r>
            <a:endParaRPr lang="en-US" sz="1600" dirty="0">
              <a:latin typeface="Charter Roman" charset="0"/>
              <a:ea typeface="Charter Roman" charset="0"/>
              <a:cs typeface="Charter Roman" charset="0"/>
            </a:endParaRPr>
          </a:p>
          <a:p>
            <a:pPr indent="-817200"/>
            <a:r>
              <a:rPr lang="en-GB" sz="1600" dirty="0">
                <a:latin typeface="Charter Roman" charset="0"/>
                <a:ea typeface="Charter Roman" charset="0"/>
                <a:cs typeface="Charter Roman" charset="0"/>
              </a:rPr>
              <a:t>Estyn. (2014) </a:t>
            </a:r>
            <a:r>
              <a:rPr lang="en-GB" sz="1600" i="1" dirty="0">
                <a:latin typeface="Charter Roman" charset="0"/>
                <a:ea typeface="Charter Roman" charset="0"/>
                <a:cs typeface="Charter Roman" charset="0"/>
              </a:rPr>
              <a:t>ESDGC Progress in education for sustainable development and global citizenship. </a:t>
            </a:r>
            <a:r>
              <a:rPr lang="en-GB" sz="1600" u="sng" dirty="0">
                <a:latin typeface="Charter Roman" charset="0"/>
                <a:ea typeface="Charter Roman" charset="0"/>
                <a:cs typeface="Charter Roman" charset="0"/>
                <a:hlinkClick r:id="rId4" invalidUrl="https://www.estyn.gov.wales/sites/default/files/documents/ESDGC%3A Progress in education for sustainable development and global citizenship - June 2014.pdf"/>
              </a:rPr>
              <a:t>https://www.estyn.gov.wales/sites/default/files/documents/ESDGC%3A%20Progress%20in%20education%20for%20sustainable%20development%20and%20global%20citizenship%20-%20June%202014.pdf</a:t>
            </a:r>
            <a:r>
              <a:rPr lang="en-GB" sz="1600" dirty="0">
                <a:latin typeface="Charter Roman" charset="0"/>
                <a:ea typeface="Charter Roman" charset="0"/>
                <a:cs typeface="Charter Roman" charset="0"/>
              </a:rPr>
              <a:t> (Accessed: 8 May 2018). </a:t>
            </a:r>
            <a:endParaRPr lang="en-US" sz="1600" dirty="0">
              <a:latin typeface="Charter Roman" charset="0"/>
              <a:ea typeface="Charter Roman" charset="0"/>
              <a:cs typeface="Charter Roman" charset="0"/>
            </a:endParaRPr>
          </a:p>
          <a:p>
            <a:pPr indent="-817200"/>
            <a:r>
              <a:rPr lang="en-GB" sz="1600" dirty="0">
                <a:latin typeface="Charter Roman" charset="0"/>
                <a:ea typeface="Charter Roman" charset="0"/>
                <a:cs typeface="Charter Roman" charset="0"/>
              </a:rPr>
              <a:t>Fair Trade Wales. (2018) </a:t>
            </a:r>
            <a:r>
              <a:rPr lang="en-GB" sz="1600" i="1" dirty="0">
                <a:latin typeface="Charter Roman" charset="0"/>
                <a:ea typeface="Charter Roman" charset="0"/>
                <a:cs typeface="Charter Roman" charset="0"/>
              </a:rPr>
              <a:t>Become a Fairtrade school. </a:t>
            </a:r>
            <a:r>
              <a:rPr lang="en-GB" sz="1600" u="sng" dirty="0">
                <a:latin typeface="Charter Roman" charset="0"/>
                <a:ea typeface="Charter Roman" charset="0"/>
                <a:cs typeface="Charter Roman" charset="0"/>
                <a:hlinkClick r:id="rId5"/>
              </a:rPr>
              <a:t>http://fairtradewales.com/fair-trade-nation/schools/become-a-fairtrade-school</a:t>
            </a:r>
            <a:r>
              <a:rPr lang="en-GB" sz="1600" dirty="0">
                <a:latin typeface="Charter Roman" charset="0"/>
                <a:ea typeface="Charter Roman" charset="0"/>
                <a:cs typeface="Charter Roman" charset="0"/>
              </a:rPr>
              <a:t> (Accessed: 8 May 2018). </a:t>
            </a:r>
            <a:endParaRPr lang="en-US" sz="1600" dirty="0">
              <a:latin typeface="Charter Roman" charset="0"/>
              <a:ea typeface="Charter Roman" charset="0"/>
              <a:cs typeface="Charter Roman" charset="0"/>
            </a:endParaRPr>
          </a:p>
          <a:p>
            <a:pPr indent="-817200"/>
            <a:r>
              <a:rPr lang="en-GB" sz="1600" dirty="0">
                <a:latin typeface="Charter Roman" charset="0"/>
                <a:ea typeface="Charter Roman" charset="0"/>
                <a:cs typeface="Charter Roman" charset="0"/>
              </a:rPr>
              <a:t>Fairtrade Foundation. (2018a) </a:t>
            </a:r>
            <a:r>
              <a:rPr lang="en-GB" sz="1600" i="1" dirty="0">
                <a:latin typeface="Charter Roman" charset="0"/>
                <a:ea typeface="Charter Roman" charset="0"/>
                <a:cs typeface="Charter Roman" charset="0"/>
              </a:rPr>
              <a:t>What Fairtrade does.</a:t>
            </a:r>
            <a:r>
              <a:rPr lang="en-GB" sz="1600" dirty="0">
                <a:latin typeface="Charter Roman" charset="0"/>
                <a:ea typeface="Charter Roman" charset="0"/>
                <a:cs typeface="Charter Roman" charset="0"/>
              </a:rPr>
              <a:t> </a:t>
            </a:r>
            <a:r>
              <a:rPr lang="en-GB" sz="1600" u="sng" dirty="0">
                <a:latin typeface="Charter Roman" charset="0"/>
                <a:ea typeface="Charter Roman" charset="0"/>
                <a:cs typeface="Charter Roman" charset="0"/>
                <a:hlinkClick r:id="rId6"/>
              </a:rPr>
              <a:t>https://www.fairtrade.org.uk/What-is-Fairtrade/What-Fairtrade-does</a:t>
            </a:r>
            <a:r>
              <a:rPr lang="en-GB" sz="1600" dirty="0">
                <a:latin typeface="Charter Roman" charset="0"/>
                <a:ea typeface="Charter Roman" charset="0"/>
                <a:cs typeface="Charter Roman" charset="0"/>
              </a:rPr>
              <a:t> (Accessed: 8 May 2018). </a:t>
            </a:r>
            <a:endParaRPr lang="en-US" sz="1600" dirty="0">
              <a:latin typeface="Charter Roman" charset="0"/>
              <a:ea typeface="Charter Roman" charset="0"/>
              <a:cs typeface="Charter Roman" charset="0"/>
            </a:endParaRPr>
          </a:p>
          <a:p>
            <a:pPr indent="-817200"/>
            <a:r>
              <a:rPr lang="en-GB" sz="1600" dirty="0">
                <a:latin typeface="Charter Roman" charset="0"/>
                <a:ea typeface="Charter Roman" charset="0"/>
                <a:cs typeface="Charter Roman" charset="0"/>
              </a:rPr>
              <a:t>Fairtrade Foundation. (2018b) </a:t>
            </a:r>
            <a:r>
              <a:rPr lang="en-GB" sz="1600" i="1" dirty="0">
                <a:latin typeface="Charter Roman" charset="0"/>
                <a:ea typeface="Charter Roman" charset="0"/>
                <a:cs typeface="Charter Roman" charset="0"/>
              </a:rPr>
              <a:t>The difference that Fairtrade makes. </a:t>
            </a:r>
            <a:r>
              <a:rPr lang="en-GB" sz="1600" u="sng" dirty="0">
                <a:latin typeface="Charter Roman" charset="0"/>
                <a:ea typeface="Charter Roman" charset="0"/>
                <a:cs typeface="Charter Roman" charset="0"/>
                <a:hlinkClick r:id="rId7"/>
              </a:rPr>
              <a:t>https://www.fairtrade.org.uk/What-is-Fairtrade/The-impact-of-our-work/The-difference-that-Fairtrade-makes</a:t>
            </a:r>
            <a:r>
              <a:rPr lang="en-GB" sz="1600" dirty="0">
                <a:latin typeface="Charter Roman" charset="0"/>
                <a:ea typeface="Charter Roman" charset="0"/>
                <a:cs typeface="Charter Roman" charset="0"/>
              </a:rPr>
              <a:t> (Accessed: 8 May 2018). </a:t>
            </a:r>
            <a:endParaRPr lang="en-US" sz="1600" dirty="0">
              <a:latin typeface="Charter Roman" charset="0"/>
              <a:ea typeface="Charter Roman" charset="0"/>
              <a:cs typeface="Charter Roman" charset="0"/>
            </a:endParaRPr>
          </a:p>
          <a:p>
            <a:pPr indent="-817200"/>
            <a:r>
              <a:rPr lang="en-GB" sz="1600" dirty="0">
                <a:latin typeface="Charter Roman" charset="0"/>
                <a:ea typeface="Charter Roman" charset="0"/>
                <a:cs typeface="Charter Roman" charset="0"/>
              </a:rPr>
              <a:t>NHS Wales. (2018) </a:t>
            </a:r>
            <a:r>
              <a:rPr lang="en-GB" sz="1600" i="1" dirty="0">
                <a:latin typeface="Charter Roman" charset="0"/>
                <a:ea typeface="Charter Roman" charset="0"/>
                <a:cs typeface="Charter Roman" charset="0"/>
              </a:rPr>
              <a:t>Welsh Network of Healthy School Schemes. </a:t>
            </a:r>
            <a:r>
              <a:rPr lang="en-GB" sz="1600" u="sng" dirty="0">
                <a:latin typeface="Charter Roman" charset="0"/>
                <a:ea typeface="Charter Roman" charset="0"/>
                <a:cs typeface="Charter Roman" charset="0"/>
                <a:hlinkClick r:id="rId8"/>
              </a:rPr>
              <a:t>http://www.wales.nhs.uk/sitesplus/888/page/82249</a:t>
            </a:r>
            <a:r>
              <a:rPr lang="en-GB" sz="1600" dirty="0">
                <a:latin typeface="Charter Roman" charset="0"/>
                <a:ea typeface="Charter Roman" charset="0"/>
                <a:cs typeface="Charter Roman" charset="0"/>
              </a:rPr>
              <a:t> (Accessed: 8 May 2018). </a:t>
            </a:r>
            <a:endParaRPr lang="en-US" sz="1600" dirty="0">
              <a:latin typeface="Charter Roman" charset="0"/>
              <a:ea typeface="Charter Roman" charset="0"/>
              <a:cs typeface="Charter Roman" charset="0"/>
            </a:endParaRPr>
          </a:p>
          <a:p>
            <a:pPr indent="-817200"/>
            <a:r>
              <a:rPr lang="en-GB" sz="1600" dirty="0">
                <a:latin typeface="Charter Roman" charset="0"/>
                <a:ea typeface="Charter Roman" charset="0"/>
                <a:cs typeface="Charter Roman" charset="0"/>
              </a:rPr>
              <a:t>The University of Manchester. (2018) </a:t>
            </a:r>
            <a:r>
              <a:rPr lang="en-GB" sz="1600" i="1" dirty="0">
                <a:latin typeface="Charter Roman" charset="0"/>
                <a:ea typeface="Charter Roman" charset="0"/>
                <a:cs typeface="Charter Roman" charset="0"/>
              </a:rPr>
              <a:t>Global inequalities. </a:t>
            </a:r>
            <a:r>
              <a:rPr lang="en-GB" sz="1600" u="sng" dirty="0">
                <a:latin typeface="Charter Roman" charset="0"/>
                <a:ea typeface="Charter Roman" charset="0"/>
                <a:cs typeface="Charter Roman" charset="0"/>
                <a:hlinkClick r:id="rId9"/>
              </a:rPr>
              <a:t>https://www.manchester.ac.uk/research/beacons/global-inequalities/</a:t>
            </a:r>
            <a:r>
              <a:rPr lang="en-GB" sz="1600" dirty="0">
                <a:latin typeface="Charter Roman" charset="0"/>
                <a:ea typeface="Charter Roman" charset="0"/>
                <a:cs typeface="Charter Roman" charset="0"/>
              </a:rPr>
              <a:t> (Accessed: 8 May 2018). </a:t>
            </a:r>
            <a:endParaRPr lang="en-US" sz="1600" dirty="0">
              <a:latin typeface="Charter Roman" charset="0"/>
              <a:ea typeface="Charter Roman" charset="0"/>
              <a:cs typeface="Charter Roman" charset="0"/>
            </a:endParaRPr>
          </a:p>
          <a:p>
            <a:pPr indent="-817200"/>
            <a:r>
              <a:rPr lang="en-GB" sz="1600" dirty="0">
                <a:latin typeface="Charter Roman" charset="0"/>
                <a:ea typeface="Charter Roman" charset="0"/>
                <a:cs typeface="Charter Roman" charset="0"/>
              </a:rPr>
              <a:t>United Nations. (2015a) </a:t>
            </a:r>
            <a:r>
              <a:rPr lang="en-GB" sz="1600" i="1" dirty="0">
                <a:latin typeface="Charter Roman" charset="0"/>
                <a:ea typeface="Charter Roman" charset="0"/>
                <a:cs typeface="Charter Roman" charset="0"/>
              </a:rPr>
              <a:t>Sustainable Development Goals: 17 Goals to Transform Our World. </a:t>
            </a:r>
            <a:r>
              <a:rPr lang="en-GB" sz="1600" u="sng" dirty="0">
                <a:latin typeface="Charter Roman" charset="0"/>
                <a:ea typeface="Charter Roman" charset="0"/>
                <a:cs typeface="Charter Roman" charset="0"/>
                <a:hlinkClick r:id="rId10"/>
              </a:rPr>
              <a:t>https://www.un.org/sustainabledevelopment/sustainable-development-goals/</a:t>
            </a:r>
            <a:r>
              <a:rPr lang="en-GB" sz="1600" dirty="0">
                <a:latin typeface="Charter Roman" charset="0"/>
                <a:ea typeface="Charter Roman" charset="0"/>
                <a:cs typeface="Charter Roman" charset="0"/>
              </a:rPr>
              <a:t> (Accessed: 7 May 2018). </a:t>
            </a:r>
            <a:endParaRPr lang="en-US" sz="1600" dirty="0">
              <a:latin typeface="Charter Roman" charset="0"/>
              <a:ea typeface="Charter Roman" charset="0"/>
              <a:cs typeface="Charter Roman" charset="0"/>
            </a:endParaRPr>
          </a:p>
          <a:p>
            <a:pPr indent="-817200"/>
            <a:r>
              <a:rPr lang="en-GB" sz="1600" dirty="0">
                <a:latin typeface="Charter Roman" charset="0"/>
                <a:ea typeface="Charter Roman" charset="0"/>
                <a:cs typeface="Charter Roman" charset="0"/>
              </a:rPr>
              <a:t>United Nations. (2015b) </a:t>
            </a:r>
            <a:r>
              <a:rPr lang="en-GB" sz="1600" i="1" dirty="0">
                <a:latin typeface="Charter Roman" charset="0"/>
                <a:ea typeface="Charter Roman" charset="0"/>
                <a:cs typeface="Charter Roman" charset="0"/>
              </a:rPr>
              <a:t>Goal 3: Ensure healthy lives and promote well-being for all at all ages. </a:t>
            </a:r>
            <a:r>
              <a:rPr lang="en-GB" sz="1600" u="sng" dirty="0">
                <a:latin typeface="Charter Roman" charset="0"/>
                <a:ea typeface="Charter Roman" charset="0"/>
                <a:cs typeface="Charter Roman" charset="0"/>
                <a:hlinkClick r:id="rId11"/>
              </a:rPr>
              <a:t>https://www.un.org/sustainabledevelopment/health/</a:t>
            </a:r>
            <a:r>
              <a:rPr lang="en-GB" sz="1600" dirty="0">
                <a:latin typeface="Charter Roman" charset="0"/>
                <a:ea typeface="Charter Roman" charset="0"/>
                <a:cs typeface="Charter Roman" charset="0"/>
              </a:rPr>
              <a:t> (Accessed: 8 May 2018). </a:t>
            </a:r>
            <a:endParaRPr lang="en-US" sz="1600" dirty="0">
              <a:latin typeface="Charter Roman" charset="0"/>
              <a:ea typeface="Charter Roman" charset="0"/>
              <a:cs typeface="Charter Roman" charset="0"/>
            </a:endParaRPr>
          </a:p>
          <a:p>
            <a:pPr indent="-817200"/>
            <a:r>
              <a:rPr lang="en-GB" sz="1600" dirty="0">
                <a:latin typeface="Charter Roman" charset="0"/>
                <a:ea typeface="Charter Roman" charset="0"/>
                <a:cs typeface="Charter Roman" charset="0"/>
              </a:rPr>
              <a:t>Welsh Government. (2015) </a:t>
            </a:r>
            <a:r>
              <a:rPr lang="en-GB" sz="1600" i="1" dirty="0">
                <a:latin typeface="Charter Roman" charset="0"/>
                <a:ea typeface="Charter Roman" charset="0"/>
                <a:cs typeface="Charter Roman" charset="0"/>
              </a:rPr>
              <a:t>Well-being of Future Generations (Wales) Act 2015. </a:t>
            </a:r>
            <a:r>
              <a:rPr lang="en-GB" sz="1600" u="sng" dirty="0">
                <a:latin typeface="Charter Roman" charset="0"/>
                <a:ea typeface="Charter Roman" charset="0"/>
                <a:cs typeface="Charter Roman" charset="0"/>
                <a:hlinkClick r:id="rId12"/>
              </a:rPr>
              <a:t>http://www.legislation.gov.uk/anaw/2015/2/contents</a:t>
            </a:r>
            <a:r>
              <a:rPr lang="en-GB" sz="1600" dirty="0">
                <a:latin typeface="Charter Roman" charset="0"/>
                <a:ea typeface="Charter Roman" charset="0"/>
                <a:cs typeface="Charter Roman" charset="0"/>
              </a:rPr>
              <a:t> (Accessed: 8 May 2018). </a:t>
            </a:r>
            <a:endParaRPr lang="en-US" sz="1600" dirty="0">
              <a:latin typeface="Charter Roman" charset="0"/>
              <a:ea typeface="Charter Roman" charset="0"/>
              <a:cs typeface="Charter Roman" charset="0"/>
            </a:endParaRPr>
          </a:p>
          <a:p>
            <a:pPr indent="-817200"/>
            <a:r>
              <a:rPr lang="en-GB" sz="1600" dirty="0">
                <a:latin typeface="Charter Roman" charset="0"/>
                <a:ea typeface="Charter Roman" charset="0"/>
                <a:cs typeface="Charter Roman" charset="0"/>
              </a:rPr>
              <a:t>Wikimedia Commons. (2016) </a:t>
            </a:r>
            <a:r>
              <a:rPr lang="en-GB" sz="1600" i="1" dirty="0">
                <a:latin typeface="Charter Roman" charset="0"/>
                <a:ea typeface="Charter Roman" charset="0"/>
                <a:cs typeface="Charter Roman" charset="0"/>
              </a:rPr>
              <a:t>Fairtrade Logo. </a:t>
            </a:r>
            <a:r>
              <a:rPr lang="en-GB" sz="1600" u="sng" dirty="0">
                <a:latin typeface="Charter Roman" charset="0"/>
                <a:ea typeface="Charter Roman" charset="0"/>
                <a:cs typeface="Charter Roman" charset="0"/>
                <a:hlinkClick r:id="rId13"/>
              </a:rPr>
              <a:t>https://commons.wikimedia.org/wiki/File:FairTrade-Logo.svg</a:t>
            </a:r>
            <a:r>
              <a:rPr lang="en-GB" sz="1600" dirty="0">
                <a:latin typeface="Charter Roman" charset="0"/>
                <a:ea typeface="Charter Roman" charset="0"/>
                <a:cs typeface="Charter Roman" charset="0"/>
              </a:rPr>
              <a:t> (Accessed: 8 May 2018). </a:t>
            </a:r>
            <a:endParaRPr lang="en-US" sz="1600" dirty="0">
              <a:latin typeface="Charter Roman" charset="0"/>
              <a:ea typeface="Charter Roman" charset="0"/>
              <a:cs typeface="Charter Roman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065192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lice">
  <a:themeElements>
    <a:clrScheme name="Custom 11">
      <a:dk1>
        <a:srgbClr val="000000"/>
      </a:dk1>
      <a:lt1>
        <a:srgbClr val="FFFFFF"/>
      </a:lt1>
      <a:dk2>
        <a:srgbClr val="941651"/>
      </a:dk2>
      <a:lt2>
        <a:srgbClr val="EAE5EB"/>
      </a:lt2>
      <a:accent1>
        <a:srgbClr val="92278F"/>
      </a:accent1>
      <a:accent2>
        <a:srgbClr val="9B57D3"/>
      </a:accent2>
      <a:accent3>
        <a:srgbClr val="755DD9"/>
      </a:accent3>
      <a:accent4>
        <a:srgbClr val="665EB8"/>
      </a:accent4>
      <a:accent5>
        <a:srgbClr val="45A5ED"/>
      </a:accent5>
      <a:accent6>
        <a:srgbClr val="5982DB"/>
      </a:accent6>
      <a:hlink>
        <a:srgbClr val="0066FF"/>
      </a:hlink>
      <a:folHlink>
        <a:srgbClr val="666699"/>
      </a:folHlink>
    </a:clrScheme>
    <a:fontScheme name="Slice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lice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hueMod val="94000"/>
                <a:satMod val="140000"/>
                <a:lumMod val="110000"/>
              </a:schemeClr>
            </a:gs>
            <a:gs pos="100000">
              <a:schemeClr val="phClr">
                <a:tint val="84000"/>
                <a:satMod val="16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hueMod val="94000"/>
                <a:satMod val="130000"/>
                <a:lumMod val="128000"/>
              </a:schemeClr>
            </a:gs>
            <a:gs pos="100000">
              <a:schemeClr val="phClr">
                <a:shade val="94000"/>
                <a:lumMod val="88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tint val="76000"/>
              <a:alpha val="60000"/>
              <a:hueMod val="94000"/>
            </a:schemeClr>
          </a:solidFill>
          <a:prstDash val="solid"/>
        </a:ln>
        <a:ln w="15875" cap="rnd" cmpd="sng" algn="ctr">
          <a:solidFill>
            <a:schemeClr val="phClr">
              <a:hueMod val="94000"/>
            </a:schemeClr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50800" dist="38100" dir="5400000" rotWithShape="0">
              <a:srgbClr val="000000">
                <a:alpha val="46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1000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lin ang="6120000" scaled="1"/>
        </a:gradFill>
        <a:gradFill rotWithShape="1">
          <a:gsLst>
            <a:gs pos="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path path="circle">
            <a:fillToRect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lice" id="{0507925B-6AC9-4358-8E18-C330545D08F8}" vid="{13FEC7C6-62A9-40C4-99D2-581AACACAA2F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Slice</Template>
  <TotalTime>1543</TotalTime>
  <Words>761</Words>
  <Application>Microsoft Macintosh PowerPoint</Application>
  <PresentationFormat>Widescreen</PresentationFormat>
  <Paragraphs>68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5" baseType="lpstr">
      <vt:lpstr>Century Gothic</vt:lpstr>
      <vt:lpstr>Charter Roman</vt:lpstr>
      <vt:lpstr>Wingdings 3</vt:lpstr>
      <vt:lpstr>Arial</vt:lpstr>
      <vt:lpstr>Slice</vt:lpstr>
      <vt:lpstr>How does the concept of ESDGC (Education for sustainable development and global citizenship) contribute to reducing global inequalities? </vt:lpstr>
      <vt:lpstr>What is the ESDGC? </vt:lpstr>
      <vt:lpstr>PowerPoint Presentation</vt:lpstr>
      <vt:lpstr>7 ESDGC Themes </vt:lpstr>
      <vt:lpstr>Consumption and Waste</vt:lpstr>
      <vt:lpstr>Consumption and Waste</vt:lpstr>
      <vt:lpstr>Health</vt:lpstr>
      <vt:lpstr>Health</vt:lpstr>
      <vt:lpstr>conclusion</vt:lpstr>
      <vt:lpstr>PowerPoint Presentation</vt:lpstr>
    </vt:vector>
  </TitlesOfParts>
  <Company/>
  <LinksUpToDate>false</LinksUpToDate>
  <SharedDoc>false</SharedDoc>
  <HyperlinksChanged>false</HyperlinksChanged>
  <AppVersion>15.0040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Cari Davies (1602259)</dc:creator>
  <cp:lastModifiedBy>Cari Davies (1602259)</cp:lastModifiedBy>
  <cp:revision>28</cp:revision>
  <dcterms:created xsi:type="dcterms:W3CDTF">2018-05-07T18:52:53Z</dcterms:created>
  <dcterms:modified xsi:type="dcterms:W3CDTF">2018-05-09T08:23:34Z</dcterms:modified>
</cp:coreProperties>
</file>