
<file path=[Content_Types].xml><?xml version="1.0" encoding="utf-8"?>
<Types xmlns="http://schemas.openxmlformats.org/package/2006/content-types">
  <Default Extension="bin" ContentType="application/vnd.openxmlformats-officedocument.oleObject"/>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Open Sauce" panose="020B0604020202020204" charset="0"/>
      <p:regular r:id="rId3"/>
    </p:embeddedFont>
    <p:embeddedFont>
      <p:font typeface="Open Sauce Bold" panose="020B0604020202020204" charset="0"/>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50" d="100"/>
          <a:sy n="50" d="100"/>
        </p:scale>
        <p:origin x="800" y="2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researchgate.net/publication/375834765_ethical_issues_in_educational_research_exploring_the_required_standards_in_data_collection_for_postgraduate_students_in_kenya_th_International_Interdisciplinary_Conference_on_the_theme_Sustaining_Huma" TargetMode="External"/><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oleObject" Target="../embeddings/oleObject1.bin"/><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999D2"/>
        </a:solidFill>
        <a:effectLst/>
      </p:bgPr>
    </p:bg>
    <p:spTree>
      <p:nvGrpSpPr>
        <p:cNvPr id="1" name=""/>
        <p:cNvGrpSpPr/>
        <p:nvPr/>
      </p:nvGrpSpPr>
      <p:grpSpPr>
        <a:xfrm>
          <a:off x="0" y="0"/>
          <a:ext cx="0" cy="0"/>
          <a:chOff x="0" y="0"/>
          <a:chExt cx="0" cy="0"/>
        </a:xfrm>
      </p:grpSpPr>
      <p:grpSp>
        <p:nvGrpSpPr>
          <p:cNvPr id="2" name="Group 2"/>
          <p:cNvGrpSpPr/>
          <p:nvPr/>
        </p:nvGrpSpPr>
        <p:grpSpPr>
          <a:xfrm>
            <a:off x="941708" y="2447245"/>
            <a:ext cx="6497716" cy="4911347"/>
            <a:chOff x="0" y="0"/>
            <a:chExt cx="1234882" cy="933395"/>
          </a:xfrm>
        </p:grpSpPr>
        <p:sp>
          <p:nvSpPr>
            <p:cNvPr id="3" name="Freeform 3"/>
            <p:cNvSpPr/>
            <p:nvPr/>
          </p:nvSpPr>
          <p:spPr>
            <a:xfrm>
              <a:off x="0" y="0"/>
              <a:ext cx="1234882" cy="933395"/>
            </a:xfrm>
            <a:custGeom>
              <a:avLst/>
              <a:gdLst/>
              <a:ahLst/>
              <a:cxnLst/>
              <a:rect l="l" t="t" r="r" b="b"/>
              <a:pathLst>
                <a:path w="1234882" h="933395">
                  <a:moveTo>
                    <a:pt x="0" y="0"/>
                  </a:moveTo>
                  <a:lnTo>
                    <a:pt x="1234882" y="0"/>
                  </a:lnTo>
                  <a:lnTo>
                    <a:pt x="1234882" y="933395"/>
                  </a:lnTo>
                  <a:lnTo>
                    <a:pt x="0" y="933395"/>
                  </a:lnTo>
                  <a:close/>
                </a:path>
              </a:pathLst>
            </a:custGeom>
            <a:solidFill>
              <a:srgbClr val="FAF1E7"/>
            </a:solidFill>
          </p:spPr>
          <p:txBody>
            <a:bodyPr/>
            <a:lstStyle/>
            <a:p>
              <a:endParaRPr lang="en-GB"/>
            </a:p>
          </p:txBody>
        </p:sp>
        <p:sp>
          <p:nvSpPr>
            <p:cNvPr id="4" name="TextBox 4"/>
            <p:cNvSpPr txBox="1"/>
            <p:nvPr/>
          </p:nvSpPr>
          <p:spPr>
            <a:xfrm>
              <a:off x="0" y="-57150"/>
              <a:ext cx="1234882" cy="990545"/>
            </a:xfrm>
            <a:prstGeom prst="rect">
              <a:avLst/>
            </a:prstGeom>
          </p:spPr>
          <p:txBody>
            <a:bodyPr lIns="33000" tIns="33000" rIns="33000" bIns="33000" rtlCol="0" anchor="ctr"/>
            <a:lstStyle/>
            <a:p>
              <a:pPr algn="ctr">
                <a:lnSpc>
                  <a:spcPts val="3728"/>
                </a:lnSpc>
                <a:spcBef>
                  <a:spcPct val="0"/>
                </a:spcBef>
              </a:pPr>
              <a:endParaRPr/>
            </a:p>
          </p:txBody>
        </p:sp>
      </p:grpSp>
      <p:grpSp>
        <p:nvGrpSpPr>
          <p:cNvPr id="5" name="Group 5"/>
          <p:cNvGrpSpPr/>
          <p:nvPr/>
        </p:nvGrpSpPr>
        <p:grpSpPr>
          <a:xfrm>
            <a:off x="7680576" y="2447245"/>
            <a:ext cx="6497716" cy="3324979"/>
            <a:chOff x="0" y="0"/>
            <a:chExt cx="1234882" cy="631908"/>
          </a:xfrm>
        </p:grpSpPr>
        <p:sp>
          <p:nvSpPr>
            <p:cNvPr id="6" name="Freeform 6"/>
            <p:cNvSpPr/>
            <p:nvPr/>
          </p:nvSpPr>
          <p:spPr>
            <a:xfrm>
              <a:off x="0" y="0"/>
              <a:ext cx="1234882" cy="631908"/>
            </a:xfrm>
            <a:custGeom>
              <a:avLst/>
              <a:gdLst/>
              <a:ahLst/>
              <a:cxnLst/>
              <a:rect l="l" t="t" r="r" b="b"/>
              <a:pathLst>
                <a:path w="1234882" h="631908">
                  <a:moveTo>
                    <a:pt x="0" y="0"/>
                  </a:moveTo>
                  <a:lnTo>
                    <a:pt x="1234882" y="0"/>
                  </a:lnTo>
                  <a:lnTo>
                    <a:pt x="1234882" y="631908"/>
                  </a:lnTo>
                  <a:lnTo>
                    <a:pt x="0" y="631908"/>
                  </a:lnTo>
                  <a:close/>
                </a:path>
              </a:pathLst>
            </a:custGeom>
            <a:solidFill>
              <a:srgbClr val="F5D6C3"/>
            </a:solidFill>
          </p:spPr>
          <p:txBody>
            <a:bodyPr/>
            <a:lstStyle/>
            <a:p>
              <a:endParaRPr lang="en-GB"/>
            </a:p>
          </p:txBody>
        </p:sp>
        <p:sp>
          <p:nvSpPr>
            <p:cNvPr id="7" name="TextBox 7"/>
            <p:cNvSpPr txBox="1"/>
            <p:nvPr/>
          </p:nvSpPr>
          <p:spPr>
            <a:xfrm>
              <a:off x="0" y="-57150"/>
              <a:ext cx="1234882" cy="689058"/>
            </a:xfrm>
            <a:prstGeom prst="rect">
              <a:avLst/>
            </a:prstGeom>
          </p:spPr>
          <p:txBody>
            <a:bodyPr lIns="33000" tIns="33000" rIns="33000" bIns="33000" rtlCol="0" anchor="ctr"/>
            <a:lstStyle/>
            <a:p>
              <a:pPr algn="ctr">
                <a:lnSpc>
                  <a:spcPts val="3728"/>
                </a:lnSpc>
                <a:spcBef>
                  <a:spcPct val="0"/>
                </a:spcBef>
              </a:pPr>
              <a:endParaRPr/>
            </a:p>
          </p:txBody>
        </p:sp>
      </p:grpSp>
      <p:grpSp>
        <p:nvGrpSpPr>
          <p:cNvPr id="8" name="Group 8"/>
          <p:cNvGrpSpPr/>
          <p:nvPr/>
        </p:nvGrpSpPr>
        <p:grpSpPr>
          <a:xfrm>
            <a:off x="7680576" y="6067983"/>
            <a:ext cx="6497716" cy="4625801"/>
            <a:chOff x="0" y="0"/>
            <a:chExt cx="1234882" cy="879127"/>
          </a:xfrm>
        </p:grpSpPr>
        <p:sp>
          <p:nvSpPr>
            <p:cNvPr id="9" name="Freeform 9"/>
            <p:cNvSpPr/>
            <p:nvPr/>
          </p:nvSpPr>
          <p:spPr>
            <a:xfrm>
              <a:off x="0" y="0"/>
              <a:ext cx="1234882" cy="879127"/>
            </a:xfrm>
            <a:custGeom>
              <a:avLst/>
              <a:gdLst/>
              <a:ahLst/>
              <a:cxnLst/>
              <a:rect l="l" t="t" r="r" b="b"/>
              <a:pathLst>
                <a:path w="1234882" h="879127">
                  <a:moveTo>
                    <a:pt x="0" y="0"/>
                  </a:moveTo>
                  <a:lnTo>
                    <a:pt x="1234882" y="0"/>
                  </a:lnTo>
                  <a:lnTo>
                    <a:pt x="1234882" y="879127"/>
                  </a:lnTo>
                  <a:lnTo>
                    <a:pt x="0" y="879127"/>
                  </a:lnTo>
                  <a:close/>
                </a:path>
              </a:pathLst>
            </a:custGeom>
            <a:solidFill>
              <a:srgbClr val="FAF1E7"/>
            </a:solidFill>
          </p:spPr>
          <p:txBody>
            <a:bodyPr/>
            <a:lstStyle/>
            <a:p>
              <a:endParaRPr lang="en-GB"/>
            </a:p>
          </p:txBody>
        </p:sp>
        <p:sp>
          <p:nvSpPr>
            <p:cNvPr id="10" name="TextBox 10"/>
            <p:cNvSpPr txBox="1"/>
            <p:nvPr/>
          </p:nvSpPr>
          <p:spPr>
            <a:xfrm>
              <a:off x="0" y="-57150"/>
              <a:ext cx="1234882" cy="936277"/>
            </a:xfrm>
            <a:prstGeom prst="rect">
              <a:avLst/>
            </a:prstGeom>
          </p:spPr>
          <p:txBody>
            <a:bodyPr lIns="33000" tIns="33000" rIns="33000" bIns="33000" rtlCol="0" anchor="ctr"/>
            <a:lstStyle/>
            <a:p>
              <a:pPr algn="ctr">
                <a:lnSpc>
                  <a:spcPts val="3728"/>
                </a:lnSpc>
                <a:spcBef>
                  <a:spcPct val="0"/>
                </a:spcBef>
              </a:pPr>
              <a:endParaRPr/>
            </a:p>
          </p:txBody>
        </p:sp>
      </p:grpSp>
      <p:grpSp>
        <p:nvGrpSpPr>
          <p:cNvPr id="11" name="Group 11"/>
          <p:cNvGrpSpPr/>
          <p:nvPr/>
        </p:nvGrpSpPr>
        <p:grpSpPr>
          <a:xfrm>
            <a:off x="941708" y="7686079"/>
            <a:ext cx="6497716" cy="7481264"/>
            <a:chOff x="0" y="0"/>
            <a:chExt cx="1234882" cy="1421804"/>
          </a:xfrm>
        </p:grpSpPr>
        <p:sp>
          <p:nvSpPr>
            <p:cNvPr id="12" name="Freeform 12"/>
            <p:cNvSpPr/>
            <p:nvPr/>
          </p:nvSpPr>
          <p:spPr>
            <a:xfrm>
              <a:off x="0" y="0"/>
              <a:ext cx="1234882" cy="1421804"/>
            </a:xfrm>
            <a:custGeom>
              <a:avLst/>
              <a:gdLst/>
              <a:ahLst/>
              <a:cxnLst/>
              <a:rect l="l" t="t" r="r" b="b"/>
              <a:pathLst>
                <a:path w="1234882" h="1421804">
                  <a:moveTo>
                    <a:pt x="0" y="0"/>
                  </a:moveTo>
                  <a:lnTo>
                    <a:pt x="1234882" y="0"/>
                  </a:lnTo>
                  <a:lnTo>
                    <a:pt x="1234882" y="1421804"/>
                  </a:lnTo>
                  <a:lnTo>
                    <a:pt x="0" y="1421804"/>
                  </a:lnTo>
                  <a:close/>
                </a:path>
              </a:pathLst>
            </a:custGeom>
            <a:solidFill>
              <a:srgbClr val="F5D6C3"/>
            </a:solidFill>
          </p:spPr>
          <p:txBody>
            <a:bodyPr/>
            <a:lstStyle/>
            <a:p>
              <a:endParaRPr lang="en-GB"/>
            </a:p>
          </p:txBody>
        </p:sp>
        <p:sp>
          <p:nvSpPr>
            <p:cNvPr id="13" name="TextBox 13"/>
            <p:cNvSpPr txBox="1"/>
            <p:nvPr/>
          </p:nvSpPr>
          <p:spPr>
            <a:xfrm>
              <a:off x="0" y="-57150"/>
              <a:ext cx="1234882" cy="1478954"/>
            </a:xfrm>
            <a:prstGeom prst="rect">
              <a:avLst/>
            </a:prstGeom>
          </p:spPr>
          <p:txBody>
            <a:bodyPr lIns="33000" tIns="33000" rIns="33000" bIns="33000" rtlCol="0" anchor="ctr"/>
            <a:lstStyle/>
            <a:p>
              <a:pPr algn="ctr">
                <a:lnSpc>
                  <a:spcPts val="3728"/>
                </a:lnSpc>
                <a:spcBef>
                  <a:spcPct val="0"/>
                </a:spcBef>
              </a:pPr>
              <a:endParaRPr/>
            </a:p>
          </p:txBody>
        </p:sp>
      </p:grpSp>
      <p:grpSp>
        <p:nvGrpSpPr>
          <p:cNvPr id="14" name="Group 14"/>
          <p:cNvGrpSpPr/>
          <p:nvPr/>
        </p:nvGrpSpPr>
        <p:grpSpPr>
          <a:xfrm>
            <a:off x="966266" y="15684194"/>
            <a:ext cx="6497716" cy="5228170"/>
            <a:chOff x="0" y="0"/>
            <a:chExt cx="1234882" cy="993607"/>
          </a:xfrm>
        </p:grpSpPr>
        <p:sp>
          <p:nvSpPr>
            <p:cNvPr id="15" name="Freeform 15"/>
            <p:cNvSpPr/>
            <p:nvPr/>
          </p:nvSpPr>
          <p:spPr>
            <a:xfrm>
              <a:off x="0" y="0"/>
              <a:ext cx="1234882" cy="993607"/>
            </a:xfrm>
            <a:custGeom>
              <a:avLst/>
              <a:gdLst/>
              <a:ahLst/>
              <a:cxnLst/>
              <a:rect l="l" t="t" r="r" b="b"/>
              <a:pathLst>
                <a:path w="1234882" h="993607">
                  <a:moveTo>
                    <a:pt x="0" y="0"/>
                  </a:moveTo>
                  <a:lnTo>
                    <a:pt x="1234882" y="0"/>
                  </a:lnTo>
                  <a:lnTo>
                    <a:pt x="1234882" y="993607"/>
                  </a:lnTo>
                  <a:lnTo>
                    <a:pt x="0" y="993607"/>
                  </a:lnTo>
                  <a:close/>
                </a:path>
              </a:pathLst>
            </a:custGeom>
            <a:solidFill>
              <a:srgbClr val="FAF1E7"/>
            </a:solidFill>
          </p:spPr>
          <p:txBody>
            <a:bodyPr/>
            <a:lstStyle/>
            <a:p>
              <a:endParaRPr lang="en-GB"/>
            </a:p>
          </p:txBody>
        </p:sp>
        <p:sp>
          <p:nvSpPr>
            <p:cNvPr id="16" name="TextBox 16"/>
            <p:cNvSpPr txBox="1"/>
            <p:nvPr/>
          </p:nvSpPr>
          <p:spPr>
            <a:xfrm>
              <a:off x="0" y="-57150"/>
              <a:ext cx="1234882" cy="1050757"/>
            </a:xfrm>
            <a:prstGeom prst="rect">
              <a:avLst/>
            </a:prstGeom>
          </p:spPr>
          <p:txBody>
            <a:bodyPr lIns="33000" tIns="33000" rIns="33000" bIns="33000" rtlCol="0" anchor="ctr"/>
            <a:lstStyle/>
            <a:p>
              <a:pPr algn="ctr">
                <a:lnSpc>
                  <a:spcPts val="3728"/>
                </a:lnSpc>
                <a:spcBef>
                  <a:spcPct val="0"/>
                </a:spcBef>
              </a:pPr>
              <a:endParaRPr/>
            </a:p>
          </p:txBody>
        </p:sp>
      </p:grpSp>
      <p:grpSp>
        <p:nvGrpSpPr>
          <p:cNvPr id="17" name="Group 17"/>
          <p:cNvGrpSpPr/>
          <p:nvPr/>
        </p:nvGrpSpPr>
        <p:grpSpPr>
          <a:xfrm>
            <a:off x="7680576" y="10990784"/>
            <a:ext cx="6497716" cy="4176559"/>
            <a:chOff x="0" y="0"/>
            <a:chExt cx="1234882" cy="793749"/>
          </a:xfrm>
        </p:grpSpPr>
        <p:sp>
          <p:nvSpPr>
            <p:cNvPr id="18" name="Freeform 18"/>
            <p:cNvSpPr/>
            <p:nvPr/>
          </p:nvSpPr>
          <p:spPr>
            <a:xfrm>
              <a:off x="0" y="0"/>
              <a:ext cx="1234882" cy="793749"/>
            </a:xfrm>
            <a:custGeom>
              <a:avLst/>
              <a:gdLst/>
              <a:ahLst/>
              <a:cxnLst/>
              <a:rect l="l" t="t" r="r" b="b"/>
              <a:pathLst>
                <a:path w="1234882" h="793749">
                  <a:moveTo>
                    <a:pt x="0" y="0"/>
                  </a:moveTo>
                  <a:lnTo>
                    <a:pt x="1234882" y="0"/>
                  </a:lnTo>
                  <a:lnTo>
                    <a:pt x="1234882" y="793749"/>
                  </a:lnTo>
                  <a:lnTo>
                    <a:pt x="0" y="793749"/>
                  </a:lnTo>
                  <a:close/>
                </a:path>
              </a:pathLst>
            </a:custGeom>
            <a:solidFill>
              <a:srgbClr val="F5D6C3"/>
            </a:solidFill>
          </p:spPr>
          <p:txBody>
            <a:bodyPr/>
            <a:lstStyle/>
            <a:p>
              <a:endParaRPr lang="en-GB"/>
            </a:p>
          </p:txBody>
        </p:sp>
        <p:sp>
          <p:nvSpPr>
            <p:cNvPr id="19" name="TextBox 19"/>
            <p:cNvSpPr txBox="1"/>
            <p:nvPr/>
          </p:nvSpPr>
          <p:spPr>
            <a:xfrm>
              <a:off x="0" y="-57150"/>
              <a:ext cx="1234882" cy="850899"/>
            </a:xfrm>
            <a:prstGeom prst="rect">
              <a:avLst/>
            </a:prstGeom>
          </p:spPr>
          <p:txBody>
            <a:bodyPr lIns="33000" tIns="33000" rIns="33000" bIns="33000" rtlCol="0" anchor="ctr"/>
            <a:lstStyle/>
            <a:p>
              <a:pPr algn="ctr">
                <a:lnSpc>
                  <a:spcPts val="3728"/>
                </a:lnSpc>
                <a:spcBef>
                  <a:spcPct val="0"/>
                </a:spcBef>
              </a:pPr>
              <a:endParaRPr/>
            </a:p>
          </p:txBody>
        </p:sp>
      </p:grpSp>
      <p:graphicFrame>
        <p:nvGraphicFramePr>
          <p:cNvPr id="20" name="Object 20"/>
          <p:cNvGraphicFramePr/>
          <p:nvPr/>
        </p:nvGraphicFramePr>
        <p:xfrm>
          <a:off x="1417618" y="11079664"/>
          <a:ext cx="2514600" cy="2514600"/>
        </p:xfrm>
        <a:graphic>
          <a:graphicData uri="http://schemas.openxmlformats.org/presentationml/2006/ole">
            <mc:AlternateContent xmlns:mc="http://schemas.openxmlformats.org/markup-compatibility/2006">
              <mc:Choice xmlns:v="urn:schemas-microsoft-com:vml" Requires="v">
                <p:oleObj name="Worksheet" r:id="rId2" imgW="3009900" imgH="3009900" progId="Excel.Sheet.12">
                  <p:embed/>
                </p:oleObj>
              </mc:Choice>
              <mc:Fallback>
                <p:oleObj name="Worksheet" r:id="rId2" imgW="3009900" imgH="3009900" progId="Excel.Sheet.12">
                  <p:embed/>
                  <p:pic>
                    <p:nvPicPr>
                      <p:cNvPr id="0" name=""/>
                      <p:cNvPicPr/>
                      <p:nvPr/>
                    </p:nvPicPr>
                    <p:blipFill>
                      <a:blip r:embed="rId3"/>
                      <a:stretch>
                        <a:fillRect/>
                      </a:stretch>
                    </p:blipFill>
                    <p:spPr>
                      <a:xfrm>
                        <a:off x="1417618" y="11079664"/>
                        <a:ext cx="2514600" cy="2514600"/>
                      </a:xfrm>
                      <a:prstGeom prst="rect">
                        <a:avLst/>
                      </a:prstGeom>
                    </p:spPr>
                  </p:pic>
                </p:oleObj>
              </mc:Fallback>
            </mc:AlternateContent>
          </a:graphicData>
        </a:graphic>
      </p:graphicFrame>
      <p:sp>
        <p:nvSpPr>
          <p:cNvPr id="21" name="Freeform 21"/>
          <p:cNvSpPr/>
          <p:nvPr/>
        </p:nvSpPr>
        <p:spPr>
          <a:xfrm flipH="1">
            <a:off x="7910121" y="15482869"/>
            <a:ext cx="2868919" cy="2868919"/>
          </a:xfrm>
          <a:custGeom>
            <a:avLst/>
            <a:gdLst/>
            <a:ahLst/>
            <a:cxnLst/>
            <a:rect l="l" t="t" r="r" b="b"/>
            <a:pathLst>
              <a:path w="2868919" h="2868919">
                <a:moveTo>
                  <a:pt x="2868920" y="0"/>
                </a:moveTo>
                <a:lnTo>
                  <a:pt x="0" y="0"/>
                </a:lnTo>
                <a:lnTo>
                  <a:pt x="0" y="2868919"/>
                </a:lnTo>
                <a:lnTo>
                  <a:pt x="2868920" y="2868919"/>
                </a:lnTo>
                <a:lnTo>
                  <a:pt x="2868920" y="0"/>
                </a:lnTo>
                <a:close/>
              </a:path>
            </a:pathLst>
          </a:custGeom>
          <a:blipFill>
            <a:blip r:embed="rId4">
              <a:alphaModFix amt="93000"/>
            </a:blip>
            <a:stretch>
              <a:fillRect l="-24906" r="-24906"/>
            </a:stretch>
          </a:blipFill>
        </p:spPr>
        <p:txBody>
          <a:bodyPr/>
          <a:lstStyle/>
          <a:p>
            <a:endParaRPr lang="en-GB"/>
          </a:p>
        </p:txBody>
      </p:sp>
      <p:sp>
        <p:nvSpPr>
          <p:cNvPr id="22" name="Freeform 22"/>
          <p:cNvSpPr/>
          <p:nvPr/>
        </p:nvSpPr>
        <p:spPr>
          <a:xfrm flipH="1">
            <a:off x="11378171" y="18336336"/>
            <a:ext cx="3311094" cy="2206016"/>
          </a:xfrm>
          <a:custGeom>
            <a:avLst/>
            <a:gdLst/>
            <a:ahLst/>
            <a:cxnLst/>
            <a:rect l="l" t="t" r="r" b="b"/>
            <a:pathLst>
              <a:path w="3311094" h="2206016">
                <a:moveTo>
                  <a:pt x="3311094" y="0"/>
                </a:moveTo>
                <a:lnTo>
                  <a:pt x="0" y="0"/>
                </a:lnTo>
                <a:lnTo>
                  <a:pt x="0" y="2206017"/>
                </a:lnTo>
                <a:lnTo>
                  <a:pt x="3311094" y="2206017"/>
                </a:lnTo>
                <a:lnTo>
                  <a:pt x="3311094" y="0"/>
                </a:lnTo>
                <a:close/>
              </a:path>
            </a:pathLst>
          </a:custGeom>
          <a:blipFill>
            <a:blip r:embed="rId5"/>
            <a:stretch>
              <a:fillRect/>
            </a:stretch>
          </a:blipFill>
          <a:ln cap="sq">
            <a:noFill/>
            <a:prstDash val="sysDot"/>
            <a:miter/>
          </a:ln>
        </p:spPr>
        <p:txBody>
          <a:bodyPr/>
          <a:lstStyle/>
          <a:p>
            <a:endParaRPr lang="en-GB"/>
          </a:p>
        </p:txBody>
      </p:sp>
      <p:sp>
        <p:nvSpPr>
          <p:cNvPr id="23" name="Freeform 23"/>
          <p:cNvSpPr/>
          <p:nvPr/>
        </p:nvSpPr>
        <p:spPr>
          <a:xfrm>
            <a:off x="12088446" y="15495281"/>
            <a:ext cx="2288605" cy="2288605"/>
          </a:xfrm>
          <a:custGeom>
            <a:avLst/>
            <a:gdLst/>
            <a:ahLst/>
            <a:cxnLst/>
            <a:rect l="l" t="t" r="r" b="b"/>
            <a:pathLst>
              <a:path w="2288605" h="2288605">
                <a:moveTo>
                  <a:pt x="0" y="0"/>
                </a:moveTo>
                <a:lnTo>
                  <a:pt x="2288605" y="0"/>
                </a:lnTo>
                <a:lnTo>
                  <a:pt x="2288605" y="2288605"/>
                </a:lnTo>
                <a:lnTo>
                  <a:pt x="0" y="2288605"/>
                </a:lnTo>
                <a:lnTo>
                  <a:pt x="0" y="0"/>
                </a:lnTo>
                <a:close/>
              </a:path>
            </a:pathLst>
          </a:custGeom>
          <a:blipFill>
            <a:blip r:embed="rId6"/>
            <a:stretch>
              <a:fillRect/>
            </a:stretch>
          </a:blipFill>
        </p:spPr>
        <p:txBody>
          <a:bodyPr/>
          <a:lstStyle/>
          <a:p>
            <a:endParaRPr lang="en-GB"/>
          </a:p>
        </p:txBody>
      </p:sp>
      <p:sp>
        <p:nvSpPr>
          <p:cNvPr id="24" name="Freeform 24"/>
          <p:cNvSpPr/>
          <p:nvPr/>
        </p:nvSpPr>
        <p:spPr>
          <a:xfrm>
            <a:off x="7949085" y="18742313"/>
            <a:ext cx="2919425" cy="1653077"/>
          </a:xfrm>
          <a:custGeom>
            <a:avLst/>
            <a:gdLst/>
            <a:ahLst/>
            <a:cxnLst/>
            <a:rect l="l" t="t" r="r" b="b"/>
            <a:pathLst>
              <a:path w="2919425" h="1653077">
                <a:moveTo>
                  <a:pt x="0" y="0"/>
                </a:moveTo>
                <a:lnTo>
                  <a:pt x="2919425" y="0"/>
                </a:lnTo>
                <a:lnTo>
                  <a:pt x="2919425" y="1653077"/>
                </a:lnTo>
                <a:lnTo>
                  <a:pt x="0" y="1653077"/>
                </a:lnTo>
                <a:lnTo>
                  <a:pt x="0" y="0"/>
                </a:lnTo>
                <a:close/>
              </a:path>
            </a:pathLst>
          </a:custGeom>
          <a:blipFill>
            <a:blip r:embed="rId7"/>
            <a:stretch>
              <a:fillRect/>
            </a:stretch>
          </a:blipFill>
        </p:spPr>
        <p:txBody>
          <a:bodyPr/>
          <a:lstStyle/>
          <a:p>
            <a:endParaRPr lang="en-GB"/>
          </a:p>
        </p:txBody>
      </p:sp>
      <p:sp>
        <p:nvSpPr>
          <p:cNvPr id="25" name="TextBox 25"/>
          <p:cNvSpPr txBox="1"/>
          <p:nvPr/>
        </p:nvSpPr>
        <p:spPr>
          <a:xfrm>
            <a:off x="1106678" y="584349"/>
            <a:ext cx="13071615" cy="2316830"/>
          </a:xfrm>
          <a:prstGeom prst="rect">
            <a:avLst/>
          </a:prstGeom>
        </p:spPr>
        <p:txBody>
          <a:bodyPr lIns="0" tIns="0" rIns="0" bIns="0" rtlCol="0" anchor="t">
            <a:spAutoFit/>
          </a:bodyPr>
          <a:lstStyle/>
          <a:p>
            <a:pPr algn="ctr">
              <a:lnSpc>
                <a:spcPts val="4600"/>
              </a:lnSpc>
            </a:pPr>
            <a:r>
              <a:rPr lang="en-US" sz="3286" b="1" dirty="0">
                <a:solidFill>
                  <a:srgbClr val="FFFFFF"/>
                </a:solidFill>
                <a:latin typeface="Open Sauce Bold"/>
                <a:ea typeface="Open Sauce Bold"/>
                <a:cs typeface="Open Sauce Bold"/>
                <a:sym typeface="Open Sauce Bold"/>
              </a:rPr>
              <a:t>THE EFFECTIVENESS OF EXERCISE PROGRAMS FOR THE ELDERLY IN MANAGING SYMPTOMS OF DEPRESSION IN THE UK – BMHP6020 - Shabana Ghafoor - 2232216</a:t>
            </a:r>
          </a:p>
          <a:p>
            <a:pPr algn="ctr">
              <a:lnSpc>
                <a:spcPts val="4600"/>
              </a:lnSpc>
            </a:pPr>
            <a:endParaRPr lang="en-US" sz="3286" b="1" dirty="0">
              <a:solidFill>
                <a:srgbClr val="FFFFFF"/>
              </a:solidFill>
              <a:latin typeface="Open Sauce Bold"/>
              <a:ea typeface="Open Sauce Bold"/>
              <a:cs typeface="Open Sauce Bold"/>
              <a:sym typeface="Open Sauce Bold"/>
            </a:endParaRPr>
          </a:p>
        </p:txBody>
      </p:sp>
      <p:sp>
        <p:nvSpPr>
          <p:cNvPr id="26" name="TextBox 26"/>
          <p:cNvSpPr txBox="1"/>
          <p:nvPr/>
        </p:nvSpPr>
        <p:spPr>
          <a:xfrm>
            <a:off x="2139733" y="2520469"/>
            <a:ext cx="4816672" cy="1191975"/>
          </a:xfrm>
          <a:prstGeom prst="rect">
            <a:avLst/>
          </a:prstGeom>
        </p:spPr>
        <p:txBody>
          <a:bodyPr lIns="0" tIns="0" rIns="0" bIns="0" rtlCol="0" anchor="t">
            <a:spAutoFit/>
          </a:bodyPr>
          <a:lstStyle/>
          <a:p>
            <a:pPr algn="l">
              <a:lnSpc>
                <a:spcPts val="4820"/>
              </a:lnSpc>
            </a:pPr>
            <a:r>
              <a:rPr lang="en-US" sz="3442" b="1">
                <a:solidFill>
                  <a:srgbClr val="000000"/>
                </a:solidFill>
                <a:latin typeface="Open Sauce Bold"/>
                <a:ea typeface="Open Sauce Bold"/>
                <a:cs typeface="Open Sauce Bold"/>
                <a:sym typeface="Open Sauce Bold"/>
              </a:rPr>
              <a:t>Research Design</a:t>
            </a:r>
          </a:p>
          <a:p>
            <a:pPr algn="l">
              <a:lnSpc>
                <a:spcPts val="4820"/>
              </a:lnSpc>
            </a:pPr>
            <a:endParaRPr lang="en-US" sz="3442" b="1">
              <a:solidFill>
                <a:srgbClr val="000000"/>
              </a:solidFill>
              <a:latin typeface="Open Sauce Bold"/>
              <a:ea typeface="Open Sauce Bold"/>
              <a:cs typeface="Open Sauce Bold"/>
              <a:sym typeface="Open Sauce Bold"/>
            </a:endParaRPr>
          </a:p>
        </p:txBody>
      </p:sp>
      <p:sp>
        <p:nvSpPr>
          <p:cNvPr id="27" name="TextBox 27"/>
          <p:cNvSpPr txBox="1"/>
          <p:nvPr/>
        </p:nvSpPr>
        <p:spPr>
          <a:xfrm>
            <a:off x="1307031" y="3248784"/>
            <a:ext cx="5695069" cy="3996720"/>
          </a:xfrm>
          <a:prstGeom prst="rect">
            <a:avLst/>
          </a:prstGeom>
        </p:spPr>
        <p:txBody>
          <a:bodyPr lIns="0" tIns="0" rIns="0" bIns="0" rtlCol="0" anchor="t">
            <a:spAutoFit/>
          </a:bodyPr>
          <a:lstStyle/>
          <a:p>
            <a:pPr algn="just">
              <a:lnSpc>
                <a:spcPts val="2308"/>
              </a:lnSpc>
            </a:pPr>
            <a:r>
              <a:rPr lang="en-US" sz="1648">
                <a:solidFill>
                  <a:srgbClr val="000000"/>
                </a:solidFill>
                <a:latin typeface="Open Sauce"/>
                <a:ea typeface="Open Sauce"/>
                <a:cs typeface="Open Sauce"/>
                <a:sym typeface="Open Sauce"/>
              </a:rPr>
              <a:t>The qualitative secondary research design is suitable because this research will analyse in-depth available data, like interviews, focus groups, and case studies, to investigate the experiences of exercise programs by elderly individuals. This methodology has provided in-depth, contextual information on emotional, social, and motivational predictors of depression and adherence to exercise (George, 2023). The data collection also makes the process more efficient and ethically pure, especially when a study targets vulnerable people. It also helps to establish the patterns and themes which could be used in further intervention and policy formation.</a:t>
            </a:r>
          </a:p>
          <a:p>
            <a:pPr algn="just">
              <a:lnSpc>
                <a:spcPts val="2308"/>
              </a:lnSpc>
            </a:pPr>
            <a:endParaRPr lang="en-US" sz="1648">
              <a:solidFill>
                <a:srgbClr val="000000"/>
              </a:solidFill>
              <a:latin typeface="Open Sauce"/>
              <a:ea typeface="Open Sauce"/>
              <a:cs typeface="Open Sauce"/>
              <a:sym typeface="Open Sauce"/>
            </a:endParaRPr>
          </a:p>
        </p:txBody>
      </p:sp>
      <p:sp>
        <p:nvSpPr>
          <p:cNvPr id="28" name="TextBox 28"/>
          <p:cNvSpPr txBox="1"/>
          <p:nvPr/>
        </p:nvSpPr>
        <p:spPr>
          <a:xfrm>
            <a:off x="8060205" y="6160291"/>
            <a:ext cx="6087623" cy="1284375"/>
          </a:xfrm>
          <a:prstGeom prst="rect">
            <a:avLst/>
          </a:prstGeom>
        </p:spPr>
        <p:txBody>
          <a:bodyPr lIns="0" tIns="0" rIns="0" bIns="0" rtlCol="0" anchor="t">
            <a:spAutoFit/>
          </a:bodyPr>
          <a:lstStyle/>
          <a:p>
            <a:pPr algn="l">
              <a:lnSpc>
                <a:spcPts val="5183"/>
              </a:lnSpc>
            </a:pPr>
            <a:r>
              <a:rPr lang="en-US" sz="3702" b="1">
                <a:solidFill>
                  <a:srgbClr val="000000"/>
                </a:solidFill>
                <a:latin typeface="Open Sauce Bold"/>
                <a:ea typeface="Open Sauce Bold"/>
                <a:cs typeface="Open Sauce Bold"/>
                <a:sym typeface="Open Sauce Bold"/>
              </a:rPr>
              <a:t>Ethical Considerations</a:t>
            </a:r>
          </a:p>
          <a:p>
            <a:pPr algn="l">
              <a:lnSpc>
                <a:spcPts val="5183"/>
              </a:lnSpc>
            </a:pPr>
            <a:endParaRPr lang="en-US" sz="3702" b="1">
              <a:solidFill>
                <a:srgbClr val="000000"/>
              </a:solidFill>
              <a:latin typeface="Open Sauce Bold"/>
              <a:ea typeface="Open Sauce Bold"/>
              <a:cs typeface="Open Sauce Bold"/>
              <a:sym typeface="Open Sauce Bold"/>
            </a:endParaRPr>
          </a:p>
        </p:txBody>
      </p:sp>
      <p:sp>
        <p:nvSpPr>
          <p:cNvPr id="29" name="TextBox 29"/>
          <p:cNvSpPr txBox="1"/>
          <p:nvPr/>
        </p:nvSpPr>
        <p:spPr>
          <a:xfrm>
            <a:off x="7910121" y="6839759"/>
            <a:ext cx="5962727" cy="3760500"/>
          </a:xfrm>
          <a:prstGeom prst="rect">
            <a:avLst/>
          </a:prstGeom>
        </p:spPr>
        <p:txBody>
          <a:bodyPr lIns="0" tIns="0" rIns="0" bIns="0" rtlCol="0" anchor="t">
            <a:spAutoFit/>
          </a:bodyPr>
          <a:lstStyle/>
          <a:p>
            <a:pPr algn="just">
              <a:lnSpc>
                <a:spcPts val="2728"/>
              </a:lnSpc>
            </a:pPr>
            <a:r>
              <a:rPr lang="en-US" sz="1948">
                <a:solidFill>
                  <a:srgbClr val="000000"/>
                </a:solidFill>
                <a:latin typeface="Open Sauce"/>
                <a:ea typeface="Open Sauce"/>
                <a:cs typeface="Open Sauce"/>
                <a:sym typeface="Open Sauce"/>
              </a:rPr>
              <a:t>The project will analyse secondary data only, and there are no human subjects involved in the project, no ethical approval is required. The sources shall be duly referenced and cited as per the norms of academic honesty (Natade et al., 2023). The study will be transparent, confidential and adherent to the UK academic ethical requirements, ensuring all the data sources used are collected through credible, peer-reviewed, and publicly accessible works.</a:t>
            </a:r>
          </a:p>
          <a:p>
            <a:pPr algn="just">
              <a:lnSpc>
                <a:spcPts val="2728"/>
              </a:lnSpc>
            </a:pPr>
            <a:endParaRPr lang="en-US" sz="1948">
              <a:solidFill>
                <a:srgbClr val="000000"/>
              </a:solidFill>
              <a:latin typeface="Open Sauce"/>
              <a:ea typeface="Open Sauce"/>
              <a:cs typeface="Open Sauce"/>
              <a:sym typeface="Open Sauce"/>
            </a:endParaRPr>
          </a:p>
        </p:txBody>
      </p:sp>
      <p:sp>
        <p:nvSpPr>
          <p:cNvPr id="30" name="TextBox 30"/>
          <p:cNvSpPr txBox="1"/>
          <p:nvPr/>
        </p:nvSpPr>
        <p:spPr>
          <a:xfrm>
            <a:off x="7833182" y="2463784"/>
            <a:ext cx="5774818" cy="1170870"/>
          </a:xfrm>
          <a:prstGeom prst="rect">
            <a:avLst/>
          </a:prstGeom>
        </p:spPr>
        <p:txBody>
          <a:bodyPr lIns="0" tIns="0" rIns="0" bIns="0" rtlCol="0" anchor="t">
            <a:spAutoFit/>
          </a:bodyPr>
          <a:lstStyle/>
          <a:p>
            <a:pPr algn="ctr">
              <a:lnSpc>
                <a:spcPts val="4763"/>
              </a:lnSpc>
            </a:pPr>
            <a:r>
              <a:rPr lang="en-US" sz="3402" b="1">
                <a:solidFill>
                  <a:srgbClr val="000000"/>
                </a:solidFill>
                <a:latin typeface="Open Sauce Bold"/>
                <a:ea typeface="Open Sauce Bold"/>
                <a:cs typeface="Open Sauce Bold"/>
                <a:sym typeface="Open Sauce Bold"/>
              </a:rPr>
              <a:t>Data Analysis Technique</a:t>
            </a:r>
          </a:p>
          <a:p>
            <a:pPr algn="l">
              <a:lnSpc>
                <a:spcPts val="4763"/>
              </a:lnSpc>
            </a:pPr>
            <a:endParaRPr lang="en-US" sz="3402" b="1">
              <a:solidFill>
                <a:srgbClr val="000000"/>
              </a:solidFill>
              <a:latin typeface="Open Sauce Bold"/>
              <a:ea typeface="Open Sauce Bold"/>
              <a:cs typeface="Open Sauce Bold"/>
              <a:sym typeface="Open Sauce Bold"/>
            </a:endParaRPr>
          </a:p>
        </p:txBody>
      </p:sp>
      <p:sp>
        <p:nvSpPr>
          <p:cNvPr id="31" name="TextBox 31"/>
          <p:cNvSpPr txBox="1"/>
          <p:nvPr/>
        </p:nvSpPr>
        <p:spPr>
          <a:xfrm>
            <a:off x="7910121" y="3049219"/>
            <a:ext cx="6038626" cy="2820700"/>
          </a:xfrm>
          <a:prstGeom prst="rect">
            <a:avLst/>
          </a:prstGeom>
        </p:spPr>
        <p:txBody>
          <a:bodyPr lIns="0" tIns="0" rIns="0" bIns="0" rtlCol="0" anchor="t">
            <a:spAutoFit/>
          </a:bodyPr>
          <a:lstStyle/>
          <a:p>
            <a:pPr algn="just">
              <a:lnSpc>
                <a:spcPts val="2028"/>
              </a:lnSpc>
            </a:pPr>
            <a:r>
              <a:rPr lang="en-US" sz="1448">
                <a:solidFill>
                  <a:srgbClr val="000000"/>
                </a:solidFill>
                <a:latin typeface="Open Sauce"/>
                <a:ea typeface="Open Sauce"/>
                <a:cs typeface="Open Sauce"/>
                <a:sym typeface="Open Sauce"/>
              </a:rPr>
              <a:t>A thematic analysis will be employed in this research to identify, organise and interpret the patterns of meaning in the data. By exploring the experience of the elderly population thoroughly, specific themes became evident and indicated general perceptions regarding the effect of exercise on depression. It is an appropriate approach towards secondary qualitative research studies because it allows the researcher to infer valuable insights using the narratives available (Dawadi, 2020). It is flexible, and allows depth, thus appropriate to investigate the in-depth emotional, social layers associated with elderly mental health and exercise.</a:t>
            </a:r>
          </a:p>
          <a:p>
            <a:pPr algn="just">
              <a:lnSpc>
                <a:spcPts val="2028"/>
              </a:lnSpc>
            </a:pPr>
            <a:endParaRPr lang="en-US" sz="1448">
              <a:solidFill>
                <a:srgbClr val="000000"/>
              </a:solidFill>
              <a:latin typeface="Open Sauce"/>
              <a:ea typeface="Open Sauce"/>
              <a:cs typeface="Open Sauce"/>
              <a:sym typeface="Open Sauce"/>
            </a:endParaRPr>
          </a:p>
        </p:txBody>
      </p:sp>
      <p:sp>
        <p:nvSpPr>
          <p:cNvPr id="32" name="TextBox 32"/>
          <p:cNvSpPr txBox="1"/>
          <p:nvPr/>
        </p:nvSpPr>
        <p:spPr>
          <a:xfrm>
            <a:off x="1255526" y="7705359"/>
            <a:ext cx="6386959" cy="1284375"/>
          </a:xfrm>
          <a:prstGeom prst="rect">
            <a:avLst/>
          </a:prstGeom>
        </p:spPr>
        <p:txBody>
          <a:bodyPr lIns="0" tIns="0" rIns="0" bIns="0" rtlCol="0" anchor="t">
            <a:spAutoFit/>
          </a:bodyPr>
          <a:lstStyle/>
          <a:p>
            <a:pPr algn="l">
              <a:lnSpc>
                <a:spcPts val="5183"/>
              </a:lnSpc>
            </a:pPr>
            <a:r>
              <a:rPr lang="en-US" sz="3702" b="1" dirty="0">
                <a:solidFill>
                  <a:srgbClr val="000000"/>
                </a:solidFill>
                <a:latin typeface="Open Sauce Bold"/>
                <a:ea typeface="Open Sauce Bold"/>
                <a:cs typeface="Open Sauce Bold"/>
                <a:sym typeface="Open Sauce Bold"/>
              </a:rPr>
              <a:t>Data Collection Methods</a:t>
            </a:r>
          </a:p>
          <a:p>
            <a:pPr algn="l">
              <a:lnSpc>
                <a:spcPts val="5183"/>
              </a:lnSpc>
            </a:pPr>
            <a:endParaRPr lang="en-US" sz="3702" b="1" dirty="0">
              <a:solidFill>
                <a:srgbClr val="000000"/>
              </a:solidFill>
              <a:latin typeface="Open Sauce Bold"/>
              <a:ea typeface="Open Sauce Bold"/>
              <a:cs typeface="Open Sauce Bold"/>
              <a:sym typeface="Open Sauce Bold"/>
            </a:endParaRPr>
          </a:p>
        </p:txBody>
      </p:sp>
      <p:sp>
        <p:nvSpPr>
          <p:cNvPr id="33" name="TextBox 33"/>
          <p:cNvSpPr txBox="1"/>
          <p:nvPr/>
        </p:nvSpPr>
        <p:spPr>
          <a:xfrm>
            <a:off x="1307031" y="8352309"/>
            <a:ext cx="5816187" cy="2727355"/>
          </a:xfrm>
          <a:prstGeom prst="rect">
            <a:avLst/>
          </a:prstGeom>
        </p:spPr>
        <p:txBody>
          <a:bodyPr lIns="0" tIns="0" rIns="0" bIns="0" rtlCol="0" anchor="t">
            <a:spAutoFit/>
          </a:bodyPr>
          <a:lstStyle/>
          <a:p>
            <a:pPr algn="just">
              <a:lnSpc>
                <a:spcPts val="2448"/>
              </a:lnSpc>
            </a:pPr>
            <a:r>
              <a:rPr lang="en-US" sz="1748">
                <a:solidFill>
                  <a:srgbClr val="000000"/>
                </a:solidFill>
                <a:latin typeface="Open Sauce"/>
                <a:ea typeface="Open Sauce"/>
                <a:cs typeface="Open Sauce"/>
                <a:sym typeface="Open Sauce"/>
              </a:rPr>
              <a:t>The data was collected from peer-reviewed journal articles, government publications, and official reports by the NHS, NICE, and the World Health Organisation. The relevant literature published between 2014 and 2024 was identified in specific databases, including PubMed, ScienceDirect, CINAHL, and Google Scholar. The following eligibility criteria were developed for selecting studies:</a:t>
            </a:r>
          </a:p>
          <a:p>
            <a:pPr algn="just">
              <a:lnSpc>
                <a:spcPts val="2448"/>
              </a:lnSpc>
            </a:pPr>
            <a:endParaRPr lang="en-US" sz="1748">
              <a:solidFill>
                <a:srgbClr val="000000"/>
              </a:solidFill>
              <a:latin typeface="Open Sauce"/>
              <a:ea typeface="Open Sauce"/>
              <a:cs typeface="Open Sauce"/>
              <a:sym typeface="Open Sauce"/>
            </a:endParaRPr>
          </a:p>
        </p:txBody>
      </p:sp>
      <p:sp>
        <p:nvSpPr>
          <p:cNvPr id="34" name="TextBox 34"/>
          <p:cNvSpPr txBox="1"/>
          <p:nvPr/>
        </p:nvSpPr>
        <p:spPr>
          <a:xfrm>
            <a:off x="2139733" y="15538819"/>
            <a:ext cx="3579020" cy="1287075"/>
          </a:xfrm>
          <a:prstGeom prst="rect">
            <a:avLst/>
          </a:prstGeom>
        </p:spPr>
        <p:txBody>
          <a:bodyPr lIns="0" tIns="0" rIns="0" bIns="0" rtlCol="0" anchor="t">
            <a:spAutoFit/>
          </a:bodyPr>
          <a:lstStyle/>
          <a:p>
            <a:pPr algn="ctr">
              <a:lnSpc>
                <a:spcPts val="5183"/>
              </a:lnSpc>
            </a:pPr>
            <a:r>
              <a:rPr lang="en-US" sz="3702" b="1">
                <a:solidFill>
                  <a:srgbClr val="000000"/>
                </a:solidFill>
                <a:latin typeface="Open Sauce Bold"/>
                <a:ea typeface="Open Sauce Bold"/>
                <a:cs typeface="Open Sauce Bold"/>
                <a:sym typeface="Open Sauce Bold"/>
              </a:rPr>
              <a:t>References </a:t>
            </a:r>
          </a:p>
          <a:p>
            <a:pPr algn="l">
              <a:lnSpc>
                <a:spcPts val="5183"/>
              </a:lnSpc>
            </a:pPr>
            <a:endParaRPr lang="en-US" sz="3702" b="1">
              <a:solidFill>
                <a:srgbClr val="000000"/>
              </a:solidFill>
              <a:latin typeface="Open Sauce Bold"/>
              <a:ea typeface="Open Sauce Bold"/>
              <a:cs typeface="Open Sauce Bold"/>
              <a:sym typeface="Open Sauce Bold"/>
            </a:endParaRPr>
          </a:p>
        </p:txBody>
      </p:sp>
      <p:sp>
        <p:nvSpPr>
          <p:cNvPr id="35" name="TextBox 35"/>
          <p:cNvSpPr txBox="1"/>
          <p:nvPr/>
        </p:nvSpPr>
        <p:spPr>
          <a:xfrm>
            <a:off x="1379031" y="16196644"/>
            <a:ext cx="5468512" cy="4359861"/>
          </a:xfrm>
          <a:prstGeom prst="rect">
            <a:avLst/>
          </a:prstGeom>
        </p:spPr>
        <p:txBody>
          <a:bodyPr lIns="0" tIns="0" rIns="0" bIns="0" rtlCol="0" anchor="t">
            <a:spAutoFit/>
          </a:bodyPr>
          <a:lstStyle/>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Cheong, H., Lyons, A., Houghton, R. and Majumdar, A. (2023). Secondary Qualitative Research Methodology Using Online Data within the Context of Social Sciences. International Journal of Qualitative Methods, [online] 22(1), pp.1–19. doi:https://doi.org/10.1177/16094069231180160.</a:t>
            </a:r>
          </a:p>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Dawadi, S. (2020). Thematic Analysis approach: a Step by Step Guide for ELT Research Practitioners. Journal of NELTA, 25(1-2), pp.62–71.</a:t>
            </a:r>
          </a:p>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George, T. (2023). What is Secondary Research? | Definition, Types, &amp; Examples. [online] Scribbr. Available at: https://www.scribbr.com/methodology/secondary-research/.</a:t>
            </a:r>
          </a:p>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Natade, J.L., Murunga, J.W. and Kabesa, S. (2023). Ethical issues in educational research: exploring the required standards in data collection for postgraduate students in Kenya, International Interdisciplinary Conference on the theme Sustaining Human Development in an Emerging Digital Era under the Sub-theme: Ethical Issues in Research. University of Eldoret 8th International Interdisciplinary Conference-8th IIC, 9th-10th Sept. 2023. [online] Available at: </a:t>
            </a:r>
            <a:r>
              <a:rPr lang="en-US" sz="979" u="sng">
                <a:solidFill>
                  <a:srgbClr val="000000"/>
                </a:solidFill>
                <a:latin typeface="Open Sauce"/>
                <a:ea typeface="Open Sauce"/>
                <a:cs typeface="Open Sauce"/>
                <a:sym typeface="Open Sauce"/>
                <a:hlinkClick r:id="rId8" tooltip="https://www.researchgate.net/publication/375834765_ethical_issues_in_educational_research_exploring_the_required_standards_in_data_collection_for_postgraduate_students_in_kenya_th_International_Interdisciplinary_Conference_on_the_theme_Sustaining_Huma"/>
              </a:rPr>
              <a:t>https://www.researchgate.net/publication/375834765_ethical_issues_in_educational_research_exploring_the_required_standards_in_data_collection_for_postgraduate_students_in_kenya_th_International_Interdisciplinary_Conference_on_the_theme_Sustaining_Huma</a:t>
            </a:r>
            <a:r>
              <a:rPr lang="en-US" sz="979">
                <a:solidFill>
                  <a:srgbClr val="000000"/>
                </a:solidFill>
                <a:latin typeface="Open Sauce"/>
                <a:ea typeface="Open Sauce"/>
                <a:cs typeface="Open Sauce"/>
                <a:sym typeface="Open Sauce"/>
              </a:rPr>
              <a:t>. </a:t>
            </a:r>
          </a:p>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Reynolds, C.F., Jeste, D.V., Sachdev, P.S. and Blazer, D.G. (2022). Mental health care for older adults: recent advances and new directions in clinical practice and research. World Psychiatry, [online] 21(3), pp.336–363. doi:https://doi.org/10.1002/wps.20996.</a:t>
            </a:r>
          </a:p>
          <a:p>
            <a:pPr marL="211443" lvl="1" indent="-105721" algn="just">
              <a:lnSpc>
                <a:spcPts val="1371"/>
              </a:lnSpc>
              <a:buFont typeface="Arial"/>
              <a:buChar char="•"/>
            </a:pPr>
            <a:r>
              <a:rPr lang="en-US" sz="979">
                <a:solidFill>
                  <a:srgbClr val="000000"/>
                </a:solidFill>
                <a:latin typeface="Open Sauce"/>
                <a:ea typeface="Open Sauce"/>
                <a:cs typeface="Open Sauce"/>
                <a:sym typeface="Open Sauce"/>
              </a:rPr>
              <a:t>Thomson, L. and Chatterjee, H.J. (2024). Barriers and Enablers of Integrated Care in the UK: a Rapid Evidence Review of Review Articles and Grey Literature 2018–2022. Frontiers in Public Health, [online] 11(1). doi:https://doi.org/10.3389/fpubh.2023.1286479.</a:t>
            </a:r>
          </a:p>
        </p:txBody>
      </p:sp>
      <p:sp>
        <p:nvSpPr>
          <p:cNvPr id="36" name="TextBox 36"/>
          <p:cNvSpPr txBox="1"/>
          <p:nvPr/>
        </p:nvSpPr>
        <p:spPr>
          <a:xfrm>
            <a:off x="7680576" y="11084309"/>
            <a:ext cx="6696475" cy="1215955"/>
          </a:xfrm>
          <a:prstGeom prst="rect">
            <a:avLst/>
          </a:prstGeom>
        </p:spPr>
        <p:txBody>
          <a:bodyPr lIns="0" tIns="0" rIns="0" bIns="0" rtlCol="0" anchor="t">
            <a:spAutoFit/>
          </a:bodyPr>
          <a:lstStyle/>
          <a:p>
            <a:pPr algn="ctr">
              <a:lnSpc>
                <a:spcPts val="4903"/>
              </a:lnSpc>
            </a:pPr>
            <a:r>
              <a:rPr lang="en-US" sz="3502" b="1">
                <a:solidFill>
                  <a:srgbClr val="000000"/>
                </a:solidFill>
                <a:latin typeface="Open Sauce Bold"/>
                <a:ea typeface="Open Sauce Bold"/>
                <a:cs typeface="Open Sauce Bold"/>
                <a:sym typeface="Open Sauce Bold"/>
              </a:rPr>
              <a:t>Limitations of the Study</a:t>
            </a:r>
          </a:p>
          <a:p>
            <a:pPr algn="ctr">
              <a:lnSpc>
                <a:spcPts val="4903"/>
              </a:lnSpc>
            </a:pPr>
            <a:endParaRPr lang="en-US" sz="3502" b="1">
              <a:solidFill>
                <a:srgbClr val="000000"/>
              </a:solidFill>
              <a:latin typeface="Open Sauce Bold"/>
              <a:ea typeface="Open Sauce Bold"/>
              <a:cs typeface="Open Sauce Bold"/>
              <a:sym typeface="Open Sauce Bold"/>
            </a:endParaRPr>
          </a:p>
        </p:txBody>
      </p:sp>
      <p:sp>
        <p:nvSpPr>
          <p:cNvPr id="37" name="TextBox 37"/>
          <p:cNvSpPr txBox="1"/>
          <p:nvPr/>
        </p:nvSpPr>
        <p:spPr>
          <a:xfrm>
            <a:off x="8035657" y="11731259"/>
            <a:ext cx="5787556" cy="3456335"/>
          </a:xfrm>
          <a:prstGeom prst="rect">
            <a:avLst/>
          </a:prstGeom>
        </p:spPr>
        <p:txBody>
          <a:bodyPr lIns="0" tIns="0" rIns="0" bIns="0" rtlCol="0" anchor="t">
            <a:spAutoFit/>
          </a:bodyPr>
          <a:lstStyle/>
          <a:p>
            <a:pPr algn="just">
              <a:lnSpc>
                <a:spcPts val="2168"/>
              </a:lnSpc>
            </a:pPr>
            <a:r>
              <a:rPr lang="en-US" sz="1548">
                <a:solidFill>
                  <a:srgbClr val="000000"/>
                </a:solidFill>
                <a:latin typeface="Open Sauce"/>
                <a:ea typeface="Open Sauce"/>
                <a:cs typeface="Open Sauce"/>
                <a:sym typeface="Open Sauce"/>
              </a:rPr>
              <a:t>The limitation of this study is that it uses secondary qualitative data, which limits the control over the primary process of data collection and does not guarantee full compatibility with the focus of the research (Cheong et al., 2023). The results also suffer from dependence on the context, necessary to limit their generalisability to diverse groups of elderly individuals in the UK. Moreover, the subjectivity of thematic analysis brings possible researcher bias to theme interpretations. The lack of quantitative data implies that the study cannot evaluate the level of change in depressive symptoms, but only perceived experiences and meanings (Thomson and Chatterjee, 2024).</a:t>
            </a:r>
          </a:p>
          <a:p>
            <a:pPr algn="just">
              <a:lnSpc>
                <a:spcPts val="2168"/>
              </a:lnSpc>
            </a:pPr>
            <a:endParaRPr lang="en-US" sz="1548">
              <a:solidFill>
                <a:srgbClr val="000000"/>
              </a:solidFill>
              <a:latin typeface="Open Sauce"/>
              <a:ea typeface="Open Sauce"/>
              <a:cs typeface="Open Sauce"/>
              <a:sym typeface="Open Sauce"/>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912</Words>
  <Application>Microsoft Office PowerPoint</Application>
  <PresentationFormat>Custom</PresentationFormat>
  <Paragraphs>18</Paragraphs>
  <Slides>1</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vt:i4>
      </vt:variant>
    </vt:vector>
  </HeadingPairs>
  <TitlesOfParts>
    <vt:vector size="7" baseType="lpstr">
      <vt:lpstr>Calibri</vt:lpstr>
      <vt:lpstr>Open Sauce</vt:lpstr>
      <vt:lpstr>Open Sauce Bold</vt:lpstr>
      <vt:lpstr>Arial</vt:lpstr>
      <vt:lpstr>Office Theme</vt:lpstr>
      <vt:lpstr>Worksheet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Aqila Khan (2224595)</cp:lastModifiedBy>
  <cp:revision>1</cp:revision>
  <dcterms:created xsi:type="dcterms:W3CDTF">2006-08-16T00:00:00Z</dcterms:created>
  <dcterms:modified xsi:type="dcterms:W3CDTF">2025-10-09T21:08:29Z</dcterms:modified>
  <dc:identifier>DAGrKT5Segc</dc:identifier>
</cp:coreProperties>
</file>