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256" r:id="rId2"/>
    <p:sldId id="268" r:id="rId3"/>
    <p:sldId id="273" r:id="rId4"/>
    <p:sldId id="275" r:id="rId5"/>
    <p:sldId id="266" r:id="rId6"/>
    <p:sldId id="271" r:id="rId7"/>
    <p:sldId id="274" r:id="rId8"/>
    <p:sldId id="270" r:id="rId9"/>
    <p:sldId id="27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621" autoAdjust="0"/>
  </p:normalViewPr>
  <p:slideViewPr>
    <p:cSldViewPr snapToGrid="0">
      <p:cViewPr varScale="1">
        <p:scale>
          <a:sx n="52" d="100"/>
          <a:sy n="52" d="100"/>
        </p:scale>
        <p:origin x="1228" y="52"/>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6/15/2026</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6/15/2026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BC849E9A-41F7-4779-A581-48A7C374A227}" type="slidenum">
              <a:rPr lang="en-US" smtClean="0"/>
              <a:t>1</a:t>
            </a:fld>
            <a:endParaRPr lang="en-US" dirty="0"/>
          </a:p>
        </p:txBody>
      </p:sp>
    </p:spTree>
    <p:extLst>
      <p:ext uri="{BB962C8B-B14F-4D97-AF65-F5344CB8AC3E}">
        <p14:creationId xmlns:p14="http://schemas.microsoft.com/office/powerpoint/2010/main" val="1972506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Good morning. </a:t>
            </a:r>
            <a:r>
              <a:rPr lang="en-GB" sz="1200" b="0" i="0" kern="1200" dirty="0">
                <a:solidFill>
                  <a:schemeClr val="tx1"/>
                </a:solidFill>
                <a:effectLst/>
                <a:latin typeface="+mn-lt"/>
                <a:ea typeface="+mn-ea"/>
                <a:cs typeface="+mn-cs"/>
              </a:rPr>
              <a:t>I am going to talk about how MS. Outlook can help Riverdale Nursing Home staff's training. Staff training is important to help maintain professional practice and quality provision. I will tell you why Outlook is the best application to use for this and how Outlook can be used to make working areas more efficient.</a:t>
            </a:r>
            <a:endParaRPr lang="en-PK"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2</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38388-086F-275E-C8D9-5C11F80D8F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C1EC94-7094-98EF-E45B-5FACD994D6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61500C-BB7E-AC86-7AD9-B790CD811B47}"/>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Importance of training: </a:t>
            </a:r>
          </a:p>
          <a:p>
            <a:r>
              <a:rPr lang="en-GB" sz="1200" b="0" i="0" kern="1200" dirty="0">
                <a:solidFill>
                  <a:schemeClr val="tx1"/>
                </a:solidFill>
                <a:effectLst/>
                <a:latin typeface="+mn-lt"/>
                <a:ea typeface="+mn-ea"/>
                <a:cs typeface="+mn-cs"/>
              </a:rPr>
              <a:t>The practices and regulations of the health sector are constantly evolving. There must be regular opportunities for staff to enhance their skills and knowledge. Safe care and consistent, person-centred care is provided through appropriate training.</a:t>
            </a:r>
            <a:endParaRPr lang="en-PK"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F92AEDE-F937-9BF6-C4BD-3D2564E16C02}"/>
              </a:ext>
            </a:extLst>
          </p:cNvPr>
          <p:cNvSpPr>
            <a:spLocks noGrp="1"/>
          </p:cNvSpPr>
          <p:nvPr>
            <p:ph type="sldNum" sz="quarter" idx="10"/>
          </p:nvPr>
        </p:nvSpPr>
        <p:spPr/>
        <p:txBody>
          <a:bodyPr/>
          <a:lstStyle/>
          <a:p>
            <a:fld id="{BC849E9A-41F7-4779-A581-48A7C374A227}" type="slidenum">
              <a:rPr lang="en-US" smtClean="0"/>
              <a:t>3</a:t>
            </a:fld>
            <a:endParaRPr lang="en-US" dirty="0"/>
          </a:p>
        </p:txBody>
      </p:sp>
    </p:spTree>
    <p:extLst>
      <p:ext uri="{BB962C8B-B14F-4D97-AF65-F5344CB8AC3E}">
        <p14:creationId xmlns:p14="http://schemas.microsoft.com/office/powerpoint/2010/main" val="257884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6D2E8-A67D-833B-2ABE-D42077133C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F21DAB-8530-3448-C352-65E203FD66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52E81D-BD56-C550-9A64-18560BD1CBE9}"/>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Outlook can be widely used in the office environment to maintain communication and schedules. Features that can assist managers in organizing training sessions and providing important information to staff may include the following. This is a useful tool for supporting staff development in Outlook.</a:t>
            </a:r>
            <a:endParaRPr lang="en-PK"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61BDCB03-8237-7570-E9B5-C87C8FA4708A}"/>
              </a:ext>
            </a:extLst>
          </p:cNvPr>
          <p:cNvSpPr>
            <a:spLocks noGrp="1"/>
          </p:cNvSpPr>
          <p:nvPr>
            <p:ph type="sldNum" sz="quarter" idx="10"/>
          </p:nvPr>
        </p:nvSpPr>
        <p:spPr/>
        <p:txBody>
          <a:bodyPr/>
          <a:lstStyle/>
          <a:p>
            <a:fld id="{BC849E9A-41F7-4779-A581-48A7C374A227}" type="slidenum">
              <a:rPr lang="en-US" smtClean="0"/>
              <a:t>4</a:t>
            </a:fld>
            <a:endParaRPr lang="en-US" dirty="0"/>
          </a:p>
        </p:txBody>
      </p:sp>
    </p:spTree>
    <p:extLst>
      <p:ext uri="{BB962C8B-B14F-4D97-AF65-F5344CB8AC3E}">
        <p14:creationId xmlns:p14="http://schemas.microsoft.com/office/powerpoint/2010/main" val="4205074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Outlook is appropriate because it concentrates on communication regarding training. Staff can be invited, updated and reminded all in one location. This will minimise the risk of missing sessions and enhance overall organisation.</a:t>
            </a:r>
            <a:endParaRPr lang="en-PK"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5</a:t>
            </a:fld>
            <a:endParaRPr lang="en-US" dirty="0"/>
          </a:p>
        </p:txBody>
      </p:sp>
    </p:spTree>
    <p:extLst>
      <p:ext uri="{BB962C8B-B14F-4D97-AF65-F5344CB8AC3E}">
        <p14:creationId xmlns:p14="http://schemas.microsoft.com/office/powerpoint/2010/main" val="2295961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There are several benefits of Outlook such as communication and scheduling. It is not a full training platform, </a:t>
            </a:r>
            <a:r>
              <a:rPr lang="en-GB" sz="1200" b="0" i="0" kern="1200" dirty="0" err="1">
                <a:solidFill>
                  <a:schemeClr val="tx1"/>
                </a:solidFill>
                <a:effectLst/>
                <a:latin typeface="+mn-lt"/>
                <a:ea typeface="+mn-ea"/>
                <a:cs typeface="+mn-cs"/>
              </a:rPr>
              <a:t>howevernbecause</a:t>
            </a:r>
            <a:r>
              <a:rPr lang="en-GB" sz="1200" b="0" i="0" kern="1200" dirty="0">
                <a:solidFill>
                  <a:schemeClr val="tx1"/>
                </a:solidFill>
                <a:effectLst/>
                <a:latin typeface="+mn-lt"/>
                <a:ea typeface="+mn-ea"/>
                <a:cs typeface="+mn-cs"/>
              </a:rPr>
              <a:t> it is unable to provide interactive learning activities. It is therefore best used to assist and structure training, but not deliver it.</a:t>
            </a:r>
            <a:endParaRPr lang="en-PK" dirty="0"/>
          </a:p>
        </p:txBody>
      </p:sp>
      <p:sp>
        <p:nvSpPr>
          <p:cNvPr id="4" name="Slide Number Placeholder 3"/>
          <p:cNvSpPr>
            <a:spLocks noGrp="1"/>
          </p:cNvSpPr>
          <p:nvPr>
            <p:ph type="sldNum" sz="quarter" idx="5"/>
          </p:nvPr>
        </p:nvSpPr>
        <p:spPr/>
        <p:txBody>
          <a:bodyPr/>
          <a:lstStyle/>
          <a:p>
            <a:fld id="{BC849E9A-41F7-4779-A581-48A7C374A227}" type="slidenum">
              <a:rPr lang="en-US" smtClean="0"/>
              <a:t>6</a:t>
            </a:fld>
            <a:endParaRPr lang="en-US" dirty="0"/>
          </a:p>
        </p:txBody>
      </p:sp>
    </p:spTree>
    <p:extLst>
      <p:ext uri="{BB962C8B-B14F-4D97-AF65-F5344CB8AC3E}">
        <p14:creationId xmlns:p14="http://schemas.microsoft.com/office/powerpoint/2010/main" val="901115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C3D89-66FB-F16B-4A74-15F5AE05DB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3E1A30-3BDB-0882-B1B7-AEE2D4F320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0522B7-9195-39C2-6DB1-45876F9F0D41}"/>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This is an example of how Outlook can help with staff training in the real world. Using emails, calendars and reminders managers can keep staff informed and prepared. This facilitates more effective training and better care for residents.</a:t>
            </a:r>
            <a:endParaRPr lang="en-PK"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165750F-8FCE-0C91-4732-508AC09C09D3}"/>
              </a:ext>
            </a:extLst>
          </p:cNvPr>
          <p:cNvSpPr>
            <a:spLocks noGrp="1"/>
          </p:cNvSpPr>
          <p:nvPr>
            <p:ph type="sldNum" sz="quarter" idx="10"/>
          </p:nvPr>
        </p:nvSpPr>
        <p:spPr/>
        <p:txBody>
          <a:bodyPr/>
          <a:lstStyle/>
          <a:p>
            <a:fld id="{BC849E9A-41F7-4779-A581-48A7C374A227}" type="slidenum">
              <a:rPr lang="en-US" smtClean="0"/>
              <a:t>7</a:t>
            </a:fld>
            <a:endParaRPr lang="en-US" dirty="0"/>
          </a:p>
        </p:txBody>
      </p:sp>
    </p:spTree>
    <p:extLst>
      <p:ext uri="{BB962C8B-B14F-4D97-AF65-F5344CB8AC3E}">
        <p14:creationId xmlns:p14="http://schemas.microsoft.com/office/powerpoint/2010/main" val="2528015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conclude, Outlook can facilitate better staff training management at Riverdale Nursing Home. It enhances communication, minimises organisational issues and enables teachers and staff to be informed about learning opportunities. Therefore it may help increase workplace efficiency and enhance care results.</a:t>
            </a:r>
            <a:endParaRPr lang="en-PK"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8</a:t>
            </a:fld>
            <a:endParaRPr lang="en-US" dirty="0"/>
          </a:p>
        </p:txBody>
      </p:sp>
    </p:spTree>
    <p:extLst>
      <p:ext uri="{BB962C8B-B14F-4D97-AF65-F5344CB8AC3E}">
        <p14:creationId xmlns:p14="http://schemas.microsoft.com/office/powerpoint/2010/main" val="898123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6/15/2026</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6/15/2026</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6/15/2026</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6/15/2026</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6/15/2026</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6/15/2026</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6/15/2026</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6/15/2026</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6/15/2026</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6/15/2026</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6/15/2026</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6/15/2026</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4654296" y="3945418"/>
            <a:ext cx="5609219" cy="576738"/>
          </a:xfrm>
        </p:spPr>
        <p:txBody>
          <a:bodyPr anchor="b">
            <a:normAutofit/>
          </a:bodyPr>
          <a:lstStyle/>
          <a:p>
            <a:pPr algn="l"/>
            <a:r>
              <a:rPr lang="en-US" sz="2000" b="1" dirty="0">
                <a:latin typeface="Times New Roman" panose="02020603050405020304" pitchFamily="18" charset="0"/>
                <a:cs typeface="Times New Roman" panose="02020603050405020304" pitchFamily="18" charset="0"/>
              </a:rPr>
              <a:t>Module Code:         LCHS4007</a:t>
            </a: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95F33FA-67CD-9655-9CB2-7B8D970DE255}"/>
              </a:ext>
            </a:extLst>
          </p:cNvPr>
          <p:cNvPicPr>
            <a:picLocks noChangeAspect="1"/>
          </p:cNvPicPr>
          <p:nvPr/>
        </p:nvPicPr>
        <p:blipFill>
          <a:blip r:embed="rId3"/>
          <a:stretch>
            <a:fillRect/>
          </a:stretch>
        </p:blipFill>
        <p:spPr>
          <a:xfrm>
            <a:off x="9806750" y="615908"/>
            <a:ext cx="1941657" cy="2096811"/>
          </a:xfrm>
          <a:prstGeom prst="rect">
            <a:avLst/>
          </a:prstGeom>
        </p:spPr>
      </p:pic>
      <p:pic>
        <p:nvPicPr>
          <p:cNvPr id="10" name="Picture 9">
            <a:extLst>
              <a:ext uri="{FF2B5EF4-FFF2-40B4-BE49-F238E27FC236}">
                <a16:creationId xmlns:a16="http://schemas.microsoft.com/office/drawing/2014/main" id="{9A9A28B8-0723-CCF0-893C-E990A9B7F45F}"/>
              </a:ext>
            </a:extLst>
          </p:cNvPr>
          <p:cNvPicPr>
            <a:picLocks noChangeAspect="1"/>
          </p:cNvPicPr>
          <p:nvPr/>
        </p:nvPicPr>
        <p:blipFill>
          <a:blip r:embed="rId4"/>
          <a:stretch>
            <a:fillRect/>
          </a:stretch>
        </p:blipFill>
        <p:spPr>
          <a:xfrm>
            <a:off x="408524" y="3614633"/>
            <a:ext cx="2270190" cy="1938177"/>
          </a:xfrm>
          <a:prstGeom prst="rect">
            <a:avLst/>
          </a:prstGeom>
        </p:spPr>
      </p:pic>
      <p:pic>
        <p:nvPicPr>
          <p:cNvPr id="13" name="Picture 12">
            <a:extLst>
              <a:ext uri="{FF2B5EF4-FFF2-40B4-BE49-F238E27FC236}">
                <a16:creationId xmlns:a16="http://schemas.microsoft.com/office/drawing/2014/main" id="{A0F72183-980E-3A76-AF8A-BAD080D499F7}"/>
              </a:ext>
            </a:extLst>
          </p:cNvPr>
          <p:cNvPicPr>
            <a:picLocks noChangeAspect="1"/>
          </p:cNvPicPr>
          <p:nvPr/>
        </p:nvPicPr>
        <p:blipFill>
          <a:blip r:embed="rId5"/>
          <a:stretch>
            <a:fillRect/>
          </a:stretch>
        </p:blipFill>
        <p:spPr>
          <a:xfrm>
            <a:off x="6048195" y="1356360"/>
            <a:ext cx="1678485" cy="1706880"/>
          </a:xfrm>
          <a:prstGeom prst="rect">
            <a:avLst/>
          </a:prstGeom>
        </p:spPr>
      </p:pic>
      <p:pic>
        <p:nvPicPr>
          <p:cNvPr id="15" name="Picture 14">
            <a:extLst>
              <a:ext uri="{FF2B5EF4-FFF2-40B4-BE49-F238E27FC236}">
                <a16:creationId xmlns:a16="http://schemas.microsoft.com/office/drawing/2014/main" id="{4623E146-673B-F516-9E15-B84FD5813F7C}"/>
              </a:ext>
            </a:extLst>
          </p:cNvPr>
          <p:cNvPicPr>
            <a:picLocks noChangeAspect="1"/>
          </p:cNvPicPr>
          <p:nvPr/>
        </p:nvPicPr>
        <p:blipFill>
          <a:blip r:embed="rId6"/>
          <a:stretch>
            <a:fillRect/>
          </a:stretch>
        </p:blipFill>
        <p:spPr>
          <a:xfrm>
            <a:off x="2342033" y="106778"/>
            <a:ext cx="1520040" cy="1371923"/>
          </a:xfrm>
          <a:prstGeom prst="rect">
            <a:avLst/>
          </a:prstGeom>
        </p:spPr>
      </p:pic>
      <p:sp>
        <p:nvSpPr>
          <p:cNvPr id="4" name="Subtitle 2">
            <a:extLst>
              <a:ext uri="{FF2B5EF4-FFF2-40B4-BE49-F238E27FC236}">
                <a16:creationId xmlns:a16="http://schemas.microsoft.com/office/drawing/2014/main" id="{CBE618C5-9DEB-9FF3-FF91-1F5646BB4441}"/>
              </a:ext>
            </a:extLst>
          </p:cNvPr>
          <p:cNvSpPr txBox="1">
            <a:spLocks/>
          </p:cNvSpPr>
          <p:nvPr/>
        </p:nvSpPr>
        <p:spPr>
          <a:xfrm>
            <a:off x="4654293" y="4522155"/>
            <a:ext cx="6044187" cy="462757"/>
          </a:xfrm>
          <a:prstGeom prst="rect">
            <a:avLst/>
          </a:prstGeom>
        </p:spPr>
        <p:txBody>
          <a:bodyPr vert="horz" lIns="91440" tIns="45720" rIns="91440" bIns="45720" rtlCol="0" anchor="b">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dirty="0">
                <a:latin typeface="Times New Roman" panose="02020603050405020304" pitchFamily="18" charset="0"/>
                <a:cs typeface="Times New Roman" panose="02020603050405020304" pitchFamily="18" charset="0"/>
              </a:rPr>
              <a:t>Module Title:            Digital Skills and Research Method         </a:t>
            </a:r>
          </a:p>
        </p:txBody>
      </p:sp>
      <p:sp>
        <p:nvSpPr>
          <p:cNvPr id="5" name="Subtitle 2">
            <a:extLst>
              <a:ext uri="{FF2B5EF4-FFF2-40B4-BE49-F238E27FC236}">
                <a16:creationId xmlns:a16="http://schemas.microsoft.com/office/drawing/2014/main" id="{21EB7F29-5127-A041-395E-F69F51858581}"/>
              </a:ext>
            </a:extLst>
          </p:cNvPr>
          <p:cNvSpPr txBox="1">
            <a:spLocks/>
          </p:cNvSpPr>
          <p:nvPr/>
        </p:nvSpPr>
        <p:spPr>
          <a:xfrm>
            <a:off x="4654293" y="4969546"/>
            <a:ext cx="5609219" cy="462757"/>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dirty="0">
                <a:latin typeface="Times New Roman" panose="02020603050405020304" pitchFamily="18" charset="0"/>
                <a:cs typeface="Times New Roman" panose="02020603050405020304" pitchFamily="18" charset="0"/>
              </a:rPr>
              <a:t>Lecturer’s Name:   Bianca </a:t>
            </a:r>
            <a:r>
              <a:rPr lang="en-US" sz="2000" b="1" dirty="0" err="1">
                <a:latin typeface="Times New Roman" panose="02020603050405020304" pitchFamily="18" charset="0"/>
                <a:cs typeface="Times New Roman" panose="02020603050405020304" pitchFamily="18" charset="0"/>
              </a:rPr>
              <a:t>dodgen</a:t>
            </a:r>
            <a:r>
              <a:rPr lang="en-US" sz="2000" b="1" dirty="0">
                <a:latin typeface="Times New Roman" panose="02020603050405020304" pitchFamily="18" charset="0"/>
                <a:cs typeface="Times New Roman" panose="02020603050405020304" pitchFamily="18" charset="0"/>
              </a:rPr>
              <a:t> </a:t>
            </a:r>
          </a:p>
        </p:txBody>
      </p:sp>
      <p:sp>
        <p:nvSpPr>
          <p:cNvPr id="11" name="Subtitle 2">
            <a:extLst>
              <a:ext uri="{FF2B5EF4-FFF2-40B4-BE49-F238E27FC236}">
                <a16:creationId xmlns:a16="http://schemas.microsoft.com/office/drawing/2014/main" id="{BB5F8923-7122-056F-A1B6-A7DA46AA460E}"/>
              </a:ext>
            </a:extLst>
          </p:cNvPr>
          <p:cNvSpPr txBox="1">
            <a:spLocks/>
          </p:cNvSpPr>
          <p:nvPr/>
        </p:nvSpPr>
        <p:spPr>
          <a:xfrm>
            <a:off x="4654293" y="5416936"/>
            <a:ext cx="5609219" cy="462757"/>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dirty="0">
                <a:latin typeface="Times New Roman" panose="02020603050405020304" pitchFamily="18" charset="0"/>
                <a:cs typeface="Times New Roman" panose="02020603050405020304" pitchFamily="18" charset="0"/>
              </a:rPr>
              <a:t>Student Name:        Usma Bi</a:t>
            </a:r>
          </a:p>
        </p:txBody>
      </p:sp>
      <p:sp>
        <p:nvSpPr>
          <p:cNvPr id="2" name="Subtitle 2">
            <a:extLst>
              <a:ext uri="{FF2B5EF4-FFF2-40B4-BE49-F238E27FC236}">
                <a16:creationId xmlns:a16="http://schemas.microsoft.com/office/drawing/2014/main" id="{542D2ABA-4E97-70E9-3C4B-D3A59FC721C6}"/>
              </a:ext>
            </a:extLst>
          </p:cNvPr>
          <p:cNvSpPr txBox="1">
            <a:spLocks/>
          </p:cNvSpPr>
          <p:nvPr/>
        </p:nvSpPr>
        <p:spPr>
          <a:xfrm>
            <a:off x="4654292" y="5786369"/>
            <a:ext cx="5609219" cy="462757"/>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dirty="0">
                <a:latin typeface="Times New Roman" panose="02020603050405020304" pitchFamily="18" charset="0"/>
                <a:cs typeface="Times New Roman" panose="02020603050405020304" pitchFamily="18" charset="0"/>
              </a:rPr>
              <a:t>Student ID:              2526598</a:t>
            </a:r>
          </a:p>
        </p:txBody>
      </p:sp>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5257D7A-C79C-3C03-CA4A-5731DA3B8386}"/>
              </a:ext>
            </a:extLst>
          </p:cNvPr>
          <p:cNvSpPr txBox="1">
            <a:spLocks/>
          </p:cNvSpPr>
          <p:nvPr/>
        </p:nvSpPr>
        <p:spPr>
          <a:xfrm>
            <a:off x="283308" y="1502228"/>
            <a:ext cx="6014622" cy="462642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lnSpc>
                <a:spcPct val="150000"/>
              </a:lnSpc>
            </a:pPr>
            <a:r>
              <a:rPr lang="en-GB" sz="2000" dirty="0">
                <a:latin typeface="Times New Roman" panose="02020603050405020304" pitchFamily="18" charset="0"/>
                <a:cs typeface="Times New Roman" panose="02020603050405020304" pitchFamily="18" charset="0"/>
              </a:rPr>
              <a:t>In health and social care, staff training plays a crucial role in equipping staff with the necessary knowledge and skills to deliver safe and effective care. The staff members in Riverdale Nursing Home work in two buildings and at various shifts, which make communication and training coordination difficult. Microsoft Outlook can be used to enhance staff training activities in terms of organisation and communication.</a:t>
            </a:r>
            <a:endParaRPr lang="en-GB" sz="2000" b="1" dirty="0">
              <a:latin typeface="Times New Roman" panose="02020603050405020304" pitchFamily="18" charset="0"/>
              <a:cs typeface="Times New Roman" panose="02020603050405020304" pitchFamily="18" charset="0"/>
            </a:endParaRPr>
          </a:p>
          <a:p>
            <a:pPr algn="just">
              <a:lnSpc>
                <a:spcPct val="150000"/>
              </a:lnSpc>
            </a:pPr>
            <a:endParaRPr lang="en-US" sz="2000" b="1" dirty="0">
              <a:latin typeface="Times New Roman" panose="02020603050405020304" pitchFamily="18" charset="0"/>
              <a:cs typeface="Times New Roman" panose="02020603050405020304" pitchFamily="18" charset="0"/>
            </a:endParaRPr>
          </a:p>
        </p:txBody>
      </p:sp>
      <p:sp>
        <p:nvSpPr>
          <p:cNvPr id="10" name="Title 1">
            <a:extLst>
              <a:ext uri="{FF2B5EF4-FFF2-40B4-BE49-F238E27FC236}">
                <a16:creationId xmlns:a16="http://schemas.microsoft.com/office/drawing/2014/main" id="{716D374A-8227-0E17-4B24-187083AD2DA1}"/>
              </a:ext>
            </a:extLst>
          </p:cNvPr>
          <p:cNvSpPr txBox="1">
            <a:spLocks/>
          </p:cNvSpPr>
          <p:nvPr/>
        </p:nvSpPr>
        <p:spPr>
          <a:xfrm>
            <a:off x="6520541" y="718458"/>
            <a:ext cx="5236029" cy="5410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US" sz="3000" b="1" dirty="0">
              <a:latin typeface="Times New Roman" panose="02020603050405020304" pitchFamily="18" charset="0"/>
              <a:cs typeface="Times New Roman" panose="02020603050405020304" pitchFamily="18" charset="0"/>
            </a:endParaRPr>
          </a:p>
        </p:txBody>
      </p:sp>
      <p:sp>
        <p:nvSpPr>
          <p:cNvPr id="13" name="Title 1">
            <a:extLst>
              <a:ext uri="{FF2B5EF4-FFF2-40B4-BE49-F238E27FC236}">
                <a16:creationId xmlns:a16="http://schemas.microsoft.com/office/drawing/2014/main" id="{7F4C83B3-3F05-4A04-8DDE-72929FFCF733}"/>
              </a:ext>
            </a:extLst>
          </p:cNvPr>
          <p:cNvSpPr txBox="1">
            <a:spLocks/>
          </p:cNvSpPr>
          <p:nvPr/>
        </p:nvSpPr>
        <p:spPr>
          <a:xfrm>
            <a:off x="511910" y="348343"/>
            <a:ext cx="11146689" cy="94324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r>
              <a:rPr lang="en-GB" sz="4000" b="1" dirty="0">
                <a:latin typeface="Times New Roman" panose="02020603050405020304" pitchFamily="18" charset="0"/>
                <a:cs typeface="Times New Roman" panose="02020603050405020304" pitchFamily="18" charset="0"/>
              </a:rPr>
              <a:t>Workplace Task: Staff Training</a:t>
            </a:r>
          </a:p>
        </p:txBody>
      </p:sp>
      <p:pic>
        <p:nvPicPr>
          <p:cNvPr id="4" name="Picture 3">
            <a:extLst>
              <a:ext uri="{FF2B5EF4-FFF2-40B4-BE49-F238E27FC236}">
                <a16:creationId xmlns:a16="http://schemas.microsoft.com/office/drawing/2014/main" id="{C7D70B67-1586-5B27-60F3-6DBB8D3CE1F7}"/>
              </a:ext>
            </a:extLst>
          </p:cNvPr>
          <p:cNvPicPr>
            <a:picLocks noChangeAspect="1"/>
          </p:cNvPicPr>
          <p:nvPr/>
        </p:nvPicPr>
        <p:blipFill>
          <a:blip r:embed="rId3"/>
          <a:stretch>
            <a:fillRect/>
          </a:stretch>
        </p:blipFill>
        <p:spPr>
          <a:xfrm>
            <a:off x="6413157" y="1502227"/>
            <a:ext cx="5778843" cy="4787361"/>
          </a:xfrm>
          <a:prstGeom prst="rect">
            <a:avLst/>
          </a:prstGeom>
        </p:spPr>
      </p:pic>
    </p:spTree>
    <p:extLst>
      <p:ext uri="{BB962C8B-B14F-4D97-AF65-F5344CB8AC3E}">
        <p14:creationId xmlns:p14="http://schemas.microsoft.com/office/powerpoint/2010/main" val="153491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592B05-B769-4C0D-EE8E-023F6461FFBC}"/>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Title 1">
            <a:extLst>
              <a:ext uri="{FF2B5EF4-FFF2-40B4-BE49-F238E27FC236}">
                <a16:creationId xmlns:a16="http://schemas.microsoft.com/office/drawing/2014/main" id="{DC5CA814-D0A8-D9F8-E50D-08611C3C82DB}"/>
              </a:ext>
            </a:extLst>
          </p:cNvPr>
          <p:cNvSpPr txBox="1">
            <a:spLocks/>
          </p:cNvSpPr>
          <p:nvPr/>
        </p:nvSpPr>
        <p:spPr>
          <a:xfrm>
            <a:off x="5894962" y="479493"/>
            <a:ext cx="545883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kern="1200" dirty="0">
                <a:solidFill>
                  <a:schemeClr val="tx1"/>
                </a:solidFill>
                <a:latin typeface="Times New Roman" panose="02020603050405020304" pitchFamily="18" charset="0"/>
                <a:cs typeface="Times New Roman" panose="02020603050405020304" pitchFamily="18" charset="0"/>
              </a:rPr>
              <a:t>Why Staff Training is Important?</a:t>
            </a:r>
          </a:p>
        </p:txBody>
      </p:sp>
      <p:sp>
        <p:nvSpPr>
          <p:cNvPr id="22" name="Freeform: Shape 2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DEF3AB64-7485-EF9F-04A7-B8D66EEAFD56}"/>
              </a:ext>
            </a:extLst>
          </p:cNvPr>
          <p:cNvPicPr>
            <a:picLocks noChangeAspect="1"/>
          </p:cNvPicPr>
          <p:nvPr/>
        </p:nvPicPr>
        <p:blipFill>
          <a:blip r:embed="rId3"/>
          <a:stretch>
            <a:fillRect/>
          </a:stretch>
        </p:blipFill>
        <p:spPr>
          <a:xfrm>
            <a:off x="21726" y="1000898"/>
            <a:ext cx="5649734" cy="434957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itle 1">
            <a:extLst>
              <a:ext uri="{FF2B5EF4-FFF2-40B4-BE49-F238E27FC236}">
                <a16:creationId xmlns:a16="http://schemas.microsoft.com/office/drawing/2014/main" id="{A3211EF4-ED2E-E849-9893-6B1C1B2D7A91}"/>
              </a:ext>
            </a:extLst>
          </p:cNvPr>
          <p:cNvSpPr txBox="1">
            <a:spLocks/>
          </p:cNvSpPr>
          <p:nvPr/>
        </p:nvSpPr>
        <p:spPr>
          <a:xfrm>
            <a:off x="5894962" y="1984443"/>
            <a:ext cx="5861608" cy="4192520"/>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spcAft>
                <a:spcPts val="600"/>
              </a:spcAft>
            </a:pPr>
            <a:r>
              <a:rPr lang="en-US" sz="2000" dirty="0">
                <a:latin typeface="Times New Roman" panose="02020603050405020304" pitchFamily="18" charset="0"/>
                <a:ea typeface="+mn-ea"/>
                <a:cs typeface="Times New Roman" panose="02020603050405020304" pitchFamily="18" charset="0"/>
              </a:rPr>
              <a:t>Staff training keeps staff informed of workplace policies, health and safety needs, safeguarding protocols and care practices. Staff confidence, competence and the quality of care provided to residents is improved through regular training.</a:t>
            </a:r>
          </a:p>
          <a:p>
            <a:pPr algn="just">
              <a:spcAft>
                <a:spcPts val="600"/>
              </a:spcAft>
            </a:pPr>
            <a:endParaRPr lang="en-US" sz="2000" dirty="0">
              <a:latin typeface="Times New Roman" panose="02020603050405020304" pitchFamily="18" charset="0"/>
              <a:ea typeface="+mn-ea"/>
              <a:cs typeface="Times New Roman" panose="02020603050405020304" pitchFamily="18" charset="0"/>
            </a:endParaRPr>
          </a:p>
          <a:p>
            <a:pPr>
              <a:spcAft>
                <a:spcPts val="600"/>
              </a:spcAft>
            </a:pPr>
            <a:r>
              <a:rPr lang="en-US" sz="4000" b="1" dirty="0">
                <a:latin typeface="Times New Roman" panose="02020603050405020304" pitchFamily="18" charset="0"/>
                <a:ea typeface="+mn-ea"/>
                <a:cs typeface="Times New Roman" panose="02020603050405020304" pitchFamily="18" charset="0"/>
              </a:rPr>
              <a:t>Benefits of Staff Training </a:t>
            </a:r>
          </a:p>
          <a:p>
            <a:pPr marL="342900" indent="-228600">
              <a:spcAft>
                <a:spcPts val="600"/>
              </a:spcAft>
              <a:buFont typeface="Arial" panose="020B0604020202020204" pitchFamily="34" charset="0"/>
              <a:buChar char="•"/>
            </a:pPr>
            <a:r>
              <a:rPr lang="en-US" sz="2000" dirty="0">
                <a:latin typeface="Times New Roman" panose="02020603050405020304" pitchFamily="18" charset="0"/>
                <a:ea typeface="+mn-ea"/>
                <a:cs typeface="Times New Roman" panose="02020603050405020304" pitchFamily="18" charset="0"/>
              </a:rPr>
              <a:t>Improves knowledge and skills </a:t>
            </a:r>
          </a:p>
          <a:p>
            <a:pPr marL="342900" indent="-228600">
              <a:spcAft>
                <a:spcPts val="600"/>
              </a:spcAft>
              <a:buFont typeface="Arial" panose="020B0604020202020204" pitchFamily="34" charset="0"/>
              <a:buChar char="•"/>
            </a:pPr>
            <a:r>
              <a:rPr lang="en-US" sz="2000" dirty="0">
                <a:latin typeface="Times New Roman" panose="02020603050405020304" pitchFamily="18" charset="0"/>
                <a:ea typeface="+mn-ea"/>
                <a:cs typeface="Times New Roman" panose="02020603050405020304" pitchFamily="18" charset="0"/>
              </a:rPr>
              <a:t>Enhances safe care practices</a:t>
            </a:r>
          </a:p>
          <a:p>
            <a:pPr marL="342900" indent="-228600">
              <a:spcAft>
                <a:spcPts val="600"/>
              </a:spcAft>
              <a:buFont typeface="Arial" panose="020B0604020202020204" pitchFamily="34" charset="0"/>
              <a:buChar char="•"/>
            </a:pPr>
            <a:r>
              <a:rPr lang="en-US" sz="2000" dirty="0">
                <a:latin typeface="Times New Roman" panose="02020603050405020304" pitchFamily="18" charset="0"/>
                <a:ea typeface="+mn-ea"/>
                <a:cs typeface="Times New Roman" panose="02020603050405020304" pitchFamily="18" charset="0"/>
              </a:rPr>
              <a:t>Supports professional development </a:t>
            </a:r>
          </a:p>
          <a:p>
            <a:pPr marL="342900" indent="-228600">
              <a:spcAft>
                <a:spcPts val="600"/>
              </a:spcAft>
              <a:buFont typeface="Arial" panose="020B0604020202020204" pitchFamily="34" charset="0"/>
              <a:buChar char="•"/>
            </a:pPr>
            <a:r>
              <a:rPr lang="en-US" sz="2000" dirty="0">
                <a:latin typeface="Times New Roman" panose="02020603050405020304" pitchFamily="18" charset="0"/>
                <a:ea typeface="+mn-ea"/>
                <a:cs typeface="Times New Roman" panose="02020603050405020304" pitchFamily="18" charset="0"/>
              </a:rPr>
              <a:t>Improves service quality</a:t>
            </a:r>
            <a:endParaRPr lang="en-US" sz="2000" b="1" dirty="0">
              <a:latin typeface="Times New Roman" panose="02020603050405020304" pitchFamily="18" charset="0"/>
              <a:ea typeface="+mn-ea"/>
              <a:cs typeface="Times New Roman" panose="02020603050405020304" pitchFamily="18" charset="0"/>
            </a:endParaRPr>
          </a:p>
        </p:txBody>
      </p:sp>
      <p:sp>
        <p:nvSpPr>
          <p:cNvPr id="10" name="Title 1">
            <a:extLst>
              <a:ext uri="{FF2B5EF4-FFF2-40B4-BE49-F238E27FC236}">
                <a16:creationId xmlns:a16="http://schemas.microsoft.com/office/drawing/2014/main" id="{2366A0AD-C7EF-16A0-3669-E1288836D6D8}"/>
              </a:ext>
            </a:extLst>
          </p:cNvPr>
          <p:cNvSpPr txBox="1">
            <a:spLocks/>
          </p:cNvSpPr>
          <p:nvPr/>
        </p:nvSpPr>
        <p:spPr>
          <a:xfrm>
            <a:off x="5795319" y="479494"/>
            <a:ext cx="5961251" cy="564916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US" sz="3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5573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284EC8-F6F9-C7E1-8633-5FD5AAEF8291}"/>
            </a:ext>
          </a:extLst>
        </p:cNvPr>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16D2B4-A5B8-5957-84BE-C174759E04B5}"/>
              </a:ext>
            </a:extLst>
          </p:cNvPr>
          <p:cNvSpPr>
            <a:spLocks noGrp="1"/>
          </p:cNvSpPr>
          <p:nvPr>
            <p:ph type="title"/>
          </p:nvPr>
        </p:nvSpPr>
        <p:spPr>
          <a:xfrm>
            <a:off x="425824" y="282078"/>
            <a:ext cx="9392421" cy="1330841"/>
          </a:xfrm>
        </p:spPr>
        <p:txBody>
          <a:bodyPr vert="horz" lIns="91440" tIns="45720" rIns="91440" bIns="45720" rtlCol="0" anchor="ctr">
            <a:normAutofit/>
          </a:bodyPr>
          <a:lstStyle/>
          <a:p>
            <a:r>
              <a:rPr lang="en-US" sz="4000" b="1" kern="1200" dirty="0">
                <a:solidFill>
                  <a:schemeClr val="tx1"/>
                </a:solidFill>
                <a:latin typeface="Times New Roman" panose="02020603050405020304" pitchFamily="18" charset="0"/>
                <a:cs typeface="Times New Roman" panose="02020603050405020304" pitchFamily="18" charset="0"/>
              </a:rPr>
              <a:t>Microsoft Outlook and Its Features</a:t>
            </a:r>
          </a:p>
        </p:txBody>
      </p:sp>
      <p:sp>
        <p:nvSpPr>
          <p:cNvPr id="3" name="Content Placeholder 2">
            <a:extLst>
              <a:ext uri="{FF2B5EF4-FFF2-40B4-BE49-F238E27FC236}">
                <a16:creationId xmlns:a16="http://schemas.microsoft.com/office/drawing/2014/main" id="{218480B1-CEAF-70C1-03C1-69150D961A69}"/>
              </a:ext>
            </a:extLst>
          </p:cNvPr>
          <p:cNvSpPr>
            <a:spLocks noGrp="1"/>
          </p:cNvSpPr>
          <p:nvPr>
            <p:ph idx="4294967295"/>
          </p:nvPr>
        </p:nvSpPr>
        <p:spPr>
          <a:xfrm>
            <a:off x="513668" y="1273834"/>
            <a:ext cx="6205698" cy="4935579"/>
          </a:xfrm>
        </p:spPr>
        <p:txBody>
          <a:bodyPr vert="horz" lIns="91440" tIns="45720" rIns="91440" bIns="45720" rtlCol="0">
            <a:normAutofit/>
          </a:bodyPr>
          <a:lstStyle/>
          <a:p>
            <a:pPr marL="0">
              <a:spcAft>
                <a:spcPts val="600"/>
              </a:spcAft>
            </a:pPr>
            <a:endParaRPr lang="en-US" sz="1600" dirty="0"/>
          </a:p>
          <a:p>
            <a:pPr marL="0" indent="0" algn="just">
              <a:spcAft>
                <a:spcPts val="600"/>
              </a:spcAft>
              <a:buNone/>
            </a:pPr>
            <a:r>
              <a:rPr lang="en-US" sz="2000" dirty="0">
                <a:latin typeface="Times New Roman" panose="02020603050405020304" pitchFamily="18" charset="0"/>
                <a:cs typeface="Times New Roman" panose="02020603050405020304" pitchFamily="18" charset="0"/>
              </a:rPr>
              <a:t>Microsoft Outlook is an application of Microsoft 365 for communicating, scheduling and </a:t>
            </a:r>
            <a:r>
              <a:rPr lang="en-US" sz="2000" dirty="0" err="1">
                <a:latin typeface="Times New Roman" panose="02020603050405020304" pitchFamily="18" charset="0"/>
                <a:cs typeface="Times New Roman" panose="02020603050405020304" pitchFamily="18" charset="0"/>
              </a:rPr>
              <a:t>organising</a:t>
            </a:r>
            <a:r>
              <a:rPr lang="en-US" sz="2000" dirty="0">
                <a:latin typeface="Times New Roman" panose="02020603050405020304" pitchFamily="18" charset="0"/>
                <a:cs typeface="Times New Roman" panose="02020603050405020304" pitchFamily="18" charset="0"/>
              </a:rPr>
              <a:t>. It enables the manager to coordinate training activities and communicate information quickly and efficiently with staff.</a:t>
            </a:r>
          </a:p>
          <a:p>
            <a:pPr marL="0" indent="0">
              <a:buNone/>
            </a:pPr>
            <a:r>
              <a:rPr lang="en-US" sz="4000" b="1" dirty="0">
                <a:latin typeface="Times New Roman" panose="02020603050405020304" pitchFamily="18" charset="0"/>
                <a:cs typeface="Times New Roman" panose="02020603050405020304" pitchFamily="18" charset="0"/>
              </a:rPr>
              <a:t>Key Features</a:t>
            </a:r>
          </a:p>
          <a:p>
            <a:r>
              <a:rPr lang="en-US" sz="2000" dirty="0">
                <a:latin typeface="Times New Roman" panose="02020603050405020304" pitchFamily="18" charset="0"/>
                <a:cs typeface="Times New Roman" panose="02020603050405020304" pitchFamily="18" charset="0"/>
              </a:rPr>
              <a:t>Email communication </a:t>
            </a:r>
          </a:p>
          <a:p>
            <a:r>
              <a:rPr lang="en-US" sz="2000" dirty="0">
                <a:latin typeface="Times New Roman" panose="02020603050405020304" pitchFamily="18" charset="0"/>
                <a:cs typeface="Times New Roman" panose="02020603050405020304" pitchFamily="18" charset="0"/>
              </a:rPr>
              <a:t>Shared calendars </a:t>
            </a:r>
          </a:p>
          <a:p>
            <a:r>
              <a:rPr lang="en-US" sz="2000" dirty="0">
                <a:latin typeface="Times New Roman" panose="02020603050405020304" pitchFamily="18" charset="0"/>
                <a:cs typeface="Times New Roman" panose="02020603050405020304" pitchFamily="18" charset="0"/>
              </a:rPr>
              <a:t>Meeting invitations </a:t>
            </a:r>
          </a:p>
          <a:p>
            <a:r>
              <a:rPr lang="en-US" sz="2000" dirty="0">
                <a:latin typeface="Times New Roman" panose="02020603050405020304" pitchFamily="18" charset="0"/>
                <a:cs typeface="Times New Roman" panose="02020603050405020304" pitchFamily="18" charset="0"/>
              </a:rPr>
              <a:t>Automatic reminders </a:t>
            </a:r>
          </a:p>
          <a:p>
            <a:r>
              <a:rPr lang="en-US" sz="2000" dirty="0">
                <a:latin typeface="Times New Roman" panose="02020603050405020304" pitchFamily="18" charset="0"/>
                <a:cs typeface="Times New Roman" panose="02020603050405020304" pitchFamily="18" charset="0"/>
              </a:rPr>
              <a:t>Contact management</a:t>
            </a:r>
          </a:p>
          <a:p>
            <a:pPr marL="0"/>
            <a:endParaRPr lang="en-US" sz="1600" dirty="0"/>
          </a:p>
          <a:p>
            <a:pPr marL="0"/>
            <a:endParaRPr lang="en-US" sz="1600" dirty="0"/>
          </a:p>
          <a:p>
            <a:pPr marL="0"/>
            <a:endParaRPr lang="en-US" sz="1600" dirty="0"/>
          </a:p>
          <a:p>
            <a:pPr marL="0"/>
            <a:endParaRPr lang="en-US" sz="1600" dirty="0"/>
          </a:p>
          <a:p>
            <a:pPr marL="0"/>
            <a:endParaRPr lang="en-US" sz="1600" dirty="0"/>
          </a:p>
          <a:p>
            <a:pPr marL="0"/>
            <a:endParaRPr lang="en-US" sz="1600" dirty="0"/>
          </a:p>
        </p:txBody>
      </p:sp>
      <p:pic>
        <p:nvPicPr>
          <p:cNvPr id="6" name="Picture 5">
            <a:extLst>
              <a:ext uri="{FF2B5EF4-FFF2-40B4-BE49-F238E27FC236}">
                <a16:creationId xmlns:a16="http://schemas.microsoft.com/office/drawing/2014/main" id="{46216E13-075F-329F-E3ED-60C85C379E47}"/>
              </a:ext>
            </a:extLst>
          </p:cNvPr>
          <p:cNvPicPr>
            <a:picLocks noChangeAspect="1"/>
          </p:cNvPicPr>
          <p:nvPr/>
        </p:nvPicPr>
        <p:blipFill>
          <a:blip r:embed="rId3"/>
          <a:stretch>
            <a:fillRect/>
          </a:stretch>
        </p:blipFill>
        <p:spPr>
          <a:xfrm>
            <a:off x="6719367" y="3087214"/>
            <a:ext cx="4788505" cy="1951315"/>
          </a:xfrm>
          <a:prstGeom prst="rect">
            <a:avLst/>
          </a:prstGeom>
        </p:spPr>
      </p:pic>
      <p:sp>
        <p:nvSpPr>
          <p:cNvPr id="59" name="Freeform: Shape 5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4798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0D9B4E-C292-45AA-8116-562703040382}"/>
              </a:ext>
            </a:extLst>
          </p:cNvPr>
          <p:cNvSpPr>
            <a:spLocks noGrp="1"/>
          </p:cNvSpPr>
          <p:nvPr>
            <p:ph type="title"/>
          </p:nvPr>
        </p:nvSpPr>
        <p:spPr>
          <a:xfrm>
            <a:off x="425824" y="525560"/>
            <a:ext cx="9392421" cy="1330841"/>
          </a:xfrm>
        </p:spPr>
        <p:txBody>
          <a:bodyPr vert="horz" lIns="91440" tIns="45720" rIns="91440" bIns="45720" rtlCol="0" anchor="ctr">
            <a:normAutofit/>
          </a:bodyPr>
          <a:lstStyle/>
          <a:p>
            <a:r>
              <a:rPr lang="en-US" sz="4000" b="1" kern="1200" dirty="0">
                <a:solidFill>
                  <a:schemeClr val="tx1"/>
                </a:solidFill>
                <a:latin typeface="Times New Roman" panose="02020603050405020304" pitchFamily="18" charset="0"/>
                <a:cs typeface="Times New Roman" panose="02020603050405020304" pitchFamily="18" charset="0"/>
              </a:rPr>
              <a:t>Why Microsoft Outlook is Suitable for Staff Training</a:t>
            </a:r>
          </a:p>
        </p:txBody>
      </p:sp>
      <p:sp>
        <p:nvSpPr>
          <p:cNvPr id="3" name="Content Placeholder 2">
            <a:extLst>
              <a:ext uri="{FF2B5EF4-FFF2-40B4-BE49-F238E27FC236}">
                <a16:creationId xmlns:a16="http://schemas.microsoft.com/office/drawing/2014/main" id="{81072FAC-EEE9-4F26-A784-BC07EACCBE9F}"/>
              </a:ext>
            </a:extLst>
          </p:cNvPr>
          <p:cNvSpPr>
            <a:spLocks noGrp="1"/>
          </p:cNvSpPr>
          <p:nvPr>
            <p:ph idx="4294967295"/>
          </p:nvPr>
        </p:nvSpPr>
        <p:spPr>
          <a:xfrm>
            <a:off x="513668" y="1856401"/>
            <a:ext cx="5294008" cy="4581469"/>
          </a:xfrm>
        </p:spPr>
        <p:txBody>
          <a:bodyPr vert="horz" lIns="91440" tIns="45720" rIns="91440" bIns="45720" rtlCol="0">
            <a:normAutofit/>
          </a:bodyPr>
          <a:lstStyle/>
          <a:p>
            <a:pPr marL="0" indent="0" algn="just">
              <a:buNone/>
            </a:pPr>
            <a:r>
              <a:rPr lang="en-US" sz="2000" dirty="0">
                <a:latin typeface="Times New Roman" panose="02020603050405020304" pitchFamily="18" charset="0"/>
                <a:cs typeface="Times New Roman" panose="02020603050405020304" pitchFamily="18" charset="0"/>
              </a:rPr>
              <a:t>Outlook assists managers in organizing and communicating training activities in an efficient manner. Training invites are sent directly to staff and calendars and reminders help staff remember significant training sessions. </a:t>
            </a:r>
          </a:p>
          <a:p>
            <a:pPr marL="0" indent="0" algn="just">
              <a:buNone/>
            </a:pPr>
            <a:r>
              <a:rPr lang="en-US" sz="2000" b="1" dirty="0">
                <a:latin typeface="Times New Roman" panose="02020603050405020304" pitchFamily="18" charset="0"/>
                <a:cs typeface="Times New Roman" panose="02020603050405020304" pitchFamily="18" charset="0"/>
              </a:rPr>
              <a:t>How Outlook Supports Training</a:t>
            </a:r>
          </a:p>
          <a:p>
            <a:pPr marL="0" algn="just"/>
            <a:r>
              <a:rPr lang="en-US" sz="2000" dirty="0">
                <a:latin typeface="Times New Roman" panose="02020603050405020304" pitchFamily="18" charset="0"/>
                <a:cs typeface="Times New Roman" panose="02020603050405020304" pitchFamily="18" charset="0"/>
              </a:rPr>
              <a:t>Sends training invitations</a:t>
            </a:r>
          </a:p>
          <a:p>
            <a:pPr marL="0" algn="just"/>
            <a:r>
              <a:rPr lang="en-US" sz="2000" dirty="0">
                <a:latin typeface="Times New Roman" panose="02020603050405020304" pitchFamily="18" charset="0"/>
                <a:cs typeface="Times New Roman" panose="02020603050405020304" pitchFamily="18" charset="0"/>
              </a:rPr>
              <a:t>Provides automatic reminders </a:t>
            </a:r>
          </a:p>
          <a:p>
            <a:pPr marL="0" algn="just"/>
            <a:r>
              <a:rPr lang="en-US" sz="2000" dirty="0">
                <a:latin typeface="Times New Roman" panose="02020603050405020304" pitchFamily="18" charset="0"/>
                <a:cs typeface="Times New Roman" panose="02020603050405020304" pitchFamily="18" charset="0"/>
              </a:rPr>
              <a:t>Shares training information </a:t>
            </a:r>
          </a:p>
          <a:p>
            <a:pPr marL="0" algn="just"/>
            <a:r>
              <a:rPr lang="en-US" sz="2000" dirty="0">
                <a:latin typeface="Times New Roman" panose="02020603050405020304" pitchFamily="18" charset="0"/>
                <a:cs typeface="Times New Roman" panose="02020603050405020304" pitchFamily="18" charset="0"/>
              </a:rPr>
              <a:t>Records answers and participation</a:t>
            </a:r>
          </a:p>
          <a:p>
            <a:pPr marL="0"/>
            <a:endParaRPr lang="en-US" sz="2000" dirty="0"/>
          </a:p>
          <a:p>
            <a:pPr marL="0"/>
            <a:endParaRPr lang="en-US" sz="2000" dirty="0"/>
          </a:p>
          <a:p>
            <a:pPr marL="0"/>
            <a:endParaRPr lang="en-US" sz="2000" dirty="0"/>
          </a:p>
          <a:p>
            <a:pPr marL="0"/>
            <a:endParaRPr lang="en-US" sz="2000" dirty="0"/>
          </a:p>
          <a:p>
            <a:pPr marL="0"/>
            <a:endParaRPr lang="en-US" sz="2000" dirty="0"/>
          </a:p>
          <a:p>
            <a:pPr marL="0"/>
            <a:endParaRPr lang="en-US" sz="2000" dirty="0"/>
          </a:p>
          <a:p>
            <a:pPr marL="0"/>
            <a:endParaRPr lang="en-US" sz="2000" dirty="0"/>
          </a:p>
          <a:p>
            <a:pPr marL="0"/>
            <a:endParaRPr lang="en-US" sz="2000" dirty="0"/>
          </a:p>
        </p:txBody>
      </p:sp>
      <p:pic>
        <p:nvPicPr>
          <p:cNvPr id="5" name="Picture 4">
            <a:extLst>
              <a:ext uri="{FF2B5EF4-FFF2-40B4-BE49-F238E27FC236}">
                <a16:creationId xmlns:a16="http://schemas.microsoft.com/office/drawing/2014/main" id="{8DE46600-6D19-8621-B580-48920E0FE89B}"/>
              </a:ext>
            </a:extLst>
          </p:cNvPr>
          <p:cNvPicPr>
            <a:picLocks noChangeAspect="1"/>
          </p:cNvPicPr>
          <p:nvPr/>
        </p:nvPicPr>
        <p:blipFill>
          <a:blip r:embed="rId3"/>
          <a:stretch>
            <a:fillRect/>
          </a:stretch>
        </p:blipFill>
        <p:spPr>
          <a:xfrm>
            <a:off x="6213865" y="1705232"/>
            <a:ext cx="5640155" cy="4298747"/>
          </a:xfrm>
          <a:prstGeom prst="rect">
            <a:avLst/>
          </a:prstGeom>
        </p:spPr>
      </p:pic>
      <p:sp>
        <p:nvSpPr>
          <p:cNvPr id="50" name="Freeform: Shape 4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1659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11C95FD-EEC4-56D4-BCFE-44308C602A7F}"/>
              </a:ext>
            </a:extLst>
          </p:cNvPr>
          <p:cNvSpPr/>
          <p:nvPr/>
        </p:nvSpPr>
        <p:spPr>
          <a:xfrm>
            <a:off x="6183085" y="258082"/>
            <a:ext cx="5519058"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a:p>
        </p:txBody>
      </p:sp>
      <p:sp>
        <p:nvSpPr>
          <p:cNvPr id="5" name="Rectangle 4">
            <a:extLst>
              <a:ext uri="{FF2B5EF4-FFF2-40B4-BE49-F238E27FC236}">
                <a16:creationId xmlns:a16="http://schemas.microsoft.com/office/drawing/2014/main" id="{735D1D06-AAFC-3AAC-DEB1-FD06582E6260}"/>
              </a:ext>
            </a:extLst>
          </p:cNvPr>
          <p:cNvSpPr/>
          <p:nvPr/>
        </p:nvSpPr>
        <p:spPr>
          <a:xfrm>
            <a:off x="674914" y="258082"/>
            <a:ext cx="5421086" cy="4351338"/>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PK"/>
          </a:p>
        </p:txBody>
      </p:sp>
      <p:sp>
        <p:nvSpPr>
          <p:cNvPr id="3" name="Content Placeholder 2">
            <a:extLst>
              <a:ext uri="{FF2B5EF4-FFF2-40B4-BE49-F238E27FC236}">
                <a16:creationId xmlns:a16="http://schemas.microsoft.com/office/drawing/2014/main" id="{2FB8377F-EE1F-D6B5-35F0-991414C31C5A}"/>
              </a:ext>
            </a:extLst>
          </p:cNvPr>
          <p:cNvSpPr>
            <a:spLocks noGrp="1"/>
          </p:cNvSpPr>
          <p:nvPr>
            <p:ph idx="1"/>
          </p:nvPr>
        </p:nvSpPr>
        <p:spPr>
          <a:xfrm>
            <a:off x="674914" y="258082"/>
            <a:ext cx="5421086" cy="4351338"/>
          </a:xfrm>
        </p:spPr>
        <p:txBody>
          <a:bodyPr>
            <a:normAutofit/>
          </a:bodyPr>
          <a:lstStyle/>
          <a:p>
            <a:pPr marL="0" indent="0">
              <a:buNone/>
            </a:pPr>
            <a:r>
              <a:rPr lang="en-GB" sz="4000" b="1" dirty="0">
                <a:latin typeface="Times New Roman" panose="02020603050405020304" pitchFamily="18" charset="0"/>
                <a:cs typeface="Times New Roman" panose="02020603050405020304" pitchFamily="18" charset="0"/>
              </a:rPr>
              <a:t>Benefits</a:t>
            </a:r>
          </a:p>
          <a:p>
            <a:pPr marL="514350" indent="-514350">
              <a:lnSpc>
                <a:spcPct val="120000"/>
              </a:lnSpc>
              <a:buFont typeface="+mj-lt"/>
              <a:buAutoNum type="arabicPeriod"/>
            </a:pPr>
            <a:r>
              <a:rPr lang="en-GB" sz="2000" dirty="0">
                <a:latin typeface="Times New Roman" panose="02020603050405020304" pitchFamily="18" charset="0"/>
                <a:cs typeface="Times New Roman" panose="02020603050405020304" pitchFamily="18" charset="0"/>
              </a:rPr>
              <a:t>Fast communication </a:t>
            </a:r>
          </a:p>
          <a:p>
            <a:pPr marL="514350" indent="-514350">
              <a:lnSpc>
                <a:spcPct val="120000"/>
              </a:lnSpc>
              <a:buFont typeface="+mj-lt"/>
              <a:buAutoNum type="arabicPeriod"/>
            </a:pPr>
            <a:r>
              <a:rPr lang="en-GB" sz="2000" dirty="0">
                <a:latin typeface="Times New Roman" panose="02020603050405020304" pitchFamily="18" charset="0"/>
                <a:cs typeface="Times New Roman" panose="02020603050405020304" pitchFamily="18" charset="0"/>
              </a:rPr>
              <a:t>Easy scheduling of training sessions </a:t>
            </a:r>
          </a:p>
          <a:p>
            <a:pPr marL="514350" indent="-514350">
              <a:lnSpc>
                <a:spcPct val="120000"/>
              </a:lnSpc>
              <a:buFont typeface="+mj-lt"/>
              <a:buAutoNum type="arabicPeriod"/>
            </a:pPr>
            <a:r>
              <a:rPr lang="en-GB" sz="2000" dirty="0">
                <a:latin typeface="Times New Roman" panose="02020603050405020304" pitchFamily="18" charset="0"/>
                <a:cs typeface="Times New Roman" panose="02020603050405020304" pitchFamily="18" charset="0"/>
              </a:rPr>
              <a:t>Easy to use on computers and mobile devices </a:t>
            </a:r>
          </a:p>
          <a:p>
            <a:pPr marL="514350" indent="-514350">
              <a:lnSpc>
                <a:spcPct val="120000"/>
              </a:lnSpc>
              <a:buFont typeface="+mj-lt"/>
              <a:buAutoNum type="arabicPeriod"/>
            </a:pPr>
            <a:r>
              <a:rPr lang="en-GB" sz="2000" dirty="0">
                <a:latin typeface="Times New Roman" panose="02020603050405020304" pitchFamily="18" charset="0"/>
                <a:cs typeface="Times New Roman" panose="02020603050405020304" pitchFamily="18" charset="0"/>
              </a:rPr>
              <a:t>Integrates with Microsoft 365</a:t>
            </a:r>
            <a:endParaRPr lang="en-PK" sz="2000" dirty="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3F767077-FBBB-1901-D1C2-7610385202EA}"/>
              </a:ext>
            </a:extLst>
          </p:cNvPr>
          <p:cNvSpPr txBox="1">
            <a:spLocks/>
          </p:cNvSpPr>
          <p:nvPr/>
        </p:nvSpPr>
        <p:spPr>
          <a:xfrm>
            <a:off x="6183084" y="258082"/>
            <a:ext cx="5508171" cy="4351338"/>
          </a:xfrm>
          <a:prstGeom prst="rect">
            <a:avLst/>
          </a:prstGeom>
        </p:spPr>
        <p:style>
          <a:lnRef idx="1">
            <a:schemeClr val="accent5"/>
          </a:lnRef>
          <a:fillRef idx="3">
            <a:schemeClr val="accent5"/>
          </a:fillRef>
          <a:effectRef idx="2">
            <a:schemeClr val="accent5"/>
          </a:effectRef>
          <a:fontRef idx="minor">
            <a:schemeClr val="lt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b="1" dirty="0">
                <a:latin typeface="Times New Roman" panose="02020603050405020304" pitchFamily="18" charset="0"/>
                <a:cs typeface="Times New Roman" panose="02020603050405020304" pitchFamily="18" charset="0"/>
              </a:rPr>
              <a:t>Limitations</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Not originally designed to be used for training content.</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Sometimes staff will miss emails.</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Needs access to the internet and digital competency.</a:t>
            </a: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PK"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6969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AAFA3FD-A614-A428-69EB-13F14F2E9D52}"/>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0731D65-16D2-7402-83F5-9AC7734F8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B7D8BF5-4C29-C270-D4FF-848F23B50757}"/>
              </a:ext>
            </a:extLst>
          </p:cNvPr>
          <p:cNvSpPr>
            <a:spLocks noGrp="1"/>
          </p:cNvSpPr>
          <p:nvPr>
            <p:ph type="title"/>
          </p:nvPr>
        </p:nvSpPr>
        <p:spPr>
          <a:xfrm>
            <a:off x="598836" y="1027906"/>
            <a:ext cx="9421985" cy="1325563"/>
          </a:xfrm>
        </p:spPr>
        <p:txBody>
          <a:bodyPr vert="horz" lIns="91440" tIns="45720" rIns="91440" bIns="45720" rtlCol="0" anchor="ctr">
            <a:noAutofit/>
          </a:bodyPr>
          <a:lstStyle/>
          <a:p>
            <a:r>
              <a:rPr lang="en-GB" sz="4000" b="1" dirty="0">
                <a:latin typeface="Times New Roman" panose="02020603050405020304" pitchFamily="18" charset="0"/>
                <a:cs typeface="Times New Roman" panose="02020603050405020304" pitchFamily="18" charset="0"/>
              </a:rPr>
              <a:t>Application to Riverdale Nursing Home</a:t>
            </a:r>
            <a:endParaRPr lang="en-US" sz="4000" b="1" kern="1200" dirty="0">
              <a:solidFill>
                <a:schemeClr val="tx1"/>
              </a:solidFill>
              <a:latin typeface="Times New Roman" panose="02020603050405020304" pitchFamily="18" charset="0"/>
              <a:cs typeface="Times New Roman" panose="02020603050405020304" pitchFamily="18" charset="0"/>
            </a:endParaRPr>
          </a:p>
        </p:txBody>
      </p:sp>
      <p:sp>
        <p:nvSpPr>
          <p:cNvPr id="15" name="Freeform: Shape 14">
            <a:extLst>
              <a:ext uri="{FF2B5EF4-FFF2-40B4-BE49-F238E27FC236}">
                <a16:creationId xmlns:a16="http://schemas.microsoft.com/office/drawing/2014/main" id="{80ADBB80-D452-73FB-25B3-E2C0C5582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B6222E2-FF2B-33DF-9432-5DCEECF3DB04}"/>
              </a:ext>
            </a:extLst>
          </p:cNvPr>
          <p:cNvSpPr>
            <a:spLocks noGrp="1"/>
          </p:cNvSpPr>
          <p:nvPr>
            <p:ph idx="4294967295"/>
          </p:nvPr>
        </p:nvSpPr>
        <p:spPr>
          <a:xfrm>
            <a:off x="598836" y="2094767"/>
            <a:ext cx="8602362" cy="4429601"/>
          </a:xfrm>
        </p:spPr>
        <p:txBody>
          <a:bodyPr vert="horz" lIns="91440" tIns="45720" rIns="91440" bIns="45720" rtlCol="0">
            <a:normAutofit fontScale="40000" lnSpcReduction="20000"/>
          </a:bodyPr>
          <a:lstStyle/>
          <a:p>
            <a:pPr marL="0" indent="0" algn="just">
              <a:lnSpc>
                <a:spcPct val="150000"/>
              </a:lnSpc>
              <a:buNone/>
            </a:pPr>
            <a:r>
              <a:rPr lang="en-GB" sz="5000" dirty="0">
                <a:latin typeface="Times New Roman" panose="02020603050405020304" pitchFamily="18" charset="0"/>
                <a:cs typeface="Times New Roman" panose="02020603050405020304" pitchFamily="18" charset="0"/>
              </a:rPr>
              <a:t>For example, Riverdale Nursing Home must schedule compulsory training for carers on medication. Outlook can be used to send invitations, schedule sessions, share training materials, and send reminders prior to the event. </a:t>
            </a:r>
          </a:p>
          <a:p>
            <a:pPr marL="0" indent="0">
              <a:lnSpc>
                <a:spcPct val="150000"/>
              </a:lnSpc>
              <a:buNone/>
            </a:pPr>
            <a:r>
              <a:rPr lang="en-GB" sz="6400" b="1" dirty="0">
                <a:latin typeface="Times New Roman" panose="02020603050405020304" pitchFamily="18" charset="0"/>
                <a:cs typeface="Times New Roman" panose="02020603050405020304" pitchFamily="18" charset="0"/>
              </a:rPr>
              <a:t>Results</a:t>
            </a:r>
            <a:r>
              <a:rPr lang="en-GB" dirty="0"/>
              <a:t> </a:t>
            </a:r>
          </a:p>
          <a:p>
            <a:pPr>
              <a:lnSpc>
                <a:spcPct val="150000"/>
              </a:lnSpc>
              <a:buFont typeface="Wingdings" panose="05000000000000000000" pitchFamily="2" charset="2"/>
              <a:buChar char="§"/>
            </a:pPr>
            <a:r>
              <a:rPr lang="en-GB" sz="5000" dirty="0">
                <a:latin typeface="Times New Roman" panose="02020603050405020304" pitchFamily="18" charset="0"/>
                <a:cs typeface="Times New Roman" panose="02020603050405020304" pitchFamily="18" charset="0"/>
              </a:rPr>
              <a:t>Improved attendance </a:t>
            </a:r>
          </a:p>
          <a:p>
            <a:pPr>
              <a:lnSpc>
                <a:spcPct val="150000"/>
              </a:lnSpc>
              <a:buFont typeface="Wingdings" panose="05000000000000000000" pitchFamily="2" charset="2"/>
              <a:buChar char="§"/>
            </a:pPr>
            <a:r>
              <a:rPr lang="en-GB" sz="5000" dirty="0">
                <a:latin typeface="Times New Roman" panose="02020603050405020304" pitchFamily="18" charset="0"/>
                <a:cs typeface="Times New Roman" panose="02020603050405020304" pitchFamily="18" charset="0"/>
              </a:rPr>
              <a:t>Better communication </a:t>
            </a:r>
          </a:p>
          <a:p>
            <a:pPr>
              <a:lnSpc>
                <a:spcPct val="150000"/>
              </a:lnSpc>
              <a:buFont typeface="Wingdings" panose="05000000000000000000" pitchFamily="2" charset="2"/>
              <a:buChar char="§"/>
            </a:pPr>
            <a:r>
              <a:rPr lang="en-GB" sz="5000" dirty="0">
                <a:latin typeface="Times New Roman" panose="02020603050405020304" pitchFamily="18" charset="0"/>
                <a:cs typeface="Times New Roman" panose="02020603050405020304" pitchFamily="18" charset="0"/>
              </a:rPr>
              <a:t>Reduced missed training sessions </a:t>
            </a:r>
          </a:p>
          <a:p>
            <a:pPr>
              <a:lnSpc>
                <a:spcPct val="150000"/>
              </a:lnSpc>
              <a:buFont typeface="Wingdings" panose="05000000000000000000" pitchFamily="2" charset="2"/>
              <a:buChar char="§"/>
            </a:pPr>
            <a:r>
              <a:rPr lang="en-GB" sz="5000" dirty="0">
                <a:latin typeface="Times New Roman" panose="02020603050405020304" pitchFamily="18" charset="0"/>
                <a:cs typeface="Times New Roman" panose="02020603050405020304" pitchFamily="18" charset="0"/>
              </a:rPr>
              <a:t>Increased staff preparedness</a:t>
            </a:r>
            <a:endParaRPr lang="en-US" sz="5000" dirty="0">
              <a:latin typeface="Times New Roman" panose="02020603050405020304" pitchFamily="18" charset="0"/>
              <a:cs typeface="Times New Roman" panose="02020603050405020304" pitchFamily="18" charset="0"/>
            </a:endParaRPr>
          </a:p>
        </p:txBody>
      </p:sp>
      <p:sp>
        <p:nvSpPr>
          <p:cNvPr id="17" name="Oval 16">
            <a:extLst>
              <a:ext uri="{FF2B5EF4-FFF2-40B4-BE49-F238E27FC236}">
                <a16:creationId xmlns:a16="http://schemas.microsoft.com/office/drawing/2014/main" id="{11DC401D-BE07-F9BA-FE45-F2C61DE2C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D3E965A-71BB-92B7-032B-F08C8D042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1" name="Straight Connector 20">
            <a:extLst>
              <a:ext uri="{FF2B5EF4-FFF2-40B4-BE49-F238E27FC236}">
                <a16:creationId xmlns:a16="http://schemas.microsoft.com/office/drawing/2014/main" id="{34F0EF63-268B-0D37-8AE0-09F9C64F98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3" name="Freeform: Shape 22">
            <a:extLst>
              <a:ext uri="{FF2B5EF4-FFF2-40B4-BE49-F238E27FC236}">
                <a16:creationId xmlns:a16="http://schemas.microsoft.com/office/drawing/2014/main" id="{4F711F0D-FCC6-0605-9E42-B59FF96E5E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6D48FCEA-849F-6C79-23E9-42A9E6BEF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747B3538-5D91-F29C-6839-28B9963CC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995542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723418" y="339388"/>
            <a:ext cx="6625589" cy="1325563"/>
          </a:xfrm>
        </p:spPr>
        <p:txBody>
          <a:bodyPr vert="horz" lIns="91440" tIns="45720" rIns="91440" bIns="45720" rtlCol="0" anchor="ctr">
            <a:noAutofit/>
          </a:bodyPr>
          <a:lstStyle/>
          <a:p>
            <a:r>
              <a:rPr lang="en-GB" sz="4000" b="1" dirty="0">
                <a:latin typeface="Times New Roman" panose="02020603050405020304" pitchFamily="18" charset="0"/>
                <a:cs typeface="Times New Roman" panose="02020603050405020304" pitchFamily="18" charset="0"/>
              </a:rPr>
              <a:t>Conclusion</a:t>
            </a:r>
            <a:endParaRPr lang="en-US" sz="4000" b="1" kern="1200" dirty="0">
              <a:solidFill>
                <a:schemeClr val="tx1"/>
              </a:solidFill>
              <a:latin typeface="Times New Roman" panose="02020603050405020304" pitchFamily="18" charset="0"/>
              <a:cs typeface="Times New Roman" panose="02020603050405020304" pitchFamily="18" charset="0"/>
            </a:endParaRPr>
          </a:p>
        </p:txBody>
      </p:sp>
      <p:sp>
        <p:nvSpPr>
          <p:cNvPr id="15" name="Freeform: Shape 1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9B4E0E8-07C8-4A23-99E2-20D6DFD6FA7A}"/>
              </a:ext>
            </a:extLst>
          </p:cNvPr>
          <p:cNvSpPr>
            <a:spLocks noGrp="1"/>
          </p:cNvSpPr>
          <p:nvPr>
            <p:ph idx="4294967295"/>
          </p:nvPr>
        </p:nvSpPr>
        <p:spPr>
          <a:xfrm>
            <a:off x="838200" y="1825624"/>
            <a:ext cx="9108989" cy="4819529"/>
          </a:xfrm>
        </p:spPr>
        <p:txBody>
          <a:bodyPr vert="horz" lIns="91440" tIns="45720" rIns="91440" bIns="45720" rtlCol="0">
            <a:normAutofit/>
          </a:bodyPr>
          <a:lstStyle/>
          <a:p>
            <a:pPr marL="0" indent="0" algn="just">
              <a:lnSpc>
                <a:spcPct val="150000"/>
              </a:lnSpc>
              <a:buNone/>
            </a:pPr>
            <a:r>
              <a:rPr lang="en-GB" sz="2000" dirty="0">
                <a:latin typeface="Times New Roman" panose="02020603050405020304" pitchFamily="18" charset="0"/>
                <a:cs typeface="Times New Roman" panose="02020603050405020304" pitchFamily="18" charset="0"/>
              </a:rPr>
              <a:t>In Riverdale Nursing Home, the staff's training is crucial to the safe and effective provision of care. Microsoft Outlook plays a significant role in this process, enhancing communication, scheduling and minimises organizational issues. While it has some drawbacks it is still a great instrument for coordinating staff training activities.</a:t>
            </a:r>
            <a:endParaRPr lang="en-US" sz="2000" dirty="0">
              <a:latin typeface="Times New Roman" panose="02020603050405020304" pitchFamily="18" charset="0"/>
              <a:cs typeface="Times New Roman" panose="02020603050405020304" pitchFamily="18" charset="0"/>
            </a:endParaRPr>
          </a:p>
        </p:txBody>
      </p:sp>
      <p:sp>
        <p:nvSpPr>
          <p:cNvPr id="17" name="Oval 1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1" name="Straight Connector 2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3" name="Freeform: Shape 2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882630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74351-6180-3878-468F-B6114DE58B09}"/>
              </a:ext>
            </a:extLst>
          </p:cNvPr>
          <p:cNvSpPr>
            <a:spLocks noGrp="1"/>
          </p:cNvSpPr>
          <p:nvPr>
            <p:ph type="title"/>
          </p:nvPr>
        </p:nvSpPr>
        <p:spPr/>
        <p:txBody>
          <a:bodyPr>
            <a:normAutofit/>
          </a:bodyPr>
          <a:lstStyle/>
          <a:p>
            <a:r>
              <a:rPr lang="en-US" sz="4000" dirty="0">
                <a:latin typeface="Times New Roman" panose="02020603050405020304" pitchFamily="18" charset="0"/>
                <a:cs typeface="Times New Roman" panose="02020603050405020304" pitchFamily="18" charset="0"/>
              </a:rPr>
              <a:t>References</a:t>
            </a:r>
            <a:endParaRPr lang="en-PK"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1D43446-27A7-F97F-6B1B-73AB54C24BBE}"/>
              </a:ext>
            </a:extLst>
          </p:cNvPr>
          <p:cNvSpPr>
            <a:spLocks noGrp="1"/>
          </p:cNvSpPr>
          <p:nvPr>
            <p:ph idx="1"/>
          </p:nvPr>
        </p:nvSpPr>
        <p:spPr/>
        <p:txBody>
          <a:bodyPr/>
          <a:lstStyle/>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Microsoft (2024) </a:t>
            </a:r>
            <a:r>
              <a:rPr lang="en-GB" sz="2000" i="1" dirty="0">
                <a:latin typeface="Times New Roman" panose="02020603050405020304" pitchFamily="18" charset="0"/>
                <a:cs typeface="Times New Roman" panose="02020603050405020304" pitchFamily="18" charset="0"/>
              </a:rPr>
              <a:t>Microsoft Outlook Features and Benefits</a:t>
            </a:r>
            <a:r>
              <a:rPr lang="en-GB" sz="2000" dirty="0">
                <a:latin typeface="Times New Roman" panose="02020603050405020304" pitchFamily="18" charset="0"/>
                <a:cs typeface="Times New Roman" panose="02020603050405020304" pitchFamily="18" charset="0"/>
              </a:rPr>
              <a:t>. Microsoft Corporation.</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NHS England (2024) </a:t>
            </a:r>
            <a:r>
              <a:rPr lang="en-GB" sz="2000" i="1" dirty="0">
                <a:latin typeface="Times New Roman" panose="02020603050405020304" pitchFamily="18" charset="0"/>
                <a:cs typeface="Times New Roman" panose="02020603050405020304" pitchFamily="18" charset="0"/>
              </a:rPr>
              <a:t>Workforce Training and Development in Health and Social Care</a:t>
            </a:r>
            <a:r>
              <a:rPr lang="en-GB" sz="2000" dirty="0">
                <a:latin typeface="Times New Roman" panose="02020603050405020304" pitchFamily="18" charset="0"/>
                <a:cs typeface="Times New Roman" panose="02020603050405020304" pitchFamily="18" charset="0"/>
              </a:rPr>
              <a:t>.</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Skills for Care (2024) </a:t>
            </a:r>
            <a:r>
              <a:rPr lang="en-GB" sz="2000" i="1" dirty="0">
                <a:latin typeface="Times New Roman" panose="02020603050405020304" pitchFamily="18" charset="0"/>
                <a:cs typeface="Times New Roman" panose="02020603050405020304" pitchFamily="18" charset="0"/>
              </a:rPr>
              <a:t>Learning and Development for Adult Social Care Staff</a:t>
            </a:r>
            <a:r>
              <a:rPr lang="en-GB" sz="2000" dirty="0">
                <a:latin typeface="Times New Roman" panose="02020603050405020304" pitchFamily="18" charset="0"/>
                <a:cs typeface="Times New Roman" panose="02020603050405020304" pitchFamily="18" charset="0"/>
              </a:rPr>
              <a:t>.</a:t>
            </a:r>
          </a:p>
          <a:p>
            <a:pPr marL="457200" indent="-457200">
              <a:lnSpc>
                <a:spcPct val="150000"/>
              </a:lnSpc>
              <a:buFont typeface="+mj-lt"/>
              <a:buAutoNum type="arabicPeriod"/>
            </a:pPr>
            <a:r>
              <a:rPr lang="en-GB" sz="2000" dirty="0">
                <a:latin typeface="Times New Roman" panose="02020603050405020304" pitchFamily="18" charset="0"/>
                <a:cs typeface="Times New Roman" panose="02020603050405020304" pitchFamily="18" charset="0"/>
              </a:rPr>
              <a:t>Health and Safety Executive (2024) </a:t>
            </a:r>
            <a:r>
              <a:rPr lang="en-GB" sz="2000" i="1" dirty="0">
                <a:latin typeface="Times New Roman" panose="02020603050405020304" pitchFamily="18" charset="0"/>
                <a:cs typeface="Times New Roman" panose="02020603050405020304" pitchFamily="18" charset="0"/>
              </a:rPr>
              <a:t>Training and Competence in Health and Social Care</a:t>
            </a:r>
            <a:r>
              <a:rPr lang="en-GB" sz="2000" dirty="0">
                <a:latin typeface="Times New Roman" panose="02020603050405020304" pitchFamily="18" charset="0"/>
                <a:cs typeface="Times New Roman" panose="02020603050405020304" pitchFamily="18" charset="0"/>
              </a:rPr>
              <a:t>.</a:t>
            </a:r>
          </a:p>
          <a:p>
            <a:pPr marL="0" indent="0">
              <a:buNone/>
            </a:pPr>
            <a:endParaRPr lang="en-PK" dirty="0"/>
          </a:p>
        </p:txBody>
      </p:sp>
    </p:spTree>
    <p:extLst>
      <p:ext uri="{BB962C8B-B14F-4D97-AF65-F5344CB8AC3E}">
        <p14:creationId xmlns:p14="http://schemas.microsoft.com/office/powerpoint/2010/main" val="24770689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win32_fixed.potx" id="{FFA6945E-0D2E-49A3-B8AE-0157B47B7617}" vid="{3D53E5D5-FE42-40E3-89B4-70F55FAC32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691</TotalTime>
  <Words>815</Words>
  <Application>Microsoft Office PowerPoint</Application>
  <PresentationFormat>Widescreen</PresentationFormat>
  <Paragraphs>82</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Microsoft Outlook and Its Features</vt:lpstr>
      <vt:lpstr>Why Microsoft Outlook is Suitable for Staff Training</vt:lpstr>
      <vt:lpstr>PowerPoint Presentation</vt:lpstr>
      <vt:lpstr>Application to Riverdale Nursing Home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Tooba Ashraf</dc:creator>
  <cp:lastModifiedBy>Tooba Ashraf</cp:lastModifiedBy>
  <cp:revision>8</cp:revision>
  <dcterms:created xsi:type="dcterms:W3CDTF">2026-06-05T08:28:34Z</dcterms:created>
  <dcterms:modified xsi:type="dcterms:W3CDTF">2026-06-15T08:36:07Z</dcterms:modified>
</cp:coreProperties>
</file>