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1"/>
  </p:sldMasterIdLst>
  <p:notesMasterIdLst>
    <p:notesMasterId r:id="rId41"/>
  </p:notesMasterIdLst>
  <p:handoutMasterIdLst>
    <p:handoutMasterId r:id="rId42"/>
  </p:handoutMasterIdLst>
  <p:sldIdLst>
    <p:sldId id="592" r:id="rId2"/>
    <p:sldId id="535" r:id="rId3"/>
    <p:sldId id="536" r:id="rId4"/>
    <p:sldId id="537" r:id="rId5"/>
    <p:sldId id="538" r:id="rId6"/>
    <p:sldId id="539" r:id="rId7"/>
    <p:sldId id="540" r:id="rId8"/>
    <p:sldId id="541" r:id="rId9"/>
    <p:sldId id="542" r:id="rId10"/>
    <p:sldId id="543" r:id="rId11"/>
    <p:sldId id="544" r:id="rId12"/>
    <p:sldId id="545" r:id="rId13"/>
    <p:sldId id="546" r:id="rId14"/>
    <p:sldId id="547" r:id="rId15"/>
    <p:sldId id="579" r:id="rId16"/>
    <p:sldId id="582" r:id="rId17"/>
    <p:sldId id="583" r:id="rId18"/>
    <p:sldId id="548" r:id="rId19"/>
    <p:sldId id="553" r:id="rId20"/>
    <p:sldId id="554" r:id="rId21"/>
    <p:sldId id="555" r:id="rId22"/>
    <p:sldId id="580" r:id="rId23"/>
    <p:sldId id="556" r:id="rId24"/>
    <p:sldId id="581" r:id="rId25"/>
    <p:sldId id="557" r:id="rId26"/>
    <p:sldId id="584" r:id="rId27"/>
    <p:sldId id="585" r:id="rId28"/>
    <p:sldId id="578" r:id="rId29"/>
    <p:sldId id="586" r:id="rId30"/>
    <p:sldId id="598" r:id="rId31"/>
    <p:sldId id="587" r:id="rId32"/>
    <p:sldId id="588" r:id="rId33"/>
    <p:sldId id="589" r:id="rId34"/>
    <p:sldId id="590" r:id="rId35"/>
    <p:sldId id="591" r:id="rId36"/>
    <p:sldId id="593" r:id="rId37"/>
    <p:sldId id="594" r:id="rId38"/>
    <p:sldId id="595" r:id="rId39"/>
    <p:sldId id="596" r:id="rId40"/>
  </p:sldIdLst>
  <p:sldSz cx="12190413" cy="6859588"/>
  <p:notesSz cx="9144000" cy="6858000"/>
  <p:embeddedFontLst>
    <p:embeddedFont>
      <p:font typeface="Calibri" panose="020F0502020204030204" pitchFamily="34" charset="0"/>
      <p:regular r:id="rId43"/>
      <p:bold r:id="rId44"/>
      <p:italic r:id="rId45"/>
      <p:boldItalic r:id="rId46"/>
    </p:embeddedFont>
  </p:embeddedFontLst>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836" autoAdjust="0"/>
  </p:normalViewPr>
  <p:slideViewPr>
    <p:cSldViewPr>
      <p:cViewPr varScale="1">
        <p:scale>
          <a:sx n="74" d="100"/>
          <a:sy n="74" d="100"/>
        </p:scale>
        <p:origin x="296" y="60"/>
      </p:cViewPr>
      <p:guideLst>
        <p:guide orient="horz" pos="2160"/>
        <p:guide pos="3840"/>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2022/11/20</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2022/11/20</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78995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2022/11/20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2022/11/20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2022/11/20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2022/11/20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2022/11/20</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2022/11/20</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2022/11/20</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2022/11/20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2022/11/20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2022/11/20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2022/11/20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2022/11/20</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C68D003-B106-0ECD-1CD0-269391C8F160}"/>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7D9FD9BD-F645-A445-2BF0-AF5175E64C71}"/>
              </a:ext>
            </a:extLst>
          </p:cNvPr>
          <p:cNvSpPr txBox="1"/>
          <p:nvPr/>
        </p:nvSpPr>
        <p:spPr>
          <a:xfrm>
            <a:off x="1126654" y="1701602"/>
            <a:ext cx="8928992" cy="3420616"/>
          </a:xfrm>
          <a:prstGeom prst="rect">
            <a:avLst/>
          </a:prstGeom>
          <a:noFill/>
        </p:spPr>
        <p:txBody>
          <a:bodyPr wrap="square" rtlCol="0">
            <a:spAutoFit/>
          </a:bodyPr>
          <a:lstStyle/>
          <a:p>
            <a:pPr>
              <a:lnSpc>
                <a:spcPct val="150000"/>
              </a:lnSpc>
            </a:pPr>
            <a:r>
              <a:rPr lang="en-US" altLang="zh-CN" b="1" dirty="0">
                <a:solidFill>
                  <a:schemeClr val="bg1"/>
                </a:solidFill>
              </a:rPr>
              <a:t>Early Buddhism</a:t>
            </a:r>
            <a:r>
              <a:rPr lang="en-US" altLang="zh-CN" dirty="0">
                <a:solidFill>
                  <a:schemeClr val="bg1"/>
                </a:solidFill>
              </a:rPr>
              <a:t>:</a:t>
            </a:r>
          </a:p>
          <a:p>
            <a:pPr>
              <a:lnSpc>
                <a:spcPct val="150000"/>
              </a:lnSpc>
              <a:spcBef>
                <a:spcPts val="2400"/>
              </a:spcBef>
            </a:pPr>
            <a:r>
              <a:rPr lang="en-US" altLang="zh-TW" dirty="0">
                <a:solidFill>
                  <a:schemeClr val="bg1"/>
                </a:solidFill>
              </a:rPr>
              <a:t> The Teachings and monastic </a:t>
            </a:r>
            <a:r>
              <a:rPr lang="en-US" altLang="zh-TW" dirty="0" err="1">
                <a:solidFill>
                  <a:schemeClr val="bg1"/>
                </a:solidFill>
              </a:rPr>
              <a:t>organisation</a:t>
            </a:r>
            <a:r>
              <a:rPr lang="en-US" altLang="zh-TW" dirty="0">
                <a:solidFill>
                  <a:schemeClr val="bg1"/>
                </a:solidFill>
              </a:rPr>
              <a:t> and structure that were founded by Gautama Buddha. </a:t>
            </a:r>
          </a:p>
          <a:p>
            <a:pPr>
              <a:lnSpc>
                <a:spcPct val="150000"/>
              </a:lnSpc>
              <a:spcBef>
                <a:spcPts val="2400"/>
              </a:spcBef>
            </a:pPr>
            <a:r>
              <a:rPr lang="en-US" altLang="zh-TW" dirty="0">
                <a:solidFill>
                  <a:schemeClr val="bg1"/>
                </a:solidFill>
              </a:rPr>
              <a:t>The canonical period prior to the development of different schools with their different positions.</a:t>
            </a:r>
            <a:endParaRPr lang="zh-TW" altLang="en-US" dirty="0">
              <a:solidFill>
                <a:schemeClr val="bg1"/>
              </a:solidFill>
            </a:endParaRPr>
          </a:p>
        </p:txBody>
      </p:sp>
    </p:spTree>
    <p:extLst>
      <p:ext uri="{BB962C8B-B14F-4D97-AF65-F5344CB8AC3E}">
        <p14:creationId xmlns:p14="http://schemas.microsoft.com/office/powerpoint/2010/main" val="27000708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2D456AC-EF40-45CE-1B1C-78B3DF428B3D}"/>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06F102F8-7959-4AE4-F84E-355DDAF33107}"/>
              </a:ext>
            </a:extLst>
          </p:cNvPr>
          <p:cNvSpPr txBox="1"/>
          <p:nvPr/>
        </p:nvSpPr>
        <p:spPr>
          <a:xfrm>
            <a:off x="516740" y="1852004"/>
            <a:ext cx="7560840" cy="461665"/>
          </a:xfrm>
          <a:prstGeom prst="rect">
            <a:avLst/>
          </a:prstGeom>
          <a:noFill/>
        </p:spPr>
        <p:txBody>
          <a:bodyPr wrap="square" rtlCol="0">
            <a:spAutoFit/>
          </a:bodyPr>
          <a:lstStyle/>
          <a:p>
            <a:r>
              <a:rPr lang="en-US" altLang="zh-CN" dirty="0">
                <a:solidFill>
                  <a:schemeClr val="bg1"/>
                </a:solidFill>
                <a:sym typeface="Wingdings 2" panose="05020102010507070707" pitchFamily="18" charset="2"/>
              </a:rPr>
              <a:t> </a:t>
            </a:r>
            <a:r>
              <a:rPr lang="en-US" altLang="zh-CN" dirty="0">
                <a:solidFill>
                  <a:schemeClr val="bg1"/>
                </a:solidFill>
              </a:rPr>
              <a:t>Why is Non-Self the core teaching in early Buddhism?</a:t>
            </a:r>
            <a:endParaRPr lang="zh-TW" altLang="en-US" dirty="0">
              <a:solidFill>
                <a:schemeClr val="bg1"/>
              </a:solidFill>
            </a:endParaRPr>
          </a:p>
        </p:txBody>
      </p:sp>
      <p:sp>
        <p:nvSpPr>
          <p:cNvPr id="3" name="文字方塊 2">
            <a:extLst>
              <a:ext uri="{FF2B5EF4-FFF2-40B4-BE49-F238E27FC236}">
                <a16:creationId xmlns:a16="http://schemas.microsoft.com/office/drawing/2014/main" id="{9B3A0D98-99E3-BF07-78CF-E8C89590FD6A}"/>
              </a:ext>
            </a:extLst>
          </p:cNvPr>
          <p:cNvSpPr txBox="1"/>
          <p:nvPr/>
        </p:nvSpPr>
        <p:spPr>
          <a:xfrm>
            <a:off x="770922" y="3096685"/>
            <a:ext cx="7560840" cy="461665"/>
          </a:xfrm>
          <a:prstGeom prst="rect">
            <a:avLst/>
          </a:prstGeom>
          <a:noFill/>
        </p:spPr>
        <p:txBody>
          <a:bodyPr wrap="square" rtlCol="0">
            <a:spAutoFit/>
          </a:bodyPr>
          <a:lstStyle/>
          <a:p>
            <a:r>
              <a:rPr lang="en-US" altLang="zh-TW" dirty="0">
                <a:solidFill>
                  <a:srgbClr val="FFFF00"/>
                </a:solidFill>
              </a:rPr>
              <a:t>The story of the Buddha . . .</a:t>
            </a:r>
            <a:endParaRPr lang="zh-TW" altLang="en-US" dirty="0">
              <a:solidFill>
                <a:srgbClr val="FFFF00"/>
              </a:solidFill>
            </a:endParaRPr>
          </a:p>
        </p:txBody>
      </p:sp>
      <p:sp>
        <p:nvSpPr>
          <p:cNvPr id="5" name="文字方塊 4">
            <a:extLst>
              <a:ext uri="{FF2B5EF4-FFF2-40B4-BE49-F238E27FC236}">
                <a16:creationId xmlns:a16="http://schemas.microsoft.com/office/drawing/2014/main" id="{52015A50-6D21-5ACF-E609-A7B53F496211}"/>
              </a:ext>
            </a:extLst>
          </p:cNvPr>
          <p:cNvSpPr txBox="1"/>
          <p:nvPr/>
        </p:nvSpPr>
        <p:spPr>
          <a:xfrm>
            <a:off x="770922" y="3717826"/>
            <a:ext cx="5982185" cy="2251065"/>
          </a:xfrm>
          <a:prstGeom prst="rect">
            <a:avLst/>
          </a:prstGeom>
          <a:noFill/>
        </p:spPr>
        <p:txBody>
          <a:bodyPr wrap="square" rtlCol="0">
            <a:spAutoFit/>
          </a:bodyPr>
          <a:lstStyle/>
          <a:p>
            <a:pPr>
              <a:lnSpc>
                <a:spcPct val="150000"/>
              </a:lnSpc>
            </a:pPr>
            <a:r>
              <a:rPr lang="en-US" altLang="zh-TW" dirty="0">
                <a:solidFill>
                  <a:schemeClr val="bg1"/>
                </a:solidFill>
              </a:rPr>
              <a:t>Prince </a:t>
            </a:r>
            <a:r>
              <a:rPr lang="en-US" altLang="zh-TW" dirty="0" err="1">
                <a:solidFill>
                  <a:schemeClr val="bg1"/>
                </a:solidFill>
              </a:rPr>
              <a:t>Siddhārtha</a:t>
            </a:r>
            <a:r>
              <a:rPr lang="en-US" altLang="zh-TW" dirty="0">
                <a:solidFill>
                  <a:schemeClr val="bg1"/>
                </a:solidFill>
              </a:rPr>
              <a:t> Gautama was born in Lumbini in what is now Nepal, to royal parents of the Shakya clan during the 6th or 5th century BCE.</a:t>
            </a:r>
            <a:endParaRPr lang="zh-TW" altLang="en-US" dirty="0">
              <a:solidFill>
                <a:schemeClr val="bg1"/>
              </a:solidFill>
            </a:endParaRPr>
          </a:p>
        </p:txBody>
      </p:sp>
      <p:pic>
        <p:nvPicPr>
          <p:cNvPr id="9" name="圖片 8">
            <a:extLst>
              <a:ext uri="{FF2B5EF4-FFF2-40B4-BE49-F238E27FC236}">
                <a16:creationId xmlns:a16="http://schemas.microsoft.com/office/drawing/2014/main" id="{AA59650A-69FA-BE4C-350B-E779FC6ED5BB}"/>
              </a:ext>
            </a:extLst>
          </p:cNvPr>
          <p:cNvPicPr>
            <a:picLocks noChangeAspect="1"/>
          </p:cNvPicPr>
          <p:nvPr/>
        </p:nvPicPr>
        <p:blipFill>
          <a:blip r:embed="rId4"/>
          <a:stretch>
            <a:fillRect/>
          </a:stretch>
        </p:blipFill>
        <p:spPr>
          <a:xfrm>
            <a:off x="7823398" y="2258775"/>
            <a:ext cx="4276725" cy="4533900"/>
          </a:xfrm>
          <a:prstGeom prst="rect">
            <a:avLst/>
          </a:prstGeom>
        </p:spPr>
      </p:pic>
      <p:sp>
        <p:nvSpPr>
          <p:cNvPr id="6" name="文字方塊 5">
            <a:extLst>
              <a:ext uri="{FF2B5EF4-FFF2-40B4-BE49-F238E27FC236}">
                <a16:creationId xmlns:a16="http://schemas.microsoft.com/office/drawing/2014/main" id="{24468608-26C2-44B2-3D0B-81F1A0475939}"/>
              </a:ext>
            </a:extLst>
          </p:cNvPr>
          <p:cNvSpPr txBox="1"/>
          <p:nvPr/>
        </p:nvSpPr>
        <p:spPr>
          <a:xfrm>
            <a:off x="516740" y="1328507"/>
            <a:ext cx="7560840" cy="461665"/>
          </a:xfrm>
          <a:prstGeom prst="rect">
            <a:avLst/>
          </a:prstGeom>
          <a:noFill/>
        </p:spPr>
        <p:txBody>
          <a:bodyPr wrap="square" rtlCol="0">
            <a:spAutoFit/>
          </a:bodyPr>
          <a:lstStyle/>
          <a:p>
            <a:r>
              <a:rPr lang="en-US" altLang="zh-CN" dirty="0">
                <a:solidFill>
                  <a:schemeClr val="bg1"/>
                </a:solidFill>
                <a:sym typeface="Wingdings 2" panose="05020102010507070707" pitchFamily="18" charset="2"/>
              </a:rPr>
              <a:t> What is </a:t>
            </a:r>
            <a:r>
              <a:rPr lang="en-US" altLang="zh-CN" dirty="0">
                <a:solidFill>
                  <a:schemeClr val="bg1"/>
                </a:solidFill>
              </a:rPr>
              <a:t>Buddhism? Why was Buddhism founded? </a:t>
            </a:r>
            <a:endParaRPr lang="zh-TW" altLang="en-US" dirty="0">
              <a:solidFill>
                <a:schemeClr val="bg1"/>
              </a:solidFill>
            </a:endParaRPr>
          </a:p>
        </p:txBody>
      </p:sp>
    </p:spTree>
    <p:extLst>
      <p:ext uri="{BB962C8B-B14F-4D97-AF65-F5344CB8AC3E}">
        <p14:creationId xmlns:p14="http://schemas.microsoft.com/office/powerpoint/2010/main" val="5941557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8E710CD8-839B-30FD-66E8-EA69A3692A7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973D24DD-5050-04AA-432F-97EFAE49F19A}"/>
              </a:ext>
            </a:extLst>
          </p:cNvPr>
          <p:cNvSpPr txBox="1"/>
          <p:nvPr/>
        </p:nvSpPr>
        <p:spPr>
          <a:xfrm>
            <a:off x="838622" y="1917626"/>
            <a:ext cx="5982185" cy="3359061"/>
          </a:xfrm>
          <a:prstGeom prst="rect">
            <a:avLst/>
          </a:prstGeom>
          <a:noFill/>
        </p:spPr>
        <p:txBody>
          <a:bodyPr wrap="square" rtlCol="0">
            <a:spAutoFit/>
          </a:bodyPr>
          <a:lstStyle/>
          <a:p>
            <a:pPr>
              <a:lnSpc>
                <a:spcPct val="150000"/>
              </a:lnSpc>
            </a:pPr>
            <a:r>
              <a:rPr lang="en-US" altLang="zh-TW" dirty="0">
                <a:solidFill>
                  <a:schemeClr val="bg1"/>
                </a:solidFill>
              </a:rPr>
              <a:t>It was foretold that the prince would be either a great ruler or a great spiritual teacher. His father, King </a:t>
            </a:r>
            <a:r>
              <a:rPr lang="en-US" altLang="zh-TW" dirty="0" err="1">
                <a:solidFill>
                  <a:schemeClr val="bg1"/>
                </a:solidFill>
              </a:rPr>
              <a:t>Suddhodana</a:t>
            </a:r>
            <a:r>
              <a:rPr lang="en-US" altLang="zh-TW" dirty="0">
                <a:solidFill>
                  <a:schemeClr val="bg1"/>
                </a:solidFill>
              </a:rPr>
              <a:t>, preferred the first outcome and he raised the prince in great luxury and shielded him from knowledge of religion and human suffering. </a:t>
            </a:r>
            <a:endParaRPr lang="zh-TW" altLang="en-US" dirty="0">
              <a:solidFill>
                <a:schemeClr val="bg1"/>
              </a:solidFill>
            </a:endParaRPr>
          </a:p>
        </p:txBody>
      </p:sp>
      <p:pic>
        <p:nvPicPr>
          <p:cNvPr id="5" name="圖片 4">
            <a:extLst>
              <a:ext uri="{FF2B5EF4-FFF2-40B4-BE49-F238E27FC236}">
                <a16:creationId xmlns:a16="http://schemas.microsoft.com/office/drawing/2014/main" id="{C779E71E-F697-D6E3-1A24-3F8C561212B7}"/>
              </a:ext>
            </a:extLst>
          </p:cNvPr>
          <p:cNvPicPr>
            <a:picLocks noChangeAspect="1"/>
          </p:cNvPicPr>
          <p:nvPr/>
        </p:nvPicPr>
        <p:blipFill>
          <a:blip r:embed="rId3"/>
          <a:stretch>
            <a:fillRect/>
          </a:stretch>
        </p:blipFill>
        <p:spPr>
          <a:xfrm>
            <a:off x="7247334" y="1557586"/>
            <a:ext cx="4248472" cy="4587172"/>
          </a:xfrm>
          <a:prstGeom prst="rect">
            <a:avLst/>
          </a:prstGeom>
        </p:spPr>
      </p:pic>
    </p:spTree>
    <p:extLst>
      <p:ext uri="{BB962C8B-B14F-4D97-AF65-F5344CB8AC3E}">
        <p14:creationId xmlns:p14="http://schemas.microsoft.com/office/powerpoint/2010/main" val="165637893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47361BB8-CA01-ABA1-8FCC-20A777E18BB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C0793E27-55B1-A161-9738-0E9EC36448EA}"/>
              </a:ext>
            </a:extLst>
          </p:cNvPr>
          <p:cNvSpPr txBox="1"/>
          <p:nvPr/>
        </p:nvSpPr>
        <p:spPr>
          <a:xfrm>
            <a:off x="820141" y="2493690"/>
            <a:ext cx="4649363" cy="1143070"/>
          </a:xfrm>
          <a:prstGeom prst="rect">
            <a:avLst/>
          </a:prstGeom>
          <a:noFill/>
        </p:spPr>
        <p:txBody>
          <a:bodyPr wrap="square" rtlCol="0">
            <a:spAutoFit/>
          </a:bodyPr>
          <a:lstStyle/>
          <a:p>
            <a:pPr>
              <a:lnSpc>
                <a:spcPct val="150000"/>
              </a:lnSpc>
            </a:pPr>
            <a:r>
              <a:rPr lang="en-US" altLang="zh-TW" dirty="0">
                <a:solidFill>
                  <a:schemeClr val="bg1"/>
                </a:solidFill>
              </a:rPr>
              <a:t>When </a:t>
            </a:r>
            <a:r>
              <a:rPr lang="en-US" altLang="zh-TW" dirty="0" err="1">
                <a:solidFill>
                  <a:schemeClr val="bg1"/>
                </a:solidFill>
              </a:rPr>
              <a:t>Siddhārtha</a:t>
            </a:r>
            <a:r>
              <a:rPr lang="en-US" altLang="zh-TW" dirty="0">
                <a:solidFill>
                  <a:schemeClr val="bg1"/>
                </a:solidFill>
              </a:rPr>
              <a:t> was 16 years old he married his cousin, </a:t>
            </a:r>
            <a:r>
              <a:rPr lang="en-US" altLang="zh-TW" dirty="0" err="1">
                <a:solidFill>
                  <a:schemeClr val="bg1"/>
                </a:solidFill>
              </a:rPr>
              <a:t>Yasodhara</a:t>
            </a:r>
            <a:r>
              <a:rPr lang="en-US" altLang="zh-TW" dirty="0">
                <a:solidFill>
                  <a:schemeClr val="bg1"/>
                </a:solidFill>
              </a:rPr>
              <a:t>. </a:t>
            </a:r>
            <a:endParaRPr lang="zh-TW" altLang="en-US" dirty="0">
              <a:solidFill>
                <a:schemeClr val="bg1"/>
              </a:solidFill>
            </a:endParaRPr>
          </a:p>
        </p:txBody>
      </p:sp>
      <p:pic>
        <p:nvPicPr>
          <p:cNvPr id="5" name="圖片 4">
            <a:extLst>
              <a:ext uri="{FF2B5EF4-FFF2-40B4-BE49-F238E27FC236}">
                <a16:creationId xmlns:a16="http://schemas.microsoft.com/office/drawing/2014/main" id="{FF3FB1C5-AF26-923B-AC99-A99DC48A8191}"/>
              </a:ext>
            </a:extLst>
          </p:cNvPr>
          <p:cNvPicPr>
            <a:picLocks noChangeAspect="1"/>
          </p:cNvPicPr>
          <p:nvPr/>
        </p:nvPicPr>
        <p:blipFill>
          <a:blip r:embed="rId3"/>
          <a:stretch>
            <a:fillRect/>
          </a:stretch>
        </p:blipFill>
        <p:spPr>
          <a:xfrm>
            <a:off x="6743278" y="2061642"/>
            <a:ext cx="5306090" cy="3930005"/>
          </a:xfrm>
          <a:prstGeom prst="rect">
            <a:avLst/>
          </a:prstGeom>
        </p:spPr>
      </p:pic>
    </p:spTree>
    <p:extLst>
      <p:ext uri="{BB962C8B-B14F-4D97-AF65-F5344CB8AC3E}">
        <p14:creationId xmlns:p14="http://schemas.microsoft.com/office/powerpoint/2010/main" val="100776705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AF368336-49D8-6FC8-BF22-62FE71E6346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A8326E86-C066-3F9D-CCFB-6A4AB29FB4D6}"/>
              </a:ext>
            </a:extLst>
          </p:cNvPr>
          <p:cNvSpPr txBox="1"/>
          <p:nvPr/>
        </p:nvSpPr>
        <p:spPr>
          <a:xfrm>
            <a:off x="622598" y="1557586"/>
            <a:ext cx="7200800" cy="4467057"/>
          </a:xfrm>
          <a:prstGeom prst="rect">
            <a:avLst/>
          </a:prstGeom>
          <a:noFill/>
        </p:spPr>
        <p:txBody>
          <a:bodyPr wrap="square" rtlCol="0">
            <a:spAutoFit/>
          </a:bodyPr>
          <a:lstStyle/>
          <a:p>
            <a:pPr>
              <a:lnSpc>
                <a:spcPct val="150000"/>
              </a:lnSpc>
            </a:pPr>
            <a:r>
              <a:rPr lang="en-US" altLang="zh-TW" dirty="0">
                <a:solidFill>
                  <a:schemeClr val="bg1"/>
                </a:solidFill>
              </a:rPr>
              <a:t>The prince reached the age of 29 with little experience of the world outside the walls of his palaces. One day, overcome with curiosity, Prince </a:t>
            </a:r>
            <a:r>
              <a:rPr lang="en-US" altLang="zh-TW" dirty="0" err="1">
                <a:solidFill>
                  <a:schemeClr val="bg1"/>
                </a:solidFill>
              </a:rPr>
              <a:t>Siddhārtha</a:t>
            </a:r>
            <a:r>
              <a:rPr lang="en-US" altLang="zh-TW" dirty="0">
                <a:solidFill>
                  <a:schemeClr val="bg1"/>
                </a:solidFill>
              </a:rPr>
              <a:t> asked a charioteer to take him on a series of rides through the countryside. On these journeys he was shocked by the sight of an aged man, then a sick man, and then a corpse. The stark realities of old age, disease, and death seized and sickened the prince. </a:t>
            </a:r>
            <a:endParaRPr lang="zh-TW" altLang="en-US" dirty="0">
              <a:solidFill>
                <a:schemeClr val="bg1"/>
              </a:solidFill>
            </a:endParaRPr>
          </a:p>
        </p:txBody>
      </p:sp>
      <p:pic>
        <p:nvPicPr>
          <p:cNvPr id="5" name="圖片 4">
            <a:extLst>
              <a:ext uri="{FF2B5EF4-FFF2-40B4-BE49-F238E27FC236}">
                <a16:creationId xmlns:a16="http://schemas.microsoft.com/office/drawing/2014/main" id="{4738A71D-35FE-CB82-D694-E3387F64156F}"/>
              </a:ext>
            </a:extLst>
          </p:cNvPr>
          <p:cNvPicPr>
            <a:picLocks noChangeAspect="1"/>
          </p:cNvPicPr>
          <p:nvPr/>
        </p:nvPicPr>
        <p:blipFill>
          <a:blip r:embed="rId3"/>
          <a:stretch>
            <a:fillRect/>
          </a:stretch>
        </p:blipFill>
        <p:spPr>
          <a:xfrm>
            <a:off x="8327454" y="-26590"/>
            <a:ext cx="3510707" cy="2272522"/>
          </a:xfrm>
          <a:prstGeom prst="rect">
            <a:avLst/>
          </a:prstGeom>
        </p:spPr>
      </p:pic>
      <p:pic>
        <p:nvPicPr>
          <p:cNvPr id="7" name="圖片 6">
            <a:extLst>
              <a:ext uri="{FF2B5EF4-FFF2-40B4-BE49-F238E27FC236}">
                <a16:creationId xmlns:a16="http://schemas.microsoft.com/office/drawing/2014/main" id="{611C8A96-F676-F35C-2C0E-A9AC5C09042F}"/>
              </a:ext>
            </a:extLst>
          </p:cNvPr>
          <p:cNvPicPr>
            <a:picLocks noChangeAspect="1"/>
          </p:cNvPicPr>
          <p:nvPr/>
        </p:nvPicPr>
        <p:blipFill>
          <a:blip r:embed="rId4"/>
          <a:stretch>
            <a:fillRect/>
          </a:stretch>
        </p:blipFill>
        <p:spPr>
          <a:xfrm>
            <a:off x="8327454" y="2245932"/>
            <a:ext cx="3535034" cy="2272522"/>
          </a:xfrm>
          <a:prstGeom prst="rect">
            <a:avLst/>
          </a:prstGeom>
        </p:spPr>
      </p:pic>
      <p:pic>
        <p:nvPicPr>
          <p:cNvPr id="9" name="圖片 8">
            <a:extLst>
              <a:ext uri="{FF2B5EF4-FFF2-40B4-BE49-F238E27FC236}">
                <a16:creationId xmlns:a16="http://schemas.microsoft.com/office/drawing/2014/main" id="{21B8BBE3-F926-736B-E9DE-3EEAEC91350A}"/>
              </a:ext>
            </a:extLst>
          </p:cNvPr>
          <p:cNvPicPr>
            <a:picLocks noChangeAspect="1"/>
          </p:cNvPicPr>
          <p:nvPr/>
        </p:nvPicPr>
        <p:blipFill>
          <a:blip r:embed="rId5"/>
          <a:stretch>
            <a:fillRect/>
          </a:stretch>
        </p:blipFill>
        <p:spPr>
          <a:xfrm>
            <a:off x="8327454" y="4537352"/>
            <a:ext cx="3535034" cy="2299632"/>
          </a:xfrm>
          <a:prstGeom prst="rect">
            <a:avLst/>
          </a:prstGeom>
        </p:spPr>
      </p:pic>
    </p:spTree>
    <p:extLst>
      <p:ext uri="{BB962C8B-B14F-4D97-AF65-F5344CB8AC3E}">
        <p14:creationId xmlns:p14="http://schemas.microsoft.com/office/powerpoint/2010/main" val="19235745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FB3A7D72-EC21-D1E9-F409-F9174DA57AC8}"/>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05389906-98DA-7983-0D8A-AABC2F47837C}"/>
              </a:ext>
            </a:extLst>
          </p:cNvPr>
          <p:cNvSpPr txBox="1"/>
          <p:nvPr/>
        </p:nvSpPr>
        <p:spPr>
          <a:xfrm>
            <a:off x="622598" y="2421682"/>
            <a:ext cx="6552728" cy="2251065"/>
          </a:xfrm>
          <a:prstGeom prst="rect">
            <a:avLst/>
          </a:prstGeom>
          <a:noFill/>
        </p:spPr>
        <p:txBody>
          <a:bodyPr wrap="square" rtlCol="0">
            <a:spAutoFit/>
          </a:bodyPr>
          <a:lstStyle/>
          <a:p>
            <a:pPr>
              <a:lnSpc>
                <a:spcPct val="150000"/>
              </a:lnSpc>
            </a:pPr>
            <a:r>
              <a:rPr lang="en-US" altLang="zh-TW" dirty="0">
                <a:solidFill>
                  <a:schemeClr val="bg1"/>
                </a:solidFill>
              </a:rPr>
              <a:t>Finally, he saw a wandering ascetic. The charioteer explained that the ascetic was one who had renounced the world and sought release from the fear of death and suffering. </a:t>
            </a:r>
            <a:endParaRPr lang="zh-TW" altLang="en-US" dirty="0">
              <a:solidFill>
                <a:schemeClr val="bg1"/>
              </a:solidFill>
            </a:endParaRPr>
          </a:p>
        </p:txBody>
      </p:sp>
      <p:pic>
        <p:nvPicPr>
          <p:cNvPr id="5" name="圖片 4">
            <a:extLst>
              <a:ext uri="{FF2B5EF4-FFF2-40B4-BE49-F238E27FC236}">
                <a16:creationId xmlns:a16="http://schemas.microsoft.com/office/drawing/2014/main" id="{668DD1CA-F1C2-2D42-CEC6-2EDE7C850D68}"/>
              </a:ext>
            </a:extLst>
          </p:cNvPr>
          <p:cNvPicPr>
            <a:picLocks noChangeAspect="1"/>
          </p:cNvPicPr>
          <p:nvPr/>
        </p:nvPicPr>
        <p:blipFill>
          <a:blip r:embed="rId3"/>
          <a:stretch>
            <a:fillRect/>
          </a:stretch>
        </p:blipFill>
        <p:spPr>
          <a:xfrm>
            <a:off x="7391350" y="2277666"/>
            <a:ext cx="4533900" cy="3019425"/>
          </a:xfrm>
          <a:prstGeom prst="rect">
            <a:avLst/>
          </a:prstGeom>
        </p:spPr>
      </p:pic>
    </p:spTree>
    <p:extLst>
      <p:ext uri="{BB962C8B-B14F-4D97-AF65-F5344CB8AC3E}">
        <p14:creationId xmlns:p14="http://schemas.microsoft.com/office/powerpoint/2010/main" val="311800950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03107EA3-B636-5214-5661-9A12E5839FA8}"/>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AFD4C2D5-5F85-3129-40BD-F034E5E48A00}"/>
              </a:ext>
            </a:extLst>
          </p:cNvPr>
          <p:cNvSpPr txBox="1"/>
          <p:nvPr/>
        </p:nvSpPr>
        <p:spPr>
          <a:xfrm>
            <a:off x="622598" y="2277666"/>
            <a:ext cx="6552728" cy="2805063"/>
          </a:xfrm>
          <a:prstGeom prst="rect">
            <a:avLst/>
          </a:prstGeom>
          <a:noFill/>
        </p:spPr>
        <p:txBody>
          <a:bodyPr wrap="square" rtlCol="0">
            <a:spAutoFit/>
          </a:bodyPr>
          <a:lstStyle/>
          <a:p>
            <a:pPr>
              <a:lnSpc>
                <a:spcPct val="150000"/>
              </a:lnSpc>
            </a:pPr>
            <a:r>
              <a:rPr lang="en-US" altLang="zh-TW" dirty="0">
                <a:solidFill>
                  <a:schemeClr val="bg1"/>
                </a:solidFill>
              </a:rPr>
              <a:t>For a time the prince returned to palace life, but he took no pleasure in it. Even the news that his wife </a:t>
            </a:r>
            <a:r>
              <a:rPr lang="en-US" altLang="zh-TW" dirty="0" err="1">
                <a:solidFill>
                  <a:schemeClr val="bg1"/>
                </a:solidFill>
              </a:rPr>
              <a:t>Yasodhara</a:t>
            </a:r>
            <a:r>
              <a:rPr lang="en-US" altLang="zh-TW" dirty="0">
                <a:solidFill>
                  <a:schemeClr val="bg1"/>
                </a:solidFill>
              </a:rPr>
              <a:t> had given birth to a son did not please him. The child was called </a:t>
            </a:r>
            <a:r>
              <a:rPr lang="en-US" altLang="zh-TW" dirty="0" err="1">
                <a:solidFill>
                  <a:schemeClr val="bg1"/>
                </a:solidFill>
              </a:rPr>
              <a:t>Rahula</a:t>
            </a:r>
            <a:r>
              <a:rPr lang="en-US" altLang="zh-TW" dirty="0">
                <a:solidFill>
                  <a:schemeClr val="bg1"/>
                </a:solidFill>
              </a:rPr>
              <a:t>, which means "fetter."</a:t>
            </a:r>
            <a:endParaRPr lang="zh-TW" altLang="en-US" dirty="0">
              <a:solidFill>
                <a:schemeClr val="bg1"/>
              </a:solidFill>
            </a:endParaRPr>
          </a:p>
        </p:txBody>
      </p:sp>
      <p:pic>
        <p:nvPicPr>
          <p:cNvPr id="5" name="圖片 4">
            <a:extLst>
              <a:ext uri="{FF2B5EF4-FFF2-40B4-BE49-F238E27FC236}">
                <a16:creationId xmlns:a16="http://schemas.microsoft.com/office/drawing/2014/main" id="{7439902C-95B5-D734-107C-F8EAAA7B67AC}"/>
              </a:ext>
            </a:extLst>
          </p:cNvPr>
          <p:cNvPicPr>
            <a:picLocks noChangeAspect="1"/>
          </p:cNvPicPr>
          <p:nvPr/>
        </p:nvPicPr>
        <p:blipFill>
          <a:blip r:embed="rId3"/>
          <a:stretch>
            <a:fillRect/>
          </a:stretch>
        </p:blipFill>
        <p:spPr>
          <a:xfrm>
            <a:off x="7463358" y="2174746"/>
            <a:ext cx="4319960" cy="3137714"/>
          </a:xfrm>
          <a:prstGeom prst="rect">
            <a:avLst/>
          </a:prstGeom>
        </p:spPr>
      </p:pic>
    </p:spTree>
    <p:extLst>
      <p:ext uri="{BB962C8B-B14F-4D97-AF65-F5344CB8AC3E}">
        <p14:creationId xmlns:p14="http://schemas.microsoft.com/office/powerpoint/2010/main" val="269850768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79531E9E-7E82-0BFE-29D8-639420E880D0}"/>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211724C6-05DA-4B19-7817-29B7E2B12962}"/>
              </a:ext>
            </a:extLst>
          </p:cNvPr>
          <p:cNvSpPr txBox="1"/>
          <p:nvPr/>
        </p:nvSpPr>
        <p:spPr>
          <a:xfrm>
            <a:off x="586738" y="1917626"/>
            <a:ext cx="6552728" cy="3359061"/>
          </a:xfrm>
          <a:prstGeom prst="rect">
            <a:avLst/>
          </a:prstGeom>
          <a:noFill/>
        </p:spPr>
        <p:txBody>
          <a:bodyPr wrap="square" rtlCol="0">
            <a:spAutoFit/>
          </a:bodyPr>
          <a:lstStyle/>
          <a:p>
            <a:pPr>
              <a:lnSpc>
                <a:spcPct val="150000"/>
              </a:lnSpc>
            </a:pPr>
            <a:r>
              <a:rPr lang="en-US" altLang="zh-TW" dirty="0">
                <a:solidFill>
                  <a:schemeClr val="bg1"/>
                </a:solidFill>
              </a:rPr>
              <a:t>Prince </a:t>
            </a:r>
            <a:r>
              <a:rPr lang="en-US" altLang="zh-TW" dirty="0" err="1">
                <a:solidFill>
                  <a:schemeClr val="bg1"/>
                </a:solidFill>
              </a:rPr>
              <a:t>Siddhārtha</a:t>
            </a:r>
            <a:r>
              <a:rPr lang="en-US" altLang="zh-TW" dirty="0">
                <a:solidFill>
                  <a:schemeClr val="bg1"/>
                </a:solidFill>
              </a:rPr>
              <a:t> </a:t>
            </a:r>
            <a:r>
              <a:rPr lang="en-US" altLang="zh-TW" dirty="0" err="1">
                <a:solidFill>
                  <a:schemeClr val="bg1"/>
                </a:solidFill>
              </a:rPr>
              <a:t>realised</a:t>
            </a:r>
            <a:r>
              <a:rPr lang="en-US" altLang="zh-TW" dirty="0">
                <a:solidFill>
                  <a:schemeClr val="bg1"/>
                </a:solidFill>
              </a:rPr>
              <a:t> then that he could no longer be content living the life of a prince. One night he left the palace, shaved his head, and changed from his royal clothes into a beggar's robe. Renouncing all the luxury he had known, he began his quest for enlightenment. </a:t>
            </a:r>
            <a:endParaRPr lang="zh-TW" altLang="en-US" dirty="0">
              <a:solidFill>
                <a:schemeClr val="bg1"/>
              </a:solidFill>
            </a:endParaRPr>
          </a:p>
        </p:txBody>
      </p:sp>
      <p:pic>
        <p:nvPicPr>
          <p:cNvPr id="5" name="圖片 4">
            <a:extLst>
              <a:ext uri="{FF2B5EF4-FFF2-40B4-BE49-F238E27FC236}">
                <a16:creationId xmlns:a16="http://schemas.microsoft.com/office/drawing/2014/main" id="{4CA0B280-E72C-2796-F51C-1EBE253FE3EE}"/>
              </a:ext>
            </a:extLst>
          </p:cNvPr>
          <p:cNvPicPr>
            <a:picLocks noChangeAspect="1"/>
          </p:cNvPicPr>
          <p:nvPr/>
        </p:nvPicPr>
        <p:blipFill>
          <a:blip r:embed="rId3"/>
          <a:stretch>
            <a:fillRect/>
          </a:stretch>
        </p:blipFill>
        <p:spPr>
          <a:xfrm>
            <a:off x="7319342" y="2133650"/>
            <a:ext cx="4744609" cy="3359061"/>
          </a:xfrm>
          <a:prstGeom prst="rect">
            <a:avLst/>
          </a:prstGeom>
        </p:spPr>
      </p:pic>
    </p:spTree>
    <p:extLst>
      <p:ext uri="{BB962C8B-B14F-4D97-AF65-F5344CB8AC3E}">
        <p14:creationId xmlns:p14="http://schemas.microsoft.com/office/powerpoint/2010/main" val="187222600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E35702A7-769B-8B18-B6DD-084882A7370A}"/>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AB7E6F83-057E-DCAA-35C3-635AF1809A36}"/>
              </a:ext>
            </a:extLst>
          </p:cNvPr>
          <p:cNvSpPr txBox="1"/>
          <p:nvPr/>
        </p:nvSpPr>
        <p:spPr>
          <a:xfrm>
            <a:off x="262558" y="1876229"/>
            <a:ext cx="6552728" cy="3359061"/>
          </a:xfrm>
          <a:prstGeom prst="rect">
            <a:avLst/>
          </a:prstGeom>
          <a:noFill/>
        </p:spPr>
        <p:txBody>
          <a:bodyPr wrap="square" rtlCol="0">
            <a:spAutoFit/>
          </a:bodyPr>
          <a:lstStyle/>
          <a:p>
            <a:pPr>
              <a:lnSpc>
                <a:spcPct val="150000"/>
              </a:lnSpc>
            </a:pPr>
            <a:r>
              <a:rPr lang="en-US" altLang="zh-TW" dirty="0" err="1">
                <a:solidFill>
                  <a:schemeClr val="bg1"/>
                </a:solidFill>
              </a:rPr>
              <a:t>Siddhārtha</a:t>
            </a:r>
            <a:r>
              <a:rPr lang="en-US" altLang="zh-TW" dirty="0">
                <a:solidFill>
                  <a:schemeClr val="bg1"/>
                </a:solidFill>
              </a:rPr>
              <a:t> started by seeking out renowned teachers. They taught him about the many religious philosophies of his day as well as how to meditate. After he had learned all they had to teach, his doubts and questions remained. He and five disciples left to find enlightenment by themselves.</a:t>
            </a:r>
            <a:endParaRPr lang="zh-TW" altLang="en-US" dirty="0">
              <a:solidFill>
                <a:schemeClr val="bg1"/>
              </a:solidFill>
            </a:endParaRPr>
          </a:p>
        </p:txBody>
      </p:sp>
      <p:pic>
        <p:nvPicPr>
          <p:cNvPr id="4" name="圖片 3">
            <a:extLst>
              <a:ext uri="{FF2B5EF4-FFF2-40B4-BE49-F238E27FC236}">
                <a16:creationId xmlns:a16="http://schemas.microsoft.com/office/drawing/2014/main" id="{444ED6EC-F211-A960-71E0-CB4D00328A1F}"/>
              </a:ext>
            </a:extLst>
          </p:cNvPr>
          <p:cNvPicPr>
            <a:picLocks noChangeAspect="1"/>
          </p:cNvPicPr>
          <p:nvPr/>
        </p:nvPicPr>
        <p:blipFill>
          <a:blip r:embed="rId3"/>
          <a:stretch>
            <a:fillRect/>
          </a:stretch>
        </p:blipFill>
        <p:spPr>
          <a:xfrm>
            <a:off x="7071794" y="1953534"/>
            <a:ext cx="4986390" cy="3204452"/>
          </a:xfrm>
          <a:prstGeom prst="rect">
            <a:avLst/>
          </a:prstGeom>
        </p:spPr>
      </p:pic>
    </p:spTree>
    <p:extLst>
      <p:ext uri="{BB962C8B-B14F-4D97-AF65-F5344CB8AC3E}">
        <p14:creationId xmlns:p14="http://schemas.microsoft.com/office/powerpoint/2010/main" val="120573013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9F3CAE92-226C-7451-2EE8-E87E3A234E2A}"/>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92F14612-AE3B-DEE2-150F-78E68764E2C2}"/>
              </a:ext>
            </a:extLst>
          </p:cNvPr>
          <p:cNvSpPr txBox="1"/>
          <p:nvPr/>
        </p:nvSpPr>
        <p:spPr>
          <a:xfrm>
            <a:off x="406574" y="2061642"/>
            <a:ext cx="6552728" cy="3359061"/>
          </a:xfrm>
          <a:prstGeom prst="rect">
            <a:avLst/>
          </a:prstGeom>
          <a:noFill/>
        </p:spPr>
        <p:txBody>
          <a:bodyPr wrap="square" rtlCol="0">
            <a:spAutoFit/>
          </a:bodyPr>
          <a:lstStyle/>
          <a:p>
            <a:pPr>
              <a:lnSpc>
                <a:spcPct val="150000"/>
              </a:lnSpc>
            </a:pPr>
            <a:r>
              <a:rPr lang="en-US" altLang="zh-TW" dirty="0">
                <a:solidFill>
                  <a:schemeClr val="bg1"/>
                </a:solidFill>
              </a:rPr>
              <a:t>The six companions attempted to find release from suffering through physical discipline: enduring pain, holding their breath, and fasting nearly to starvation. </a:t>
            </a:r>
            <a:r>
              <a:rPr lang="en-US" altLang="zh-TW" dirty="0" err="1">
                <a:solidFill>
                  <a:schemeClr val="bg1"/>
                </a:solidFill>
              </a:rPr>
              <a:t>Siddhārtha</a:t>
            </a:r>
            <a:r>
              <a:rPr lang="en-US" altLang="zh-TW" dirty="0">
                <a:solidFill>
                  <a:schemeClr val="bg1"/>
                </a:solidFill>
              </a:rPr>
              <a:t> performed the self-mortification for six years. Yet he was still unenlightened. </a:t>
            </a:r>
            <a:endParaRPr lang="zh-TW" altLang="en-US" dirty="0">
              <a:solidFill>
                <a:schemeClr val="bg1"/>
              </a:solidFill>
            </a:endParaRPr>
          </a:p>
        </p:txBody>
      </p:sp>
      <p:pic>
        <p:nvPicPr>
          <p:cNvPr id="5" name="圖片 4">
            <a:extLst>
              <a:ext uri="{FF2B5EF4-FFF2-40B4-BE49-F238E27FC236}">
                <a16:creationId xmlns:a16="http://schemas.microsoft.com/office/drawing/2014/main" id="{107C994B-5762-9E32-42E7-5211AB6C8470}"/>
              </a:ext>
            </a:extLst>
          </p:cNvPr>
          <p:cNvPicPr>
            <a:picLocks noChangeAspect="1"/>
          </p:cNvPicPr>
          <p:nvPr/>
        </p:nvPicPr>
        <p:blipFill>
          <a:blip r:embed="rId3"/>
          <a:stretch>
            <a:fillRect/>
          </a:stretch>
        </p:blipFill>
        <p:spPr>
          <a:xfrm>
            <a:off x="6949946" y="2277665"/>
            <a:ext cx="5102266" cy="3143037"/>
          </a:xfrm>
          <a:prstGeom prst="rect">
            <a:avLst/>
          </a:prstGeom>
        </p:spPr>
      </p:pic>
    </p:spTree>
    <p:extLst>
      <p:ext uri="{BB962C8B-B14F-4D97-AF65-F5344CB8AC3E}">
        <p14:creationId xmlns:p14="http://schemas.microsoft.com/office/powerpoint/2010/main" val="406007851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24BCA8C6-03B8-B276-2160-260737C3C52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1D1E849A-1D29-D753-93CF-426B9F1D5363}"/>
              </a:ext>
            </a:extLst>
          </p:cNvPr>
          <p:cNvSpPr txBox="1"/>
          <p:nvPr/>
        </p:nvSpPr>
        <p:spPr>
          <a:xfrm>
            <a:off x="262558" y="1341562"/>
            <a:ext cx="6552728" cy="4661982"/>
          </a:xfrm>
          <a:prstGeom prst="rect">
            <a:avLst/>
          </a:prstGeom>
          <a:noFill/>
        </p:spPr>
        <p:txBody>
          <a:bodyPr wrap="square" rtlCol="0">
            <a:spAutoFit/>
          </a:bodyPr>
          <a:lstStyle/>
          <a:p>
            <a:pPr>
              <a:lnSpc>
                <a:spcPts val="4000"/>
              </a:lnSpc>
            </a:pPr>
            <a:r>
              <a:rPr lang="en-US" altLang="zh-TW" dirty="0">
                <a:solidFill>
                  <a:schemeClr val="bg1"/>
                </a:solidFill>
              </a:rPr>
              <a:t>He remembered an experience from his childhood when his mind had settled into a state of deep concentration. He saw that the path of liberation was through the discipline of mind, and he </a:t>
            </a:r>
            <a:r>
              <a:rPr lang="en-US" altLang="zh-TW" dirty="0" err="1">
                <a:solidFill>
                  <a:schemeClr val="bg1"/>
                </a:solidFill>
              </a:rPr>
              <a:t>realised</a:t>
            </a:r>
            <a:r>
              <a:rPr lang="en-US" altLang="zh-TW" dirty="0">
                <a:solidFill>
                  <a:schemeClr val="bg1"/>
                </a:solidFill>
              </a:rPr>
              <a:t> that, instead of starvation, he needed nourishment to build up his strength for the effort. When he accepted a bowl of rice milk from a young girl, his companions assumed he had given up the quest, and they abandoned him. </a:t>
            </a:r>
            <a:endParaRPr lang="zh-TW" altLang="en-US" dirty="0">
              <a:solidFill>
                <a:schemeClr val="bg1"/>
              </a:solidFill>
            </a:endParaRPr>
          </a:p>
        </p:txBody>
      </p:sp>
      <p:pic>
        <p:nvPicPr>
          <p:cNvPr id="5" name="圖片 4">
            <a:extLst>
              <a:ext uri="{FF2B5EF4-FFF2-40B4-BE49-F238E27FC236}">
                <a16:creationId xmlns:a16="http://schemas.microsoft.com/office/drawing/2014/main" id="{48B5A2CE-A375-AF26-A5A1-2C13D6DF511E}"/>
              </a:ext>
            </a:extLst>
          </p:cNvPr>
          <p:cNvPicPr>
            <a:picLocks noChangeAspect="1"/>
          </p:cNvPicPr>
          <p:nvPr/>
        </p:nvPicPr>
        <p:blipFill>
          <a:blip r:embed="rId3"/>
          <a:stretch>
            <a:fillRect/>
          </a:stretch>
        </p:blipFill>
        <p:spPr>
          <a:xfrm>
            <a:off x="6925869" y="1773610"/>
            <a:ext cx="5158354" cy="3541961"/>
          </a:xfrm>
          <a:prstGeom prst="rect">
            <a:avLst/>
          </a:prstGeom>
        </p:spPr>
      </p:pic>
    </p:spTree>
    <p:extLst>
      <p:ext uri="{BB962C8B-B14F-4D97-AF65-F5344CB8AC3E}">
        <p14:creationId xmlns:p14="http://schemas.microsoft.com/office/powerpoint/2010/main" val="299331696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1C2F7D3-8BBE-1BD7-CF4A-562C0AF9609C}"/>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5C7020EA-D48C-F7EF-1A8A-E990DF17908D}"/>
              </a:ext>
            </a:extLst>
          </p:cNvPr>
          <p:cNvSpPr txBox="1"/>
          <p:nvPr/>
        </p:nvSpPr>
        <p:spPr>
          <a:xfrm>
            <a:off x="406574" y="1885434"/>
            <a:ext cx="6552728" cy="3636060"/>
          </a:xfrm>
          <a:prstGeom prst="rect">
            <a:avLst/>
          </a:prstGeom>
          <a:noFill/>
        </p:spPr>
        <p:txBody>
          <a:bodyPr wrap="square" rtlCol="0">
            <a:spAutoFit/>
          </a:bodyPr>
          <a:lstStyle/>
          <a:p>
            <a:pPr>
              <a:lnSpc>
                <a:spcPts val="4000"/>
              </a:lnSpc>
            </a:pPr>
            <a:r>
              <a:rPr lang="en-US" altLang="zh-TW" dirty="0" err="1">
                <a:solidFill>
                  <a:schemeClr val="bg1"/>
                </a:solidFill>
              </a:rPr>
              <a:t>Siddhārtha</a:t>
            </a:r>
            <a:r>
              <a:rPr lang="en-US" altLang="zh-TW" dirty="0">
                <a:solidFill>
                  <a:schemeClr val="bg1"/>
                </a:solidFill>
              </a:rPr>
              <a:t> sat beneath a sacred fig tree (Ficus religiosa), known ever after as the Bodhi Tree (bodhi means "awakened"). It was there that he settled into meditation. </a:t>
            </a:r>
          </a:p>
          <a:p>
            <a:pPr>
              <a:lnSpc>
                <a:spcPts val="4000"/>
              </a:lnSpc>
            </a:pPr>
            <a:r>
              <a:rPr lang="en-US" altLang="zh-TW" dirty="0" err="1">
                <a:solidFill>
                  <a:schemeClr val="bg1"/>
                </a:solidFill>
              </a:rPr>
              <a:t>Siddhārtha</a:t>
            </a:r>
            <a:r>
              <a:rPr lang="en-US" altLang="zh-TW" dirty="0">
                <a:solidFill>
                  <a:schemeClr val="bg1"/>
                </a:solidFill>
              </a:rPr>
              <a:t> Gautama </a:t>
            </a:r>
            <a:r>
              <a:rPr lang="en-US" altLang="zh-TW" dirty="0" err="1">
                <a:solidFill>
                  <a:schemeClr val="bg1"/>
                </a:solidFill>
              </a:rPr>
              <a:t>realised</a:t>
            </a:r>
            <a:r>
              <a:rPr lang="en-US" altLang="zh-TW" dirty="0">
                <a:solidFill>
                  <a:schemeClr val="bg1"/>
                </a:solidFill>
              </a:rPr>
              <a:t> enlightenment and became a Buddha, which is defined as "a person who has achieved full enlightenment." </a:t>
            </a:r>
            <a:endParaRPr lang="zh-TW" altLang="en-US" dirty="0">
              <a:solidFill>
                <a:schemeClr val="bg1"/>
              </a:solidFill>
            </a:endParaRPr>
          </a:p>
        </p:txBody>
      </p:sp>
      <p:pic>
        <p:nvPicPr>
          <p:cNvPr id="5" name="圖片 4">
            <a:extLst>
              <a:ext uri="{FF2B5EF4-FFF2-40B4-BE49-F238E27FC236}">
                <a16:creationId xmlns:a16="http://schemas.microsoft.com/office/drawing/2014/main" id="{EF850165-D63F-9298-43D2-19E3DFB1113F}"/>
              </a:ext>
            </a:extLst>
          </p:cNvPr>
          <p:cNvPicPr>
            <a:picLocks noChangeAspect="1"/>
          </p:cNvPicPr>
          <p:nvPr/>
        </p:nvPicPr>
        <p:blipFill>
          <a:blip r:embed="rId3"/>
          <a:stretch>
            <a:fillRect/>
          </a:stretch>
        </p:blipFill>
        <p:spPr>
          <a:xfrm>
            <a:off x="6950700" y="2061642"/>
            <a:ext cx="5127680" cy="3384376"/>
          </a:xfrm>
          <a:prstGeom prst="rect">
            <a:avLst/>
          </a:prstGeom>
        </p:spPr>
      </p:pic>
    </p:spTree>
    <p:extLst>
      <p:ext uri="{BB962C8B-B14F-4D97-AF65-F5344CB8AC3E}">
        <p14:creationId xmlns:p14="http://schemas.microsoft.com/office/powerpoint/2010/main" val="407085136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F16F751-46A8-E28A-5FD1-C332F24F737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E92DC476-619E-5627-7B2F-F5D5FE75A342}"/>
              </a:ext>
            </a:extLst>
          </p:cNvPr>
          <p:cNvSpPr txBox="1"/>
          <p:nvPr/>
        </p:nvSpPr>
        <p:spPr>
          <a:xfrm>
            <a:off x="478582" y="2277666"/>
            <a:ext cx="6552728" cy="2610138"/>
          </a:xfrm>
          <a:prstGeom prst="rect">
            <a:avLst/>
          </a:prstGeom>
          <a:noFill/>
        </p:spPr>
        <p:txBody>
          <a:bodyPr wrap="square" rtlCol="0">
            <a:spAutoFit/>
          </a:bodyPr>
          <a:lstStyle/>
          <a:p>
            <a:pPr>
              <a:lnSpc>
                <a:spcPts val="4000"/>
              </a:lnSpc>
            </a:pPr>
            <a:r>
              <a:rPr lang="en-US" altLang="zh-TW" dirty="0">
                <a:solidFill>
                  <a:schemeClr val="bg1"/>
                </a:solidFill>
              </a:rPr>
              <a:t>After his enlightenment, he went to the Deer Park in </a:t>
            </a:r>
            <a:r>
              <a:rPr lang="en-US" altLang="zh-TW" dirty="0" err="1">
                <a:solidFill>
                  <a:schemeClr val="bg1"/>
                </a:solidFill>
              </a:rPr>
              <a:t>Isipatana</a:t>
            </a:r>
            <a:r>
              <a:rPr lang="en-US" altLang="zh-TW" dirty="0">
                <a:solidFill>
                  <a:schemeClr val="bg1"/>
                </a:solidFill>
              </a:rPr>
              <a:t>, located in what is now the province of Uttar Pradesh, India. There he found the five companions who had abandoned him and preached his first sermon to them. </a:t>
            </a:r>
            <a:endParaRPr lang="zh-TW" altLang="en-US" dirty="0">
              <a:solidFill>
                <a:schemeClr val="bg1"/>
              </a:solidFill>
            </a:endParaRPr>
          </a:p>
        </p:txBody>
      </p:sp>
      <p:pic>
        <p:nvPicPr>
          <p:cNvPr id="7" name="圖片 6">
            <a:extLst>
              <a:ext uri="{FF2B5EF4-FFF2-40B4-BE49-F238E27FC236}">
                <a16:creationId xmlns:a16="http://schemas.microsoft.com/office/drawing/2014/main" id="{ACC23F84-1760-5B0B-2F0E-DECEC561D851}"/>
              </a:ext>
            </a:extLst>
          </p:cNvPr>
          <p:cNvPicPr>
            <a:picLocks noChangeAspect="1"/>
          </p:cNvPicPr>
          <p:nvPr/>
        </p:nvPicPr>
        <p:blipFill>
          <a:blip r:embed="rId3"/>
          <a:stretch>
            <a:fillRect/>
          </a:stretch>
        </p:blipFill>
        <p:spPr>
          <a:xfrm>
            <a:off x="7391350" y="2061642"/>
            <a:ext cx="4545592" cy="3416995"/>
          </a:xfrm>
          <a:prstGeom prst="rect">
            <a:avLst/>
          </a:prstGeom>
        </p:spPr>
      </p:pic>
    </p:spTree>
    <p:extLst>
      <p:ext uri="{BB962C8B-B14F-4D97-AF65-F5344CB8AC3E}">
        <p14:creationId xmlns:p14="http://schemas.microsoft.com/office/powerpoint/2010/main" val="208654788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951671EA-35D9-25BD-40A2-B295B40C0D3D}"/>
              </a:ext>
            </a:extLst>
          </p:cNvPr>
          <p:cNvSpPr txBox="1"/>
          <p:nvPr/>
        </p:nvSpPr>
        <p:spPr>
          <a:xfrm>
            <a:off x="515733" y="1629594"/>
            <a:ext cx="6552728" cy="3636060"/>
          </a:xfrm>
          <a:prstGeom prst="rect">
            <a:avLst/>
          </a:prstGeom>
          <a:noFill/>
        </p:spPr>
        <p:txBody>
          <a:bodyPr wrap="square" rtlCol="0">
            <a:spAutoFit/>
          </a:bodyPr>
          <a:lstStyle/>
          <a:p>
            <a:pPr>
              <a:lnSpc>
                <a:spcPts val="4000"/>
              </a:lnSpc>
            </a:pPr>
            <a:r>
              <a:rPr lang="en-US" altLang="zh-TW" dirty="0">
                <a:solidFill>
                  <a:schemeClr val="bg1"/>
                </a:solidFill>
              </a:rPr>
              <a:t>This first sermon has been preserved as the </a:t>
            </a:r>
            <a:r>
              <a:rPr lang="en-US" altLang="zh-TW" i="1" dirty="0" err="1">
                <a:solidFill>
                  <a:schemeClr val="bg1"/>
                </a:solidFill>
              </a:rPr>
              <a:t>Dhammacakkappavattana</a:t>
            </a:r>
            <a:r>
              <a:rPr lang="en-US" altLang="zh-TW" i="1" dirty="0">
                <a:solidFill>
                  <a:schemeClr val="bg1"/>
                </a:solidFill>
              </a:rPr>
              <a:t> Sutta</a:t>
            </a:r>
            <a:r>
              <a:rPr lang="en-US" altLang="zh-TW" sz="1200" i="1" dirty="0">
                <a:solidFill>
                  <a:schemeClr val="bg1"/>
                </a:solidFill>
              </a:rPr>
              <a:t>(1)</a:t>
            </a:r>
            <a:r>
              <a:rPr lang="en-US" altLang="zh-TW" i="1" dirty="0">
                <a:solidFill>
                  <a:schemeClr val="bg1"/>
                </a:solidFill>
              </a:rPr>
              <a:t> </a:t>
            </a:r>
            <a:r>
              <a:rPr lang="en-US" altLang="zh-TW" dirty="0">
                <a:solidFill>
                  <a:schemeClr val="bg1"/>
                </a:solidFill>
              </a:rPr>
              <a:t>(</a:t>
            </a:r>
            <a:r>
              <a:rPr lang="en-US" altLang="zh-TW" i="1" dirty="0">
                <a:solidFill>
                  <a:schemeClr val="bg1"/>
                </a:solidFill>
              </a:rPr>
              <a:t>The Setting in Motion of the Wheel of the Dharma Sutta </a:t>
            </a:r>
            <a:r>
              <a:rPr lang="en-US" altLang="zh-TW" dirty="0">
                <a:solidFill>
                  <a:schemeClr val="bg1"/>
                </a:solidFill>
              </a:rPr>
              <a:t>) and centers on the Four Noble Truths. The Buddha prescribed a path of practice through which people can </a:t>
            </a:r>
            <a:r>
              <a:rPr lang="en-US" altLang="zh-TW" dirty="0" err="1">
                <a:solidFill>
                  <a:schemeClr val="bg1"/>
                </a:solidFill>
              </a:rPr>
              <a:t>realise</a:t>
            </a:r>
            <a:r>
              <a:rPr lang="en-US" altLang="zh-TW" dirty="0">
                <a:solidFill>
                  <a:schemeClr val="bg1"/>
                </a:solidFill>
              </a:rPr>
              <a:t> enlightenment for themselves. The main topic of this sutta is the Four Noble Truths.</a:t>
            </a:r>
            <a:endParaRPr lang="zh-TW" altLang="en-US" dirty="0">
              <a:solidFill>
                <a:schemeClr val="bg1"/>
              </a:solidFill>
            </a:endParaRPr>
          </a:p>
        </p:txBody>
      </p:sp>
      <p:sp>
        <p:nvSpPr>
          <p:cNvPr id="3" name="矩形: 按鈕形 2">
            <a:extLst>
              <a:ext uri="{FF2B5EF4-FFF2-40B4-BE49-F238E27FC236}">
                <a16:creationId xmlns:a16="http://schemas.microsoft.com/office/drawing/2014/main" id="{A042166B-B363-D5A3-E5D8-BC866B10849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5" name="圖片 4">
            <a:extLst>
              <a:ext uri="{FF2B5EF4-FFF2-40B4-BE49-F238E27FC236}">
                <a16:creationId xmlns:a16="http://schemas.microsoft.com/office/drawing/2014/main" id="{7538B686-9673-160B-E470-25F6DBF9C302}"/>
              </a:ext>
            </a:extLst>
          </p:cNvPr>
          <p:cNvPicPr>
            <a:picLocks noChangeAspect="1"/>
          </p:cNvPicPr>
          <p:nvPr/>
        </p:nvPicPr>
        <p:blipFill>
          <a:blip r:embed="rId3"/>
          <a:stretch>
            <a:fillRect/>
          </a:stretch>
        </p:blipFill>
        <p:spPr>
          <a:xfrm>
            <a:off x="7648220" y="1485578"/>
            <a:ext cx="4000500" cy="4000500"/>
          </a:xfrm>
          <a:prstGeom prst="rect">
            <a:avLst/>
          </a:prstGeom>
        </p:spPr>
      </p:pic>
      <p:sp>
        <p:nvSpPr>
          <p:cNvPr id="4" name="文字方塊 1">
            <a:extLst>
              <a:ext uri="{FF2B5EF4-FFF2-40B4-BE49-F238E27FC236}">
                <a16:creationId xmlns:a16="http://schemas.microsoft.com/office/drawing/2014/main" id="{D13CAE71-BD84-EC3A-446C-BAC49257BBA1}"/>
              </a:ext>
            </a:extLst>
          </p:cNvPr>
          <p:cNvSpPr txBox="1"/>
          <p:nvPr/>
        </p:nvSpPr>
        <p:spPr>
          <a:xfrm>
            <a:off x="2674826" y="5706587"/>
            <a:ext cx="7236804" cy="1050929"/>
          </a:xfrm>
          <a:prstGeom prst="rect">
            <a:avLst/>
          </a:prstGeom>
          <a:noFill/>
        </p:spPr>
        <p:txBody>
          <a:bodyPr wrap="square" rtlCol="0">
            <a:spAutoFit/>
          </a:bodyPr>
          <a:lstStyle/>
          <a:p>
            <a:pPr>
              <a:lnSpc>
                <a:spcPts val="4000"/>
              </a:lnSpc>
            </a:pPr>
            <a:r>
              <a:rPr lang="en-GB" altLang="zh-TW" sz="1800" dirty="0">
                <a:solidFill>
                  <a:schemeClr val="bg1"/>
                </a:solidFill>
              </a:rPr>
              <a:t>(1)</a:t>
            </a:r>
            <a:r>
              <a:rPr lang="zh-CN" altLang="en-US" sz="1800" dirty="0">
                <a:solidFill>
                  <a:schemeClr val="bg1"/>
                </a:solidFill>
              </a:rPr>
              <a:t> </a:t>
            </a:r>
            <a:r>
              <a:rPr lang="en-GB" altLang="zh-TW" sz="1800" dirty="0" err="1">
                <a:solidFill>
                  <a:schemeClr val="bg1"/>
                </a:solidFill>
              </a:rPr>
              <a:t>Samyutta</a:t>
            </a:r>
            <a:r>
              <a:rPr lang="en-GB" altLang="zh-TW" sz="1800" dirty="0">
                <a:solidFill>
                  <a:schemeClr val="bg1"/>
                </a:solidFill>
              </a:rPr>
              <a:t> </a:t>
            </a:r>
            <a:r>
              <a:rPr lang="en-GB" altLang="zh-TW" sz="1800" dirty="0" err="1">
                <a:solidFill>
                  <a:schemeClr val="bg1"/>
                </a:solidFill>
              </a:rPr>
              <a:t>Nikkaya</a:t>
            </a:r>
            <a:r>
              <a:rPr lang="en-GB" altLang="zh-TW" sz="1800" dirty="0">
                <a:solidFill>
                  <a:schemeClr val="bg1"/>
                </a:solidFill>
              </a:rPr>
              <a:t> 56.11 PTS: S v 420 CDB ii 1843</a:t>
            </a:r>
          </a:p>
          <a:p>
            <a:pPr>
              <a:lnSpc>
                <a:spcPts val="4000"/>
              </a:lnSpc>
            </a:pPr>
            <a:r>
              <a:rPr lang="en-GB" altLang="zh-TW" sz="1800" dirty="0">
                <a:solidFill>
                  <a:schemeClr val="bg1"/>
                </a:solidFill>
              </a:rPr>
              <a:t>https://www.accesstoinsight.org/tipitaka/sn/sn56/sn56.011.than.html </a:t>
            </a:r>
            <a:endParaRPr lang="zh-TW" altLang="en-US" sz="1800" dirty="0">
              <a:solidFill>
                <a:schemeClr val="bg1"/>
              </a:solidFill>
            </a:endParaRPr>
          </a:p>
        </p:txBody>
      </p:sp>
    </p:spTree>
    <p:extLst>
      <p:ext uri="{BB962C8B-B14F-4D97-AF65-F5344CB8AC3E}">
        <p14:creationId xmlns:p14="http://schemas.microsoft.com/office/powerpoint/2010/main" val="376000403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6DDB4CF-78DC-95A2-BE09-95617D5C2FD6}"/>
              </a:ext>
            </a:extLst>
          </p:cNvPr>
          <p:cNvPicPr>
            <a:picLocks noChangeAspect="1"/>
          </p:cNvPicPr>
          <p:nvPr/>
        </p:nvPicPr>
        <p:blipFill>
          <a:blip r:embed="rId3"/>
          <a:stretch>
            <a:fillRect/>
          </a:stretch>
        </p:blipFill>
        <p:spPr>
          <a:xfrm>
            <a:off x="1197868" y="1394406"/>
            <a:ext cx="9674027" cy="3312368"/>
          </a:xfrm>
          <a:prstGeom prst="rect">
            <a:avLst/>
          </a:prstGeom>
        </p:spPr>
      </p:pic>
      <p:sp>
        <p:nvSpPr>
          <p:cNvPr id="5" name="文字方塊 4">
            <a:extLst>
              <a:ext uri="{FF2B5EF4-FFF2-40B4-BE49-F238E27FC236}">
                <a16:creationId xmlns:a16="http://schemas.microsoft.com/office/drawing/2014/main" id="{3144AC0D-AD87-9CE2-1AA3-9EC50868DCA2}"/>
              </a:ext>
            </a:extLst>
          </p:cNvPr>
          <p:cNvSpPr txBox="1"/>
          <p:nvPr/>
        </p:nvSpPr>
        <p:spPr>
          <a:xfrm>
            <a:off x="2833123" y="6073920"/>
            <a:ext cx="2088231" cy="523220"/>
          </a:xfrm>
          <a:prstGeom prst="rect">
            <a:avLst/>
          </a:prstGeom>
          <a:noFill/>
        </p:spPr>
        <p:txBody>
          <a:bodyPr wrap="square" rtlCol="0">
            <a:spAutoFit/>
          </a:bodyPr>
          <a:lstStyle/>
          <a:p>
            <a:r>
              <a:rPr lang="en-US" altLang="zh-CN" sz="2800" dirty="0">
                <a:solidFill>
                  <a:srgbClr val="FFFF00"/>
                </a:solidFill>
              </a:rPr>
              <a:t>mundane</a:t>
            </a:r>
          </a:p>
        </p:txBody>
      </p:sp>
      <p:sp>
        <p:nvSpPr>
          <p:cNvPr id="6" name="文字方塊 5">
            <a:extLst>
              <a:ext uri="{FF2B5EF4-FFF2-40B4-BE49-F238E27FC236}">
                <a16:creationId xmlns:a16="http://schemas.microsoft.com/office/drawing/2014/main" id="{DACDA6A6-7B86-E470-6F84-B3C682EF1AD0}"/>
              </a:ext>
            </a:extLst>
          </p:cNvPr>
          <p:cNvSpPr txBox="1"/>
          <p:nvPr/>
        </p:nvSpPr>
        <p:spPr>
          <a:xfrm>
            <a:off x="7534572" y="6074926"/>
            <a:ext cx="2448272" cy="523220"/>
          </a:xfrm>
          <a:prstGeom prst="rect">
            <a:avLst/>
          </a:prstGeom>
          <a:noFill/>
        </p:spPr>
        <p:txBody>
          <a:bodyPr wrap="square" rtlCol="0">
            <a:spAutoFit/>
          </a:bodyPr>
          <a:lstStyle/>
          <a:p>
            <a:r>
              <a:rPr lang="en-US" altLang="zh-CN" sz="2800" dirty="0">
                <a:solidFill>
                  <a:srgbClr val="FFFF00"/>
                </a:solidFill>
              </a:rPr>
              <a:t>supramundane</a:t>
            </a:r>
          </a:p>
        </p:txBody>
      </p:sp>
      <p:sp>
        <p:nvSpPr>
          <p:cNvPr id="7" name="文字方塊 6">
            <a:extLst>
              <a:ext uri="{FF2B5EF4-FFF2-40B4-BE49-F238E27FC236}">
                <a16:creationId xmlns:a16="http://schemas.microsoft.com/office/drawing/2014/main" id="{B166D418-27B2-BE60-0EEB-5FA88A3FEF23}"/>
              </a:ext>
            </a:extLst>
          </p:cNvPr>
          <p:cNvSpPr txBox="1"/>
          <p:nvPr/>
        </p:nvSpPr>
        <p:spPr>
          <a:xfrm>
            <a:off x="1953953" y="5095428"/>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8" name="文字方塊 7">
            <a:extLst>
              <a:ext uri="{FF2B5EF4-FFF2-40B4-BE49-F238E27FC236}">
                <a16:creationId xmlns:a16="http://schemas.microsoft.com/office/drawing/2014/main" id="{5E6FB8BE-F4C7-3C0D-68CA-31BCDBEE1656}"/>
              </a:ext>
            </a:extLst>
          </p:cNvPr>
          <p:cNvSpPr txBox="1"/>
          <p:nvPr/>
        </p:nvSpPr>
        <p:spPr>
          <a:xfrm>
            <a:off x="4222204" y="5101231"/>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9" name="文字方塊 8">
            <a:extLst>
              <a:ext uri="{FF2B5EF4-FFF2-40B4-BE49-F238E27FC236}">
                <a16:creationId xmlns:a16="http://schemas.microsoft.com/office/drawing/2014/main" id="{9E574525-5E59-6798-F46C-F5F1FD249BBA}"/>
              </a:ext>
            </a:extLst>
          </p:cNvPr>
          <p:cNvSpPr txBox="1"/>
          <p:nvPr/>
        </p:nvSpPr>
        <p:spPr>
          <a:xfrm>
            <a:off x="6850498" y="5113855"/>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10" name="文字方塊 9">
            <a:extLst>
              <a:ext uri="{FF2B5EF4-FFF2-40B4-BE49-F238E27FC236}">
                <a16:creationId xmlns:a16="http://schemas.microsoft.com/office/drawing/2014/main" id="{3EB06063-9D21-99FF-12EF-291B7972FE5B}"/>
              </a:ext>
            </a:extLst>
          </p:cNvPr>
          <p:cNvSpPr txBox="1"/>
          <p:nvPr/>
        </p:nvSpPr>
        <p:spPr>
          <a:xfrm>
            <a:off x="9118749" y="5119658"/>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11" name="右大括弧 10">
            <a:extLst>
              <a:ext uri="{FF2B5EF4-FFF2-40B4-BE49-F238E27FC236}">
                <a16:creationId xmlns:a16="http://schemas.microsoft.com/office/drawing/2014/main" id="{56B8C2AA-5FBB-3601-5FE9-0ADD485164CB}"/>
              </a:ext>
            </a:extLst>
          </p:cNvPr>
          <p:cNvSpPr/>
          <p:nvPr/>
        </p:nvSpPr>
        <p:spPr>
          <a:xfrm rot="5400000">
            <a:off x="3492529" y="4819170"/>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2" name="右大括弧 11">
            <a:extLst>
              <a:ext uri="{FF2B5EF4-FFF2-40B4-BE49-F238E27FC236}">
                <a16:creationId xmlns:a16="http://schemas.microsoft.com/office/drawing/2014/main" id="{B1E0F26E-5191-3FDB-3CE4-2C21FF1CBF1E}"/>
              </a:ext>
            </a:extLst>
          </p:cNvPr>
          <p:cNvSpPr/>
          <p:nvPr/>
        </p:nvSpPr>
        <p:spPr>
          <a:xfrm rot="5400000">
            <a:off x="8362664" y="4814787"/>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3" name="矩形: 按鈕形 12">
            <a:extLst>
              <a:ext uri="{FF2B5EF4-FFF2-40B4-BE49-F238E27FC236}">
                <a16:creationId xmlns:a16="http://schemas.microsoft.com/office/drawing/2014/main" id="{FBEAF2A9-30CE-CDD3-A15B-95504122D1AB}"/>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2871564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1A9A17A-AAA9-3319-9085-31D8CCE1681C}"/>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A35C1A11-6400-8A06-B948-9935E432E06E}"/>
              </a:ext>
            </a:extLst>
          </p:cNvPr>
          <p:cNvSpPr txBox="1"/>
          <p:nvPr/>
        </p:nvSpPr>
        <p:spPr>
          <a:xfrm>
            <a:off x="1198662" y="1269554"/>
            <a:ext cx="10009112" cy="1071255"/>
          </a:xfrm>
          <a:prstGeom prst="rect">
            <a:avLst/>
          </a:prstGeom>
          <a:noFill/>
        </p:spPr>
        <p:txBody>
          <a:bodyPr wrap="square" rtlCol="0">
            <a:spAutoFit/>
          </a:bodyPr>
          <a:lstStyle/>
          <a:p>
            <a:pPr>
              <a:lnSpc>
                <a:spcPts val="4000"/>
              </a:lnSpc>
            </a:pPr>
            <a:r>
              <a:rPr lang="en-US" altLang="zh-TW" i="1" dirty="0" err="1">
                <a:solidFill>
                  <a:schemeClr val="bg1"/>
                </a:solidFill>
              </a:rPr>
              <a:t>Dhammacakkappavattana</a:t>
            </a:r>
            <a:r>
              <a:rPr lang="en-US" altLang="zh-TW" i="1" dirty="0">
                <a:solidFill>
                  <a:schemeClr val="bg1"/>
                </a:solidFill>
              </a:rPr>
              <a:t> Sutta </a:t>
            </a:r>
          </a:p>
          <a:p>
            <a:pPr>
              <a:lnSpc>
                <a:spcPts val="4000"/>
              </a:lnSpc>
            </a:pPr>
            <a:r>
              <a:rPr lang="en-US" altLang="zh-CN" i="1" dirty="0">
                <a:solidFill>
                  <a:schemeClr val="bg1"/>
                </a:solidFill>
              </a:rPr>
              <a:t>——</a:t>
            </a:r>
            <a:r>
              <a:rPr lang="en-US" altLang="zh-TW" i="1" dirty="0">
                <a:solidFill>
                  <a:schemeClr val="bg1"/>
                </a:solidFill>
              </a:rPr>
              <a:t>The Setting in Motion of the Wheel of the Dharma Sutta  </a:t>
            </a:r>
            <a:endParaRPr lang="zh-TW" altLang="en-US" i="1" dirty="0">
              <a:solidFill>
                <a:schemeClr val="bg1"/>
              </a:solidFill>
            </a:endParaRPr>
          </a:p>
        </p:txBody>
      </p:sp>
      <p:sp>
        <p:nvSpPr>
          <p:cNvPr id="6" name="文字方塊 5">
            <a:extLst>
              <a:ext uri="{FF2B5EF4-FFF2-40B4-BE49-F238E27FC236}">
                <a16:creationId xmlns:a16="http://schemas.microsoft.com/office/drawing/2014/main" id="{59C0AEDC-2F43-DC21-3B76-C1A87C71A432}"/>
              </a:ext>
            </a:extLst>
          </p:cNvPr>
          <p:cNvSpPr txBox="1"/>
          <p:nvPr/>
        </p:nvSpPr>
        <p:spPr>
          <a:xfrm>
            <a:off x="946634" y="2894166"/>
            <a:ext cx="10009112" cy="2610138"/>
          </a:xfrm>
          <a:prstGeom prst="rect">
            <a:avLst/>
          </a:prstGeom>
          <a:noFill/>
        </p:spPr>
        <p:txBody>
          <a:bodyPr wrap="square" rtlCol="0">
            <a:spAutoFit/>
          </a:bodyPr>
          <a:lstStyle/>
          <a:p>
            <a:pPr>
              <a:lnSpc>
                <a:spcPts val="4000"/>
              </a:lnSpc>
            </a:pPr>
            <a:r>
              <a:rPr lang="en-US" altLang="zh-TW" dirty="0">
                <a:solidFill>
                  <a:schemeClr val="bg1"/>
                </a:solidFill>
              </a:rPr>
              <a:t>“</a:t>
            </a:r>
            <a:r>
              <a:rPr lang="en-US" altLang="zh-TW" b="1" dirty="0">
                <a:solidFill>
                  <a:schemeClr val="bg1"/>
                </a:solidFill>
              </a:rPr>
              <a:t>Now this, monks, is the noble truth of suffering: Birth is suffering, aging is suffering, death is suffering; sorrow, lamentation, pain, distress, &amp; despair are suffering; association with the unbeloved is suffering, separation from the loved is suffering, not getting what is wanted is suffering. In short, the five clinging-aggregates are suffering</a:t>
            </a:r>
            <a:r>
              <a:rPr lang="en-US" altLang="zh-TW" dirty="0">
                <a:solidFill>
                  <a:schemeClr val="bg1"/>
                </a:solidFill>
              </a:rPr>
              <a:t>.”</a:t>
            </a:r>
            <a:endParaRPr lang="zh-TW" altLang="en-US" dirty="0">
              <a:solidFill>
                <a:schemeClr val="bg1"/>
              </a:solidFill>
            </a:endParaRPr>
          </a:p>
        </p:txBody>
      </p:sp>
    </p:spTree>
    <p:extLst>
      <p:ext uri="{BB962C8B-B14F-4D97-AF65-F5344CB8AC3E}">
        <p14:creationId xmlns:p14="http://schemas.microsoft.com/office/powerpoint/2010/main" val="149955038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C233836-884E-65BC-012A-1E3C3D2D0FBB}"/>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188A03B4-54AE-B083-2454-7F5B1D54A580}"/>
              </a:ext>
            </a:extLst>
          </p:cNvPr>
          <p:cNvSpPr txBox="1"/>
          <p:nvPr/>
        </p:nvSpPr>
        <p:spPr>
          <a:xfrm>
            <a:off x="1090650" y="2061642"/>
            <a:ext cx="10009112" cy="2097177"/>
          </a:xfrm>
          <a:prstGeom prst="rect">
            <a:avLst/>
          </a:prstGeom>
          <a:noFill/>
        </p:spPr>
        <p:txBody>
          <a:bodyPr wrap="square" rtlCol="0">
            <a:spAutoFit/>
          </a:bodyPr>
          <a:lstStyle/>
          <a:p>
            <a:pPr>
              <a:lnSpc>
                <a:spcPts val="4000"/>
              </a:lnSpc>
            </a:pPr>
            <a:r>
              <a:rPr lang="en-US" altLang="zh-TW" dirty="0">
                <a:solidFill>
                  <a:schemeClr val="bg1"/>
                </a:solidFill>
              </a:rPr>
              <a:t>“</a:t>
            </a:r>
            <a:r>
              <a:rPr lang="en-US" altLang="zh-TW" b="1" dirty="0">
                <a:solidFill>
                  <a:schemeClr val="bg1"/>
                </a:solidFill>
              </a:rPr>
              <a:t>And this, monks, is the noble truth of the origin of stress: the craving that makes for further becoming — accompanied by passion &amp; delight, relishing now here &amp; now there — i.e., craving for sensual pleasure, craving for becoming, craving for non-becoming</a:t>
            </a:r>
            <a:r>
              <a:rPr lang="en-US" altLang="zh-TW" dirty="0">
                <a:solidFill>
                  <a:schemeClr val="bg1"/>
                </a:solidFill>
              </a:rPr>
              <a:t>.”</a:t>
            </a:r>
            <a:endParaRPr lang="zh-TW" altLang="en-US" dirty="0">
              <a:solidFill>
                <a:schemeClr val="bg1"/>
              </a:solidFill>
            </a:endParaRPr>
          </a:p>
        </p:txBody>
      </p:sp>
    </p:spTree>
    <p:extLst>
      <p:ext uri="{BB962C8B-B14F-4D97-AF65-F5344CB8AC3E}">
        <p14:creationId xmlns:p14="http://schemas.microsoft.com/office/powerpoint/2010/main" val="2955884842"/>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5C72F7B-67D9-BA9E-2D69-B09A350686E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5" name="圖片 4">
            <a:extLst>
              <a:ext uri="{FF2B5EF4-FFF2-40B4-BE49-F238E27FC236}">
                <a16:creationId xmlns:a16="http://schemas.microsoft.com/office/drawing/2014/main" id="{4C8D1D91-19A5-5E89-BBBE-880B3B6796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558" y="1125538"/>
            <a:ext cx="6729243" cy="4752528"/>
          </a:xfrm>
          <a:prstGeom prst="rect">
            <a:avLst/>
          </a:prstGeom>
        </p:spPr>
      </p:pic>
      <p:sp>
        <p:nvSpPr>
          <p:cNvPr id="6" name="文字方塊 5">
            <a:extLst>
              <a:ext uri="{FF2B5EF4-FFF2-40B4-BE49-F238E27FC236}">
                <a16:creationId xmlns:a16="http://schemas.microsoft.com/office/drawing/2014/main" id="{44E42E15-95ED-7202-7244-A8495B00EB3D}"/>
              </a:ext>
            </a:extLst>
          </p:cNvPr>
          <p:cNvSpPr txBox="1"/>
          <p:nvPr/>
        </p:nvSpPr>
        <p:spPr>
          <a:xfrm>
            <a:off x="7679382" y="2925738"/>
            <a:ext cx="4626520" cy="2088232"/>
          </a:xfrm>
          <a:prstGeom prst="rect">
            <a:avLst/>
          </a:prstGeom>
          <a:noFill/>
        </p:spPr>
        <p:txBody>
          <a:bodyPr wrap="square" rtlCol="0">
            <a:spAutoFit/>
          </a:bodyPr>
          <a:lstStyle/>
          <a:p>
            <a:pPr>
              <a:lnSpc>
                <a:spcPts val="4000"/>
              </a:lnSpc>
            </a:pPr>
            <a:r>
              <a:rPr lang="en-US" altLang="zh-TW" dirty="0">
                <a:solidFill>
                  <a:schemeClr val="bg1"/>
                </a:solidFill>
              </a:rPr>
              <a:t>Humans suffer because of cravings, or tanha, which can be translated as ‘thirst’. Craving keeps humans attached to existence. </a:t>
            </a:r>
            <a:endParaRPr lang="zh-TW" altLang="en-US" dirty="0">
              <a:solidFill>
                <a:schemeClr val="bg1"/>
              </a:solidFill>
            </a:endParaRPr>
          </a:p>
        </p:txBody>
      </p:sp>
      <p:cxnSp>
        <p:nvCxnSpPr>
          <p:cNvPr id="8" name="直線單箭頭接點 7">
            <a:extLst>
              <a:ext uri="{FF2B5EF4-FFF2-40B4-BE49-F238E27FC236}">
                <a16:creationId xmlns:a16="http://schemas.microsoft.com/office/drawing/2014/main" id="{ADDAF586-A338-A725-89B6-69B83DDE805B}"/>
              </a:ext>
            </a:extLst>
          </p:cNvPr>
          <p:cNvCxnSpPr/>
          <p:nvPr/>
        </p:nvCxnSpPr>
        <p:spPr>
          <a:xfrm>
            <a:off x="6239222" y="3357786"/>
            <a:ext cx="1440160" cy="0"/>
          </a:xfrm>
          <a:prstGeom prst="straightConnector1">
            <a:avLst/>
          </a:prstGeom>
          <a:ln w="38100">
            <a:solidFill>
              <a:srgbClr val="00B0F0"/>
            </a:solidFill>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40017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D51C8CF-AAA4-2B84-2F28-29825A786E5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078FDB55-A919-AE78-B60A-80D38F5A81B7}"/>
              </a:ext>
            </a:extLst>
          </p:cNvPr>
          <p:cNvSpPr txBox="1"/>
          <p:nvPr/>
        </p:nvSpPr>
        <p:spPr>
          <a:xfrm>
            <a:off x="838622" y="1629594"/>
            <a:ext cx="10009112" cy="4149021"/>
          </a:xfrm>
          <a:prstGeom prst="rect">
            <a:avLst/>
          </a:prstGeom>
          <a:noFill/>
        </p:spPr>
        <p:txBody>
          <a:bodyPr wrap="square" rtlCol="0">
            <a:spAutoFit/>
          </a:bodyPr>
          <a:lstStyle/>
          <a:p>
            <a:pPr>
              <a:lnSpc>
                <a:spcPts val="4000"/>
              </a:lnSpc>
            </a:pPr>
            <a:r>
              <a:rPr lang="en-US" altLang="zh-TW" dirty="0">
                <a:solidFill>
                  <a:schemeClr val="bg1"/>
                </a:solidFill>
              </a:rPr>
              <a:t>There are three types of craving:</a:t>
            </a:r>
          </a:p>
          <a:p>
            <a:pPr>
              <a:lnSpc>
                <a:spcPts val="4000"/>
              </a:lnSpc>
            </a:pPr>
            <a:endParaRPr lang="en-US" altLang="zh-TW" dirty="0">
              <a:solidFill>
                <a:schemeClr val="bg1"/>
              </a:solidFill>
            </a:endParaRP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Kama-tanha (sense-craving): craving for sense objects which provide  			pleasant feeling, or craving for sensory pleasures.</a:t>
            </a: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Bhava-tanha  (craving to be): craving for a fixed identity or existence and not 		accepting that life is impermanent.</a:t>
            </a:r>
          </a:p>
          <a:p>
            <a:pPr>
              <a:lnSpc>
                <a:spcPts val="4000"/>
              </a:lnSpc>
            </a:pPr>
            <a:r>
              <a:rPr lang="en-US" altLang="zh-TW" dirty="0">
                <a:solidFill>
                  <a:schemeClr val="bg1"/>
                </a:solidFill>
                <a:sym typeface="Wingdings 2" panose="05020102010507070707" pitchFamily="18" charset="2"/>
              </a:rPr>
              <a:t> </a:t>
            </a:r>
            <a:r>
              <a:rPr lang="en-US" altLang="zh-TW" dirty="0" err="1">
                <a:solidFill>
                  <a:schemeClr val="bg1"/>
                </a:solidFill>
              </a:rPr>
              <a:t>Vibhava</a:t>
            </a:r>
            <a:r>
              <a:rPr lang="en-US" altLang="zh-TW" dirty="0">
                <a:solidFill>
                  <a:schemeClr val="bg1"/>
                </a:solidFill>
              </a:rPr>
              <a:t>-tanha (craving not to be): craving to not experience the world, and 			to be nothing.</a:t>
            </a:r>
            <a:endParaRPr lang="zh-TW" altLang="en-US" dirty="0">
              <a:solidFill>
                <a:schemeClr val="bg1"/>
              </a:solidFill>
            </a:endParaRPr>
          </a:p>
        </p:txBody>
      </p:sp>
    </p:spTree>
    <p:extLst>
      <p:ext uri="{BB962C8B-B14F-4D97-AF65-F5344CB8AC3E}">
        <p14:creationId xmlns:p14="http://schemas.microsoft.com/office/powerpoint/2010/main" val="3369725765"/>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A4A64AEF-62F3-F308-B6B0-387118D5C32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18727A6F-B67E-7A96-5A99-8A3942232D0A}"/>
              </a:ext>
            </a:extLst>
          </p:cNvPr>
          <p:cNvSpPr txBox="1"/>
          <p:nvPr/>
        </p:nvSpPr>
        <p:spPr>
          <a:xfrm>
            <a:off x="946634" y="1701602"/>
            <a:ext cx="10009112" cy="4149021"/>
          </a:xfrm>
          <a:prstGeom prst="rect">
            <a:avLst/>
          </a:prstGeom>
          <a:noFill/>
        </p:spPr>
        <p:txBody>
          <a:bodyPr wrap="square" rtlCol="0">
            <a:spAutoFit/>
          </a:bodyPr>
          <a:lstStyle/>
          <a:p>
            <a:pPr>
              <a:lnSpc>
                <a:spcPts val="4000"/>
              </a:lnSpc>
            </a:pPr>
            <a:r>
              <a:rPr lang="en-US" altLang="zh-TW" dirty="0" err="1">
                <a:solidFill>
                  <a:schemeClr val="bg1"/>
                </a:solidFill>
              </a:rPr>
              <a:t>Taṇhā</a:t>
            </a:r>
            <a:r>
              <a:rPr lang="en-US" altLang="zh-TW" dirty="0">
                <a:solidFill>
                  <a:schemeClr val="bg1"/>
                </a:solidFill>
              </a:rPr>
              <a:t> is related to the three poisons as follows:</a:t>
            </a:r>
          </a:p>
          <a:p>
            <a:pPr>
              <a:lnSpc>
                <a:spcPts val="4000"/>
              </a:lnSpc>
            </a:pPr>
            <a:endParaRPr lang="en-US" altLang="zh-TW" dirty="0">
              <a:solidFill>
                <a:schemeClr val="bg1"/>
              </a:solidFill>
            </a:endParaRP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Avidya or </a:t>
            </a:r>
            <a:r>
              <a:rPr lang="en-US" altLang="zh-TW" dirty="0" err="1">
                <a:solidFill>
                  <a:schemeClr val="bg1"/>
                </a:solidFill>
              </a:rPr>
              <a:t>Moha</a:t>
            </a:r>
            <a:r>
              <a:rPr lang="en-US" altLang="zh-TW" dirty="0">
                <a:solidFill>
                  <a:schemeClr val="bg1"/>
                </a:solidFill>
              </a:rPr>
              <a:t> (</a:t>
            </a:r>
            <a:r>
              <a:rPr lang="en-US" altLang="zh-TW" b="1" u="sng" dirty="0">
                <a:solidFill>
                  <a:schemeClr val="bg1"/>
                </a:solidFill>
              </a:rPr>
              <a:t>ignorance</a:t>
            </a:r>
            <a:r>
              <a:rPr lang="en-US" altLang="zh-TW" dirty="0">
                <a:solidFill>
                  <a:schemeClr val="bg1"/>
                </a:solidFill>
              </a:rPr>
              <a:t>) </a:t>
            </a:r>
            <a:r>
              <a:rPr lang="en-US" altLang="zh-TW" u="sng" dirty="0">
                <a:solidFill>
                  <a:schemeClr val="bg1"/>
                </a:solidFill>
              </a:rPr>
              <a:t>is the root of all mental defilements </a:t>
            </a:r>
            <a:r>
              <a:rPr lang="en-US" altLang="zh-TW" dirty="0">
                <a:solidFill>
                  <a:schemeClr val="bg1"/>
                </a:solidFill>
              </a:rPr>
              <a:t>(</a:t>
            </a:r>
            <a:r>
              <a:rPr lang="en-US" altLang="zh-TW" dirty="0" err="1">
                <a:solidFill>
                  <a:schemeClr val="bg1"/>
                </a:solidFill>
              </a:rPr>
              <a:t>kleshas</a:t>
            </a:r>
            <a:r>
              <a:rPr lang="en-US" altLang="zh-TW" dirty="0">
                <a:solidFill>
                  <a:schemeClr val="bg1"/>
                </a:solidFill>
              </a:rPr>
              <a:t>); hence it is the basis for raga (attachment) and </a:t>
            </a:r>
            <a:r>
              <a:rPr lang="en-US" altLang="zh-TW" dirty="0" err="1">
                <a:solidFill>
                  <a:schemeClr val="bg1"/>
                </a:solidFill>
              </a:rPr>
              <a:t>dosa</a:t>
            </a:r>
            <a:r>
              <a:rPr lang="en-US" altLang="zh-TW" dirty="0">
                <a:solidFill>
                  <a:schemeClr val="bg1"/>
                </a:solidFill>
              </a:rPr>
              <a:t>/</a:t>
            </a:r>
            <a:r>
              <a:rPr lang="en-US" altLang="zh-TW" dirty="0" err="1">
                <a:solidFill>
                  <a:schemeClr val="bg1"/>
                </a:solidFill>
              </a:rPr>
              <a:t>dvesha</a:t>
            </a:r>
            <a:r>
              <a:rPr lang="en-US" altLang="zh-TW" dirty="0">
                <a:solidFill>
                  <a:schemeClr val="bg1"/>
                </a:solidFill>
              </a:rPr>
              <a:t> (aversion), and is also the basis for </a:t>
            </a:r>
            <a:r>
              <a:rPr lang="en-US" altLang="zh-TW" dirty="0" err="1">
                <a:solidFill>
                  <a:schemeClr val="bg1"/>
                </a:solidFill>
              </a:rPr>
              <a:t>taṇhā</a:t>
            </a:r>
            <a:r>
              <a:rPr lang="en-US" altLang="zh-TW" dirty="0">
                <a:solidFill>
                  <a:schemeClr val="bg1"/>
                </a:solidFill>
              </a:rPr>
              <a:t>.</a:t>
            </a: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Raga (</a:t>
            </a:r>
            <a:r>
              <a:rPr lang="en-US" altLang="zh-TW" b="1" u="sng" dirty="0">
                <a:solidFill>
                  <a:schemeClr val="bg1"/>
                </a:solidFill>
              </a:rPr>
              <a:t>attachment</a:t>
            </a:r>
            <a:r>
              <a:rPr lang="en-US" altLang="zh-TW" dirty="0">
                <a:solidFill>
                  <a:schemeClr val="bg1"/>
                </a:solidFill>
              </a:rPr>
              <a:t>) is equivalent to bhava-</a:t>
            </a:r>
            <a:r>
              <a:rPr lang="en-US" altLang="zh-TW" dirty="0" err="1">
                <a:solidFill>
                  <a:schemeClr val="bg1"/>
                </a:solidFill>
              </a:rPr>
              <a:t>taṇhā</a:t>
            </a:r>
            <a:r>
              <a:rPr lang="en-US" altLang="zh-TW" dirty="0">
                <a:solidFill>
                  <a:schemeClr val="bg1"/>
                </a:solidFill>
              </a:rPr>
              <a:t> (craving to be) and </a:t>
            </a:r>
            <a:r>
              <a:rPr lang="en-US" altLang="zh-TW" dirty="0" err="1">
                <a:solidFill>
                  <a:schemeClr val="bg1"/>
                </a:solidFill>
              </a:rPr>
              <a:t>kāma-taṇhā</a:t>
            </a:r>
            <a:r>
              <a:rPr lang="en-US" altLang="zh-TW" dirty="0">
                <a:solidFill>
                  <a:schemeClr val="bg1"/>
                </a:solidFill>
              </a:rPr>
              <a:t> (sense-craving).</a:t>
            </a:r>
          </a:p>
          <a:p>
            <a:pPr>
              <a:lnSpc>
                <a:spcPts val="4000"/>
              </a:lnSpc>
            </a:pPr>
            <a:r>
              <a:rPr lang="en-US" altLang="zh-TW" dirty="0">
                <a:solidFill>
                  <a:schemeClr val="bg1"/>
                </a:solidFill>
                <a:sym typeface="Wingdings 2" panose="05020102010507070707" pitchFamily="18" charset="2"/>
              </a:rPr>
              <a:t> </a:t>
            </a:r>
            <a:r>
              <a:rPr lang="en-US" altLang="zh-TW" dirty="0" err="1">
                <a:solidFill>
                  <a:schemeClr val="bg1"/>
                </a:solidFill>
              </a:rPr>
              <a:t>Dosa</a:t>
            </a:r>
            <a:r>
              <a:rPr lang="en-US" altLang="zh-TW" dirty="0">
                <a:solidFill>
                  <a:schemeClr val="bg1"/>
                </a:solidFill>
              </a:rPr>
              <a:t> (</a:t>
            </a:r>
            <a:r>
              <a:rPr lang="en-US" altLang="zh-TW" b="1" u="sng" dirty="0">
                <a:solidFill>
                  <a:schemeClr val="bg1"/>
                </a:solidFill>
              </a:rPr>
              <a:t>aversion</a:t>
            </a:r>
            <a:r>
              <a:rPr lang="en-US" altLang="zh-TW" dirty="0">
                <a:solidFill>
                  <a:schemeClr val="bg1"/>
                </a:solidFill>
              </a:rPr>
              <a:t>) is equivalent to </a:t>
            </a:r>
            <a:r>
              <a:rPr lang="en-US" altLang="zh-TW" dirty="0" err="1">
                <a:solidFill>
                  <a:schemeClr val="bg1"/>
                </a:solidFill>
              </a:rPr>
              <a:t>vibhava-taṇhā</a:t>
            </a:r>
            <a:r>
              <a:rPr lang="en-US" altLang="zh-TW" dirty="0">
                <a:solidFill>
                  <a:schemeClr val="bg1"/>
                </a:solidFill>
              </a:rPr>
              <a:t> (craving not to be).</a:t>
            </a:r>
            <a:endParaRPr lang="zh-TW" altLang="en-US" dirty="0">
              <a:solidFill>
                <a:schemeClr val="bg1"/>
              </a:solidFill>
            </a:endParaRPr>
          </a:p>
        </p:txBody>
      </p:sp>
    </p:spTree>
    <p:extLst>
      <p:ext uri="{BB962C8B-B14F-4D97-AF65-F5344CB8AC3E}">
        <p14:creationId xmlns:p14="http://schemas.microsoft.com/office/powerpoint/2010/main" val="74721495"/>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0E0296E-1F5C-337E-79A6-77BF67CF9C31}"/>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137D296D-5C79-DC79-DC57-5C6503A44EF0}"/>
              </a:ext>
            </a:extLst>
          </p:cNvPr>
          <p:cNvSpPr txBox="1"/>
          <p:nvPr/>
        </p:nvSpPr>
        <p:spPr>
          <a:xfrm>
            <a:off x="694606" y="1125538"/>
            <a:ext cx="10009112" cy="5174943"/>
          </a:xfrm>
          <a:prstGeom prst="rect">
            <a:avLst/>
          </a:prstGeom>
          <a:noFill/>
        </p:spPr>
        <p:txBody>
          <a:bodyPr wrap="square" rtlCol="0">
            <a:spAutoFit/>
          </a:bodyPr>
          <a:lstStyle/>
          <a:p>
            <a:pPr>
              <a:lnSpc>
                <a:spcPts val="3000"/>
              </a:lnSpc>
            </a:pPr>
            <a:r>
              <a:rPr lang="en-US" altLang="zh-TW" dirty="0">
                <a:solidFill>
                  <a:schemeClr val="bg1"/>
                </a:solidFill>
              </a:rPr>
              <a:t>Avidya or </a:t>
            </a:r>
            <a:r>
              <a:rPr lang="en-US" altLang="zh-TW" dirty="0" err="1">
                <a:solidFill>
                  <a:schemeClr val="bg1"/>
                </a:solidFill>
              </a:rPr>
              <a:t>Moha</a:t>
            </a:r>
            <a:r>
              <a:rPr lang="en-US" altLang="zh-TW" dirty="0">
                <a:solidFill>
                  <a:schemeClr val="bg1"/>
                </a:solidFill>
              </a:rPr>
              <a:t> (</a:t>
            </a:r>
            <a:r>
              <a:rPr lang="en-US" altLang="zh-TW" b="1" dirty="0">
                <a:solidFill>
                  <a:schemeClr val="bg1"/>
                </a:solidFill>
              </a:rPr>
              <a:t>ignorance</a:t>
            </a:r>
            <a:r>
              <a:rPr lang="en-US" altLang="zh-TW" dirty="0">
                <a:solidFill>
                  <a:schemeClr val="bg1"/>
                </a:solidFill>
              </a:rPr>
              <a:t>): ignorance of the nature of reality</a:t>
            </a:r>
          </a:p>
          <a:p>
            <a:pPr>
              <a:lnSpc>
                <a:spcPts val="3000"/>
              </a:lnSpc>
            </a:pPr>
            <a:endParaRPr lang="en-US" altLang="zh-TW" sz="1200" dirty="0">
              <a:solidFill>
                <a:schemeClr val="bg1"/>
              </a:solidFill>
            </a:endParaRPr>
          </a:p>
          <a:p>
            <a:pPr>
              <a:lnSpc>
                <a:spcPts val="3000"/>
              </a:lnSpc>
            </a:pPr>
            <a:r>
              <a:rPr lang="en-US" altLang="zh-TW" i="1" dirty="0">
                <a:solidFill>
                  <a:schemeClr val="bg1"/>
                </a:solidFill>
              </a:rPr>
              <a:t>_</a:t>
            </a:r>
            <a:r>
              <a:rPr lang="en-US" altLang="zh-TW" i="1" dirty="0" err="1">
                <a:solidFill>
                  <a:schemeClr val="bg1"/>
                </a:solidFill>
              </a:rPr>
              <a:t>Anguttara</a:t>
            </a:r>
            <a:r>
              <a:rPr lang="en-US" altLang="zh-TW" i="1" dirty="0">
                <a:solidFill>
                  <a:schemeClr val="bg1"/>
                </a:solidFill>
              </a:rPr>
              <a:t> </a:t>
            </a:r>
            <a:r>
              <a:rPr lang="en-US" altLang="zh-TW" i="1" dirty="0" err="1">
                <a:solidFill>
                  <a:schemeClr val="bg1"/>
                </a:solidFill>
              </a:rPr>
              <a:t>Nikaya</a:t>
            </a:r>
            <a:r>
              <a:rPr lang="en-US" altLang="zh-TW" i="1" dirty="0">
                <a:solidFill>
                  <a:schemeClr val="bg1"/>
                </a:solidFill>
              </a:rPr>
              <a:t> 4.49</a:t>
            </a:r>
          </a:p>
          <a:p>
            <a:pPr>
              <a:lnSpc>
                <a:spcPts val="3000"/>
              </a:lnSpc>
            </a:pPr>
            <a:endParaRPr lang="en-US" altLang="zh-TW" dirty="0">
              <a:solidFill>
                <a:schemeClr val="bg1"/>
              </a:solidFill>
            </a:endParaRPr>
          </a:p>
          <a:p>
            <a:pPr>
              <a:lnSpc>
                <a:spcPts val="4000"/>
              </a:lnSpc>
            </a:pPr>
            <a:r>
              <a:rPr lang="en-US" altLang="zh-TW" dirty="0">
                <a:solidFill>
                  <a:schemeClr val="bg1"/>
                </a:solidFill>
              </a:rPr>
              <a:t>“</a:t>
            </a:r>
            <a:r>
              <a:rPr lang="en-US" altLang="zh-TW" b="1" dirty="0">
                <a:solidFill>
                  <a:schemeClr val="bg1"/>
                </a:solidFill>
              </a:rPr>
              <a:t>Monks, there are these four perversions of perception, mind, and view. What four?</a:t>
            </a:r>
          </a:p>
          <a:p>
            <a:pPr>
              <a:lnSpc>
                <a:spcPts val="4000"/>
              </a:lnSpc>
            </a:pPr>
            <a:r>
              <a:rPr lang="en-US" altLang="zh-TW" b="1" dirty="0">
                <a:solidFill>
                  <a:schemeClr val="bg1"/>
                </a:solidFill>
              </a:rPr>
              <a:t>    Taking impermanence as permanence.</a:t>
            </a:r>
          </a:p>
          <a:p>
            <a:pPr>
              <a:lnSpc>
                <a:spcPts val="4000"/>
              </a:lnSpc>
            </a:pPr>
            <a:r>
              <a:rPr lang="en-US" altLang="zh-TW" b="1" dirty="0">
                <a:solidFill>
                  <a:schemeClr val="bg1"/>
                </a:solidFill>
              </a:rPr>
              <a:t>    Taking suffering as happiness.</a:t>
            </a:r>
          </a:p>
          <a:p>
            <a:pPr>
              <a:lnSpc>
                <a:spcPts val="4000"/>
              </a:lnSpc>
            </a:pPr>
            <a:r>
              <a:rPr lang="en-US" altLang="zh-TW" b="1" dirty="0">
                <a:solidFill>
                  <a:schemeClr val="bg1"/>
                </a:solidFill>
              </a:rPr>
              <a:t>    Taking not-self as self.</a:t>
            </a:r>
          </a:p>
          <a:p>
            <a:pPr>
              <a:lnSpc>
                <a:spcPts val="4000"/>
              </a:lnSpc>
            </a:pPr>
            <a:r>
              <a:rPr lang="en-US" altLang="zh-TW" b="1" dirty="0">
                <a:solidFill>
                  <a:schemeClr val="bg1"/>
                </a:solidFill>
              </a:rPr>
              <a:t>    Taking ugliness as beauty. </a:t>
            </a:r>
          </a:p>
          <a:p>
            <a:pPr>
              <a:lnSpc>
                <a:spcPts val="4000"/>
              </a:lnSpc>
            </a:pPr>
            <a:r>
              <a:rPr lang="en-US" altLang="zh-TW" b="1" dirty="0">
                <a:solidFill>
                  <a:schemeClr val="bg1"/>
                </a:solidFill>
              </a:rPr>
              <a:t>These are the four perversions of perception, mind, and view.</a:t>
            </a:r>
            <a:r>
              <a:rPr lang="en-US" altLang="zh-TW" dirty="0">
                <a:solidFill>
                  <a:schemeClr val="bg1"/>
                </a:solidFill>
              </a:rPr>
              <a:t> “</a:t>
            </a:r>
            <a:endParaRPr lang="zh-TW" altLang="en-US" dirty="0">
              <a:solidFill>
                <a:schemeClr val="bg1"/>
              </a:solidFill>
            </a:endParaRPr>
          </a:p>
        </p:txBody>
      </p:sp>
    </p:spTree>
    <p:extLst>
      <p:ext uri="{BB962C8B-B14F-4D97-AF65-F5344CB8AC3E}">
        <p14:creationId xmlns:p14="http://schemas.microsoft.com/office/powerpoint/2010/main" val="72089007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62333D5-A2EC-184E-E88B-E0841628F657}"/>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A6655E78-A48F-4DCF-CD31-4A27630C08F5}"/>
              </a:ext>
            </a:extLst>
          </p:cNvPr>
          <p:cNvSpPr txBox="1"/>
          <p:nvPr/>
        </p:nvSpPr>
        <p:spPr>
          <a:xfrm>
            <a:off x="766614" y="1125538"/>
            <a:ext cx="10009112" cy="5046703"/>
          </a:xfrm>
          <a:prstGeom prst="rect">
            <a:avLst/>
          </a:prstGeom>
          <a:noFill/>
        </p:spPr>
        <p:txBody>
          <a:bodyPr wrap="square" rtlCol="0">
            <a:spAutoFit/>
          </a:bodyPr>
          <a:lstStyle/>
          <a:p>
            <a:pPr>
              <a:lnSpc>
                <a:spcPts val="3000"/>
              </a:lnSpc>
            </a:pPr>
            <a:r>
              <a:rPr lang="en-US" altLang="zh-CN" b="1" dirty="0">
                <a:solidFill>
                  <a:schemeClr val="bg1"/>
                </a:solidFill>
              </a:rPr>
              <a:t>T</a:t>
            </a:r>
            <a:r>
              <a:rPr lang="en-US" altLang="zh-TW" b="1" dirty="0">
                <a:solidFill>
                  <a:schemeClr val="bg1"/>
                </a:solidFill>
              </a:rPr>
              <a:t>he five aggregates of clinging </a:t>
            </a:r>
            <a:r>
              <a:rPr lang="en-US" altLang="zh-TW" dirty="0">
                <a:solidFill>
                  <a:schemeClr val="bg1"/>
                </a:solidFill>
              </a:rPr>
              <a:t>(</a:t>
            </a:r>
            <a:r>
              <a:rPr lang="en-US" altLang="zh-TW" dirty="0" err="1">
                <a:solidFill>
                  <a:schemeClr val="bg1"/>
                </a:solidFill>
              </a:rPr>
              <a:t>Pañcupādānakkhandhā</a:t>
            </a:r>
            <a:r>
              <a:rPr lang="en-US" altLang="zh-TW" dirty="0">
                <a:solidFill>
                  <a:schemeClr val="bg1"/>
                </a:solidFill>
              </a:rPr>
              <a:t>), the five material and mental factors that take part in the rise of craving and clinging. They are also explained as the five factors that constitute and explain a sentient being’s person and personality.</a:t>
            </a:r>
          </a:p>
          <a:p>
            <a:pPr>
              <a:lnSpc>
                <a:spcPts val="3000"/>
              </a:lnSpc>
            </a:pPr>
            <a:endParaRPr lang="en-US" altLang="zh-TW" dirty="0">
              <a:solidFill>
                <a:schemeClr val="bg1"/>
              </a:solidFill>
            </a:endParaRPr>
          </a:p>
          <a:p>
            <a:pPr>
              <a:lnSpc>
                <a:spcPts val="4000"/>
              </a:lnSpc>
            </a:pPr>
            <a:r>
              <a:rPr lang="en-US" altLang="zh-TW" dirty="0">
                <a:solidFill>
                  <a:schemeClr val="bg1"/>
                </a:solidFill>
              </a:rPr>
              <a:t>The five aggregates or heaps of clinging are:</a:t>
            </a:r>
          </a:p>
          <a:p>
            <a:pPr>
              <a:lnSpc>
                <a:spcPts val="4000"/>
              </a:lnSpc>
            </a:pPr>
            <a:r>
              <a:rPr lang="en-US" altLang="zh-TW" dirty="0">
                <a:solidFill>
                  <a:schemeClr val="bg1"/>
                </a:solidFill>
              </a:rPr>
              <a:t>    1. form (or material image, impression) (</a:t>
            </a:r>
            <a:r>
              <a:rPr lang="en-US" altLang="zh-TW" dirty="0" err="1">
                <a:solidFill>
                  <a:schemeClr val="bg1"/>
                </a:solidFill>
              </a:rPr>
              <a:t>rupa</a:t>
            </a:r>
            <a:r>
              <a:rPr lang="en-US" altLang="zh-TW" dirty="0">
                <a:solidFill>
                  <a:schemeClr val="bg1"/>
                </a:solidFill>
              </a:rPr>
              <a:t>)</a:t>
            </a:r>
          </a:p>
          <a:p>
            <a:pPr>
              <a:lnSpc>
                <a:spcPts val="4000"/>
              </a:lnSpc>
            </a:pPr>
            <a:r>
              <a:rPr lang="en-US" altLang="zh-TW" dirty="0">
                <a:solidFill>
                  <a:schemeClr val="bg1"/>
                </a:solidFill>
              </a:rPr>
              <a:t>    2. sensations (or feelings, received from form) (</a:t>
            </a:r>
            <a:r>
              <a:rPr lang="en-US" altLang="zh-TW" dirty="0" err="1">
                <a:solidFill>
                  <a:schemeClr val="bg1"/>
                </a:solidFill>
              </a:rPr>
              <a:t>vedana</a:t>
            </a:r>
            <a:r>
              <a:rPr lang="en-US" altLang="zh-TW" dirty="0">
                <a:solidFill>
                  <a:schemeClr val="bg1"/>
                </a:solidFill>
              </a:rPr>
              <a:t>)</a:t>
            </a:r>
          </a:p>
          <a:p>
            <a:pPr>
              <a:lnSpc>
                <a:spcPts val="4000"/>
              </a:lnSpc>
            </a:pPr>
            <a:r>
              <a:rPr lang="en-US" altLang="zh-TW" dirty="0">
                <a:solidFill>
                  <a:schemeClr val="bg1"/>
                </a:solidFill>
              </a:rPr>
              <a:t>    3. perceptions (</a:t>
            </a:r>
            <a:r>
              <a:rPr lang="en-US" altLang="zh-TW" dirty="0" err="1">
                <a:solidFill>
                  <a:schemeClr val="bg1"/>
                </a:solidFill>
              </a:rPr>
              <a:t>samjna</a:t>
            </a:r>
            <a:r>
              <a:rPr lang="en-US" altLang="zh-TW" dirty="0">
                <a:solidFill>
                  <a:schemeClr val="bg1"/>
                </a:solidFill>
              </a:rPr>
              <a:t>)</a:t>
            </a:r>
          </a:p>
          <a:p>
            <a:pPr>
              <a:lnSpc>
                <a:spcPts val="4000"/>
              </a:lnSpc>
            </a:pPr>
            <a:r>
              <a:rPr lang="en-US" altLang="zh-TW" dirty="0">
                <a:solidFill>
                  <a:schemeClr val="bg1"/>
                </a:solidFill>
              </a:rPr>
              <a:t>    4. mental activity or formations (</a:t>
            </a:r>
            <a:r>
              <a:rPr lang="en-US" altLang="zh-TW" dirty="0" err="1">
                <a:solidFill>
                  <a:schemeClr val="bg1"/>
                </a:solidFill>
              </a:rPr>
              <a:t>sankhara</a:t>
            </a:r>
            <a:r>
              <a:rPr lang="en-US" altLang="zh-TW" dirty="0">
                <a:solidFill>
                  <a:schemeClr val="bg1"/>
                </a:solidFill>
              </a:rPr>
              <a:t>)</a:t>
            </a:r>
          </a:p>
          <a:p>
            <a:pPr>
              <a:lnSpc>
                <a:spcPts val="4000"/>
              </a:lnSpc>
            </a:pPr>
            <a:r>
              <a:rPr lang="en-US" altLang="zh-TW" dirty="0">
                <a:solidFill>
                  <a:schemeClr val="bg1"/>
                </a:solidFill>
              </a:rPr>
              <a:t>    5. consciousness (</a:t>
            </a:r>
            <a:r>
              <a:rPr lang="en-US" altLang="zh-TW" dirty="0" err="1">
                <a:solidFill>
                  <a:schemeClr val="bg1"/>
                </a:solidFill>
              </a:rPr>
              <a:t>vijnana</a:t>
            </a:r>
            <a:r>
              <a:rPr lang="en-US" altLang="zh-TW" dirty="0">
                <a:solidFill>
                  <a:schemeClr val="bg1"/>
                </a:solidFill>
              </a:rPr>
              <a:t>).</a:t>
            </a:r>
            <a:endParaRPr lang="en-US" altLang="zh-TW" b="1" dirty="0">
              <a:solidFill>
                <a:schemeClr val="bg1"/>
              </a:solidFill>
            </a:endParaRPr>
          </a:p>
        </p:txBody>
      </p:sp>
    </p:spTree>
    <p:extLst>
      <p:ext uri="{BB962C8B-B14F-4D97-AF65-F5344CB8AC3E}">
        <p14:creationId xmlns:p14="http://schemas.microsoft.com/office/powerpoint/2010/main" val="229491174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DBF8129-8104-4E88-7C6B-5B574604EC2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4D3D0B25-8172-7A2E-ED45-8F0D7C73E57C}"/>
              </a:ext>
            </a:extLst>
          </p:cNvPr>
          <p:cNvSpPr txBox="1"/>
          <p:nvPr/>
        </p:nvSpPr>
        <p:spPr>
          <a:xfrm>
            <a:off x="766614" y="1269554"/>
            <a:ext cx="10009112" cy="846835"/>
          </a:xfrm>
          <a:prstGeom prst="rect">
            <a:avLst/>
          </a:prstGeom>
          <a:noFill/>
        </p:spPr>
        <p:txBody>
          <a:bodyPr wrap="square" rtlCol="0">
            <a:spAutoFit/>
          </a:bodyPr>
          <a:lstStyle/>
          <a:p>
            <a:pPr>
              <a:lnSpc>
                <a:spcPts val="3000"/>
              </a:lnSpc>
            </a:pPr>
            <a:r>
              <a:rPr lang="en-US" altLang="zh-TW" i="1" dirty="0" err="1">
                <a:solidFill>
                  <a:schemeClr val="bg1"/>
                </a:solidFill>
              </a:rPr>
              <a:t>Visuddhimagga</a:t>
            </a:r>
            <a:r>
              <a:rPr lang="en-US" altLang="zh-TW" dirty="0">
                <a:solidFill>
                  <a:schemeClr val="bg1"/>
                </a:solidFill>
              </a:rPr>
              <a:t> (</a:t>
            </a:r>
            <a:r>
              <a:rPr lang="en-US" altLang="zh-TW" i="1" dirty="0">
                <a:solidFill>
                  <a:schemeClr val="bg1"/>
                </a:solidFill>
              </a:rPr>
              <a:t>Path of Purification</a:t>
            </a:r>
            <a:r>
              <a:rPr lang="en-US" altLang="zh-TW" dirty="0">
                <a:solidFill>
                  <a:schemeClr val="bg1"/>
                </a:solidFill>
              </a:rPr>
              <a:t>): </a:t>
            </a:r>
          </a:p>
          <a:p>
            <a:pPr>
              <a:lnSpc>
                <a:spcPts val="3000"/>
              </a:lnSpc>
            </a:pPr>
            <a:endParaRPr lang="en-US" altLang="zh-TW" dirty="0">
              <a:solidFill>
                <a:schemeClr val="bg1"/>
              </a:solidFill>
            </a:endParaRPr>
          </a:p>
        </p:txBody>
      </p:sp>
      <p:sp>
        <p:nvSpPr>
          <p:cNvPr id="4" name="文字方塊 3">
            <a:extLst>
              <a:ext uri="{FF2B5EF4-FFF2-40B4-BE49-F238E27FC236}">
                <a16:creationId xmlns:a16="http://schemas.microsoft.com/office/drawing/2014/main" id="{1DF9C87E-3BEA-028C-2ECD-0BAE16C289B2}"/>
              </a:ext>
            </a:extLst>
          </p:cNvPr>
          <p:cNvSpPr txBox="1"/>
          <p:nvPr/>
        </p:nvSpPr>
        <p:spPr>
          <a:xfrm>
            <a:off x="473483" y="2000339"/>
            <a:ext cx="3816424" cy="523220"/>
          </a:xfrm>
          <a:prstGeom prst="rect">
            <a:avLst/>
          </a:prstGeom>
          <a:noFill/>
          <a:ln>
            <a:noFill/>
          </a:ln>
        </p:spPr>
        <p:txBody>
          <a:bodyPr wrap="square" rtlCol="0">
            <a:spAutoFit/>
          </a:bodyPr>
          <a:lstStyle/>
          <a:p>
            <a:r>
              <a:rPr lang="en-US" altLang="zh-TW" sz="2800" b="1" dirty="0">
                <a:solidFill>
                  <a:srgbClr val="FFFF00"/>
                </a:solidFill>
              </a:rPr>
              <a:t>The three rounds (</a:t>
            </a:r>
            <a:r>
              <a:rPr lang="en-US" altLang="zh-TW" sz="2800" b="1" dirty="0" err="1">
                <a:solidFill>
                  <a:srgbClr val="FFFF00"/>
                </a:solidFill>
              </a:rPr>
              <a:t>vaṭṭa</a:t>
            </a:r>
            <a:r>
              <a:rPr lang="en-US" altLang="zh-TW" sz="2800" b="1" dirty="0">
                <a:solidFill>
                  <a:srgbClr val="FFFF00"/>
                </a:solidFill>
              </a:rPr>
              <a:t>)</a:t>
            </a:r>
            <a:endParaRPr lang="zh-TW" altLang="en-US" sz="2800" b="1" dirty="0">
              <a:solidFill>
                <a:srgbClr val="FFFF00"/>
              </a:solidFill>
            </a:endParaRPr>
          </a:p>
        </p:txBody>
      </p:sp>
      <p:sp>
        <p:nvSpPr>
          <p:cNvPr id="5" name="文字方塊 4">
            <a:extLst>
              <a:ext uri="{FF2B5EF4-FFF2-40B4-BE49-F238E27FC236}">
                <a16:creationId xmlns:a16="http://schemas.microsoft.com/office/drawing/2014/main" id="{39A6B917-FD31-4BF0-CAAF-88DB19DEC394}"/>
              </a:ext>
            </a:extLst>
          </p:cNvPr>
          <p:cNvSpPr txBox="1"/>
          <p:nvPr/>
        </p:nvSpPr>
        <p:spPr>
          <a:xfrm>
            <a:off x="4870277" y="2965595"/>
            <a:ext cx="3192244"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762F524B-F9B3-F87A-A724-C9EA8C49F90B}"/>
              </a:ext>
            </a:extLst>
          </p:cNvPr>
          <p:cNvSpPr txBox="1"/>
          <p:nvPr/>
        </p:nvSpPr>
        <p:spPr>
          <a:xfrm>
            <a:off x="8062520" y="5750269"/>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(karma)</a:t>
            </a:r>
            <a:endParaRPr lang="zh-TW" altLang="en-US" sz="2800" dirty="0">
              <a:solidFill>
                <a:srgbClr val="FFFF00"/>
              </a:solidFill>
            </a:endParaRPr>
          </a:p>
        </p:txBody>
      </p:sp>
      <p:sp>
        <p:nvSpPr>
          <p:cNvPr id="7" name="文字方塊 6">
            <a:extLst>
              <a:ext uri="{FF2B5EF4-FFF2-40B4-BE49-F238E27FC236}">
                <a16:creationId xmlns:a16="http://schemas.microsoft.com/office/drawing/2014/main" id="{3B50BC9A-AC00-1143-DCC1-E5C774D4DF64}"/>
              </a:ext>
            </a:extLst>
          </p:cNvPr>
          <p:cNvSpPr txBox="1"/>
          <p:nvPr/>
        </p:nvSpPr>
        <p:spPr>
          <a:xfrm>
            <a:off x="1701924" y="5750269"/>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8" name="箭號: 向右 7">
            <a:extLst>
              <a:ext uri="{FF2B5EF4-FFF2-40B4-BE49-F238E27FC236}">
                <a16:creationId xmlns:a16="http://schemas.microsoft.com/office/drawing/2014/main" id="{AEDDE4BB-D812-9E0A-3C8D-7DDCB8860B81}"/>
              </a:ext>
            </a:extLst>
          </p:cNvPr>
          <p:cNvSpPr/>
          <p:nvPr/>
        </p:nvSpPr>
        <p:spPr>
          <a:xfrm rot="3151554">
            <a:off x="7462663" y="4295506"/>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箭號: 向右 8">
            <a:extLst>
              <a:ext uri="{FF2B5EF4-FFF2-40B4-BE49-F238E27FC236}">
                <a16:creationId xmlns:a16="http://schemas.microsoft.com/office/drawing/2014/main" id="{11D8F435-1EEF-25B7-E2C8-AFDDD5693F16}"/>
              </a:ext>
            </a:extLst>
          </p:cNvPr>
          <p:cNvSpPr/>
          <p:nvPr/>
        </p:nvSpPr>
        <p:spPr>
          <a:xfrm rot="10800000">
            <a:off x="5894153" y="5899930"/>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箭號: 向右 9">
            <a:extLst>
              <a:ext uri="{FF2B5EF4-FFF2-40B4-BE49-F238E27FC236}">
                <a16:creationId xmlns:a16="http://schemas.microsoft.com/office/drawing/2014/main" id="{6D33472F-FC29-37CE-54B7-50858508917E}"/>
              </a:ext>
            </a:extLst>
          </p:cNvPr>
          <p:cNvSpPr/>
          <p:nvPr/>
        </p:nvSpPr>
        <p:spPr>
          <a:xfrm rot="18471896">
            <a:off x="4786695" y="4295391"/>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圓角 10">
            <a:extLst>
              <a:ext uri="{FF2B5EF4-FFF2-40B4-BE49-F238E27FC236}">
                <a16:creationId xmlns:a16="http://schemas.microsoft.com/office/drawing/2014/main" id="{3EF8FADC-27A3-7885-5AE6-375F298D1B7F}"/>
              </a:ext>
            </a:extLst>
          </p:cNvPr>
          <p:cNvSpPr/>
          <p:nvPr/>
        </p:nvSpPr>
        <p:spPr>
          <a:xfrm rot="2416951">
            <a:off x="4513470" y="3381229"/>
            <a:ext cx="7050320" cy="2534332"/>
          </a:xfrm>
          <a:prstGeom prst="round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4168B090-30FE-819B-FA64-81A54CC1EC98}"/>
              </a:ext>
            </a:extLst>
          </p:cNvPr>
          <p:cNvSpPr txBox="1"/>
          <p:nvPr/>
        </p:nvSpPr>
        <p:spPr>
          <a:xfrm>
            <a:off x="8941154" y="2287512"/>
            <a:ext cx="2808312" cy="523220"/>
          </a:xfrm>
          <a:prstGeom prst="rect">
            <a:avLst/>
          </a:prstGeom>
          <a:noFill/>
          <a:ln>
            <a:noFill/>
          </a:ln>
        </p:spPr>
        <p:txBody>
          <a:bodyPr wrap="square" rtlCol="0">
            <a:spAutoFit/>
          </a:bodyPr>
          <a:lstStyle/>
          <a:p>
            <a:r>
              <a:rPr lang="en-US" altLang="zh-TW" sz="2800" dirty="0">
                <a:solidFill>
                  <a:srgbClr val="00B0F0"/>
                </a:solidFill>
              </a:rPr>
              <a:t>Origin of suffering</a:t>
            </a:r>
            <a:endParaRPr lang="zh-TW" altLang="en-US" sz="2800" dirty="0">
              <a:solidFill>
                <a:srgbClr val="00B0F0"/>
              </a:solidFill>
            </a:endParaRPr>
          </a:p>
        </p:txBody>
      </p:sp>
      <p:sp>
        <p:nvSpPr>
          <p:cNvPr id="15" name="矩形: 圓角 14">
            <a:extLst>
              <a:ext uri="{FF2B5EF4-FFF2-40B4-BE49-F238E27FC236}">
                <a16:creationId xmlns:a16="http://schemas.microsoft.com/office/drawing/2014/main" id="{8284B4C1-9A64-B062-24D1-03C537D654B5}"/>
              </a:ext>
            </a:extLst>
          </p:cNvPr>
          <p:cNvSpPr/>
          <p:nvPr/>
        </p:nvSpPr>
        <p:spPr>
          <a:xfrm rot="2416951">
            <a:off x="1076206" y="5149746"/>
            <a:ext cx="4800413" cy="2534332"/>
          </a:xfrm>
          <a:prstGeom prst="round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文字方塊 15">
            <a:extLst>
              <a:ext uri="{FF2B5EF4-FFF2-40B4-BE49-F238E27FC236}">
                <a16:creationId xmlns:a16="http://schemas.microsoft.com/office/drawing/2014/main" id="{81D4756B-DCE6-4D4A-48A7-27617EAEBC73}"/>
              </a:ext>
            </a:extLst>
          </p:cNvPr>
          <p:cNvSpPr txBox="1"/>
          <p:nvPr/>
        </p:nvSpPr>
        <p:spPr>
          <a:xfrm>
            <a:off x="128445" y="3706684"/>
            <a:ext cx="2808312" cy="523220"/>
          </a:xfrm>
          <a:prstGeom prst="rect">
            <a:avLst/>
          </a:prstGeom>
          <a:noFill/>
          <a:ln>
            <a:noFill/>
          </a:ln>
        </p:spPr>
        <p:txBody>
          <a:bodyPr wrap="square" rtlCol="0">
            <a:spAutoFit/>
          </a:bodyPr>
          <a:lstStyle/>
          <a:p>
            <a:r>
              <a:rPr lang="en-US" altLang="zh-CN" sz="2800" dirty="0">
                <a:solidFill>
                  <a:srgbClr val="00B0F0"/>
                </a:solidFill>
              </a:rPr>
              <a:t>S</a:t>
            </a:r>
            <a:r>
              <a:rPr lang="en-US" altLang="zh-TW" sz="2800" dirty="0">
                <a:solidFill>
                  <a:srgbClr val="00B0F0"/>
                </a:solidFill>
              </a:rPr>
              <a:t>uffering</a:t>
            </a:r>
            <a:endParaRPr lang="zh-TW" altLang="en-US" sz="2800" dirty="0">
              <a:solidFill>
                <a:srgbClr val="00B0F0"/>
              </a:solidFill>
            </a:endParaRPr>
          </a:p>
        </p:txBody>
      </p:sp>
    </p:spTree>
    <p:extLst>
      <p:ext uri="{BB962C8B-B14F-4D97-AF65-F5344CB8AC3E}">
        <p14:creationId xmlns:p14="http://schemas.microsoft.com/office/powerpoint/2010/main" val="9746321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p:bldP spid="15" grpId="0" animBg="1"/>
      <p:bldP spid="1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90E3AA5-2E1C-C93E-5A22-2BE41DEA00B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70A6F477-8424-3ADA-D4C0-A67C3424798F}"/>
              </a:ext>
            </a:extLst>
          </p:cNvPr>
          <p:cNvSpPr txBox="1"/>
          <p:nvPr/>
        </p:nvSpPr>
        <p:spPr>
          <a:xfrm>
            <a:off x="694606" y="1557586"/>
            <a:ext cx="10009112" cy="3574505"/>
          </a:xfrm>
          <a:prstGeom prst="rect">
            <a:avLst/>
          </a:prstGeom>
          <a:noFill/>
        </p:spPr>
        <p:txBody>
          <a:bodyPr wrap="square" rtlCol="0">
            <a:spAutoFit/>
          </a:bodyPr>
          <a:lstStyle/>
          <a:p>
            <a:pPr>
              <a:lnSpc>
                <a:spcPts val="3000"/>
              </a:lnSpc>
            </a:pPr>
            <a:r>
              <a:rPr lang="en-US" altLang="zh-TW" i="1" dirty="0">
                <a:solidFill>
                  <a:schemeClr val="bg1"/>
                </a:solidFill>
              </a:rPr>
              <a:t>Dhammapada 153-154, </a:t>
            </a:r>
            <a:r>
              <a:rPr lang="en-US" altLang="zh-TW" i="1" dirty="0" err="1">
                <a:solidFill>
                  <a:schemeClr val="bg1"/>
                </a:solidFill>
              </a:rPr>
              <a:t>Jaravaggo</a:t>
            </a:r>
            <a:endParaRPr lang="en-US" altLang="zh-TW" i="1" dirty="0">
              <a:solidFill>
                <a:schemeClr val="bg1"/>
              </a:solidFill>
            </a:endParaRPr>
          </a:p>
          <a:p>
            <a:pPr>
              <a:lnSpc>
                <a:spcPts val="3000"/>
              </a:lnSpc>
            </a:pPr>
            <a:endParaRPr lang="en-US" altLang="zh-TW" dirty="0">
              <a:solidFill>
                <a:schemeClr val="bg1"/>
              </a:solidFill>
            </a:endParaRPr>
          </a:p>
          <a:p>
            <a:pPr>
              <a:lnSpc>
                <a:spcPct val="150000"/>
              </a:lnSpc>
            </a:pPr>
            <a:r>
              <a:rPr lang="en-US" altLang="zh-TW" dirty="0">
                <a:solidFill>
                  <a:schemeClr val="bg1"/>
                </a:solidFill>
              </a:rPr>
              <a:t>-“</a:t>
            </a:r>
            <a:r>
              <a:rPr lang="en-US" altLang="zh-TW" b="1" dirty="0">
                <a:solidFill>
                  <a:schemeClr val="bg1"/>
                </a:solidFill>
              </a:rPr>
              <a:t>I have taken countless births running in search of the creator of this house [body], but all I achieved was misery in every birth. O creator of this house, now you have been seen. All your building materials (</a:t>
            </a:r>
            <a:r>
              <a:rPr lang="en-US" altLang="zh-TW" b="1" dirty="0" err="1">
                <a:solidFill>
                  <a:schemeClr val="bg1"/>
                </a:solidFill>
              </a:rPr>
              <a:t>sankhāras</a:t>
            </a:r>
            <a:r>
              <a:rPr lang="en-US" altLang="zh-TW" b="1" dirty="0">
                <a:solidFill>
                  <a:schemeClr val="bg1"/>
                </a:solidFill>
              </a:rPr>
              <a:t>) have been destroyed; another house (birth) can no longer be built by you. The mind has become totally purified, all </a:t>
            </a:r>
            <a:r>
              <a:rPr lang="en-US" altLang="zh-TW" b="1" dirty="0" err="1">
                <a:solidFill>
                  <a:schemeClr val="bg1"/>
                </a:solidFill>
              </a:rPr>
              <a:t>sankhāras</a:t>
            </a:r>
            <a:r>
              <a:rPr lang="en-US" altLang="zh-TW" b="1" dirty="0">
                <a:solidFill>
                  <a:schemeClr val="bg1"/>
                </a:solidFill>
              </a:rPr>
              <a:t> and cravings are removed</a:t>
            </a:r>
            <a:r>
              <a:rPr lang="en-US" altLang="zh-TW" dirty="0">
                <a:solidFill>
                  <a:schemeClr val="bg1"/>
                </a:solidFill>
              </a:rPr>
              <a:t>”.</a:t>
            </a:r>
            <a:endParaRPr lang="en-US" altLang="zh-TW" b="1" dirty="0">
              <a:solidFill>
                <a:schemeClr val="bg1"/>
              </a:solidFill>
            </a:endParaRPr>
          </a:p>
        </p:txBody>
      </p:sp>
    </p:spTree>
    <p:extLst>
      <p:ext uri="{BB962C8B-B14F-4D97-AF65-F5344CB8AC3E}">
        <p14:creationId xmlns:p14="http://schemas.microsoft.com/office/powerpoint/2010/main" val="812111572"/>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86E1B25-A481-4B01-866E-F040B030DEF8}"/>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FC9F1B9E-4765-2FBF-4752-BAB91F4F24F7}"/>
              </a:ext>
            </a:extLst>
          </p:cNvPr>
          <p:cNvSpPr txBox="1"/>
          <p:nvPr/>
        </p:nvSpPr>
        <p:spPr>
          <a:xfrm>
            <a:off x="1198662" y="1269554"/>
            <a:ext cx="10009112" cy="1071255"/>
          </a:xfrm>
          <a:prstGeom prst="rect">
            <a:avLst/>
          </a:prstGeom>
          <a:noFill/>
        </p:spPr>
        <p:txBody>
          <a:bodyPr wrap="square" rtlCol="0">
            <a:spAutoFit/>
          </a:bodyPr>
          <a:lstStyle/>
          <a:p>
            <a:pPr>
              <a:lnSpc>
                <a:spcPts val="4000"/>
              </a:lnSpc>
            </a:pPr>
            <a:r>
              <a:rPr lang="en-US" altLang="zh-TW" i="1" dirty="0" err="1">
                <a:solidFill>
                  <a:schemeClr val="bg1"/>
                </a:solidFill>
              </a:rPr>
              <a:t>Dhammacakkappavattana</a:t>
            </a:r>
            <a:r>
              <a:rPr lang="en-US" altLang="zh-TW" i="1" dirty="0">
                <a:solidFill>
                  <a:schemeClr val="bg1"/>
                </a:solidFill>
              </a:rPr>
              <a:t> Sutta </a:t>
            </a:r>
          </a:p>
          <a:p>
            <a:pPr>
              <a:lnSpc>
                <a:spcPts val="4000"/>
              </a:lnSpc>
            </a:pPr>
            <a:r>
              <a:rPr lang="en-US" altLang="zh-CN" i="1" dirty="0">
                <a:solidFill>
                  <a:schemeClr val="bg1"/>
                </a:solidFill>
              </a:rPr>
              <a:t>——</a:t>
            </a:r>
            <a:r>
              <a:rPr lang="en-US" altLang="zh-TW" i="1" dirty="0">
                <a:solidFill>
                  <a:schemeClr val="bg1"/>
                </a:solidFill>
              </a:rPr>
              <a:t>The Setting in Motion of the Wheel of the Dharma Sutta  </a:t>
            </a:r>
            <a:endParaRPr lang="zh-TW" altLang="en-US" i="1" dirty="0">
              <a:solidFill>
                <a:schemeClr val="bg1"/>
              </a:solidFill>
            </a:endParaRPr>
          </a:p>
        </p:txBody>
      </p:sp>
      <p:sp>
        <p:nvSpPr>
          <p:cNvPr id="4" name="文字方塊 3">
            <a:extLst>
              <a:ext uri="{FF2B5EF4-FFF2-40B4-BE49-F238E27FC236}">
                <a16:creationId xmlns:a16="http://schemas.microsoft.com/office/drawing/2014/main" id="{1867DAD1-9BE2-1086-6144-2DFE8BD8362B}"/>
              </a:ext>
            </a:extLst>
          </p:cNvPr>
          <p:cNvSpPr txBox="1"/>
          <p:nvPr/>
        </p:nvSpPr>
        <p:spPr>
          <a:xfrm>
            <a:off x="946634" y="2894166"/>
            <a:ext cx="10009112" cy="2251065"/>
          </a:xfrm>
          <a:prstGeom prst="rect">
            <a:avLst/>
          </a:prstGeom>
          <a:noFill/>
        </p:spPr>
        <p:txBody>
          <a:bodyPr wrap="square" rtlCol="0">
            <a:spAutoFit/>
          </a:bodyPr>
          <a:lstStyle/>
          <a:p>
            <a:pPr>
              <a:lnSpc>
                <a:spcPct val="150000"/>
              </a:lnSpc>
            </a:pPr>
            <a:r>
              <a:rPr lang="en-US" altLang="zh-TW" dirty="0">
                <a:solidFill>
                  <a:schemeClr val="bg1"/>
                </a:solidFill>
              </a:rPr>
              <a:t>“</a:t>
            </a:r>
            <a:r>
              <a:rPr lang="en-US" altLang="zh-TW" b="1" dirty="0">
                <a:solidFill>
                  <a:schemeClr val="bg1"/>
                </a:solidFill>
              </a:rPr>
              <a:t>And this, monks, is the noble truth of the way of practice leading to the cessation of </a:t>
            </a:r>
            <a:r>
              <a:rPr lang="en-US" altLang="zh-CN" b="1" dirty="0">
                <a:solidFill>
                  <a:schemeClr val="bg1"/>
                </a:solidFill>
              </a:rPr>
              <a:t>suffering</a:t>
            </a:r>
            <a:r>
              <a:rPr lang="en-US" altLang="zh-TW" b="1" dirty="0">
                <a:solidFill>
                  <a:schemeClr val="bg1"/>
                </a:solidFill>
              </a:rPr>
              <a:t>: precisely this Noble Eightfold Path — right view, right resolve, right speech, right action, right livelihood, right effort, right mindfulness, right concentration.”</a:t>
            </a:r>
            <a:endParaRPr lang="zh-TW" altLang="en-US" b="1" dirty="0">
              <a:solidFill>
                <a:schemeClr val="bg1"/>
              </a:solidFill>
            </a:endParaRPr>
          </a:p>
        </p:txBody>
      </p:sp>
    </p:spTree>
    <p:extLst>
      <p:ext uri="{BB962C8B-B14F-4D97-AF65-F5344CB8AC3E}">
        <p14:creationId xmlns:p14="http://schemas.microsoft.com/office/powerpoint/2010/main" val="70755914"/>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01010AE-15E1-1C68-08FC-E4763674BC09}"/>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5" name="圖片 4">
            <a:extLst>
              <a:ext uri="{FF2B5EF4-FFF2-40B4-BE49-F238E27FC236}">
                <a16:creationId xmlns:a16="http://schemas.microsoft.com/office/drawing/2014/main" id="{EEB8CEE0-9147-3FB1-294D-9E3594E77D07}"/>
              </a:ext>
            </a:extLst>
          </p:cNvPr>
          <p:cNvPicPr>
            <a:picLocks noChangeAspect="1"/>
          </p:cNvPicPr>
          <p:nvPr/>
        </p:nvPicPr>
        <p:blipFill>
          <a:blip r:embed="rId3"/>
          <a:stretch>
            <a:fillRect/>
          </a:stretch>
        </p:blipFill>
        <p:spPr>
          <a:xfrm>
            <a:off x="2206774" y="1037934"/>
            <a:ext cx="8606678" cy="5821654"/>
          </a:xfrm>
          <a:prstGeom prst="rect">
            <a:avLst/>
          </a:prstGeom>
        </p:spPr>
      </p:pic>
    </p:spTree>
    <p:extLst>
      <p:ext uri="{BB962C8B-B14F-4D97-AF65-F5344CB8AC3E}">
        <p14:creationId xmlns:p14="http://schemas.microsoft.com/office/powerpoint/2010/main" val="388358018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4405AD7-12E5-2361-11D7-C5251149B2AF}"/>
              </a:ext>
            </a:extLst>
          </p:cNvPr>
          <p:cNvPicPr>
            <a:picLocks noChangeAspect="1"/>
          </p:cNvPicPr>
          <p:nvPr/>
        </p:nvPicPr>
        <p:blipFill>
          <a:blip r:embed="rId3"/>
          <a:stretch>
            <a:fillRect/>
          </a:stretch>
        </p:blipFill>
        <p:spPr>
          <a:xfrm>
            <a:off x="261764" y="1196752"/>
            <a:ext cx="11577899" cy="5348486"/>
          </a:xfrm>
          <a:prstGeom prst="rect">
            <a:avLst/>
          </a:prstGeom>
        </p:spPr>
      </p:pic>
      <p:sp>
        <p:nvSpPr>
          <p:cNvPr id="5" name="矩形: 按鈕形 4">
            <a:extLst>
              <a:ext uri="{FF2B5EF4-FFF2-40B4-BE49-F238E27FC236}">
                <a16:creationId xmlns:a16="http://schemas.microsoft.com/office/drawing/2014/main" id="{F9D47AEA-E745-F4E7-2776-C6C252E3D27A}"/>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118905185"/>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928912C-2FDB-1F54-0770-4AEC1668E01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F9FDB1BF-4E6E-D305-2B98-9048EFECE5F5}"/>
              </a:ext>
            </a:extLst>
          </p:cNvPr>
          <p:cNvSpPr txBox="1"/>
          <p:nvPr/>
        </p:nvSpPr>
        <p:spPr>
          <a:xfrm>
            <a:off x="694606" y="1341562"/>
            <a:ext cx="10009112" cy="4918462"/>
          </a:xfrm>
          <a:prstGeom prst="rect">
            <a:avLst/>
          </a:prstGeom>
          <a:noFill/>
        </p:spPr>
        <p:txBody>
          <a:bodyPr wrap="square" rtlCol="0">
            <a:spAutoFit/>
          </a:bodyPr>
          <a:lstStyle/>
          <a:p>
            <a:pPr>
              <a:lnSpc>
                <a:spcPts val="3000"/>
              </a:lnSpc>
            </a:pPr>
            <a:r>
              <a:rPr lang="en-US" altLang="zh-TW" i="1" dirty="0" err="1">
                <a:solidFill>
                  <a:schemeClr val="bg1"/>
                </a:solidFill>
              </a:rPr>
              <a:t>Anguttara</a:t>
            </a:r>
            <a:r>
              <a:rPr lang="en-US" altLang="zh-TW" i="1" dirty="0">
                <a:solidFill>
                  <a:schemeClr val="bg1"/>
                </a:solidFill>
              </a:rPr>
              <a:t> </a:t>
            </a:r>
            <a:r>
              <a:rPr lang="en-US" altLang="zh-TW" i="1" dirty="0" err="1">
                <a:solidFill>
                  <a:schemeClr val="bg1"/>
                </a:solidFill>
              </a:rPr>
              <a:t>Nikaya</a:t>
            </a:r>
            <a:r>
              <a:rPr lang="en-US" altLang="zh-TW" i="1" dirty="0">
                <a:solidFill>
                  <a:schemeClr val="bg1"/>
                </a:solidFill>
              </a:rPr>
              <a:t> 4.49</a:t>
            </a:r>
          </a:p>
          <a:p>
            <a:pPr>
              <a:lnSpc>
                <a:spcPts val="3000"/>
              </a:lnSpc>
            </a:pPr>
            <a:endParaRPr lang="en-US" altLang="zh-TW" dirty="0">
              <a:solidFill>
                <a:schemeClr val="bg1"/>
              </a:solidFill>
            </a:endParaRPr>
          </a:p>
          <a:p>
            <a:pPr>
              <a:lnSpc>
                <a:spcPts val="4000"/>
              </a:lnSpc>
            </a:pPr>
            <a:r>
              <a:rPr lang="en-US" altLang="zh-TW" dirty="0">
                <a:solidFill>
                  <a:schemeClr val="bg1"/>
                </a:solidFill>
              </a:rPr>
              <a:t>“</a:t>
            </a:r>
            <a:r>
              <a:rPr lang="en-US" altLang="zh-TW" b="1" dirty="0">
                <a:solidFill>
                  <a:schemeClr val="bg1"/>
                </a:solidFill>
              </a:rPr>
              <a:t>There are these four corrections of perception, mind, and view. What four?</a:t>
            </a:r>
          </a:p>
          <a:p>
            <a:pPr>
              <a:lnSpc>
                <a:spcPts val="4000"/>
              </a:lnSpc>
            </a:pPr>
            <a:endParaRPr lang="en-US" altLang="zh-TW" b="1" dirty="0">
              <a:solidFill>
                <a:schemeClr val="bg1"/>
              </a:solidFill>
            </a:endParaRPr>
          </a:p>
          <a:p>
            <a:pPr>
              <a:lnSpc>
                <a:spcPts val="4000"/>
              </a:lnSpc>
            </a:pPr>
            <a:r>
              <a:rPr lang="en-US" altLang="zh-TW" b="1" dirty="0">
                <a:solidFill>
                  <a:schemeClr val="bg1"/>
                </a:solidFill>
              </a:rPr>
              <a:t>    Taking impermanence as impermanence.</a:t>
            </a:r>
          </a:p>
          <a:p>
            <a:pPr>
              <a:lnSpc>
                <a:spcPts val="4000"/>
              </a:lnSpc>
            </a:pPr>
            <a:r>
              <a:rPr lang="en-US" altLang="zh-TW" b="1" dirty="0">
                <a:solidFill>
                  <a:schemeClr val="bg1"/>
                </a:solidFill>
              </a:rPr>
              <a:t>    Taking suffering as suffering.</a:t>
            </a:r>
          </a:p>
          <a:p>
            <a:pPr>
              <a:lnSpc>
                <a:spcPts val="4000"/>
              </a:lnSpc>
            </a:pPr>
            <a:r>
              <a:rPr lang="en-US" altLang="zh-TW" b="1" dirty="0">
                <a:solidFill>
                  <a:schemeClr val="bg1"/>
                </a:solidFill>
              </a:rPr>
              <a:t>    Taking not-self as not-self.</a:t>
            </a:r>
          </a:p>
          <a:p>
            <a:pPr>
              <a:lnSpc>
                <a:spcPts val="4000"/>
              </a:lnSpc>
            </a:pPr>
            <a:r>
              <a:rPr lang="en-US" altLang="zh-TW" b="1" dirty="0">
                <a:solidFill>
                  <a:schemeClr val="bg1"/>
                </a:solidFill>
              </a:rPr>
              <a:t>    Taking ugliness as ugliness. </a:t>
            </a:r>
          </a:p>
          <a:p>
            <a:pPr>
              <a:lnSpc>
                <a:spcPts val="4000"/>
              </a:lnSpc>
            </a:pPr>
            <a:endParaRPr lang="en-US" altLang="zh-TW" b="1" dirty="0">
              <a:solidFill>
                <a:schemeClr val="bg1"/>
              </a:solidFill>
            </a:endParaRPr>
          </a:p>
          <a:p>
            <a:pPr>
              <a:lnSpc>
                <a:spcPts val="4000"/>
              </a:lnSpc>
            </a:pPr>
            <a:r>
              <a:rPr lang="en-US" altLang="zh-TW" b="1" dirty="0">
                <a:solidFill>
                  <a:schemeClr val="bg1"/>
                </a:solidFill>
              </a:rPr>
              <a:t>These are the four corrections of perception, mind, and view. </a:t>
            </a:r>
            <a:r>
              <a:rPr lang="en-US" altLang="zh-TW" dirty="0">
                <a:solidFill>
                  <a:schemeClr val="bg1"/>
                </a:solidFill>
              </a:rPr>
              <a:t>“</a:t>
            </a:r>
            <a:endParaRPr lang="zh-TW" altLang="en-US" dirty="0">
              <a:solidFill>
                <a:schemeClr val="bg1"/>
              </a:solidFill>
            </a:endParaRPr>
          </a:p>
        </p:txBody>
      </p:sp>
    </p:spTree>
    <p:extLst>
      <p:ext uri="{BB962C8B-B14F-4D97-AF65-F5344CB8AC3E}">
        <p14:creationId xmlns:p14="http://schemas.microsoft.com/office/powerpoint/2010/main" val="191756586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FCE4CFE-756F-4920-3006-516AC6E70FAD}"/>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91846745-0EFC-6477-223C-8E2E03301CBB}"/>
              </a:ext>
            </a:extLst>
          </p:cNvPr>
          <p:cNvSpPr txBox="1"/>
          <p:nvPr/>
        </p:nvSpPr>
        <p:spPr>
          <a:xfrm>
            <a:off x="473483" y="1579361"/>
            <a:ext cx="3816424" cy="523220"/>
          </a:xfrm>
          <a:prstGeom prst="rect">
            <a:avLst/>
          </a:prstGeom>
          <a:noFill/>
          <a:ln>
            <a:noFill/>
          </a:ln>
        </p:spPr>
        <p:txBody>
          <a:bodyPr wrap="square" rtlCol="0">
            <a:spAutoFit/>
          </a:bodyPr>
          <a:lstStyle/>
          <a:p>
            <a:r>
              <a:rPr lang="en-US" altLang="zh-TW" sz="2800" b="1" dirty="0">
                <a:solidFill>
                  <a:srgbClr val="FFFF00"/>
                </a:solidFill>
              </a:rPr>
              <a:t>The three rounds (</a:t>
            </a:r>
            <a:r>
              <a:rPr lang="en-US" altLang="zh-TW" sz="2800" b="1" dirty="0" err="1">
                <a:solidFill>
                  <a:srgbClr val="FFFF00"/>
                </a:solidFill>
              </a:rPr>
              <a:t>vaṭṭa</a:t>
            </a:r>
            <a:r>
              <a:rPr lang="en-US" altLang="zh-TW" sz="2800" b="1" dirty="0">
                <a:solidFill>
                  <a:srgbClr val="FFFF00"/>
                </a:solidFill>
              </a:rPr>
              <a:t>)</a:t>
            </a:r>
            <a:endParaRPr lang="zh-TW" altLang="en-US" sz="2800" b="1" dirty="0">
              <a:solidFill>
                <a:srgbClr val="FFFF00"/>
              </a:solidFill>
            </a:endParaRPr>
          </a:p>
        </p:txBody>
      </p:sp>
      <p:sp>
        <p:nvSpPr>
          <p:cNvPr id="6" name="文字方塊 5">
            <a:extLst>
              <a:ext uri="{FF2B5EF4-FFF2-40B4-BE49-F238E27FC236}">
                <a16:creationId xmlns:a16="http://schemas.microsoft.com/office/drawing/2014/main" id="{E8C43F8E-A850-4ED5-BF39-CB6B730679F1}"/>
              </a:ext>
            </a:extLst>
          </p:cNvPr>
          <p:cNvSpPr txBox="1"/>
          <p:nvPr/>
        </p:nvSpPr>
        <p:spPr>
          <a:xfrm>
            <a:off x="4870277" y="2544617"/>
            <a:ext cx="3192244"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7" name="文字方塊 6">
            <a:extLst>
              <a:ext uri="{FF2B5EF4-FFF2-40B4-BE49-F238E27FC236}">
                <a16:creationId xmlns:a16="http://schemas.microsoft.com/office/drawing/2014/main" id="{EFA93BB3-F34B-FA5B-8DA0-D1EA2A7B810B}"/>
              </a:ext>
            </a:extLst>
          </p:cNvPr>
          <p:cNvSpPr txBox="1"/>
          <p:nvPr/>
        </p:nvSpPr>
        <p:spPr>
          <a:xfrm>
            <a:off x="8062520" y="532929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(karma)</a:t>
            </a:r>
            <a:endParaRPr lang="zh-TW" altLang="en-US" sz="2800" dirty="0">
              <a:solidFill>
                <a:srgbClr val="FFFF00"/>
              </a:solidFill>
            </a:endParaRPr>
          </a:p>
        </p:txBody>
      </p:sp>
      <p:sp>
        <p:nvSpPr>
          <p:cNvPr id="8" name="文字方塊 7">
            <a:extLst>
              <a:ext uri="{FF2B5EF4-FFF2-40B4-BE49-F238E27FC236}">
                <a16:creationId xmlns:a16="http://schemas.microsoft.com/office/drawing/2014/main" id="{49CA94C4-E654-76E3-C3D3-685C5AD7B7B3}"/>
              </a:ext>
            </a:extLst>
          </p:cNvPr>
          <p:cNvSpPr txBox="1"/>
          <p:nvPr/>
        </p:nvSpPr>
        <p:spPr>
          <a:xfrm>
            <a:off x="1701924" y="532929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9" name="箭號: 向右 8">
            <a:extLst>
              <a:ext uri="{FF2B5EF4-FFF2-40B4-BE49-F238E27FC236}">
                <a16:creationId xmlns:a16="http://schemas.microsoft.com/office/drawing/2014/main" id="{0A7CA5F9-3D65-7CBB-A8C7-018E1BCCF997}"/>
              </a:ext>
            </a:extLst>
          </p:cNvPr>
          <p:cNvSpPr/>
          <p:nvPr/>
        </p:nvSpPr>
        <p:spPr>
          <a:xfrm rot="3151554">
            <a:off x="7462663" y="3874528"/>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箭號: 向右 9">
            <a:extLst>
              <a:ext uri="{FF2B5EF4-FFF2-40B4-BE49-F238E27FC236}">
                <a16:creationId xmlns:a16="http://schemas.microsoft.com/office/drawing/2014/main" id="{CB7C1928-9B2A-7622-6DC8-D3C4066F5BDC}"/>
              </a:ext>
            </a:extLst>
          </p:cNvPr>
          <p:cNvSpPr/>
          <p:nvPr/>
        </p:nvSpPr>
        <p:spPr>
          <a:xfrm rot="10800000">
            <a:off x="5894153" y="5478952"/>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箭號: 向右 10">
            <a:extLst>
              <a:ext uri="{FF2B5EF4-FFF2-40B4-BE49-F238E27FC236}">
                <a16:creationId xmlns:a16="http://schemas.microsoft.com/office/drawing/2014/main" id="{D911F762-EC65-F63C-C0A0-6B2C56919DC6}"/>
              </a:ext>
            </a:extLst>
          </p:cNvPr>
          <p:cNvSpPr/>
          <p:nvPr/>
        </p:nvSpPr>
        <p:spPr>
          <a:xfrm rot="18471896">
            <a:off x="4786695" y="3874413"/>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閃電 15">
            <a:extLst>
              <a:ext uri="{FF2B5EF4-FFF2-40B4-BE49-F238E27FC236}">
                <a16:creationId xmlns:a16="http://schemas.microsoft.com/office/drawing/2014/main" id="{AF7A0185-1FB3-F883-31B3-0732B9E36946}"/>
              </a:ext>
            </a:extLst>
          </p:cNvPr>
          <p:cNvSpPr/>
          <p:nvPr/>
        </p:nvSpPr>
        <p:spPr>
          <a:xfrm rot="5400000">
            <a:off x="6398432" y="1253624"/>
            <a:ext cx="1780588" cy="2387040"/>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66DCD669-AF2D-D409-254A-6A2EBD85733D}"/>
              </a:ext>
            </a:extLst>
          </p:cNvPr>
          <p:cNvSpPr txBox="1"/>
          <p:nvPr/>
        </p:nvSpPr>
        <p:spPr>
          <a:xfrm>
            <a:off x="6225741" y="755388"/>
            <a:ext cx="5904656" cy="523220"/>
          </a:xfrm>
          <a:prstGeom prst="rect">
            <a:avLst/>
          </a:prstGeom>
          <a:noFill/>
          <a:ln>
            <a:noFill/>
          </a:ln>
        </p:spPr>
        <p:txBody>
          <a:bodyPr wrap="square" rtlCol="0">
            <a:spAutoFit/>
          </a:bodyPr>
          <a:lstStyle/>
          <a:p>
            <a:r>
              <a:rPr lang="en-US" altLang="zh-TW" sz="2800" dirty="0">
                <a:solidFill>
                  <a:srgbClr val="00B0F0"/>
                </a:solidFill>
              </a:rPr>
              <a:t>The path leading to the end of suffering</a:t>
            </a:r>
            <a:endParaRPr lang="zh-TW" altLang="en-US" sz="2800" dirty="0">
              <a:solidFill>
                <a:srgbClr val="00B0F0"/>
              </a:solidFill>
            </a:endParaRPr>
          </a:p>
        </p:txBody>
      </p:sp>
      <p:sp>
        <p:nvSpPr>
          <p:cNvPr id="18" name="文字方塊 17">
            <a:extLst>
              <a:ext uri="{FF2B5EF4-FFF2-40B4-BE49-F238E27FC236}">
                <a16:creationId xmlns:a16="http://schemas.microsoft.com/office/drawing/2014/main" id="{AA077155-FF7A-69D1-53F4-9CCCCE9E543B}"/>
              </a:ext>
            </a:extLst>
          </p:cNvPr>
          <p:cNvSpPr txBox="1"/>
          <p:nvPr/>
        </p:nvSpPr>
        <p:spPr>
          <a:xfrm>
            <a:off x="8831510" y="1834549"/>
            <a:ext cx="3630145" cy="523220"/>
          </a:xfrm>
          <a:prstGeom prst="rect">
            <a:avLst/>
          </a:prstGeom>
          <a:noFill/>
          <a:ln>
            <a:noFill/>
          </a:ln>
        </p:spPr>
        <p:txBody>
          <a:bodyPr wrap="square" rtlCol="0">
            <a:spAutoFit/>
          </a:bodyPr>
          <a:lstStyle/>
          <a:p>
            <a:r>
              <a:rPr lang="en-US" altLang="zh-TW" sz="2800" dirty="0">
                <a:solidFill>
                  <a:srgbClr val="00B0F0"/>
                </a:solidFill>
              </a:rPr>
              <a:t>The end of suffering</a:t>
            </a:r>
            <a:endParaRPr lang="zh-TW" altLang="en-US" sz="2800" dirty="0">
              <a:solidFill>
                <a:srgbClr val="00B0F0"/>
              </a:solidFill>
            </a:endParaRPr>
          </a:p>
        </p:txBody>
      </p:sp>
      <p:cxnSp>
        <p:nvCxnSpPr>
          <p:cNvPr id="20" name="直線單箭頭接點 19">
            <a:extLst>
              <a:ext uri="{FF2B5EF4-FFF2-40B4-BE49-F238E27FC236}">
                <a16:creationId xmlns:a16="http://schemas.microsoft.com/office/drawing/2014/main" id="{45B0AB73-2166-98F7-65C8-322EE12D5EE6}"/>
              </a:ext>
            </a:extLst>
          </p:cNvPr>
          <p:cNvCxnSpPr>
            <a:cxnSpLocks/>
          </p:cNvCxnSpPr>
          <p:nvPr/>
        </p:nvCxnSpPr>
        <p:spPr>
          <a:xfrm>
            <a:off x="10487694" y="1341562"/>
            <a:ext cx="0" cy="360040"/>
          </a:xfrm>
          <a:prstGeom prst="straightConnector1">
            <a:avLst/>
          </a:prstGeom>
          <a:ln w="63500">
            <a:solidFill>
              <a:schemeClr val="bg1"/>
            </a:solidFill>
            <a:tailEnd type="stealt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327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p:bldP spid="18"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624CD95-18CF-33E6-81BC-5307C50DF347}"/>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6" name="圖片 5">
            <a:extLst>
              <a:ext uri="{FF2B5EF4-FFF2-40B4-BE49-F238E27FC236}">
                <a16:creationId xmlns:a16="http://schemas.microsoft.com/office/drawing/2014/main" id="{E58F2C20-AEEE-A495-31B7-47F5F66664CD}"/>
              </a:ext>
            </a:extLst>
          </p:cNvPr>
          <p:cNvPicPr>
            <a:picLocks noChangeAspect="1"/>
          </p:cNvPicPr>
          <p:nvPr/>
        </p:nvPicPr>
        <p:blipFill>
          <a:blip r:embed="rId3"/>
          <a:stretch>
            <a:fillRect/>
          </a:stretch>
        </p:blipFill>
        <p:spPr>
          <a:xfrm>
            <a:off x="1270670" y="1173088"/>
            <a:ext cx="9541060" cy="5353050"/>
          </a:xfrm>
          <a:prstGeom prst="rect">
            <a:avLst/>
          </a:prstGeom>
        </p:spPr>
      </p:pic>
    </p:spTree>
    <p:extLst>
      <p:ext uri="{BB962C8B-B14F-4D97-AF65-F5344CB8AC3E}">
        <p14:creationId xmlns:p14="http://schemas.microsoft.com/office/powerpoint/2010/main" val="290258446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65EFFE1-BB61-54FB-76EB-352A95C69527}"/>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408894C5-5163-6851-404B-5F9C5D9E8015}"/>
              </a:ext>
            </a:extLst>
          </p:cNvPr>
          <p:cNvSpPr txBox="1"/>
          <p:nvPr/>
        </p:nvSpPr>
        <p:spPr>
          <a:xfrm>
            <a:off x="946634" y="1557586"/>
            <a:ext cx="10009112" cy="3574505"/>
          </a:xfrm>
          <a:prstGeom prst="rect">
            <a:avLst/>
          </a:prstGeom>
          <a:noFill/>
        </p:spPr>
        <p:txBody>
          <a:bodyPr wrap="square" rtlCol="0">
            <a:spAutoFit/>
          </a:bodyPr>
          <a:lstStyle/>
          <a:p>
            <a:pPr>
              <a:lnSpc>
                <a:spcPts val="3000"/>
              </a:lnSpc>
            </a:pPr>
            <a:r>
              <a:rPr lang="en-US" altLang="zh-TW" i="1" dirty="0" err="1">
                <a:solidFill>
                  <a:schemeClr val="bg1"/>
                </a:solidFill>
              </a:rPr>
              <a:t>Anattalakkhana</a:t>
            </a:r>
            <a:r>
              <a:rPr lang="en-US" altLang="zh-TW" i="1" dirty="0">
                <a:solidFill>
                  <a:schemeClr val="bg1"/>
                </a:solidFill>
              </a:rPr>
              <a:t> Sutta</a:t>
            </a:r>
            <a:r>
              <a:rPr lang="en-US" altLang="zh-TW" sz="1400" i="1" dirty="0">
                <a:solidFill>
                  <a:schemeClr val="bg1"/>
                </a:solidFill>
              </a:rPr>
              <a:t>(2)</a:t>
            </a:r>
            <a:r>
              <a:rPr lang="en-US" altLang="zh-TW" i="1" dirty="0">
                <a:solidFill>
                  <a:schemeClr val="bg1"/>
                </a:solidFill>
              </a:rPr>
              <a:t>: The Characteristic of </a:t>
            </a:r>
            <a:r>
              <a:rPr lang="en-US" altLang="zh-TW" i="1" dirty="0" err="1">
                <a:solidFill>
                  <a:schemeClr val="bg1"/>
                </a:solidFill>
              </a:rPr>
              <a:t>Nonself</a:t>
            </a:r>
            <a:endParaRPr lang="en-US" altLang="zh-TW" i="1" dirty="0">
              <a:solidFill>
                <a:schemeClr val="bg1"/>
              </a:solidFill>
            </a:endParaRPr>
          </a:p>
          <a:p>
            <a:pPr>
              <a:lnSpc>
                <a:spcPts val="3000"/>
              </a:lnSpc>
            </a:pPr>
            <a:endParaRPr lang="en-US" altLang="zh-TW" dirty="0">
              <a:solidFill>
                <a:schemeClr val="bg1"/>
              </a:solidFill>
            </a:endParaRPr>
          </a:p>
          <a:p>
            <a:pPr>
              <a:lnSpc>
                <a:spcPct val="150000"/>
              </a:lnSpc>
            </a:pPr>
            <a:r>
              <a:rPr lang="en-US" altLang="zh-TW" b="1" dirty="0">
                <a:solidFill>
                  <a:schemeClr val="bg1"/>
                </a:solidFill>
              </a:rPr>
              <a:t>“Bhikkhus, form is </a:t>
            </a:r>
            <a:r>
              <a:rPr lang="en-US" altLang="zh-TW" b="1" dirty="0" err="1">
                <a:solidFill>
                  <a:schemeClr val="bg1"/>
                </a:solidFill>
              </a:rPr>
              <a:t>nonself</a:t>
            </a:r>
            <a:r>
              <a:rPr lang="en-US" altLang="zh-TW" b="1" dirty="0">
                <a:solidFill>
                  <a:schemeClr val="bg1"/>
                </a:solidFill>
              </a:rPr>
              <a:t>. For if, bhikkhus, form were self, this form would not lead to affliction, and it would be possible to have it of form: ‘Let my form be thus; let my form not be thus.’ But because form is </a:t>
            </a:r>
            <a:r>
              <a:rPr lang="en-US" altLang="zh-TW" b="1" dirty="0" err="1">
                <a:solidFill>
                  <a:schemeClr val="bg1"/>
                </a:solidFill>
              </a:rPr>
              <a:t>nonself</a:t>
            </a:r>
            <a:r>
              <a:rPr lang="en-US" altLang="zh-TW" b="1" dirty="0">
                <a:solidFill>
                  <a:schemeClr val="bg1"/>
                </a:solidFill>
              </a:rPr>
              <a:t>, form leads to affliction, and it is not possible to have it of form: ‘Let my form be thus; let my form not be thus.’</a:t>
            </a:r>
            <a:endParaRPr lang="zh-TW" altLang="en-US" b="1" dirty="0">
              <a:solidFill>
                <a:schemeClr val="bg1"/>
              </a:solidFill>
            </a:endParaRPr>
          </a:p>
        </p:txBody>
      </p:sp>
      <p:sp>
        <p:nvSpPr>
          <p:cNvPr id="3" name="文字方塊 1">
            <a:extLst>
              <a:ext uri="{FF2B5EF4-FFF2-40B4-BE49-F238E27FC236}">
                <a16:creationId xmlns:a16="http://schemas.microsoft.com/office/drawing/2014/main" id="{4B6F0B1B-8A40-485E-7DDF-C114B0422FD9}"/>
              </a:ext>
            </a:extLst>
          </p:cNvPr>
          <p:cNvSpPr txBox="1"/>
          <p:nvPr/>
        </p:nvSpPr>
        <p:spPr>
          <a:xfrm>
            <a:off x="622598" y="5518026"/>
            <a:ext cx="12817424" cy="826508"/>
          </a:xfrm>
          <a:prstGeom prst="rect">
            <a:avLst/>
          </a:prstGeom>
          <a:noFill/>
        </p:spPr>
        <p:txBody>
          <a:bodyPr wrap="square" rtlCol="0">
            <a:spAutoFit/>
          </a:bodyPr>
          <a:lstStyle/>
          <a:p>
            <a:pPr>
              <a:lnSpc>
                <a:spcPts val="3000"/>
              </a:lnSpc>
            </a:pPr>
            <a:r>
              <a:rPr lang="en-GB" altLang="zh-TW" sz="1800" dirty="0">
                <a:solidFill>
                  <a:schemeClr val="bg1"/>
                </a:solidFill>
              </a:rPr>
              <a:t>(2) </a:t>
            </a:r>
            <a:r>
              <a:rPr lang="en-GB" altLang="zh-TW" sz="1800" dirty="0" err="1">
                <a:solidFill>
                  <a:schemeClr val="bg1"/>
                </a:solidFill>
              </a:rPr>
              <a:t>Samyutta</a:t>
            </a:r>
            <a:r>
              <a:rPr lang="en-GB" altLang="zh-TW" sz="1800" dirty="0">
                <a:solidFill>
                  <a:schemeClr val="bg1"/>
                </a:solidFill>
              </a:rPr>
              <a:t> </a:t>
            </a:r>
            <a:r>
              <a:rPr lang="en-GB" altLang="zh-TW" sz="1800" dirty="0" err="1">
                <a:solidFill>
                  <a:schemeClr val="bg1"/>
                </a:solidFill>
              </a:rPr>
              <a:t>Nikkaya</a:t>
            </a:r>
            <a:r>
              <a:rPr lang="en-GB" altLang="zh-TW" sz="1800" dirty="0">
                <a:solidFill>
                  <a:schemeClr val="bg1"/>
                </a:solidFill>
              </a:rPr>
              <a:t> 22.59</a:t>
            </a:r>
          </a:p>
          <a:p>
            <a:pPr>
              <a:lnSpc>
                <a:spcPts val="3000"/>
              </a:lnSpc>
            </a:pPr>
            <a:r>
              <a:rPr lang="en-GB" altLang="zh-TW" sz="1800" dirty="0">
                <a:solidFill>
                  <a:schemeClr val="bg1"/>
                </a:solidFill>
              </a:rPr>
              <a:t>_https://suttacentral.net/sn22.59/</a:t>
            </a:r>
            <a:r>
              <a:rPr lang="en-GB" altLang="zh-TW" sz="1800" dirty="0" err="1">
                <a:solidFill>
                  <a:schemeClr val="bg1"/>
                </a:solidFill>
              </a:rPr>
              <a:t>en</a:t>
            </a:r>
            <a:r>
              <a:rPr lang="en-GB" altLang="zh-TW" sz="1800" dirty="0">
                <a:solidFill>
                  <a:schemeClr val="bg1"/>
                </a:solidFill>
              </a:rPr>
              <a:t>/</a:t>
            </a:r>
            <a:r>
              <a:rPr lang="en-GB" altLang="zh-TW" sz="1800" dirty="0" err="1">
                <a:solidFill>
                  <a:schemeClr val="bg1"/>
                </a:solidFill>
              </a:rPr>
              <a:t>sujato?layout</a:t>
            </a:r>
            <a:r>
              <a:rPr lang="en-GB" altLang="zh-TW" sz="1800" dirty="0">
                <a:solidFill>
                  <a:schemeClr val="bg1"/>
                </a:solidFill>
              </a:rPr>
              <a:t>=</a:t>
            </a:r>
            <a:r>
              <a:rPr lang="en-GB" altLang="zh-TW" sz="1800" dirty="0" err="1">
                <a:solidFill>
                  <a:schemeClr val="bg1"/>
                </a:solidFill>
              </a:rPr>
              <a:t>plain&amp;reference</a:t>
            </a:r>
            <a:r>
              <a:rPr lang="en-GB" altLang="zh-TW" sz="1800" dirty="0">
                <a:solidFill>
                  <a:schemeClr val="bg1"/>
                </a:solidFill>
              </a:rPr>
              <a:t>=</a:t>
            </a:r>
            <a:r>
              <a:rPr lang="en-GB" altLang="zh-TW" sz="1800" dirty="0" err="1">
                <a:solidFill>
                  <a:schemeClr val="bg1"/>
                </a:solidFill>
              </a:rPr>
              <a:t>none&amp;notes</a:t>
            </a:r>
            <a:r>
              <a:rPr lang="en-GB" altLang="zh-TW" sz="1800" dirty="0">
                <a:solidFill>
                  <a:schemeClr val="bg1"/>
                </a:solidFill>
              </a:rPr>
              <a:t>=</a:t>
            </a:r>
            <a:r>
              <a:rPr lang="en-GB" altLang="zh-TW" sz="1800" dirty="0" err="1">
                <a:solidFill>
                  <a:schemeClr val="bg1"/>
                </a:solidFill>
              </a:rPr>
              <a:t>asterisk&amp;highlight</a:t>
            </a:r>
            <a:r>
              <a:rPr lang="en-GB" altLang="zh-TW" sz="1800" dirty="0">
                <a:solidFill>
                  <a:schemeClr val="bg1"/>
                </a:solidFill>
              </a:rPr>
              <a:t>=</a:t>
            </a:r>
            <a:r>
              <a:rPr lang="en-GB" altLang="zh-TW" sz="1800" dirty="0" err="1">
                <a:solidFill>
                  <a:schemeClr val="bg1"/>
                </a:solidFill>
              </a:rPr>
              <a:t>false&amp;script</a:t>
            </a:r>
            <a:r>
              <a:rPr lang="en-GB" altLang="zh-TW" sz="1800" dirty="0">
                <a:solidFill>
                  <a:schemeClr val="bg1"/>
                </a:solidFill>
              </a:rPr>
              <a:t>=</a:t>
            </a:r>
            <a:r>
              <a:rPr lang="en-GB" altLang="zh-TW" sz="1800" dirty="0" err="1">
                <a:solidFill>
                  <a:schemeClr val="bg1"/>
                </a:solidFill>
              </a:rPr>
              <a:t>latin</a:t>
            </a:r>
            <a:endParaRPr lang="zh-TW" altLang="en-US" sz="1800" dirty="0">
              <a:solidFill>
                <a:schemeClr val="bg1"/>
              </a:solidFill>
            </a:endParaRPr>
          </a:p>
        </p:txBody>
      </p:sp>
    </p:spTree>
    <p:extLst>
      <p:ext uri="{BB962C8B-B14F-4D97-AF65-F5344CB8AC3E}">
        <p14:creationId xmlns:p14="http://schemas.microsoft.com/office/powerpoint/2010/main" val="1910779587"/>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ABB2724-44E9-EA89-C8B0-01D323B8C1F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AA8C1AFC-6B54-AD9E-B76F-BD27A33552D4}"/>
              </a:ext>
            </a:extLst>
          </p:cNvPr>
          <p:cNvSpPr txBox="1"/>
          <p:nvPr/>
        </p:nvSpPr>
        <p:spPr>
          <a:xfrm>
            <a:off x="946634" y="1557586"/>
            <a:ext cx="10009112" cy="3913059"/>
          </a:xfrm>
          <a:prstGeom prst="rect">
            <a:avLst/>
          </a:prstGeom>
          <a:noFill/>
        </p:spPr>
        <p:txBody>
          <a:bodyPr wrap="square" rtlCol="0">
            <a:spAutoFit/>
          </a:bodyPr>
          <a:lstStyle/>
          <a:p>
            <a:pPr>
              <a:lnSpc>
                <a:spcPct val="150000"/>
              </a:lnSpc>
            </a:pPr>
            <a:r>
              <a:rPr lang="en-US" altLang="zh-TW" b="1" dirty="0">
                <a:solidFill>
                  <a:schemeClr val="bg1"/>
                </a:solidFill>
              </a:rPr>
              <a:t>“Feeling is </a:t>
            </a:r>
            <a:r>
              <a:rPr lang="en-US" altLang="zh-TW" b="1" dirty="0" err="1">
                <a:solidFill>
                  <a:schemeClr val="bg1"/>
                </a:solidFill>
              </a:rPr>
              <a:t>nonself</a:t>
            </a:r>
            <a:r>
              <a:rPr lang="en-US" altLang="zh-TW" b="1" dirty="0">
                <a:solidFill>
                  <a:schemeClr val="bg1"/>
                </a:solidFill>
              </a:rPr>
              <a:t>…. … Perception is </a:t>
            </a:r>
            <a:r>
              <a:rPr lang="en-US" altLang="zh-TW" b="1" dirty="0" err="1">
                <a:solidFill>
                  <a:schemeClr val="bg1"/>
                </a:solidFill>
              </a:rPr>
              <a:t>nonself</a:t>
            </a:r>
            <a:r>
              <a:rPr lang="en-US" altLang="zh-TW" b="1" dirty="0">
                <a:solidFill>
                  <a:schemeClr val="bg1"/>
                </a:solidFill>
              </a:rPr>
              <a:t>…. Volitional formations are </a:t>
            </a:r>
            <a:r>
              <a:rPr lang="en-US" altLang="zh-TW" b="1" dirty="0" err="1">
                <a:solidFill>
                  <a:schemeClr val="bg1"/>
                </a:solidFill>
              </a:rPr>
              <a:t>nonself</a:t>
            </a:r>
            <a:r>
              <a:rPr lang="en-US" altLang="zh-TW" b="1" dirty="0">
                <a:solidFill>
                  <a:schemeClr val="bg1"/>
                </a:solidFill>
              </a:rPr>
              <a:t>…. Consciousness is </a:t>
            </a:r>
            <a:r>
              <a:rPr lang="en-US" altLang="zh-TW" b="1" dirty="0" err="1">
                <a:solidFill>
                  <a:schemeClr val="bg1"/>
                </a:solidFill>
              </a:rPr>
              <a:t>nonself</a:t>
            </a:r>
            <a:r>
              <a:rPr lang="en-US" altLang="zh-TW" b="1" dirty="0">
                <a:solidFill>
                  <a:schemeClr val="bg1"/>
                </a:solidFill>
              </a:rPr>
              <a:t>. For if, bhikkhus, consciousness were self, this consciousness would not lead to affliction, and it would be possible to have it of consciousness: ‘Let my consciousness be thus; let my consciousness not be thus.’ But because consciousness is </a:t>
            </a:r>
            <a:r>
              <a:rPr lang="en-US" altLang="zh-TW" b="1" dirty="0" err="1">
                <a:solidFill>
                  <a:schemeClr val="bg1"/>
                </a:solidFill>
              </a:rPr>
              <a:t>nonself</a:t>
            </a:r>
            <a:r>
              <a:rPr lang="en-US" altLang="zh-TW" b="1" dirty="0">
                <a:solidFill>
                  <a:schemeClr val="bg1"/>
                </a:solidFill>
              </a:rPr>
              <a:t>, consciousness leads to affliction, and it is not possible to have it of consciousness: ‘Let my consciousness be thus; let my consciousness not be thus.’</a:t>
            </a:r>
            <a:endParaRPr lang="zh-TW" altLang="en-US" b="1" dirty="0">
              <a:solidFill>
                <a:schemeClr val="bg1"/>
              </a:solidFill>
            </a:endParaRPr>
          </a:p>
        </p:txBody>
      </p:sp>
    </p:spTree>
    <p:extLst>
      <p:ext uri="{BB962C8B-B14F-4D97-AF65-F5344CB8AC3E}">
        <p14:creationId xmlns:p14="http://schemas.microsoft.com/office/powerpoint/2010/main" val="773259740"/>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B3B308F-E0B5-2D31-E1F7-2679802550D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DAEFF734-92D2-FCC0-C723-187C8C8CC1E5}"/>
              </a:ext>
            </a:extLst>
          </p:cNvPr>
          <p:cNvSpPr txBox="1"/>
          <p:nvPr/>
        </p:nvSpPr>
        <p:spPr>
          <a:xfrm>
            <a:off x="1270670" y="1917626"/>
            <a:ext cx="10009112" cy="2805063"/>
          </a:xfrm>
          <a:prstGeom prst="rect">
            <a:avLst/>
          </a:prstGeom>
          <a:noFill/>
        </p:spPr>
        <p:txBody>
          <a:bodyPr wrap="square" rtlCol="0">
            <a:spAutoFit/>
          </a:bodyPr>
          <a:lstStyle/>
          <a:p>
            <a:pPr>
              <a:lnSpc>
                <a:spcPct val="150000"/>
              </a:lnSpc>
            </a:pPr>
            <a:r>
              <a:rPr lang="en-US" altLang="zh-TW" b="1" dirty="0">
                <a:solidFill>
                  <a:schemeClr val="bg1"/>
                </a:solidFill>
              </a:rPr>
              <a:t>“What do you think, bhikkhus, is form permanent or impermanent?”—“Impermanent, venerable sir.”—“Is what is impermanent suffering or happiness?”—“Suffering, venerable sir.”—“Is what is impermanent, suffering, and subject to change fit to be regarded thus: ‘This is mine, this I am, this is my self’?”—“No, venerable sir.”</a:t>
            </a:r>
            <a:endParaRPr lang="zh-TW" altLang="en-US" b="1" dirty="0">
              <a:solidFill>
                <a:schemeClr val="bg1"/>
              </a:solidFill>
            </a:endParaRPr>
          </a:p>
        </p:txBody>
      </p:sp>
    </p:spTree>
    <p:extLst>
      <p:ext uri="{BB962C8B-B14F-4D97-AF65-F5344CB8AC3E}">
        <p14:creationId xmlns:p14="http://schemas.microsoft.com/office/powerpoint/2010/main" val="3368754773"/>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793B69D-235A-3292-CF44-7EA6070181A0}"/>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A98C5AB4-6DCE-4829-18C2-7296FA741343}"/>
              </a:ext>
            </a:extLst>
          </p:cNvPr>
          <p:cNvSpPr txBox="1"/>
          <p:nvPr/>
        </p:nvSpPr>
        <p:spPr>
          <a:xfrm>
            <a:off x="1270670" y="1473264"/>
            <a:ext cx="10009112" cy="3913059"/>
          </a:xfrm>
          <a:prstGeom prst="rect">
            <a:avLst/>
          </a:prstGeom>
          <a:noFill/>
        </p:spPr>
        <p:txBody>
          <a:bodyPr wrap="square" rtlCol="0">
            <a:spAutoFit/>
          </a:bodyPr>
          <a:lstStyle/>
          <a:p>
            <a:pPr>
              <a:lnSpc>
                <a:spcPct val="150000"/>
              </a:lnSpc>
            </a:pPr>
            <a:r>
              <a:rPr lang="en-US" altLang="zh-TW" b="1" dirty="0">
                <a:solidFill>
                  <a:schemeClr val="bg1"/>
                </a:solidFill>
              </a:rPr>
              <a:t>“Is feeling permanent or impermanent?… Is perception permanent or impermanent?… Are volitional formations permanent or impermanent?… Is consciousness permanent or impermanent?”—“Impermanent, venerable sir.”—“Is what is impermanent suffering or happiness?”— “Suffering, venerable sir.”—“Is what is impermanent, suffering, and subject to change fit to be regarded thus: ‘This is mine, this I am, this is my self’?”—“No, venerable sir.”</a:t>
            </a:r>
            <a:endParaRPr lang="zh-TW" altLang="en-US" b="1" dirty="0">
              <a:solidFill>
                <a:schemeClr val="bg1"/>
              </a:solidFill>
            </a:endParaRPr>
          </a:p>
        </p:txBody>
      </p:sp>
    </p:spTree>
    <p:extLst>
      <p:ext uri="{BB962C8B-B14F-4D97-AF65-F5344CB8AC3E}">
        <p14:creationId xmlns:p14="http://schemas.microsoft.com/office/powerpoint/2010/main" val="680898511"/>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F9F89FA-F659-6BA7-6422-4378566C562A}"/>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A3F6348D-3CA7-1F13-E625-DBC032A596E0}"/>
              </a:ext>
            </a:extLst>
          </p:cNvPr>
          <p:cNvSpPr txBox="1"/>
          <p:nvPr/>
        </p:nvSpPr>
        <p:spPr>
          <a:xfrm>
            <a:off x="1198662" y="1917626"/>
            <a:ext cx="10009112" cy="2251065"/>
          </a:xfrm>
          <a:prstGeom prst="rect">
            <a:avLst/>
          </a:prstGeom>
          <a:noFill/>
        </p:spPr>
        <p:txBody>
          <a:bodyPr wrap="square" rtlCol="0">
            <a:spAutoFit/>
          </a:bodyPr>
          <a:lstStyle/>
          <a:p>
            <a:pPr>
              <a:lnSpc>
                <a:spcPct val="150000"/>
              </a:lnSpc>
            </a:pPr>
            <a:r>
              <a:rPr lang="en-US" altLang="zh-TW" b="1" dirty="0">
                <a:solidFill>
                  <a:schemeClr val="bg1"/>
                </a:solidFill>
              </a:rPr>
              <a:t>“Therefore, bhikkhus, any kind of form whatsoever, whether past, future, or present, internal or external, gross or subtle, inferior or superior, far or near, all form should be seen as it really is with correct wisdom thus: ‘This is not mine, this I am not, this is not my self.’</a:t>
            </a:r>
            <a:endParaRPr lang="zh-TW" altLang="en-US" b="1" dirty="0">
              <a:solidFill>
                <a:schemeClr val="bg1"/>
              </a:solidFill>
            </a:endParaRPr>
          </a:p>
        </p:txBody>
      </p:sp>
    </p:spTree>
    <p:extLst>
      <p:ext uri="{BB962C8B-B14F-4D97-AF65-F5344CB8AC3E}">
        <p14:creationId xmlns:p14="http://schemas.microsoft.com/office/powerpoint/2010/main" val="3110150061"/>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C0AB1A7-7C0A-4BFC-A367-D1BBDF33B859}"/>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D23EF076-C22B-EDC9-5F53-174DB2872429}"/>
              </a:ext>
            </a:extLst>
          </p:cNvPr>
          <p:cNvSpPr txBox="1"/>
          <p:nvPr/>
        </p:nvSpPr>
        <p:spPr>
          <a:xfrm>
            <a:off x="1198662" y="1917626"/>
            <a:ext cx="10009112" cy="3359061"/>
          </a:xfrm>
          <a:prstGeom prst="rect">
            <a:avLst/>
          </a:prstGeom>
          <a:noFill/>
        </p:spPr>
        <p:txBody>
          <a:bodyPr wrap="square" rtlCol="0">
            <a:spAutoFit/>
          </a:bodyPr>
          <a:lstStyle/>
          <a:p>
            <a:pPr>
              <a:lnSpc>
                <a:spcPct val="150000"/>
              </a:lnSpc>
            </a:pPr>
            <a:r>
              <a:rPr lang="en-US" altLang="zh-TW" b="1" dirty="0">
                <a:solidFill>
                  <a:schemeClr val="bg1"/>
                </a:solidFill>
              </a:rPr>
              <a:t>“Any kind of feeling whatsoever … Any kind of perception whatsoever … Any kind of volitional formations whatsoever … Any kind of consciousness whatsoever, whether past, future, or present, internal or external, gross or subtle, inferior or superior, far or near, all consciousness should be seen as it really is with correct wisdom thus: ‘This is not mine, this I am not, this is not my self.’</a:t>
            </a:r>
            <a:endParaRPr lang="zh-TW" altLang="en-US" b="1" dirty="0">
              <a:solidFill>
                <a:schemeClr val="bg1"/>
              </a:solidFill>
            </a:endParaRPr>
          </a:p>
        </p:txBody>
      </p:sp>
    </p:spTree>
    <p:extLst>
      <p:ext uri="{BB962C8B-B14F-4D97-AF65-F5344CB8AC3E}">
        <p14:creationId xmlns:p14="http://schemas.microsoft.com/office/powerpoint/2010/main" val="3746469838"/>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ECB38C3-C2B9-C9C4-4C14-B4387A995F2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96B28A10-A88C-0244-958F-43A7CB4F6BDB}"/>
              </a:ext>
            </a:extLst>
          </p:cNvPr>
          <p:cNvSpPr txBox="1"/>
          <p:nvPr/>
        </p:nvSpPr>
        <p:spPr>
          <a:xfrm>
            <a:off x="1198662" y="1701602"/>
            <a:ext cx="10009112" cy="3913059"/>
          </a:xfrm>
          <a:prstGeom prst="rect">
            <a:avLst/>
          </a:prstGeom>
          <a:noFill/>
        </p:spPr>
        <p:txBody>
          <a:bodyPr wrap="square" rtlCol="0">
            <a:spAutoFit/>
          </a:bodyPr>
          <a:lstStyle/>
          <a:p>
            <a:pPr>
              <a:lnSpc>
                <a:spcPct val="150000"/>
              </a:lnSpc>
            </a:pPr>
            <a:r>
              <a:rPr lang="en-US" altLang="zh-TW" b="1" dirty="0">
                <a:solidFill>
                  <a:schemeClr val="bg1"/>
                </a:solidFill>
              </a:rPr>
              <a:t>“Seeing thus, bhikkhus, the instructed noble disciple experiences revulsion towards form, revulsion towards feeling, revulsion towards perception, revulsion towards volitional formations, revulsion towards consciousness. Experiencing revulsion, he becomes dispassionate. Through dispassion his mind is liberated. When it is liberated there comes the knowledge: ‘It’s liberated.’ He understands: ‘Destroyed is birth, the holy life has been lived, what had to be done has been done, there is no more for this state of being.’”</a:t>
            </a:r>
            <a:endParaRPr lang="zh-TW" altLang="en-US" b="1" dirty="0">
              <a:solidFill>
                <a:schemeClr val="bg1"/>
              </a:solidFill>
            </a:endParaRPr>
          </a:p>
        </p:txBody>
      </p:sp>
    </p:spTree>
    <p:extLst>
      <p:ext uri="{BB962C8B-B14F-4D97-AF65-F5344CB8AC3E}">
        <p14:creationId xmlns:p14="http://schemas.microsoft.com/office/powerpoint/2010/main" val="965352486"/>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991DE7CB-73F6-F044-FD1E-0A34C5B8118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B2C6A4E5-59E2-4C40-418F-DD3F770DD692}"/>
              </a:ext>
            </a:extLst>
          </p:cNvPr>
          <p:cNvSpPr txBox="1"/>
          <p:nvPr/>
        </p:nvSpPr>
        <p:spPr>
          <a:xfrm>
            <a:off x="1198662" y="1989634"/>
            <a:ext cx="10009112" cy="2251065"/>
          </a:xfrm>
          <a:prstGeom prst="rect">
            <a:avLst/>
          </a:prstGeom>
          <a:noFill/>
        </p:spPr>
        <p:txBody>
          <a:bodyPr wrap="square" rtlCol="0">
            <a:spAutoFit/>
          </a:bodyPr>
          <a:lstStyle/>
          <a:p>
            <a:pPr>
              <a:lnSpc>
                <a:spcPct val="150000"/>
              </a:lnSpc>
            </a:pPr>
            <a:r>
              <a:rPr lang="en-US" altLang="zh-TW" b="1" dirty="0">
                <a:solidFill>
                  <a:schemeClr val="bg1"/>
                </a:solidFill>
              </a:rPr>
              <a:t>That is what the Blessed One said. Elated, those bhikkhus delighted in the Blessed One’s statement. And while this discourse was being spoken, the minds of the bhikkhus of the group of five were liberated from the taints by </a:t>
            </a:r>
            <a:r>
              <a:rPr lang="en-US" altLang="zh-TW" b="1" dirty="0" err="1">
                <a:solidFill>
                  <a:schemeClr val="bg1"/>
                </a:solidFill>
              </a:rPr>
              <a:t>nonclinging</a:t>
            </a:r>
            <a:r>
              <a:rPr lang="en-US" altLang="zh-TW" b="1" dirty="0">
                <a:solidFill>
                  <a:schemeClr val="bg1"/>
                </a:solidFill>
              </a:rPr>
              <a:t>.</a:t>
            </a:r>
            <a:endParaRPr lang="zh-TW" altLang="en-US" b="1" dirty="0">
              <a:solidFill>
                <a:schemeClr val="bg1"/>
              </a:solidFill>
            </a:endParaRPr>
          </a:p>
        </p:txBody>
      </p:sp>
    </p:spTree>
    <p:extLst>
      <p:ext uri="{BB962C8B-B14F-4D97-AF65-F5344CB8AC3E}">
        <p14:creationId xmlns:p14="http://schemas.microsoft.com/office/powerpoint/2010/main" val="373362874"/>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5077BF9-F06D-E2E8-0B4C-5C6036F3A1E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87CFF19E-DB55-DBFB-7403-9A469EFD25FE}"/>
              </a:ext>
            </a:extLst>
          </p:cNvPr>
          <p:cNvSpPr txBox="1"/>
          <p:nvPr/>
        </p:nvSpPr>
        <p:spPr>
          <a:xfrm>
            <a:off x="1126654" y="1701602"/>
            <a:ext cx="8928992" cy="2866619"/>
          </a:xfrm>
          <a:prstGeom prst="rect">
            <a:avLst/>
          </a:prstGeom>
          <a:noFill/>
        </p:spPr>
        <p:txBody>
          <a:bodyPr wrap="square" rtlCol="0">
            <a:spAutoFit/>
          </a:bodyPr>
          <a:lstStyle/>
          <a:p>
            <a:pPr>
              <a:lnSpc>
                <a:spcPct val="150000"/>
              </a:lnSpc>
            </a:pPr>
            <a:r>
              <a:rPr lang="en-US" altLang="zh-CN" b="1" dirty="0">
                <a:solidFill>
                  <a:schemeClr val="bg1"/>
                </a:solidFill>
              </a:rPr>
              <a:t>Two truths</a:t>
            </a:r>
            <a:r>
              <a:rPr lang="en-US" altLang="zh-CN" dirty="0">
                <a:solidFill>
                  <a:schemeClr val="bg1"/>
                </a:solidFill>
              </a:rPr>
              <a:t>:</a:t>
            </a:r>
          </a:p>
          <a:p>
            <a:pPr>
              <a:lnSpc>
                <a:spcPct val="150000"/>
              </a:lnSpc>
              <a:spcBef>
                <a:spcPts val="2400"/>
              </a:spcBef>
            </a:pPr>
            <a:r>
              <a:rPr lang="en-US" altLang="zh-TW" dirty="0" err="1">
                <a:solidFill>
                  <a:schemeClr val="bg1"/>
                </a:solidFill>
              </a:rPr>
              <a:t>Samuti</a:t>
            </a:r>
            <a:r>
              <a:rPr lang="en-US" altLang="zh-TW" dirty="0">
                <a:solidFill>
                  <a:schemeClr val="bg1"/>
                </a:solidFill>
              </a:rPr>
              <a:t>: Conventional truth; common consent, general opinion, convention.</a:t>
            </a:r>
          </a:p>
          <a:p>
            <a:pPr>
              <a:lnSpc>
                <a:spcPct val="150000"/>
              </a:lnSpc>
              <a:spcBef>
                <a:spcPts val="2400"/>
              </a:spcBef>
            </a:pPr>
            <a:r>
              <a:rPr lang="en-US" altLang="zh-TW" dirty="0" err="1">
                <a:solidFill>
                  <a:schemeClr val="bg1"/>
                </a:solidFill>
              </a:rPr>
              <a:t>Paramattha</a:t>
            </a:r>
            <a:r>
              <a:rPr lang="en-US" altLang="zh-TW" dirty="0">
                <a:solidFill>
                  <a:schemeClr val="bg1"/>
                </a:solidFill>
              </a:rPr>
              <a:t>: Ultimate truth; higher truth.</a:t>
            </a:r>
            <a:endParaRPr lang="zh-TW" altLang="en-US" dirty="0">
              <a:solidFill>
                <a:schemeClr val="bg1"/>
              </a:solidFill>
            </a:endParaRPr>
          </a:p>
        </p:txBody>
      </p:sp>
    </p:spTree>
    <p:extLst>
      <p:ext uri="{BB962C8B-B14F-4D97-AF65-F5344CB8AC3E}">
        <p14:creationId xmlns:p14="http://schemas.microsoft.com/office/powerpoint/2010/main" val="3061104918"/>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30625</TotalTime>
  <Words>2428</Words>
  <Application>Microsoft Office PowerPoint</Application>
  <PresentationFormat>自定义</PresentationFormat>
  <Paragraphs>183</Paragraphs>
  <Slides>39</Slides>
  <Notes>1</Notes>
  <HiddenSlides>0</HiddenSlides>
  <MMClips>0</MMClips>
  <ScaleCrop>false</ScaleCrop>
  <HeadingPairs>
    <vt:vector size="6" baseType="variant">
      <vt:variant>
        <vt:lpstr>已用的字体</vt:lpstr>
      </vt:variant>
      <vt:variant>
        <vt:i4>2</vt:i4>
      </vt:variant>
      <vt:variant>
        <vt:lpstr>主题</vt:lpstr>
      </vt:variant>
      <vt:variant>
        <vt:i4>1</vt:i4>
      </vt:variant>
      <vt:variant>
        <vt:lpstr>幻灯片标题</vt:lpstr>
      </vt:variant>
      <vt:variant>
        <vt:i4>39</vt:i4>
      </vt:variant>
    </vt:vector>
  </HeadingPairs>
  <TitlesOfParts>
    <vt:vector size="42" baseType="lpstr">
      <vt:lpstr>Arial</vt:lpstr>
      <vt:lpstr>Calibri</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Can Huang</cp:lastModifiedBy>
  <cp:revision>731</cp:revision>
  <dcterms:created xsi:type="dcterms:W3CDTF">2019-12-17T19:51:00Z</dcterms:created>
  <dcterms:modified xsi:type="dcterms:W3CDTF">2022-11-20T23:53:33Z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