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24" r:id="rId2"/>
    <p:sldMasterId id="2147483736" r:id="rId3"/>
    <p:sldMasterId id="2147483748" r:id="rId4"/>
  </p:sldMasterIdLst>
  <p:sldIdLst>
    <p:sldId id="287" r:id="rId5"/>
    <p:sldId id="280" r:id="rId6"/>
    <p:sldId id="281" r:id="rId7"/>
    <p:sldId id="282" r:id="rId8"/>
    <p:sldId id="284" r:id="rId9"/>
    <p:sldId id="285" r:id="rId10"/>
    <p:sldId id="286" r:id="rId11"/>
    <p:sldId id="256" r:id="rId12"/>
    <p:sldId id="257" r:id="rId13"/>
    <p:sldId id="259" r:id="rId14"/>
    <p:sldId id="260" r:id="rId15"/>
    <p:sldId id="262" r:id="rId16"/>
    <p:sldId id="261" r:id="rId17"/>
    <p:sldId id="274" r:id="rId18"/>
    <p:sldId id="275" r:id="rId19"/>
    <p:sldId id="276" r:id="rId20"/>
    <p:sldId id="277" r:id="rId21"/>
    <p:sldId id="278" r:id="rId22"/>
    <p:sldId id="264" r:id="rId23"/>
    <p:sldId id="269" r:id="rId24"/>
    <p:sldId id="258" r:id="rId25"/>
    <p:sldId id="270" r:id="rId26"/>
    <p:sldId id="271" r:id="rId27"/>
    <p:sldId id="27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4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6A42E2-2793-4833-8113-B182C8F690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D8E7006-8EA7-41F2-910D-6C792D5697DB}">
      <dgm:prSet custT="1"/>
      <dgm:spPr/>
      <dgm:t>
        <a:bodyPr/>
        <a:lstStyle/>
        <a:p>
          <a:pPr>
            <a:lnSpc>
              <a:spcPct val="100000"/>
            </a:lnSpc>
          </a:pPr>
          <a:r>
            <a:rPr lang="en-GB" sz="2000" dirty="0"/>
            <a:t>Alzheimer’s disease: mainly affects older adults although it is possible to develop in individuals who are under the age of 65. this is called ‘young onset Alzheimer's disease’, it causes many problems with memory, thinking and behaviour, as this is a condition that is progressive it will have a negative affect on the persons life over time</a:t>
          </a:r>
          <a:r>
            <a:rPr lang="en-GB" sz="1800" dirty="0"/>
            <a:t>.</a:t>
          </a:r>
          <a:endParaRPr lang="en-US" sz="1800" dirty="0"/>
        </a:p>
      </dgm:t>
    </dgm:pt>
    <dgm:pt modelId="{B832E5A0-A7EF-468D-9BCE-AC7AFB4E605E}" type="parTrans" cxnId="{8F0117A2-9F17-47F2-BE68-6C725F418673}">
      <dgm:prSet/>
      <dgm:spPr/>
      <dgm:t>
        <a:bodyPr/>
        <a:lstStyle/>
        <a:p>
          <a:endParaRPr lang="en-US"/>
        </a:p>
      </dgm:t>
    </dgm:pt>
    <dgm:pt modelId="{6ABDC3A6-9C29-46E5-8A2D-75862516817C}" type="sibTrans" cxnId="{8F0117A2-9F17-47F2-BE68-6C725F418673}">
      <dgm:prSet/>
      <dgm:spPr/>
      <dgm:t>
        <a:bodyPr/>
        <a:lstStyle/>
        <a:p>
          <a:pPr>
            <a:lnSpc>
              <a:spcPct val="100000"/>
            </a:lnSpc>
          </a:pPr>
          <a:endParaRPr lang="en-US"/>
        </a:p>
      </dgm:t>
    </dgm:pt>
    <dgm:pt modelId="{18366081-19CE-4A72-B48B-CA3AE9963CB0}">
      <dgm:prSet custT="1"/>
      <dgm:spPr/>
      <dgm:t>
        <a:bodyPr/>
        <a:lstStyle/>
        <a:p>
          <a:pPr>
            <a:lnSpc>
              <a:spcPct val="100000"/>
            </a:lnSpc>
          </a:pPr>
          <a:r>
            <a:rPr lang="en-GB" sz="2000" dirty="0"/>
            <a:t>Vascular dementia: this is a type of dementia that occurs when the brain is not receiving enough blood supply meaning the brain cannot carry out its normal functions (Dementia UK, 2024)</a:t>
          </a:r>
          <a:endParaRPr lang="en-US" sz="2000" dirty="0"/>
        </a:p>
      </dgm:t>
    </dgm:pt>
    <dgm:pt modelId="{AE8A2172-DF69-4D39-B8FF-1F2EDE0FD009}" type="parTrans" cxnId="{EF824688-4614-4ACA-8D51-B798DD433C2D}">
      <dgm:prSet/>
      <dgm:spPr/>
      <dgm:t>
        <a:bodyPr/>
        <a:lstStyle/>
        <a:p>
          <a:endParaRPr lang="en-US"/>
        </a:p>
      </dgm:t>
    </dgm:pt>
    <dgm:pt modelId="{DA6645E3-449F-4072-9A0E-F5957698112F}" type="sibTrans" cxnId="{EF824688-4614-4ACA-8D51-B798DD433C2D}">
      <dgm:prSet/>
      <dgm:spPr/>
      <dgm:t>
        <a:bodyPr/>
        <a:lstStyle/>
        <a:p>
          <a:endParaRPr lang="en-US"/>
        </a:p>
      </dgm:t>
    </dgm:pt>
    <dgm:pt modelId="{6DD0C59C-E23C-4222-9E3B-B1D6B2AAAA98}" type="pres">
      <dgm:prSet presAssocID="{376A42E2-2793-4833-8113-B182C8F6904B}" presName="linear" presStyleCnt="0">
        <dgm:presLayoutVars>
          <dgm:animLvl val="lvl"/>
          <dgm:resizeHandles val="exact"/>
        </dgm:presLayoutVars>
      </dgm:prSet>
      <dgm:spPr/>
    </dgm:pt>
    <dgm:pt modelId="{633BD79E-3E7B-4E64-9539-0E63D2157738}" type="pres">
      <dgm:prSet presAssocID="{2D8E7006-8EA7-41F2-910D-6C792D5697DB}" presName="parentText" presStyleLbl="node1" presStyleIdx="0" presStyleCnt="2">
        <dgm:presLayoutVars>
          <dgm:chMax val="0"/>
          <dgm:bulletEnabled val="1"/>
        </dgm:presLayoutVars>
      </dgm:prSet>
      <dgm:spPr/>
    </dgm:pt>
    <dgm:pt modelId="{B8955C61-8A90-43B7-AECD-989BCF663239}" type="pres">
      <dgm:prSet presAssocID="{6ABDC3A6-9C29-46E5-8A2D-75862516817C}" presName="spacer" presStyleCnt="0"/>
      <dgm:spPr/>
    </dgm:pt>
    <dgm:pt modelId="{F5482514-007C-4E22-9E86-0D2FC80BFB1F}" type="pres">
      <dgm:prSet presAssocID="{18366081-19CE-4A72-B48B-CA3AE9963CB0}" presName="parentText" presStyleLbl="node1" presStyleIdx="1" presStyleCnt="2">
        <dgm:presLayoutVars>
          <dgm:chMax val="0"/>
          <dgm:bulletEnabled val="1"/>
        </dgm:presLayoutVars>
      </dgm:prSet>
      <dgm:spPr/>
    </dgm:pt>
  </dgm:ptLst>
  <dgm:cxnLst>
    <dgm:cxn modelId="{5EAC353E-F1F7-494C-90F6-DC33C289507F}" type="presOf" srcId="{18366081-19CE-4A72-B48B-CA3AE9963CB0}" destId="{F5482514-007C-4E22-9E86-0D2FC80BFB1F}" srcOrd="0" destOrd="0" presId="urn:microsoft.com/office/officeart/2005/8/layout/vList2"/>
    <dgm:cxn modelId="{6E5BE95F-A1D7-421A-950E-1E13B70084DF}" type="presOf" srcId="{2D8E7006-8EA7-41F2-910D-6C792D5697DB}" destId="{633BD79E-3E7B-4E64-9539-0E63D2157738}" srcOrd="0" destOrd="0" presId="urn:microsoft.com/office/officeart/2005/8/layout/vList2"/>
    <dgm:cxn modelId="{EF824688-4614-4ACA-8D51-B798DD433C2D}" srcId="{376A42E2-2793-4833-8113-B182C8F6904B}" destId="{18366081-19CE-4A72-B48B-CA3AE9963CB0}" srcOrd="1" destOrd="0" parTransId="{AE8A2172-DF69-4D39-B8FF-1F2EDE0FD009}" sibTransId="{DA6645E3-449F-4072-9A0E-F5957698112F}"/>
    <dgm:cxn modelId="{8F0117A2-9F17-47F2-BE68-6C725F418673}" srcId="{376A42E2-2793-4833-8113-B182C8F6904B}" destId="{2D8E7006-8EA7-41F2-910D-6C792D5697DB}" srcOrd="0" destOrd="0" parTransId="{B832E5A0-A7EF-468D-9BCE-AC7AFB4E605E}" sibTransId="{6ABDC3A6-9C29-46E5-8A2D-75862516817C}"/>
    <dgm:cxn modelId="{9D5DCDCD-4FAF-42AF-8F7F-D7498E49365C}" type="presOf" srcId="{376A42E2-2793-4833-8113-B182C8F6904B}" destId="{6DD0C59C-E23C-4222-9E3B-B1D6B2AAAA98}" srcOrd="0" destOrd="0" presId="urn:microsoft.com/office/officeart/2005/8/layout/vList2"/>
    <dgm:cxn modelId="{AA74BEC3-1395-47C4-AC7D-D2D1B185A0A4}" type="presParOf" srcId="{6DD0C59C-E23C-4222-9E3B-B1D6B2AAAA98}" destId="{633BD79E-3E7B-4E64-9539-0E63D2157738}" srcOrd="0" destOrd="0" presId="urn:microsoft.com/office/officeart/2005/8/layout/vList2"/>
    <dgm:cxn modelId="{FA86D915-F437-4044-8586-87A27DA57A43}" type="presParOf" srcId="{6DD0C59C-E23C-4222-9E3B-B1D6B2AAAA98}" destId="{B8955C61-8A90-43B7-AECD-989BCF663239}" srcOrd="1" destOrd="0" presId="urn:microsoft.com/office/officeart/2005/8/layout/vList2"/>
    <dgm:cxn modelId="{CBA6DDC1-B3AD-4BFC-8B06-DB070833D711}" type="presParOf" srcId="{6DD0C59C-E23C-4222-9E3B-B1D6B2AAAA98}" destId="{F5482514-007C-4E22-9E86-0D2FC80BFB1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BD79E-3E7B-4E64-9539-0E63D2157738}">
      <dsp:nvSpPr>
        <dsp:cNvPr id="0" name=""/>
        <dsp:cNvSpPr/>
      </dsp:nvSpPr>
      <dsp:spPr>
        <a:xfrm>
          <a:off x="0" y="1234"/>
          <a:ext cx="9176658" cy="2054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t>Alzheimer’s disease: mainly affects older adults although it is possible to develop in individuals who are under the age of 65. this is called ‘young onset Alzheimer's disease’, it causes many problems with memory, thinking and behaviour, as this is a condition that is progressive it will have a negative affect on the persons life over time</a:t>
          </a:r>
          <a:r>
            <a:rPr lang="en-GB" sz="1800" kern="1200" dirty="0"/>
            <a:t>.</a:t>
          </a:r>
          <a:endParaRPr lang="en-US" sz="1800" kern="1200" dirty="0"/>
        </a:p>
      </dsp:txBody>
      <dsp:txXfrm>
        <a:off x="100296" y="101530"/>
        <a:ext cx="8976066" cy="1853991"/>
      </dsp:txXfrm>
    </dsp:sp>
    <dsp:sp modelId="{F5482514-007C-4E22-9E86-0D2FC80BFB1F}">
      <dsp:nvSpPr>
        <dsp:cNvPr id="0" name=""/>
        <dsp:cNvSpPr/>
      </dsp:nvSpPr>
      <dsp:spPr>
        <a:xfrm>
          <a:off x="0" y="2069867"/>
          <a:ext cx="9176658" cy="205458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100000"/>
            </a:lnSpc>
            <a:spcBef>
              <a:spcPct val="0"/>
            </a:spcBef>
            <a:spcAft>
              <a:spcPct val="35000"/>
            </a:spcAft>
            <a:buNone/>
          </a:pPr>
          <a:r>
            <a:rPr lang="en-GB" sz="2000" kern="1200" dirty="0"/>
            <a:t>Vascular dementia: this is a type of dementia that occurs when the brain is not receiving enough blood supply meaning the brain cannot carry out its normal functions (Dementia UK, 2024)</a:t>
          </a:r>
          <a:endParaRPr lang="en-US" sz="2000" kern="1200" dirty="0"/>
        </a:p>
      </dsp:txBody>
      <dsp:txXfrm>
        <a:off x="100296" y="2170163"/>
        <a:ext cx="8976066" cy="185399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11/11/2025</a:t>
            </a:fld>
            <a:endParaRPr lang="en-US"/>
          </a:p>
        </p:txBody>
      </p:sp>
      <p:sp>
        <p:nvSpPr>
          <p:cNvPr id="5" name="Footer Placeholder 4"/>
          <p:cNvSpPr>
            <a:spLocks noGrp="1"/>
          </p:cNvSpPr>
          <p:nvPr>
            <p:ph type="ftr" sz="quarter" idx="11"/>
          </p:nvPr>
        </p:nvSpPr>
        <p:spPr>
          <a:xfrm>
            <a:off x="2493105" y="329307"/>
            <a:ext cx="4897310"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0C12960-6E85-460F-B6E3-5B82CB31AF3D}" type="slidenum">
              <a:rPr lang="en-US" smtClean="0"/>
              <a:t>‹#›</a:t>
            </a:fld>
            <a:endParaRPr lang="en-US"/>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385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9725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769948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32048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7284559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A38F49-B3E2-4BF0-BEC7-C30D34ABBB8D}" type="datetime1">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176994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A38F49-B3E2-4BF0-BEC7-C30D34ABBB8D}" type="datetime1">
              <a:rPr lang="en-US" smtClean="0"/>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72777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94207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7DA38F49-B3E2-4BF0-BEC7-C30D34ABBB8D}" type="datetime1">
              <a:rPr lang="en-US" smtClean="0"/>
              <a:t>11/11/2025</a:t>
            </a:fld>
            <a:endParaRPr lang="en-US"/>
          </a:p>
        </p:txBody>
      </p:sp>
      <p:sp>
        <p:nvSpPr>
          <p:cNvPr id="6" name="Footer Placeholder 5"/>
          <p:cNvSpPr>
            <a:spLocks noGrp="1"/>
          </p:cNvSpPr>
          <p:nvPr>
            <p:ph type="ftr" sz="quarter" idx="11"/>
          </p:nvPr>
        </p:nvSpPr>
        <p:spPr>
          <a:xfrm>
            <a:off x="1534910" y="318640"/>
            <a:ext cx="5453475" cy="320931"/>
          </a:xfrm>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714762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718686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8712791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795DB-A1EB-C98D-F309-A6B11213EB9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84E22755-77BE-9B6F-E837-BD9C6AC34C58}"/>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44C32CBB-8088-80C3-3027-6B22B7E5C435}"/>
              </a:ext>
            </a:extLst>
          </p:cNvPr>
          <p:cNvSpPr txBox="1">
            <a:spLocks noGrp="1"/>
          </p:cNvSpPr>
          <p:nvPr>
            <p:ph type="dt" sz="half" idx="7"/>
          </p:nvPr>
        </p:nvSpPr>
        <p:spPr/>
        <p:txBody>
          <a:bodyPr/>
          <a:lstStyle>
            <a:lvl1pPr>
              <a:defRPr/>
            </a:lvl1pPr>
          </a:lstStyle>
          <a:p>
            <a:pPr lvl="0"/>
            <a:fld id="{65D4E3C4-D781-4433-AA90-C79D398A3B64}" type="datetime1">
              <a:rPr lang="en-GB"/>
              <a:pPr lvl="0"/>
              <a:t>11/11/2025</a:t>
            </a:fld>
            <a:endParaRPr lang="en-GB"/>
          </a:p>
        </p:txBody>
      </p:sp>
      <p:sp>
        <p:nvSpPr>
          <p:cNvPr id="5" name="Footer Placeholder 4">
            <a:extLst>
              <a:ext uri="{FF2B5EF4-FFF2-40B4-BE49-F238E27FC236}">
                <a16:creationId xmlns:a16="http://schemas.microsoft.com/office/drawing/2014/main" id="{6B0D44C5-A2A6-844D-32F7-1A5BAE38A56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2C7C11C-210C-6F62-1EFF-FBE0AC181049}"/>
              </a:ext>
            </a:extLst>
          </p:cNvPr>
          <p:cNvSpPr txBox="1">
            <a:spLocks noGrp="1"/>
          </p:cNvSpPr>
          <p:nvPr>
            <p:ph type="sldNum" sz="quarter" idx="8"/>
          </p:nvPr>
        </p:nvSpPr>
        <p:spPr/>
        <p:txBody>
          <a:bodyPr/>
          <a:lstStyle>
            <a:lvl1pPr>
              <a:defRPr/>
            </a:lvl1pPr>
          </a:lstStyle>
          <a:p>
            <a:pPr lvl="0"/>
            <a:fld id="{A49F942D-E0D9-46AF-9012-B8CA72943520}" type="slidenum">
              <a:t>‹#›</a:t>
            </a:fld>
            <a:endParaRPr lang="en-GB"/>
          </a:p>
        </p:txBody>
      </p:sp>
    </p:spTree>
    <p:extLst>
      <p:ext uri="{BB962C8B-B14F-4D97-AF65-F5344CB8AC3E}">
        <p14:creationId xmlns:p14="http://schemas.microsoft.com/office/powerpoint/2010/main" val="149119036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25011-FC44-8A8A-2DAD-E2AADB4D7BA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AC5B1A6-D09E-9015-62E7-AA452C7D7FF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F125EA-D988-C38F-1619-9DBEB6E156C8}"/>
              </a:ext>
            </a:extLst>
          </p:cNvPr>
          <p:cNvSpPr txBox="1">
            <a:spLocks noGrp="1"/>
          </p:cNvSpPr>
          <p:nvPr>
            <p:ph type="dt" sz="half" idx="7"/>
          </p:nvPr>
        </p:nvSpPr>
        <p:spPr/>
        <p:txBody>
          <a:bodyPr/>
          <a:lstStyle>
            <a:lvl1pPr>
              <a:defRPr/>
            </a:lvl1pPr>
          </a:lstStyle>
          <a:p>
            <a:pPr lvl="0"/>
            <a:fld id="{562B0D9A-994D-4829-9AA7-26AF8A8DF37B}" type="datetime1">
              <a:rPr lang="en-GB"/>
              <a:pPr lvl="0"/>
              <a:t>11/11/2025</a:t>
            </a:fld>
            <a:endParaRPr lang="en-GB"/>
          </a:p>
        </p:txBody>
      </p:sp>
      <p:sp>
        <p:nvSpPr>
          <p:cNvPr id="5" name="Footer Placeholder 4">
            <a:extLst>
              <a:ext uri="{FF2B5EF4-FFF2-40B4-BE49-F238E27FC236}">
                <a16:creationId xmlns:a16="http://schemas.microsoft.com/office/drawing/2014/main" id="{04F3BE20-A981-39A9-FAEE-92E83059C1C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13E78C8-C6ED-8527-BEFE-AC6F8CEDD3CA}"/>
              </a:ext>
            </a:extLst>
          </p:cNvPr>
          <p:cNvSpPr txBox="1">
            <a:spLocks noGrp="1"/>
          </p:cNvSpPr>
          <p:nvPr>
            <p:ph type="sldNum" sz="quarter" idx="8"/>
          </p:nvPr>
        </p:nvSpPr>
        <p:spPr/>
        <p:txBody>
          <a:bodyPr/>
          <a:lstStyle>
            <a:lvl1pPr>
              <a:defRPr/>
            </a:lvl1pPr>
          </a:lstStyle>
          <a:p>
            <a:pPr lvl="0"/>
            <a:fld id="{AB433F59-8524-4E69-A47E-218834316B07}" type="slidenum">
              <a:t>‹#›</a:t>
            </a:fld>
            <a:endParaRPr lang="en-GB"/>
          </a:p>
        </p:txBody>
      </p:sp>
    </p:spTree>
    <p:extLst>
      <p:ext uri="{BB962C8B-B14F-4D97-AF65-F5344CB8AC3E}">
        <p14:creationId xmlns:p14="http://schemas.microsoft.com/office/powerpoint/2010/main" val="660886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289E-694B-5F45-B91F-25C5A24D8D4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377D76BD-4375-0B42-ADA6-3A7FD9E1AA62}"/>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79940ED-D95D-A946-8761-F1881B1B0B14}"/>
              </a:ext>
            </a:extLst>
          </p:cNvPr>
          <p:cNvSpPr txBox="1">
            <a:spLocks noGrp="1"/>
          </p:cNvSpPr>
          <p:nvPr>
            <p:ph type="dt" sz="half" idx="7"/>
          </p:nvPr>
        </p:nvSpPr>
        <p:spPr/>
        <p:txBody>
          <a:bodyPr/>
          <a:lstStyle>
            <a:lvl1pPr>
              <a:defRPr/>
            </a:lvl1pPr>
          </a:lstStyle>
          <a:p>
            <a:pPr lvl="0"/>
            <a:fld id="{667E71CB-55EF-4D48-9FBB-274B3D233057}" type="datetime1">
              <a:rPr lang="en-GB"/>
              <a:pPr lvl="0"/>
              <a:t>11/11/2025</a:t>
            </a:fld>
            <a:endParaRPr lang="en-GB"/>
          </a:p>
        </p:txBody>
      </p:sp>
      <p:sp>
        <p:nvSpPr>
          <p:cNvPr id="5" name="Footer Placeholder 4">
            <a:extLst>
              <a:ext uri="{FF2B5EF4-FFF2-40B4-BE49-F238E27FC236}">
                <a16:creationId xmlns:a16="http://schemas.microsoft.com/office/drawing/2014/main" id="{73F569EB-A1F5-7FE7-649D-E7C8C2F78B3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D1A2FD2-9D83-DFD7-C33C-3DBA36AD859D}"/>
              </a:ext>
            </a:extLst>
          </p:cNvPr>
          <p:cNvSpPr txBox="1">
            <a:spLocks noGrp="1"/>
          </p:cNvSpPr>
          <p:nvPr>
            <p:ph type="sldNum" sz="quarter" idx="8"/>
          </p:nvPr>
        </p:nvSpPr>
        <p:spPr/>
        <p:txBody>
          <a:bodyPr/>
          <a:lstStyle>
            <a:lvl1pPr>
              <a:defRPr/>
            </a:lvl1pPr>
          </a:lstStyle>
          <a:p>
            <a:pPr lvl="0"/>
            <a:fld id="{0EB47A31-619B-4D22-87C5-E407B2FAE3AF}" type="slidenum">
              <a:t>‹#›</a:t>
            </a:fld>
            <a:endParaRPr lang="en-GB"/>
          </a:p>
        </p:txBody>
      </p:sp>
    </p:spTree>
    <p:extLst>
      <p:ext uri="{BB962C8B-B14F-4D97-AF65-F5344CB8AC3E}">
        <p14:creationId xmlns:p14="http://schemas.microsoft.com/office/powerpoint/2010/main" val="1119172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2242-BFC8-8202-B1DF-3EC540189A9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23C4E57C-DFDE-1DFD-EC20-6CFC676AD60A}"/>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5C7494-7A8F-D374-5ADA-CCA8D2FAB00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BC0F1C5-33CF-EC6F-0A62-8062774C5196}"/>
              </a:ext>
            </a:extLst>
          </p:cNvPr>
          <p:cNvSpPr txBox="1">
            <a:spLocks noGrp="1"/>
          </p:cNvSpPr>
          <p:nvPr>
            <p:ph type="dt" sz="half" idx="7"/>
          </p:nvPr>
        </p:nvSpPr>
        <p:spPr/>
        <p:txBody>
          <a:bodyPr/>
          <a:lstStyle>
            <a:lvl1pPr>
              <a:defRPr/>
            </a:lvl1pPr>
          </a:lstStyle>
          <a:p>
            <a:pPr lvl="0"/>
            <a:fld id="{24DFBD22-B3ED-4CDA-862A-8C0BCFA6A0E5}" type="datetime1">
              <a:rPr lang="en-GB"/>
              <a:pPr lvl="0"/>
              <a:t>11/11/2025</a:t>
            </a:fld>
            <a:endParaRPr lang="en-GB"/>
          </a:p>
        </p:txBody>
      </p:sp>
      <p:sp>
        <p:nvSpPr>
          <p:cNvPr id="6" name="Footer Placeholder 5">
            <a:extLst>
              <a:ext uri="{FF2B5EF4-FFF2-40B4-BE49-F238E27FC236}">
                <a16:creationId xmlns:a16="http://schemas.microsoft.com/office/drawing/2014/main" id="{5F84B0C6-E000-A2EC-C9E8-2124FAA40A5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622B4E1-26BB-6939-0E12-AA90B9EA8967}"/>
              </a:ext>
            </a:extLst>
          </p:cNvPr>
          <p:cNvSpPr txBox="1">
            <a:spLocks noGrp="1"/>
          </p:cNvSpPr>
          <p:nvPr>
            <p:ph type="sldNum" sz="quarter" idx="8"/>
          </p:nvPr>
        </p:nvSpPr>
        <p:spPr/>
        <p:txBody>
          <a:bodyPr/>
          <a:lstStyle>
            <a:lvl1pPr>
              <a:defRPr/>
            </a:lvl1pPr>
          </a:lstStyle>
          <a:p>
            <a:pPr lvl="0"/>
            <a:fld id="{D2DB73CD-D347-4146-B7FF-1E0CFD88F47C}" type="slidenum">
              <a:t>‹#›</a:t>
            </a:fld>
            <a:endParaRPr lang="en-GB"/>
          </a:p>
        </p:txBody>
      </p:sp>
    </p:spTree>
    <p:extLst>
      <p:ext uri="{BB962C8B-B14F-4D97-AF65-F5344CB8AC3E}">
        <p14:creationId xmlns:p14="http://schemas.microsoft.com/office/powerpoint/2010/main" val="1238909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A15D-309D-35DD-5014-6A4A40F9DF8B}"/>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A260ED1-48AA-D805-97DF-5686D9627CD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D8CA29CC-6552-C8F9-9513-BDF02CE8F587}"/>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9038C4-3555-FBF5-208D-97670D2CD8F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50CF6D3-B515-E636-D0D8-F369153196CC}"/>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FA65AE1-5DF1-CBB5-3F92-D5FB18FBC953}"/>
              </a:ext>
            </a:extLst>
          </p:cNvPr>
          <p:cNvSpPr txBox="1">
            <a:spLocks noGrp="1"/>
          </p:cNvSpPr>
          <p:nvPr>
            <p:ph type="dt" sz="half" idx="7"/>
          </p:nvPr>
        </p:nvSpPr>
        <p:spPr/>
        <p:txBody>
          <a:bodyPr/>
          <a:lstStyle>
            <a:lvl1pPr>
              <a:defRPr/>
            </a:lvl1pPr>
          </a:lstStyle>
          <a:p>
            <a:pPr lvl="0"/>
            <a:fld id="{6F79AD99-0027-45D1-A869-41F472E3FAD2}" type="datetime1">
              <a:rPr lang="en-GB"/>
              <a:pPr lvl="0"/>
              <a:t>11/11/2025</a:t>
            </a:fld>
            <a:endParaRPr lang="en-GB"/>
          </a:p>
        </p:txBody>
      </p:sp>
      <p:sp>
        <p:nvSpPr>
          <p:cNvPr id="8" name="Footer Placeholder 7">
            <a:extLst>
              <a:ext uri="{FF2B5EF4-FFF2-40B4-BE49-F238E27FC236}">
                <a16:creationId xmlns:a16="http://schemas.microsoft.com/office/drawing/2014/main" id="{D1BE5752-B0ED-711D-41ED-9E91B8C1E457}"/>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B4EBDE3-AC99-296C-4EAB-3421AFA92181}"/>
              </a:ext>
            </a:extLst>
          </p:cNvPr>
          <p:cNvSpPr txBox="1">
            <a:spLocks noGrp="1"/>
          </p:cNvSpPr>
          <p:nvPr>
            <p:ph type="sldNum" sz="quarter" idx="8"/>
          </p:nvPr>
        </p:nvSpPr>
        <p:spPr/>
        <p:txBody>
          <a:bodyPr/>
          <a:lstStyle>
            <a:lvl1pPr>
              <a:defRPr/>
            </a:lvl1pPr>
          </a:lstStyle>
          <a:p>
            <a:pPr lvl="0"/>
            <a:fld id="{3D34737B-CD17-4D96-B996-9AA7EA5B8EE0}" type="slidenum">
              <a:t>‹#›</a:t>
            </a:fld>
            <a:endParaRPr lang="en-GB"/>
          </a:p>
        </p:txBody>
      </p:sp>
    </p:spTree>
    <p:extLst>
      <p:ext uri="{BB962C8B-B14F-4D97-AF65-F5344CB8AC3E}">
        <p14:creationId xmlns:p14="http://schemas.microsoft.com/office/powerpoint/2010/main" val="426249344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291F8-190F-62B5-AF9A-BBDBA0D9E64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80C10E1B-C88C-3FD7-0F8B-C90BACCD30EE}"/>
              </a:ext>
            </a:extLst>
          </p:cNvPr>
          <p:cNvSpPr txBox="1">
            <a:spLocks noGrp="1"/>
          </p:cNvSpPr>
          <p:nvPr>
            <p:ph type="dt" sz="half" idx="7"/>
          </p:nvPr>
        </p:nvSpPr>
        <p:spPr/>
        <p:txBody>
          <a:bodyPr/>
          <a:lstStyle>
            <a:lvl1pPr>
              <a:defRPr/>
            </a:lvl1pPr>
          </a:lstStyle>
          <a:p>
            <a:pPr lvl="0"/>
            <a:fld id="{F070EF9A-3BD4-488F-A64B-7E348581B12E}" type="datetime1">
              <a:rPr lang="en-GB"/>
              <a:pPr lvl="0"/>
              <a:t>11/11/2025</a:t>
            </a:fld>
            <a:endParaRPr lang="en-GB"/>
          </a:p>
        </p:txBody>
      </p:sp>
      <p:sp>
        <p:nvSpPr>
          <p:cNvPr id="4" name="Footer Placeholder 3">
            <a:extLst>
              <a:ext uri="{FF2B5EF4-FFF2-40B4-BE49-F238E27FC236}">
                <a16:creationId xmlns:a16="http://schemas.microsoft.com/office/drawing/2014/main" id="{1E98AD56-26F8-A967-047C-4530B3FD3A7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EFCF5F7-7AFF-41B4-A5A0-3EF7D4A7F798}"/>
              </a:ext>
            </a:extLst>
          </p:cNvPr>
          <p:cNvSpPr txBox="1">
            <a:spLocks noGrp="1"/>
          </p:cNvSpPr>
          <p:nvPr>
            <p:ph type="sldNum" sz="quarter" idx="8"/>
          </p:nvPr>
        </p:nvSpPr>
        <p:spPr/>
        <p:txBody>
          <a:bodyPr/>
          <a:lstStyle>
            <a:lvl1pPr>
              <a:defRPr/>
            </a:lvl1pPr>
          </a:lstStyle>
          <a:p>
            <a:pPr lvl="0"/>
            <a:fld id="{0B2A2918-F9A3-469E-9D60-33E7772AA34C}" type="slidenum">
              <a:t>‹#›</a:t>
            </a:fld>
            <a:endParaRPr lang="en-GB"/>
          </a:p>
        </p:txBody>
      </p:sp>
    </p:spTree>
    <p:extLst>
      <p:ext uri="{BB962C8B-B14F-4D97-AF65-F5344CB8AC3E}">
        <p14:creationId xmlns:p14="http://schemas.microsoft.com/office/powerpoint/2010/main" val="3428180327"/>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41FA5E-09F1-E20B-F37B-1F6C9F0A9BC9}"/>
              </a:ext>
            </a:extLst>
          </p:cNvPr>
          <p:cNvSpPr txBox="1">
            <a:spLocks noGrp="1"/>
          </p:cNvSpPr>
          <p:nvPr>
            <p:ph type="dt" sz="half" idx="7"/>
          </p:nvPr>
        </p:nvSpPr>
        <p:spPr/>
        <p:txBody>
          <a:bodyPr/>
          <a:lstStyle>
            <a:lvl1pPr>
              <a:defRPr/>
            </a:lvl1pPr>
          </a:lstStyle>
          <a:p>
            <a:pPr lvl="0"/>
            <a:fld id="{5BFCC479-A6C1-4C5F-81F0-361CE6A11141}" type="datetime1">
              <a:rPr lang="en-GB"/>
              <a:pPr lvl="0"/>
              <a:t>11/11/2025</a:t>
            </a:fld>
            <a:endParaRPr lang="en-GB"/>
          </a:p>
        </p:txBody>
      </p:sp>
      <p:sp>
        <p:nvSpPr>
          <p:cNvPr id="3" name="Footer Placeholder 2">
            <a:extLst>
              <a:ext uri="{FF2B5EF4-FFF2-40B4-BE49-F238E27FC236}">
                <a16:creationId xmlns:a16="http://schemas.microsoft.com/office/drawing/2014/main" id="{5DDE7713-4255-B033-C788-16FD0971F34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58EE827-F258-4C65-7EB6-1A43CC83CCED}"/>
              </a:ext>
            </a:extLst>
          </p:cNvPr>
          <p:cNvSpPr txBox="1">
            <a:spLocks noGrp="1"/>
          </p:cNvSpPr>
          <p:nvPr>
            <p:ph type="sldNum" sz="quarter" idx="8"/>
          </p:nvPr>
        </p:nvSpPr>
        <p:spPr/>
        <p:txBody>
          <a:bodyPr/>
          <a:lstStyle>
            <a:lvl1pPr>
              <a:defRPr/>
            </a:lvl1pPr>
          </a:lstStyle>
          <a:p>
            <a:pPr lvl="0"/>
            <a:fld id="{AA3F6E73-74F8-4BB2-A771-49B0055F07A7}" type="slidenum">
              <a:t>‹#›</a:t>
            </a:fld>
            <a:endParaRPr lang="en-GB"/>
          </a:p>
        </p:txBody>
      </p:sp>
    </p:spTree>
    <p:extLst>
      <p:ext uri="{BB962C8B-B14F-4D97-AF65-F5344CB8AC3E}">
        <p14:creationId xmlns:p14="http://schemas.microsoft.com/office/powerpoint/2010/main" val="4134961443"/>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98C1-1277-05DD-06CA-A012F3FB317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557986B3-67CC-722B-271C-C5921AFBBB16}"/>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6E18B-2CB0-4E50-6F90-71DE52077C0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A5C5ECF-B18E-F984-325C-9CB80008C5A7}"/>
              </a:ext>
            </a:extLst>
          </p:cNvPr>
          <p:cNvSpPr txBox="1">
            <a:spLocks noGrp="1"/>
          </p:cNvSpPr>
          <p:nvPr>
            <p:ph type="dt" sz="half" idx="7"/>
          </p:nvPr>
        </p:nvSpPr>
        <p:spPr/>
        <p:txBody>
          <a:bodyPr/>
          <a:lstStyle>
            <a:lvl1pPr>
              <a:defRPr/>
            </a:lvl1pPr>
          </a:lstStyle>
          <a:p>
            <a:pPr lvl="0"/>
            <a:fld id="{B7F0DB84-EFAC-4421-8ECE-8C7337C67906}" type="datetime1">
              <a:rPr lang="en-GB"/>
              <a:pPr lvl="0"/>
              <a:t>11/11/2025</a:t>
            </a:fld>
            <a:endParaRPr lang="en-GB"/>
          </a:p>
        </p:txBody>
      </p:sp>
      <p:sp>
        <p:nvSpPr>
          <p:cNvPr id="6" name="Footer Placeholder 5">
            <a:extLst>
              <a:ext uri="{FF2B5EF4-FFF2-40B4-BE49-F238E27FC236}">
                <a16:creationId xmlns:a16="http://schemas.microsoft.com/office/drawing/2014/main" id="{77885AD0-C512-D76E-A445-B9CBD34C0CD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27A8F34-41AA-6388-3BA0-10EE53472D4A}"/>
              </a:ext>
            </a:extLst>
          </p:cNvPr>
          <p:cNvSpPr txBox="1">
            <a:spLocks noGrp="1"/>
          </p:cNvSpPr>
          <p:nvPr>
            <p:ph type="sldNum" sz="quarter" idx="8"/>
          </p:nvPr>
        </p:nvSpPr>
        <p:spPr/>
        <p:txBody>
          <a:bodyPr/>
          <a:lstStyle>
            <a:lvl1pPr>
              <a:defRPr/>
            </a:lvl1pPr>
          </a:lstStyle>
          <a:p>
            <a:pPr lvl="0"/>
            <a:fld id="{C8D352F3-1ECB-4852-92F4-774ABD29A237}" type="slidenum">
              <a:t>‹#›</a:t>
            </a:fld>
            <a:endParaRPr lang="en-GB"/>
          </a:p>
        </p:txBody>
      </p:sp>
    </p:spTree>
    <p:extLst>
      <p:ext uri="{BB962C8B-B14F-4D97-AF65-F5344CB8AC3E}">
        <p14:creationId xmlns:p14="http://schemas.microsoft.com/office/powerpoint/2010/main" val="2752198372"/>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8778-33F7-4589-4B78-E1972F3F1EB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9151B4C5-4E60-9046-8660-33A42C9F2191}"/>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B10FB5A9-32C4-8056-2F94-0D9ED1C356D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5CD1F7C-65FB-9D7E-6E9E-EA9D92D5887C}"/>
              </a:ext>
            </a:extLst>
          </p:cNvPr>
          <p:cNvSpPr txBox="1">
            <a:spLocks noGrp="1"/>
          </p:cNvSpPr>
          <p:nvPr>
            <p:ph type="dt" sz="half" idx="7"/>
          </p:nvPr>
        </p:nvSpPr>
        <p:spPr/>
        <p:txBody>
          <a:bodyPr/>
          <a:lstStyle>
            <a:lvl1pPr>
              <a:defRPr/>
            </a:lvl1pPr>
          </a:lstStyle>
          <a:p>
            <a:pPr lvl="0"/>
            <a:fld id="{1245637E-053A-40D4-9E91-9C55EFB357DD}" type="datetime1">
              <a:rPr lang="en-GB"/>
              <a:pPr lvl="0"/>
              <a:t>11/11/2025</a:t>
            </a:fld>
            <a:endParaRPr lang="en-GB"/>
          </a:p>
        </p:txBody>
      </p:sp>
      <p:sp>
        <p:nvSpPr>
          <p:cNvPr id="6" name="Footer Placeholder 5">
            <a:extLst>
              <a:ext uri="{FF2B5EF4-FFF2-40B4-BE49-F238E27FC236}">
                <a16:creationId xmlns:a16="http://schemas.microsoft.com/office/drawing/2014/main" id="{9017A78F-3896-0A25-E632-C84A9FDD750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1AFB5B1-2B81-B006-1552-CAADAF0A9D71}"/>
              </a:ext>
            </a:extLst>
          </p:cNvPr>
          <p:cNvSpPr txBox="1">
            <a:spLocks noGrp="1"/>
          </p:cNvSpPr>
          <p:nvPr>
            <p:ph type="sldNum" sz="quarter" idx="8"/>
          </p:nvPr>
        </p:nvSpPr>
        <p:spPr/>
        <p:txBody>
          <a:bodyPr/>
          <a:lstStyle>
            <a:lvl1pPr>
              <a:defRPr/>
            </a:lvl1pPr>
          </a:lstStyle>
          <a:p>
            <a:pPr lvl="0"/>
            <a:fld id="{EC9FF5BC-7BBF-4CE7-94AE-5FAAD871C6A7}" type="slidenum">
              <a:t>‹#›</a:t>
            </a:fld>
            <a:endParaRPr lang="en-GB"/>
          </a:p>
        </p:txBody>
      </p:sp>
    </p:spTree>
    <p:extLst>
      <p:ext uri="{BB962C8B-B14F-4D97-AF65-F5344CB8AC3E}">
        <p14:creationId xmlns:p14="http://schemas.microsoft.com/office/powerpoint/2010/main" val="3804236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F86B4-64E2-01DA-B254-E046925503A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4E00FD5-4669-44DA-A5A3-CE80BAE58CB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E522A8-6B92-8E57-0848-525531B8B2FE}"/>
              </a:ext>
            </a:extLst>
          </p:cNvPr>
          <p:cNvSpPr txBox="1">
            <a:spLocks noGrp="1"/>
          </p:cNvSpPr>
          <p:nvPr>
            <p:ph type="dt" sz="half" idx="7"/>
          </p:nvPr>
        </p:nvSpPr>
        <p:spPr/>
        <p:txBody>
          <a:bodyPr/>
          <a:lstStyle>
            <a:lvl1pPr>
              <a:defRPr/>
            </a:lvl1pPr>
          </a:lstStyle>
          <a:p>
            <a:pPr lvl="0"/>
            <a:fld id="{F55B1835-6113-4DE6-B31D-64E59AE1054C}" type="datetime1">
              <a:rPr lang="en-GB"/>
              <a:pPr lvl="0"/>
              <a:t>11/11/2025</a:t>
            </a:fld>
            <a:endParaRPr lang="en-GB"/>
          </a:p>
        </p:txBody>
      </p:sp>
      <p:sp>
        <p:nvSpPr>
          <p:cNvPr id="5" name="Footer Placeholder 4">
            <a:extLst>
              <a:ext uri="{FF2B5EF4-FFF2-40B4-BE49-F238E27FC236}">
                <a16:creationId xmlns:a16="http://schemas.microsoft.com/office/drawing/2014/main" id="{EACE5B97-C11B-1833-06AA-EFF12DD9753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9959B97-7093-A52B-F2AD-C6B545DB863A}"/>
              </a:ext>
            </a:extLst>
          </p:cNvPr>
          <p:cNvSpPr txBox="1">
            <a:spLocks noGrp="1"/>
          </p:cNvSpPr>
          <p:nvPr>
            <p:ph type="sldNum" sz="quarter" idx="8"/>
          </p:nvPr>
        </p:nvSpPr>
        <p:spPr/>
        <p:txBody>
          <a:bodyPr/>
          <a:lstStyle>
            <a:lvl1pPr>
              <a:defRPr/>
            </a:lvl1pPr>
          </a:lstStyle>
          <a:p>
            <a:pPr lvl="0"/>
            <a:fld id="{B13426D2-1D26-40D8-9642-889E49F81AB2}" type="slidenum">
              <a:t>‹#›</a:t>
            </a:fld>
            <a:endParaRPr lang="en-GB"/>
          </a:p>
        </p:txBody>
      </p:sp>
    </p:spTree>
    <p:extLst>
      <p:ext uri="{BB962C8B-B14F-4D97-AF65-F5344CB8AC3E}">
        <p14:creationId xmlns:p14="http://schemas.microsoft.com/office/powerpoint/2010/main" val="2906980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8A613A-B691-DCD8-A60F-D3A45222518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D95F81D-CF28-8558-65B6-DDEA2A96D88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42BD7A-BA12-5383-DE2C-0A6CC180AE48}"/>
              </a:ext>
            </a:extLst>
          </p:cNvPr>
          <p:cNvSpPr txBox="1">
            <a:spLocks noGrp="1"/>
          </p:cNvSpPr>
          <p:nvPr>
            <p:ph type="dt" sz="half" idx="7"/>
          </p:nvPr>
        </p:nvSpPr>
        <p:spPr/>
        <p:txBody>
          <a:bodyPr/>
          <a:lstStyle>
            <a:lvl1pPr>
              <a:defRPr/>
            </a:lvl1pPr>
          </a:lstStyle>
          <a:p>
            <a:pPr lvl="0"/>
            <a:fld id="{658E4BEB-3D21-4687-A3FB-F6118021AE65}" type="datetime1">
              <a:rPr lang="en-GB"/>
              <a:pPr lvl="0"/>
              <a:t>11/11/2025</a:t>
            </a:fld>
            <a:endParaRPr lang="en-GB"/>
          </a:p>
        </p:txBody>
      </p:sp>
      <p:sp>
        <p:nvSpPr>
          <p:cNvPr id="5" name="Footer Placeholder 4">
            <a:extLst>
              <a:ext uri="{FF2B5EF4-FFF2-40B4-BE49-F238E27FC236}">
                <a16:creationId xmlns:a16="http://schemas.microsoft.com/office/drawing/2014/main" id="{A428D326-963D-E85F-AEC5-CD271AB4C92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E641693-CFB3-4112-E0CC-95AE91995908}"/>
              </a:ext>
            </a:extLst>
          </p:cNvPr>
          <p:cNvSpPr txBox="1">
            <a:spLocks noGrp="1"/>
          </p:cNvSpPr>
          <p:nvPr>
            <p:ph type="sldNum" sz="quarter" idx="8"/>
          </p:nvPr>
        </p:nvSpPr>
        <p:spPr/>
        <p:txBody>
          <a:bodyPr/>
          <a:lstStyle>
            <a:lvl1pPr>
              <a:defRPr/>
            </a:lvl1pPr>
          </a:lstStyle>
          <a:p>
            <a:pPr lvl="0"/>
            <a:fld id="{53013646-1D66-4760-B967-95A611CAF3ED}" type="slidenum">
              <a:t>‹#›</a:t>
            </a:fld>
            <a:endParaRPr lang="en-GB"/>
          </a:p>
        </p:txBody>
      </p:sp>
    </p:spTree>
    <p:extLst>
      <p:ext uri="{BB962C8B-B14F-4D97-AF65-F5344CB8AC3E}">
        <p14:creationId xmlns:p14="http://schemas.microsoft.com/office/powerpoint/2010/main" val="38709847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14343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59679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96189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67854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37344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95725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83413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393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13010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9422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11/11/2025</a:t>
            </a:fld>
            <a:endParaRPr lang="en-US" dirty="0"/>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dirty="0"/>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10006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593814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550397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342770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844712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448107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61038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3553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874624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43278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085379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3116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DA38F49-B3E2-4BF0-BEC7-C30D34ABBB8D}" type="datetime1">
              <a:rPr lang="en-US" smtClean="0"/>
              <a:t>11/11/2025</a:t>
            </a:fld>
            <a:endParaRPr lang="en-US"/>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0C12960-6E85-460F-B6E3-5B82CB31AF3D}" type="slidenum">
              <a:rPr lang="en-US" smtClean="0"/>
              <a:t>‹#›</a:t>
            </a:fld>
            <a:endParaRPr lang="en-US"/>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698628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964E0C-808C-4151-F72A-EC9E10CD81A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6B7817A6-5E47-3876-5DFE-C55E997652C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DC830D-1B2F-ADB0-1377-ABE525993F3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A856348-4202-4DD5-9426-F658A8BA2E64}" type="datetime1">
              <a:rPr lang="en-GB"/>
              <a:pPr lvl="0"/>
              <a:t>11/11/2025</a:t>
            </a:fld>
            <a:endParaRPr lang="en-GB"/>
          </a:p>
        </p:txBody>
      </p:sp>
      <p:sp>
        <p:nvSpPr>
          <p:cNvPr id="5" name="Footer Placeholder 4">
            <a:extLst>
              <a:ext uri="{FF2B5EF4-FFF2-40B4-BE49-F238E27FC236}">
                <a16:creationId xmlns:a16="http://schemas.microsoft.com/office/drawing/2014/main" id="{F5AE0DB7-4F10-9908-34EA-B772D9807BC6}"/>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EE6C5CFA-83B5-457A-0DFA-0AC13562D43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A8674A35-E837-453E-BB31-1C3437519251}" type="slidenum">
              <a:t>‹#›</a:t>
            </a:fld>
            <a:endParaRPr lang="en-GB"/>
          </a:p>
        </p:txBody>
      </p:sp>
    </p:spTree>
    <p:extLst>
      <p:ext uri="{BB962C8B-B14F-4D97-AF65-F5344CB8AC3E}">
        <p14:creationId xmlns:p14="http://schemas.microsoft.com/office/powerpoint/2010/main" val="104088239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11/11/2025</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385185681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4306695"/>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hyperlink" Target="https://eur01.safelinks.protection.outlook.com/?url=https%3A%2F%2Fwww.alzint.org%2Fabout%2Fdementia-facts-figures%2Fdementia-statistics%2F&amp;data=05%7C02%7C2440295%40student.uwtsd.ac.uk%7Cedb7c0c7f212466ef8a008de1c8abb18%7C4e0f11f9046e45059cb8db2152311e21%7C0%7C0%7C638979579470296467%7CUnknown%7CTWFpbGZsb3d8eyJFbXB0eU1hcGkiOnRydWUsIlYiOiIwLjAuMDAwMCIsIlAiOiJXaW4zMiIsIkFOIjoiTWFpbCIsIldUIjoyfQ%3D%3D%7C80000%7C%7C%7C&amp;sdata=ffWMgPPg9fQdjJbYlavxMC%2FUUoxmXbTLY0xxsnlZND8%3D&amp;reserved=0" TargetMode="External"/><Relationship Id="rId7" Type="http://schemas.openxmlformats.org/officeDocument/2006/relationships/hyperlink" Target="https://dementiastatistics.org/about-dementia/deaths/" TargetMode="External"/><Relationship Id="rId2" Type="http://schemas.openxmlformats.org/officeDocument/2006/relationships/hyperlink" Target="https://www.nhs.uk/conditions/dementia/about-dementia/what-is-dementia/" TargetMode="External"/><Relationship Id="rId1" Type="http://schemas.openxmlformats.org/officeDocument/2006/relationships/slideLayout" Target="../slideLayouts/slideLayout35.xml"/><Relationship Id="rId6" Type="http://schemas.openxmlformats.org/officeDocument/2006/relationships/hyperlink" Target="https://www.alz.org/alzheimers-dementia/what-is-dementia/types-of-dementia/vascular-dementia" TargetMode="External"/><Relationship Id="rId5" Type="http://schemas.openxmlformats.org/officeDocument/2006/relationships/hyperlink" Target="https://www.nhs.uk/conditions/dementia/about-dementia/what-is-dementia" TargetMode="External"/><Relationship Id="rId4" Type="http://schemas.openxmlformats.org/officeDocument/2006/relationships/hyperlink" Target="https://www.alzheimers.org.uk/blog/how-many-people-have-dementia-uk"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who.int/news-room/fact-sheets/detail/air-pollution" TargetMode="External"/><Relationship Id="rId3" Type="http://schemas.openxmlformats.org/officeDocument/2006/relationships/hyperlink" Target="https://www.alzheimers.org.uk/get-support/help-dementia-care/understanding-supporting-person-dementia-psychological-emotional-impact" TargetMode="External"/><Relationship Id="rId7" Type="http://schemas.openxmlformats.org/officeDocument/2006/relationships/hyperlink" Target="https://www.nursinginpractice.com/latest-news/poverty-is-linked-to-increased-dementia-risk-regardless-of-genetics/" TargetMode="External"/><Relationship Id="rId2" Type="http://schemas.openxmlformats.org/officeDocument/2006/relationships/hyperlink" Target="https://www.alzheimers.org.uk/"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health-matters-preventing-dementia" TargetMode="External"/><Relationship Id="rId5" Type="http://schemas.openxmlformats.org/officeDocument/2006/relationships/hyperlink" Target="https://www.gov.uk/government/publications/health-matters-midlife-approaches-to-reduce-dementia-risk" TargetMode="External"/><Relationship Id="rId4" Type="http://schemas.openxmlformats.org/officeDocument/2006/relationships/hyperlink" Target="https://www.england.nhs.uk/mental-health/dementia/"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0.jpe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england.nhs.uk/long-read/rightcare-dementia-scenario/?utm_source=chatgpt.com" TargetMode="External"/><Relationship Id="rId7" Type="http://schemas.openxmlformats.org/officeDocument/2006/relationships/hyperlink" Target="https://www.carehome.co.uk/advice/fees?utm_source=chatgpt.com" TargetMode="External"/><Relationship Id="rId2" Type="http://schemas.openxmlformats.org/officeDocument/2006/relationships/hyperlink" Target="https://www.alzheimers.org.uk/about-dementia/facts-figures" TargetMode="External"/><Relationship Id="rId1" Type="http://schemas.openxmlformats.org/officeDocument/2006/relationships/slideLayout" Target="../slideLayouts/slideLayout23.xml"/><Relationship Id="rId6" Type="http://schemas.openxmlformats.org/officeDocument/2006/relationships/hyperlink" Target="https://www.alzheimersresearchuk.org/" TargetMode="External"/><Relationship Id="rId5" Type="http://schemas.openxmlformats.org/officeDocument/2006/relationships/hyperlink" Target="https://www.gov.uk/government/publications/dementia-applying-all-our-health" TargetMode="External"/><Relationship Id="rId4" Type="http://schemas.openxmlformats.org/officeDocument/2006/relationships/hyperlink" Target="https://www.dementiauk.org/"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government/news/advances-in-science-set-to-transform-treatments-for-people-living-with-dementia" TargetMode="External"/><Relationship Id="rId7" Type="http://schemas.openxmlformats.org/officeDocument/2006/relationships/hyperlink" Target="https://www.longtermplan.nhs.uk/" TargetMode="External"/><Relationship Id="rId2" Type="http://schemas.openxmlformats.org/officeDocument/2006/relationships/hyperlink" Target="https://www.dementiauk.org/wp-content/uploads/dementia-uk-2025-2030-strategy.pdf" TargetMode="External"/><Relationship Id="rId1" Type="http://schemas.openxmlformats.org/officeDocument/2006/relationships/slideLayout" Target="../slideLayouts/slideLayout18.xml"/><Relationship Id="rId6" Type="http://schemas.openxmlformats.org/officeDocument/2006/relationships/hyperlink" Target="https://www.dementiacareawards.co.uk/wp-content/uploads/2025/04/Dementia-White-Paper-April-2025-Final-1.pdf" TargetMode="External"/><Relationship Id="rId5" Type="http://schemas.openxmlformats.org/officeDocument/2006/relationships/hyperlink" Target="https://www.alzheimersresearchuk.org/about-us/our-influence/policy-work/position-statements/10-year-health-plan/" TargetMode="External"/><Relationship Id="rId4" Type="http://schemas.openxmlformats.org/officeDocument/2006/relationships/hyperlink" Target="https://www.sfh-tr.nhs.uk/media/iaajnjyl/dementia-strategy-2025-2028.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Coloured pencils inside a pencil holder which is on top of a wood table">
            <a:extLst>
              <a:ext uri="{FF2B5EF4-FFF2-40B4-BE49-F238E27FC236}">
                <a16:creationId xmlns:a16="http://schemas.microsoft.com/office/drawing/2014/main" id="{45C17F77-CC62-7E24-DBF3-E3D8EA0083D9}"/>
              </a:ext>
            </a:extLst>
          </p:cNvPr>
          <p:cNvPicPr>
            <a:picLocks noChangeAspect="1"/>
          </p:cNvPicPr>
          <p:nvPr/>
        </p:nvPicPr>
        <p:blipFill>
          <a:blip r:embed="rId2"/>
          <a:srcRect t="15730"/>
          <a:stretch>
            <a:fillRect/>
          </a:stretch>
        </p:blipFill>
        <p:spPr>
          <a:xfrm>
            <a:off x="-202167" y="-83490"/>
            <a:ext cx="12632983" cy="7024980"/>
          </a:xfrm>
          <a:prstGeom prst="rect">
            <a:avLst/>
          </a:prstGeom>
          <a:ln>
            <a:noFill/>
          </a:ln>
        </p:spPr>
      </p:pic>
      <p:sp>
        <p:nvSpPr>
          <p:cNvPr id="47" name="Rectangle 46">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354481EB-F05C-D971-9B59-FB6CBE02C536}"/>
              </a:ext>
            </a:extLst>
          </p:cNvPr>
          <p:cNvSpPr>
            <a:spLocks noGrp="1"/>
          </p:cNvSpPr>
          <p:nvPr>
            <p:ph type="ctrTitle"/>
          </p:nvPr>
        </p:nvSpPr>
        <p:spPr>
          <a:xfrm>
            <a:off x="557213" y="78232"/>
            <a:ext cx="11114224" cy="661683"/>
          </a:xfrm>
        </p:spPr>
        <p:txBody>
          <a:bodyPr vert="horz" lIns="91440" tIns="45720" rIns="91440" bIns="45720" rtlCol="0" anchor="ctr">
            <a:noAutofit/>
          </a:bodyPr>
          <a:lstStyle/>
          <a:p>
            <a:pPr algn="ctr"/>
            <a:r>
              <a:rPr lang="en-US" sz="4400" b="1" i="1" u="sng" dirty="0">
                <a:solidFill>
                  <a:srgbClr val="FFFFFF"/>
                </a:solidFill>
                <a:latin typeface="Arial Hebrew" pitchFamily="2" charset="-79"/>
                <a:cs typeface="Arial Hebrew" pitchFamily="2" charset="-79"/>
              </a:rPr>
              <a:t>DEMENTIA</a:t>
            </a:r>
          </a:p>
        </p:txBody>
      </p:sp>
      <p:sp>
        <p:nvSpPr>
          <p:cNvPr id="3" name="Subtitle 2">
            <a:extLst>
              <a:ext uri="{FF2B5EF4-FFF2-40B4-BE49-F238E27FC236}">
                <a16:creationId xmlns:a16="http://schemas.microsoft.com/office/drawing/2014/main" id="{D934F7B2-839F-7A89-C9D4-3C2F71A2D228}"/>
              </a:ext>
            </a:extLst>
          </p:cNvPr>
          <p:cNvSpPr>
            <a:spLocks noGrp="1"/>
          </p:cNvSpPr>
          <p:nvPr>
            <p:ph type="subTitle" idx="1"/>
          </p:nvPr>
        </p:nvSpPr>
        <p:spPr>
          <a:xfrm>
            <a:off x="-100013" y="1495364"/>
            <a:ext cx="12612069" cy="5362636"/>
          </a:xfrm>
        </p:spPr>
        <p:txBody>
          <a:bodyPr vert="horz" lIns="91440" tIns="45720" rIns="91440" bIns="45720" rtlCol="0" anchor="ctr">
            <a:normAutofit/>
          </a:bodyPr>
          <a:lstStyle/>
          <a:p>
            <a:pPr indent="-228600">
              <a:lnSpc>
                <a:spcPct val="100000"/>
              </a:lnSpc>
            </a:pPr>
            <a:r>
              <a:rPr lang="en-US" sz="1700" i="1" dirty="0">
                <a:solidFill>
                  <a:srgbClr val="FFFFFF"/>
                </a:solidFill>
              </a:rPr>
              <a:t>.</a:t>
            </a:r>
            <a:endParaRPr lang="en-US" sz="1700" dirty="0">
              <a:solidFill>
                <a:srgbClr val="FFFFFF"/>
              </a:solidFill>
            </a:endParaRPr>
          </a:p>
        </p:txBody>
      </p:sp>
      <p:cxnSp>
        <p:nvCxnSpPr>
          <p:cNvPr id="49" name="Straight Connector 48">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graphicFrame>
        <p:nvGraphicFramePr>
          <p:cNvPr id="16" name="Table 15">
            <a:extLst>
              <a:ext uri="{FF2B5EF4-FFF2-40B4-BE49-F238E27FC236}">
                <a16:creationId xmlns:a16="http://schemas.microsoft.com/office/drawing/2014/main" id="{CEC27DD6-15E6-A368-C988-7E1D666E17FF}"/>
              </a:ext>
            </a:extLst>
          </p:cNvPr>
          <p:cNvGraphicFramePr>
            <a:graphicFrameLocks noGrp="1"/>
          </p:cNvGraphicFramePr>
          <p:nvPr>
            <p:extLst>
              <p:ext uri="{D42A27DB-BD31-4B8C-83A1-F6EECF244321}">
                <p14:modId xmlns:p14="http://schemas.microsoft.com/office/powerpoint/2010/main" val="1148487139"/>
              </p:ext>
            </p:extLst>
          </p:nvPr>
        </p:nvGraphicFramePr>
        <p:xfrm>
          <a:off x="-100013" y="1297243"/>
          <a:ext cx="8209954" cy="5157856"/>
        </p:xfrm>
        <a:graphic>
          <a:graphicData uri="http://schemas.openxmlformats.org/drawingml/2006/table">
            <a:tbl>
              <a:tblPr firstRow="1" bandRow="1">
                <a:effectLst>
                  <a:outerShdw blurRad="50800" dist="50800" dir="5400000" algn="ctr" rotWithShape="0">
                    <a:srgbClr val="000000">
                      <a:alpha val="0"/>
                    </a:srgbClr>
                  </a:outerShdw>
                </a:effectLst>
                <a:tableStyleId>{5C22544A-7EE6-4342-B048-85BDC9FD1C3A}</a:tableStyleId>
              </a:tblPr>
              <a:tblGrid>
                <a:gridCol w="2740222">
                  <a:extLst>
                    <a:ext uri="{9D8B030D-6E8A-4147-A177-3AD203B41FA5}">
                      <a16:colId xmlns:a16="http://schemas.microsoft.com/office/drawing/2014/main" val="3967442214"/>
                    </a:ext>
                  </a:extLst>
                </a:gridCol>
                <a:gridCol w="2792814">
                  <a:extLst>
                    <a:ext uri="{9D8B030D-6E8A-4147-A177-3AD203B41FA5}">
                      <a16:colId xmlns:a16="http://schemas.microsoft.com/office/drawing/2014/main" val="1082112825"/>
                    </a:ext>
                  </a:extLst>
                </a:gridCol>
                <a:gridCol w="2676918">
                  <a:extLst>
                    <a:ext uri="{9D8B030D-6E8A-4147-A177-3AD203B41FA5}">
                      <a16:colId xmlns:a16="http://schemas.microsoft.com/office/drawing/2014/main" val="2756380332"/>
                    </a:ext>
                  </a:extLst>
                </a:gridCol>
              </a:tblGrid>
              <a:tr h="579672">
                <a:tc>
                  <a:txBody>
                    <a:bodyPr/>
                    <a:lstStyle/>
                    <a:p>
                      <a:pPr algn="ctr"/>
                      <a:r>
                        <a:rPr lang="en-US" sz="1600" dirty="0">
                          <a:latin typeface="Arial Hebrew" pitchFamily="2" charset="-79"/>
                          <a:cs typeface="Arial Hebrew" pitchFamily="2" charset="-79"/>
                        </a:rPr>
                        <a:t>NAME</a:t>
                      </a:r>
                    </a:p>
                  </a:txBody>
                  <a:tcPr>
                    <a:noFill/>
                  </a:tcPr>
                </a:tc>
                <a:tc>
                  <a:txBody>
                    <a:bodyPr/>
                    <a:lstStyle/>
                    <a:p>
                      <a:pPr algn="ctr"/>
                      <a:r>
                        <a:rPr lang="en-US" sz="1600" dirty="0">
                          <a:latin typeface="Arial Hebrew" pitchFamily="2" charset="-79"/>
                          <a:cs typeface="Arial Hebrew" pitchFamily="2" charset="-79"/>
                        </a:rPr>
                        <a:t>STUDENT NUMBER</a:t>
                      </a:r>
                    </a:p>
                  </a:txBody>
                  <a:tcPr>
                    <a:noFill/>
                  </a:tcPr>
                </a:tc>
                <a:tc>
                  <a:txBody>
                    <a:bodyPr/>
                    <a:lstStyle/>
                    <a:p>
                      <a:pPr algn="ctr"/>
                      <a:r>
                        <a:rPr lang="en-US" sz="1600" dirty="0">
                          <a:latin typeface="Arial Hebrew" pitchFamily="2" charset="-79"/>
                          <a:cs typeface="Arial Hebrew" pitchFamily="2" charset="-79"/>
                        </a:rPr>
                        <a:t>TOPIC</a:t>
                      </a:r>
                    </a:p>
                  </a:txBody>
                  <a:tcPr>
                    <a:noFill/>
                  </a:tcPr>
                </a:tc>
                <a:extLst>
                  <a:ext uri="{0D108BD9-81ED-4DB2-BD59-A6C34878D82A}">
                    <a16:rowId xmlns:a16="http://schemas.microsoft.com/office/drawing/2014/main" val="2308771710"/>
                  </a:ext>
                </a:extLst>
              </a:tr>
              <a:tr h="1057067">
                <a:tc>
                  <a:txBody>
                    <a:bodyPr/>
                    <a:lstStyle/>
                    <a:p>
                      <a:pPr algn="ctr"/>
                      <a:r>
                        <a:rPr lang="en-GB" sz="1600" b="1" dirty="0">
                          <a:solidFill>
                            <a:schemeClr val="tx1"/>
                          </a:solidFill>
                          <a:latin typeface="Arial Hebrew" pitchFamily="2" charset="-79"/>
                          <a:cs typeface="Arial Hebrew" pitchFamily="2" charset="-79"/>
                        </a:rPr>
                        <a:t>Tayla James</a:t>
                      </a:r>
                    </a:p>
                  </a:txBody>
                  <a:tcPr anchor="ctr">
                    <a:noFill/>
                  </a:tcPr>
                </a:tc>
                <a:tc>
                  <a:txBody>
                    <a:bodyPr/>
                    <a:lstStyle/>
                    <a:p>
                      <a:pPr algn="ctr"/>
                      <a:r>
                        <a:rPr lang="en-GB" sz="1600" b="1" i="0" u="none" strike="noStrike" kern="1200" dirty="0">
                          <a:solidFill>
                            <a:schemeClr val="tx1"/>
                          </a:solidFill>
                          <a:effectLst/>
                          <a:latin typeface="Arial Hebrew" pitchFamily="2" charset="-79"/>
                          <a:ea typeface="+mn-ea"/>
                          <a:cs typeface="Arial Hebrew" pitchFamily="2" charset="-79"/>
                        </a:rPr>
                        <a:t>2440295</a:t>
                      </a:r>
                      <a:endParaRPr lang="en-GB" sz="1600" b="1" dirty="0">
                        <a:solidFill>
                          <a:schemeClr val="tx1"/>
                        </a:solidFill>
                        <a:latin typeface="Arial Hebrew" pitchFamily="2" charset="-79"/>
                        <a:cs typeface="Arial Hebrew" pitchFamily="2" charset="-79"/>
                      </a:endParaRPr>
                    </a:p>
                  </a:txBody>
                  <a:tcPr anchor="ctr">
                    <a:noFill/>
                  </a:tcPr>
                </a:tc>
                <a:tc>
                  <a:txBody>
                    <a:bodyPr/>
                    <a:lstStyle/>
                    <a:p>
                      <a:r>
                        <a:rPr lang="en-GB" sz="1600" b="0" i="0" u="none" strike="noStrike" kern="1200" dirty="0">
                          <a:solidFill>
                            <a:schemeClr val="tx1"/>
                          </a:solidFill>
                          <a:effectLst/>
                          <a:latin typeface="Arial Hebrew" pitchFamily="2" charset="-79"/>
                          <a:ea typeface="+mn-ea"/>
                          <a:cs typeface="Arial Hebrew" pitchFamily="2" charset="-79"/>
                        </a:rPr>
                        <a:t>A strategy, system or policy (National and/or local) that links to and underpins your topic.</a:t>
                      </a:r>
                      <a:endParaRPr lang="en-GB" sz="1600" dirty="0">
                        <a:solidFill>
                          <a:schemeClr val="tx1"/>
                        </a:solidFill>
                        <a:latin typeface="Arial Hebrew" pitchFamily="2" charset="-79"/>
                        <a:cs typeface="Arial Hebrew" pitchFamily="2" charset="-79"/>
                      </a:endParaRPr>
                    </a:p>
                  </a:txBody>
                  <a:tcPr anchor="ctr">
                    <a:noFill/>
                  </a:tcPr>
                </a:tc>
                <a:extLst>
                  <a:ext uri="{0D108BD9-81ED-4DB2-BD59-A6C34878D82A}">
                    <a16:rowId xmlns:a16="http://schemas.microsoft.com/office/drawing/2014/main" val="2710253550"/>
                  </a:ext>
                </a:extLst>
              </a:tr>
              <a:tr h="897563">
                <a:tc>
                  <a:txBody>
                    <a:bodyPr/>
                    <a:lstStyle/>
                    <a:p>
                      <a:pPr algn="ctr"/>
                      <a:endParaRPr lang="en-GB" sz="1600" b="1" i="0" u="none" strike="noStrike" kern="1200" dirty="0">
                        <a:solidFill>
                          <a:schemeClr val="tx1"/>
                        </a:solidFill>
                        <a:effectLst/>
                        <a:latin typeface="Arial Hebrew" pitchFamily="2" charset="-79"/>
                        <a:ea typeface="+mn-ea"/>
                        <a:cs typeface="Arial Hebrew" pitchFamily="2" charset="-79"/>
                      </a:endParaRPr>
                    </a:p>
                    <a:p>
                      <a:pPr algn="ctr"/>
                      <a:r>
                        <a:rPr lang="en-GB" sz="1600" b="1" i="0" u="none" strike="noStrike" kern="1200" dirty="0">
                          <a:solidFill>
                            <a:schemeClr val="tx1"/>
                          </a:solidFill>
                          <a:effectLst/>
                          <a:latin typeface="Arial Hebrew" pitchFamily="2" charset="-79"/>
                          <a:ea typeface="+mn-ea"/>
                          <a:cs typeface="Arial Hebrew" pitchFamily="2" charset="-79"/>
                        </a:rPr>
                        <a:t>Sarah Dobinson</a:t>
                      </a:r>
                      <a:endParaRPr lang="en-US" sz="1600" b="1" dirty="0">
                        <a:solidFill>
                          <a:schemeClr val="tx1"/>
                        </a:solidFill>
                        <a:latin typeface="Arial Hebrew" pitchFamily="2" charset="-79"/>
                        <a:cs typeface="Arial Hebrew" pitchFamily="2" charset="-79"/>
                      </a:endParaRPr>
                    </a:p>
                  </a:txBody>
                  <a:tcPr>
                    <a:noFill/>
                  </a:tcPr>
                </a:tc>
                <a:tc>
                  <a:txBody>
                    <a:bodyPr/>
                    <a:lstStyle/>
                    <a:p>
                      <a:pPr algn="ctr"/>
                      <a:endParaRPr lang="en-GB" sz="1600" b="1" i="0" u="none" strike="noStrike" kern="1200" dirty="0">
                        <a:solidFill>
                          <a:schemeClr val="tx1"/>
                        </a:solidFill>
                        <a:effectLst/>
                        <a:latin typeface="Arial Hebrew" pitchFamily="2" charset="-79"/>
                        <a:ea typeface="+mn-ea"/>
                        <a:cs typeface="Arial Hebrew" pitchFamily="2" charset="-79"/>
                      </a:endParaRPr>
                    </a:p>
                    <a:p>
                      <a:pPr algn="ctr"/>
                      <a:r>
                        <a:rPr lang="en-GB" sz="1600" b="1" i="0" u="none" strike="noStrike" kern="1200" dirty="0">
                          <a:solidFill>
                            <a:schemeClr val="tx1"/>
                          </a:solidFill>
                          <a:effectLst/>
                          <a:latin typeface="Arial Hebrew" pitchFamily="2" charset="-79"/>
                          <a:ea typeface="+mn-ea"/>
                          <a:cs typeface="Arial Hebrew" pitchFamily="2" charset="-79"/>
                        </a:rPr>
                        <a:t>2441437</a:t>
                      </a:r>
                      <a:endParaRPr lang="en-US" sz="1600" b="1" dirty="0">
                        <a:solidFill>
                          <a:schemeClr val="tx1"/>
                        </a:solidFill>
                        <a:latin typeface="Arial Hebrew" pitchFamily="2" charset="-79"/>
                        <a:cs typeface="Arial Hebrew" pitchFamily="2" charset="-79"/>
                      </a:endParaRPr>
                    </a:p>
                  </a:txBody>
                  <a:tcPr>
                    <a:noFill/>
                  </a:tcPr>
                </a:tc>
                <a:tc>
                  <a:txBody>
                    <a:bodyPr/>
                    <a:lstStyle/>
                    <a:p>
                      <a:r>
                        <a:rPr lang="en-GB" sz="1600" b="0" i="0" u="none" strike="noStrike" kern="1200" dirty="0">
                          <a:solidFill>
                            <a:schemeClr val="tx1"/>
                          </a:solidFill>
                          <a:effectLst/>
                          <a:latin typeface="Arial Hebrew" pitchFamily="2" charset="-79"/>
                          <a:ea typeface="+mn-ea"/>
                          <a:cs typeface="Arial Hebrew" pitchFamily="2" charset="-79"/>
                        </a:rPr>
                        <a:t>The factors influencing the health and wellbeing of locals.</a:t>
                      </a:r>
                      <a:endParaRPr lang="en-US" sz="1600" dirty="0">
                        <a:solidFill>
                          <a:schemeClr val="tx1"/>
                        </a:solidFill>
                        <a:latin typeface="Arial Hebrew" pitchFamily="2" charset="-79"/>
                        <a:cs typeface="Arial Hebrew" pitchFamily="2" charset="-79"/>
                      </a:endParaRPr>
                    </a:p>
                  </a:txBody>
                  <a:tcPr>
                    <a:noFill/>
                  </a:tcPr>
                </a:tc>
                <a:extLst>
                  <a:ext uri="{0D108BD9-81ED-4DB2-BD59-A6C34878D82A}">
                    <a16:rowId xmlns:a16="http://schemas.microsoft.com/office/drawing/2014/main" val="1829829795"/>
                  </a:ext>
                </a:extLst>
              </a:tr>
              <a:tr h="1057067">
                <a:tc>
                  <a:txBody>
                    <a:bodyPr/>
                    <a:lstStyle/>
                    <a:p>
                      <a:pPr algn="ctr"/>
                      <a:endParaRPr lang="en-US" sz="1600" b="1" dirty="0">
                        <a:solidFill>
                          <a:schemeClr val="tx1"/>
                        </a:solidFill>
                        <a:latin typeface="Arial Hebrew" pitchFamily="2" charset="-79"/>
                        <a:cs typeface="Arial Hebrew" pitchFamily="2" charset="-79"/>
                      </a:endParaRPr>
                    </a:p>
                    <a:p>
                      <a:pPr algn="ctr"/>
                      <a:r>
                        <a:rPr lang="en-US" sz="1600" b="1" dirty="0">
                          <a:solidFill>
                            <a:schemeClr val="tx1"/>
                          </a:solidFill>
                          <a:latin typeface="Arial Hebrew" pitchFamily="2" charset="-79"/>
                          <a:cs typeface="Arial Hebrew" pitchFamily="2" charset="-79"/>
                        </a:rPr>
                        <a:t>Vania Batista</a:t>
                      </a:r>
                    </a:p>
                  </a:txBody>
                  <a:tcPr>
                    <a:noFill/>
                  </a:tcPr>
                </a:tc>
                <a:tc>
                  <a:txBody>
                    <a:bodyPr/>
                    <a:lstStyle/>
                    <a:p>
                      <a:pPr algn="ctr"/>
                      <a:endParaRPr lang="en-GB" sz="1600" b="1" i="0" u="none" strike="noStrike" kern="1200" dirty="0">
                        <a:solidFill>
                          <a:schemeClr val="tx1"/>
                        </a:solidFill>
                        <a:effectLst/>
                        <a:latin typeface="Arial Hebrew" pitchFamily="2" charset="-79"/>
                        <a:ea typeface="+mn-ea"/>
                        <a:cs typeface="Arial Hebrew" pitchFamily="2" charset="-79"/>
                      </a:endParaRPr>
                    </a:p>
                    <a:p>
                      <a:pPr algn="ctr"/>
                      <a:r>
                        <a:rPr lang="en-GB" sz="1600" b="1" i="0" u="none" strike="noStrike" kern="1200" dirty="0">
                          <a:solidFill>
                            <a:schemeClr val="tx1"/>
                          </a:solidFill>
                          <a:effectLst/>
                          <a:latin typeface="Arial Hebrew" pitchFamily="2" charset="-79"/>
                          <a:ea typeface="+mn-ea"/>
                          <a:cs typeface="Arial Hebrew" pitchFamily="2" charset="-79"/>
                        </a:rPr>
                        <a:t>2439410</a:t>
                      </a:r>
                      <a:endParaRPr lang="en-US" sz="1600" b="1" dirty="0">
                        <a:solidFill>
                          <a:schemeClr val="tx1"/>
                        </a:solidFill>
                        <a:latin typeface="Arial Hebrew" pitchFamily="2" charset="-79"/>
                        <a:cs typeface="Arial Hebrew" pitchFamily="2" charset="-79"/>
                      </a:endParaRPr>
                    </a:p>
                  </a:txBody>
                  <a:tcPr>
                    <a:noFill/>
                  </a:tcPr>
                </a:tc>
                <a:tc>
                  <a:txBody>
                    <a:bodyPr/>
                    <a:lstStyle/>
                    <a:p>
                      <a:r>
                        <a:rPr lang="en-GB" sz="1600" b="0" i="0" u="none" strike="noStrike" kern="1200" dirty="0">
                          <a:solidFill>
                            <a:schemeClr val="tx1"/>
                          </a:solidFill>
                          <a:effectLst/>
                          <a:latin typeface="Arial Hebrew" pitchFamily="2" charset="-79"/>
                          <a:ea typeface="+mn-ea"/>
                          <a:cs typeface="Arial Hebrew" pitchFamily="2" charset="-79"/>
                        </a:rPr>
                        <a:t>The impact of dementia on the lives of the individual and the people around them.</a:t>
                      </a:r>
                      <a:endParaRPr lang="en-US" sz="1600" dirty="0">
                        <a:solidFill>
                          <a:schemeClr val="tx1"/>
                        </a:solidFill>
                        <a:latin typeface="Arial Hebrew" pitchFamily="2" charset="-79"/>
                        <a:cs typeface="Arial Hebrew" pitchFamily="2" charset="-79"/>
                      </a:endParaRPr>
                    </a:p>
                  </a:txBody>
                  <a:tcPr>
                    <a:noFill/>
                  </a:tcPr>
                </a:tc>
                <a:extLst>
                  <a:ext uri="{0D108BD9-81ED-4DB2-BD59-A6C34878D82A}">
                    <a16:rowId xmlns:a16="http://schemas.microsoft.com/office/drawing/2014/main" val="3557333867"/>
                  </a:ext>
                </a:extLst>
              </a:tr>
              <a:tr h="1547021">
                <a:tc>
                  <a:txBody>
                    <a:bodyPr/>
                    <a:lstStyle/>
                    <a:p>
                      <a:pPr algn="ctr"/>
                      <a:endParaRPr lang="en-GB" sz="1600" b="1" i="0" u="none" strike="noStrike" kern="1200" dirty="0">
                        <a:solidFill>
                          <a:schemeClr val="tx1"/>
                        </a:solidFill>
                        <a:effectLst/>
                        <a:latin typeface="Arial Hebrew" pitchFamily="2" charset="-79"/>
                        <a:ea typeface="+mn-ea"/>
                        <a:cs typeface="Arial Hebrew" pitchFamily="2" charset="-79"/>
                      </a:endParaRPr>
                    </a:p>
                    <a:p>
                      <a:pPr algn="ctr"/>
                      <a:r>
                        <a:rPr lang="en-GB" sz="1600" b="1" i="0" u="none" strike="noStrike" kern="1200" dirty="0" err="1">
                          <a:solidFill>
                            <a:schemeClr val="tx1"/>
                          </a:solidFill>
                          <a:effectLst/>
                          <a:latin typeface="Arial Hebrew" pitchFamily="2" charset="-79"/>
                          <a:ea typeface="+mn-ea"/>
                          <a:cs typeface="Arial Hebrew" pitchFamily="2" charset="-79"/>
                        </a:rPr>
                        <a:t>Menehouan</a:t>
                      </a:r>
                      <a:r>
                        <a:rPr lang="en-GB" sz="1600" b="1" i="0" u="none" strike="noStrike" kern="1200" dirty="0">
                          <a:solidFill>
                            <a:schemeClr val="tx1"/>
                          </a:solidFill>
                          <a:effectLst/>
                          <a:latin typeface="Arial Hebrew" pitchFamily="2" charset="-79"/>
                          <a:ea typeface="+mn-ea"/>
                          <a:cs typeface="Arial Hebrew" pitchFamily="2" charset="-79"/>
                        </a:rPr>
                        <a:t> Dogore Naomie M-C </a:t>
                      </a:r>
                      <a:r>
                        <a:rPr lang="en-GB" sz="1600" b="1" i="0" u="none" strike="noStrike" kern="1200" dirty="0" err="1">
                          <a:solidFill>
                            <a:schemeClr val="tx1"/>
                          </a:solidFill>
                          <a:effectLst/>
                          <a:latin typeface="Arial Hebrew" pitchFamily="2" charset="-79"/>
                          <a:ea typeface="+mn-ea"/>
                          <a:cs typeface="Arial Hebrew" pitchFamily="2" charset="-79"/>
                        </a:rPr>
                        <a:t>Baroan</a:t>
                      </a:r>
                      <a:endParaRPr lang="en-US" sz="1600" b="1" dirty="0">
                        <a:solidFill>
                          <a:schemeClr val="tx1"/>
                        </a:solidFill>
                        <a:latin typeface="Arial Hebrew" pitchFamily="2" charset="-79"/>
                        <a:cs typeface="Arial Hebrew" pitchFamily="2" charset="-79"/>
                      </a:endParaRPr>
                    </a:p>
                  </a:txBody>
                  <a:tcPr>
                    <a:noFill/>
                  </a:tcPr>
                </a:tc>
                <a:tc>
                  <a:txBody>
                    <a:bodyPr/>
                    <a:lstStyle/>
                    <a:p>
                      <a:pPr algn="ctr"/>
                      <a:endParaRPr lang="en-GB" sz="1600" b="1" i="0" u="none" strike="noStrike" kern="1200" dirty="0">
                        <a:solidFill>
                          <a:schemeClr val="tx1"/>
                        </a:solidFill>
                        <a:effectLst/>
                        <a:latin typeface="Arial Hebrew" pitchFamily="2" charset="-79"/>
                        <a:ea typeface="+mn-ea"/>
                        <a:cs typeface="Arial Hebrew" pitchFamily="2" charset="-79"/>
                      </a:endParaRPr>
                    </a:p>
                    <a:p>
                      <a:pPr algn="ctr"/>
                      <a:r>
                        <a:rPr lang="en-GB" sz="1600" b="1" i="0" u="none" strike="noStrike" kern="1200" dirty="0">
                          <a:solidFill>
                            <a:schemeClr val="tx1"/>
                          </a:solidFill>
                          <a:effectLst/>
                          <a:latin typeface="Arial Hebrew" pitchFamily="2" charset="-79"/>
                          <a:ea typeface="+mn-ea"/>
                          <a:cs typeface="Arial Hebrew" pitchFamily="2" charset="-79"/>
                        </a:rPr>
                        <a:t>2437219</a:t>
                      </a:r>
                      <a:endParaRPr lang="en-US" sz="1600" b="1" dirty="0">
                        <a:solidFill>
                          <a:schemeClr val="tx1"/>
                        </a:solidFill>
                        <a:latin typeface="Arial Hebrew" pitchFamily="2" charset="-79"/>
                        <a:cs typeface="Arial Hebrew" pitchFamily="2" charset="-79"/>
                      </a:endParaRPr>
                    </a:p>
                  </a:txBody>
                  <a:tcPr>
                    <a:noFill/>
                  </a:tcPr>
                </a:tc>
                <a:tc>
                  <a:txBody>
                    <a:bodyPr/>
                    <a:lstStyle/>
                    <a:p>
                      <a:r>
                        <a:rPr lang="en-GB" sz="1600" b="0" i="0" u="none" strike="noStrike" kern="1200" dirty="0">
                          <a:solidFill>
                            <a:schemeClr val="tx1"/>
                          </a:solidFill>
                          <a:effectLst/>
                          <a:latin typeface="Arial Hebrew" pitchFamily="2" charset="-79"/>
                          <a:ea typeface="+mn-ea"/>
                          <a:cs typeface="Arial Hebrew" pitchFamily="2" charset="-79"/>
                        </a:rPr>
                        <a:t>Your initiative and how this initiative would support and involve local individuals and healthcare professionals.</a:t>
                      </a:r>
                      <a:endParaRPr lang="en-US" sz="1600" dirty="0">
                        <a:solidFill>
                          <a:schemeClr val="tx1"/>
                        </a:solidFill>
                        <a:latin typeface="Arial Hebrew" pitchFamily="2" charset="-79"/>
                        <a:cs typeface="Arial Hebrew" pitchFamily="2" charset="-79"/>
                      </a:endParaRPr>
                    </a:p>
                  </a:txBody>
                  <a:tcPr>
                    <a:noFill/>
                  </a:tcPr>
                </a:tc>
                <a:extLst>
                  <a:ext uri="{0D108BD9-81ED-4DB2-BD59-A6C34878D82A}">
                    <a16:rowId xmlns:a16="http://schemas.microsoft.com/office/drawing/2014/main" val="4031051641"/>
                  </a:ext>
                </a:extLst>
              </a:tr>
            </a:tbl>
          </a:graphicData>
        </a:graphic>
      </p:graphicFrame>
      <p:sp>
        <p:nvSpPr>
          <p:cNvPr id="18" name="TextBox 17">
            <a:extLst>
              <a:ext uri="{FF2B5EF4-FFF2-40B4-BE49-F238E27FC236}">
                <a16:creationId xmlns:a16="http://schemas.microsoft.com/office/drawing/2014/main" id="{0B6D9AFA-64ED-78BF-C645-51D1B33CA0A8}"/>
              </a:ext>
            </a:extLst>
          </p:cNvPr>
          <p:cNvSpPr txBox="1"/>
          <p:nvPr/>
        </p:nvSpPr>
        <p:spPr>
          <a:xfrm>
            <a:off x="0" y="835578"/>
            <a:ext cx="9079706"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Introduction to Public Health</a:t>
            </a:r>
            <a:endParaRPr kumimoji="0" lang="en-US" sz="24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p:txBody>
      </p:sp>
    </p:spTree>
    <p:extLst>
      <p:ext uri="{BB962C8B-B14F-4D97-AF65-F5344CB8AC3E}">
        <p14:creationId xmlns:p14="http://schemas.microsoft.com/office/powerpoint/2010/main" val="25500823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A close-up of a network&#10;&#10;Description automatically generated">
            <a:extLst>
              <a:ext uri="{FF2B5EF4-FFF2-40B4-BE49-F238E27FC236}">
                <a16:creationId xmlns:a16="http://schemas.microsoft.com/office/drawing/2014/main" id="{70D52E1E-0266-0C00-7D88-22D44F8499DE}"/>
              </a:ext>
            </a:extLst>
          </p:cNvPr>
          <p:cNvPicPr>
            <a:picLocks noChangeAspect="1"/>
          </p:cNvPicPr>
          <p:nvPr/>
        </p:nvPicPr>
        <p:blipFill>
          <a:blip r:embed="rId2"/>
          <a:srcRect t="1635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0"/>
            <a:ext cx="12191999" cy="13716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B0E7BEFE-11F5-A3CD-FA6F-B5782D63DE15}"/>
              </a:ext>
            </a:extLst>
          </p:cNvPr>
          <p:cNvSpPr>
            <a:spLocks noGrp="1"/>
          </p:cNvSpPr>
          <p:nvPr>
            <p:ph type="ctrTitle"/>
          </p:nvPr>
        </p:nvSpPr>
        <p:spPr>
          <a:xfrm>
            <a:off x="320040" y="5715000"/>
            <a:ext cx="8027544" cy="960120"/>
          </a:xfrm>
          <a:ln>
            <a:noFill/>
          </a:ln>
        </p:spPr>
        <p:txBody>
          <a:bodyPr anchor="ctr">
            <a:normAutofit/>
          </a:bodyPr>
          <a:lstStyle/>
          <a:p>
            <a:r>
              <a:rPr lang="en-GB" sz="3600" dirty="0"/>
              <a:t>Dementia </a:t>
            </a:r>
          </a:p>
        </p:txBody>
      </p:sp>
      <p:sp>
        <p:nvSpPr>
          <p:cNvPr id="3" name="Subtitle 2">
            <a:extLst>
              <a:ext uri="{FF2B5EF4-FFF2-40B4-BE49-F238E27FC236}">
                <a16:creationId xmlns:a16="http://schemas.microsoft.com/office/drawing/2014/main" id="{DCA19922-B388-734F-0B13-4804B8EAD8C9}"/>
              </a:ext>
            </a:extLst>
          </p:cNvPr>
          <p:cNvSpPr>
            <a:spLocks noGrp="1"/>
          </p:cNvSpPr>
          <p:nvPr>
            <p:ph type="subTitle" idx="1"/>
          </p:nvPr>
        </p:nvSpPr>
        <p:spPr>
          <a:xfrm>
            <a:off x="8347585" y="5715000"/>
            <a:ext cx="3630168" cy="960120"/>
          </a:xfrm>
        </p:spPr>
        <p:txBody>
          <a:bodyPr anchor="ctr">
            <a:normAutofit/>
          </a:bodyPr>
          <a:lstStyle/>
          <a:p>
            <a:pPr algn="r"/>
            <a:r>
              <a:rPr lang="en-GB" sz="1800"/>
              <a:t>By Tayla James </a:t>
            </a:r>
          </a:p>
          <a:p>
            <a:pPr algn="r"/>
            <a:r>
              <a:rPr lang="en-GB" sz="1800"/>
              <a:t>2440295</a:t>
            </a:r>
          </a:p>
        </p:txBody>
      </p:sp>
    </p:spTree>
    <p:extLst>
      <p:ext uri="{BB962C8B-B14F-4D97-AF65-F5344CB8AC3E}">
        <p14:creationId xmlns:p14="http://schemas.microsoft.com/office/powerpoint/2010/main" val="1352740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F2916E-54EB-15D4-414F-5EBCF8CF389B}"/>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62589C6-C7D3-D586-46D3-0799B802CABE}"/>
              </a:ext>
            </a:extLst>
          </p:cNvPr>
          <p:cNvSpPr>
            <a:spLocks noGrp="1"/>
          </p:cNvSpPr>
          <p:nvPr>
            <p:ph type="title"/>
          </p:nvPr>
        </p:nvSpPr>
        <p:spPr/>
        <p:txBody>
          <a:bodyPr/>
          <a:lstStyle/>
          <a:p>
            <a:r>
              <a:rPr lang="en-GB" dirty="0"/>
              <a:t>What is dementia?</a:t>
            </a:r>
          </a:p>
        </p:txBody>
      </p:sp>
      <p:sp>
        <p:nvSpPr>
          <p:cNvPr id="3" name="Content Placeholder 2">
            <a:extLst>
              <a:ext uri="{FF2B5EF4-FFF2-40B4-BE49-F238E27FC236}">
                <a16:creationId xmlns:a16="http://schemas.microsoft.com/office/drawing/2014/main" id="{DBE6BB7C-6BA1-8A65-0641-6DE4CAAA9A65}"/>
              </a:ext>
            </a:extLst>
          </p:cNvPr>
          <p:cNvSpPr>
            <a:spLocks noGrp="1"/>
          </p:cNvSpPr>
          <p:nvPr>
            <p:ph idx="1"/>
          </p:nvPr>
        </p:nvSpPr>
        <p:spPr/>
        <p:txBody>
          <a:bodyPr/>
          <a:lstStyle/>
          <a:p>
            <a:endParaRPr lang="en-GB" dirty="0"/>
          </a:p>
          <a:p>
            <a:endParaRPr lang="en-GB" dirty="0"/>
          </a:p>
          <a:p>
            <a:endParaRPr lang="en-GB" dirty="0"/>
          </a:p>
          <a:p>
            <a:r>
              <a:rPr lang="en-GB" dirty="0"/>
              <a:t>Dementia is a syndrome which is made up off multiple different symptoms , which are associated with an ongoing decline with brain functioning . (national health service)</a:t>
            </a:r>
          </a:p>
        </p:txBody>
      </p:sp>
    </p:spTree>
    <p:extLst>
      <p:ext uri="{BB962C8B-B14F-4D97-AF65-F5344CB8AC3E}">
        <p14:creationId xmlns:p14="http://schemas.microsoft.com/office/powerpoint/2010/main" val="574662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175FA17-1897-577A-9391-DEB22ADADC6F}"/>
              </a:ext>
            </a:extLst>
          </p:cNvPr>
          <p:cNvPicPr>
            <a:picLocks noGrp="1" noChangeAspect="1"/>
          </p:cNvPicPr>
          <p:nvPr>
            <p:ph idx="1"/>
          </p:nvPr>
        </p:nvPicPr>
        <p:blipFill>
          <a:blip r:embed="rId2"/>
          <a:stretch>
            <a:fillRect/>
          </a:stretch>
        </p:blipFill>
        <p:spPr>
          <a:xfrm>
            <a:off x="19407" y="0"/>
            <a:ext cx="12172593" cy="6858000"/>
          </a:xfrm>
          <a:prstGeom prst="rect">
            <a:avLst/>
          </a:prstGeom>
        </p:spPr>
      </p:pic>
      <p:sp>
        <p:nvSpPr>
          <p:cNvPr id="2" name="Title 1">
            <a:extLst>
              <a:ext uri="{FF2B5EF4-FFF2-40B4-BE49-F238E27FC236}">
                <a16:creationId xmlns:a16="http://schemas.microsoft.com/office/drawing/2014/main" id="{195A6ACA-63B1-D80E-ED60-94B173F78A8B}"/>
              </a:ext>
            </a:extLst>
          </p:cNvPr>
          <p:cNvSpPr>
            <a:spLocks noGrp="1"/>
          </p:cNvSpPr>
          <p:nvPr>
            <p:ph type="title"/>
          </p:nvPr>
        </p:nvSpPr>
        <p:spPr/>
        <p:txBody>
          <a:bodyPr>
            <a:normAutofit fontScale="90000"/>
          </a:bodyPr>
          <a:lstStyle/>
          <a:p>
            <a:r>
              <a:rPr lang="en-GB" dirty="0"/>
              <a:t>What are the symptoms associated with </a:t>
            </a:r>
            <a:br>
              <a:rPr lang="en-GB" dirty="0"/>
            </a:br>
            <a:r>
              <a:rPr lang="en-GB" dirty="0"/>
              <a:t>dementia?</a:t>
            </a:r>
          </a:p>
        </p:txBody>
      </p:sp>
      <p:sp>
        <p:nvSpPr>
          <p:cNvPr id="5" name="TextBox 4">
            <a:extLst>
              <a:ext uri="{FF2B5EF4-FFF2-40B4-BE49-F238E27FC236}">
                <a16:creationId xmlns:a16="http://schemas.microsoft.com/office/drawing/2014/main" id="{47A29A5E-3201-DD87-0178-0748416ED66E}"/>
              </a:ext>
            </a:extLst>
          </p:cNvPr>
          <p:cNvSpPr txBox="1"/>
          <p:nvPr/>
        </p:nvSpPr>
        <p:spPr>
          <a:xfrm>
            <a:off x="700634" y="2247392"/>
            <a:ext cx="5179466"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 memory loss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Mental sharpness and quickness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Mood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Movement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Difficulties doing Dailey activities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Calisto M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Calisto MT"/>
                <a:ea typeface="+mn-ea"/>
                <a:cs typeface="+mn-cs"/>
              </a:rPr>
              <a:t>The symptoms that I've listed above are problems which would affect all of the day-to-day activities. This is </a:t>
            </a:r>
            <a:r>
              <a:rPr kumimoji="0" lang="en-GB" sz="1800" b="0" i="0" u="none" strike="noStrike" kern="1200" cap="none" spc="0" normalizeH="0" baseline="0" noProof="0" dirty="0" err="1">
                <a:ln>
                  <a:noFill/>
                </a:ln>
                <a:solidFill>
                  <a:srgbClr val="000000"/>
                </a:solidFill>
                <a:effectLst/>
                <a:uLnTx/>
                <a:uFillTx/>
                <a:latin typeface="Calisto MT"/>
                <a:ea typeface="+mn-ea"/>
                <a:cs typeface="+mn-cs"/>
              </a:rPr>
              <a:t>becacause</a:t>
            </a:r>
            <a:r>
              <a:rPr kumimoji="0" lang="en-GB" sz="1800" b="0" i="0" u="none" strike="noStrike" kern="1200" cap="none" spc="0" normalizeH="0" baseline="0" noProof="0" dirty="0">
                <a:ln>
                  <a:noFill/>
                </a:ln>
                <a:solidFill>
                  <a:srgbClr val="000000"/>
                </a:solidFill>
                <a:effectLst/>
                <a:uLnTx/>
                <a:uFillTx/>
                <a:latin typeface="Calisto MT"/>
                <a:ea typeface="+mn-ea"/>
                <a:cs typeface="+mn-cs"/>
              </a:rPr>
              <a:t> it will be harder for them to remember basic skills and also social settings would be harder for them to process as well . (national health service) </a:t>
            </a:r>
          </a:p>
        </p:txBody>
      </p:sp>
    </p:spTree>
    <p:extLst>
      <p:ext uri="{BB962C8B-B14F-4D97-AF65-F5344CB8AC3E}">
        <p14:creationId xmlns:p14="http://schemas.microsoft.com/office/powerpoint/2010/main" val="4035628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0E2A8-D3BB-13C4-8025-A4D2F3391002}"/>
              </a:ext>
            </a:extLst>
          </p:cNvPr>
          <p:cNvSpPr>
            <a:spLocks noGrp="1"/>
          </p:cNvSpPr>
          <p:nvPr>
            <p:ph type="title"/>
          </p:nvPr>
        </p:nvSpPr>
        <p:spPr/>
        <p:txBody>
          <a:bodyPr>
            <a:normAutofit fontScale="90000"/>
          </a:bodyPr>
          <a:lstStyle/>
          <a:p>
            <a:r>
              <a:rPr lang="en-GB" dirty="0"/>
              <a:t>Symptoms which lead to dementia ?</a:t>
            </a:r>
            <a:br>
              <a:rPr lang="en-GB" dirty="0"/>
            </a:br>
            <a:endParaRPr lang="en-GB" dirty="0"/>
          </a:p>
        </p:txBody>
      </p:sp>
      <p:sp>
        <p:nvSpPr>
          <p:cNvPr id="3" name="Content Placeholder 2">
            <a:extLst>
              <a:ext uri="{FF2B5EF4-FFF2-40B4-BE49-F238E27FC236}">
                <a16:creationId xmlns:a16="http://schemas.microsoft.com/office/drawing/2014/main" id="{15956436-1A41-1836-4E7D-69235AF91DC1}"/>
              </a:ext>
            </a:extLst>
          </p:cNvPr>
          <p:cNvSpPr>
            <a:spLocks noGrp="1"/>
          </p:cNvSpPr>
          <p:nvPr>
            <p:ph idx="1"/>
          </p:nvPr>
        </p:nvSpPr>
        <p:spPr/>
        <p:txBody>
          <a:bodyPr/>
          <a:lstStyle/>
          <a:p>
            <a:r>
              <a:rPr lang="en-GB" dirty="0"/>
              <a:t>Alzheimer disease is a physical illness which damages a person's brain. This will eventually cause dementia affecting memory and thinking .( Alzheimer's society , 2023).</a:t>
            </a:r>
          </a:p>
          <a:p>
            <a:r>
              <a:rPr lang="en-GB" dirty="0"/>
              <a:t>In the </a:t>
            </a:r>
            <a:r>
              <a:rPr lang="en-GB" dirty="0" err="1"/>
              <a:t>uk</a:t>
            </a:r>
            <a:r>
              <a:rPr lang="en-GB" dirty="0"/>
              <a:t> two to three people with dementia also have Alzheimer disease.</a:t>
            </a:r>
          </a:p>
          <a:p>
            <a:r>
              <a:rPr lang="en-GB" dirty="0"/>
              <a:t>Vascular dementia is a decline in thinking skills by conditions that block or  reduce blood flow to various regions of the Brian. You would get symptoms of being disorientation and trouble speaking. (Alzheimer association)</a:t>
            </a:r>
          </a:p>
        </p:txBody>
      </p:sp>
    </p:spTree>
    <p:extLst>
      <p:ext uri="{BB962C8B-B14F-4D97-AF65-F5344CB8AC3E}">
        <p14:creationId xmlns:p14="http://schemas.microsoft.com/office/powerpoint/2010/main" val="1583791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5EEA-BE87-FB3B-5833-CC8AA2820996}"/>
              </a:ext>
            </a:extLst>
          </p:cNvPr>
          <p:cNvSpPr>
            <a:spLocks noGrp="1"/>
          </p:cNvSpPr>
          <p:nvPr>
            <p:ph type="title"/>
          </p:nvPr>
        </p:nvSpPr>
        <p:spPr/>
        <p:txBody>
          <a:bodyPr>
            <a:normAutofit fontScale="90000"/>
          </a:bodyPr>
          <a:lstStyle/>
          <a:p>
            <a:r>
              <a:rPr lang="en-GB" dirty="0"/>
              <a:t>How many people world wide are affected by dementia .</a:t>
            </a:r>
          </a:p>
        </p:txBody>
      </p:sp>
      <p:sp>
        <p:nvSpPr>
          <p:cNvPr id="3" name="Content Placeholder 2">
            <a:extLst>
              <a:ext uri="{FF2B5EF4-FFF2-40B4-BE49-F238E27FC236}">
                <a16:creationId xmlns:a16="http://schemas.microsoft.com/office/drawing/2014/main" id="{79629098-CE20-BF5B-7984-CCD0DD9B68A0}"/>
              </a:ext>
            </a:extLst>
          </p:cNvPr>
          <p:cNvSpPr>
            <a:spLocks noGrp="1"/>
          </p:cNvSpPr>
          <p:nvPr>
            <p:ph idx="1"/>
          </p:nvPr>
        </p:nvSpPr>
        <p:spPr/>
        <p:txBody>
          <a:bodyPr/>
          <a:lstStyle/>
          <a:p>
            <a:r>
              <a:rPr lang="en-GB" dirty="0"/>
              <a:t>Someone develops dementia every 3 seconds . There are over 55 million cases of people living with dementia since 202.This number doubles every 20 years . This number almost doubles every 20 years . (Alzheimer's disease international).</a:t>
            </a:r>
          </a:p>
          <a:p>
            <a:r>
              <a:rPr lang="en-GB" dirty="0"/>
              <a:t>In the </a:t>
            </a:r>
            <a:r>
              <a:rPr lang="en-GB" dirty="0" err="1"/>
              <a:t>uk</a:t>
            </a:r>
            <a:r>
              <a:rPr lang="en-GB" dirty="0"/>
              <a:t> its currently estimated that 982,000 people living with dementia . (world health </a:t>
            </a:r>
            <a:r>
              <a:rPr lang="en-GB" dirty="0" err="1"/>
              <a:t>organsation</a:t>
            </a:r>
            <a:r>
              <a:rPr lang="en-GB" dirty="0"/>
              <a:t> )</a:t>
            </a:r>
          </a:p>
          <a:p>
            <a:pPr marL="0" indent="0">
              <a:buNone/>
            </a:pPr>
            <a:endParaRPr lang="en-GB" dirty="0"/>
          </a:p>
        </p:txBody>
      </p:sp>
    </p:spTree>
    <p:extLst>
      <p:ext uri="{BB962C8B-B14F-4D97-AF65-F5344CB8AC3E}">
        <p14:creationId xmlns:p14="http://schemas.microsoft.com/office/powerpoint/2010/main" val="34914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032A9-41B0-A1CA-27FC-A79D25EDF69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C21E13D-D4DF-4E32-DBEF-E46794AEFD93}"/>
              </a:ext>
            </a:extLst>
          </p:cNvPr>
          <p:cNvSpPr>
            <a:spLocks noGrp="1"/>
          </p:cNvSpPr>
          <p:nvPr>
            <p:ph idx="1"/>
          </p:nvPr>
        </p:nvSpPr>
        <p:spPr/>
        <p:txBody>
          <a:bodyPr>
            <a:normAutofit fontScale="32500" lnSpcReduction="20000"/>
          </a:bodyPr>
          <a:lstStyle/>
          <a:p>
            <a:pPr algn="l"/>
            <a:r>
              <a:rPr lang="en-GB" sz="4300" b="0" i="0" dirty="0">
                <a:solidFill>
                  <a:srgbClr val="000000"/>
                </a:solidFill>
                <a:effectLst/>
                <a:latin typeface="Segoe UI" panose="020B0502040204020203" pitchFamily="34" charset="0"/>
                <a:hlinkClick r:id="rId2"/>
              </a:rPr>
              <a:t>https://www.nhs.uk/conditions/dementia/about-dementia/what-is-dementia/</a:t>
            </a:r>
            <a:endParaRPr lang="en-GB" sz="4300" b="0" i="0" dirty="0">
              <a:solidFill>
                <a:srgbClr val="000000"/>
              </a:solidFill>
              <a:effectLst/>
              <a:latin typeface="Segoe UI" panose="020B0502040204020203" pitchFamily="34" charset="0"/>
            </a:endParaRPr>
          </a:p>
          <a:p>
            <a:pPr marL="0" indent="0" algn="l">
              <a:buNone/>
            </a:pPr>
            <a:br>
              <a:rPr lang="en-GB" sz="4300" b="0" i="0" dirty="0">
                <a:solidFill>
                  <a:srgbClr val="000000"/>
                </a:solidFill>
                <a:effectLst/>
                <a:latin typeface="Segoe UI" panose="020B0502040204020203" pitchFamily="34" charset="0"/>
              </a:rPr>
            </a:br>
            <a:endParaRPr lang="en-GB" sz="4300" b="0" i="0" dirty="0">
              <a:solidFill>
                <a:srgbClr val="000000"/>
              </a:solidFill>
              <a:effectLst/>
              <a:latin typeface="Segoe UI" panose="020B0502040204020203" pitchFamily="34" charset="0"/>
            </a:endParaRPr>
          </a:p>
          <a:p>
            <a:pPr algn="l"/>
            <a:r>
              <a:rPr lang="en-GB" sz="4300" b="0" i="0" dirty="0">
                <a:solidFill>
                  <a:srgbClr val="000000"/>
                </a:solidFill>
                <a:effectLst/>
                <a:latin typeface="Segoe UI" panose="020B0502040204020203" pitchFamily="34" charset="0"/>
                <a:hlinkClick r:id="rId3" tooltip="Original URL: https://www.alzint.org/about/dementia-facts-figures/dementia-statistics/. Click or tap if you trust this link."/>
              </a:rPr>
              <a:t>https://www.alzint.org/about/dementia-facts-figures/dementia-statistics/</a:t>
            </a:r>
            <a:endParaRPr lang="en-GB" sz="4300" b="0" i="0" dirty="0">
              <a:solidFill>
                <a:srgbClr val="000000"/>
              </a:solidFill>
              <a:effectLst/>
              <a:latin typeface="Segoe UI" panose="020B0502040204020203" pitchFamily="34" charset="0"/>
            </a:endParaRPr>
          </a:p>
          <a:p>
            <a:pPr marL="0" indent="0" algn="l">
              <a:buNone/>
            </a:pPr>
            <a:endParaRPr lang="en-GB" sz="4300" b="0" i="0" dirty="0">
              <a:solidFill>
                <a:srgbClr val="000000"/>
              </a:solidFill>
              <a:effectLst/>
              <a:latin typeface="Segoe UI" panose="020B0502040204020203" pitchFamily="34" charset="0"/>
            </a:endParaRPr>
          </a:p>
          <a:p>
            <a:pPr algn="l"/>
            <a:r>
              <a:rPr lang="en-GB" sz="4300" b="0" i="0" dirty="0">
                <a:solidFill>
                  <a:srgbClr val="000000"/>
                </a:solidFill>
                <a:effectLst/>
                <a:latin typeface="Segoe UI" panose="020B0502040204020203" pitchFamily="34" charset="0"/>
                <a:hlinkClick r:id="rId4" tooltip="Original URL: https://www.alzheimers.org.uk/blog/how-many-people-have-dementia-uk. Click or tap if you trust this link."/>
              </a:rPr>
              <a:t>https://www.alzheimers.org.uk/blog/how-many-people-have-dementia-uk</a:t>
            </a:r>
            <a:r>
              <a:rPr lang="en-GB" sz="4300" b="0" i="0" dirty="0">
                <a:solidFill>
                  <a:srgbClr val="000000"/>
                </a:solidFill>
                <a:effectLst/>
                <a:latin typeface="Segoe UI" panose="020B0502040204020203" pitchFamily="34" charset="0"/>
              </a:rPr>
              <a:t>  </a:t>
            </a:r>
          </a:p>
          <a:p>
            <a:pPr algn="l"/>
            <a:endParaRPr lang="en-GB" sz="4300" b="0" i="0" dirty="0">
              <a:solidFill>
                <a:srgbClr val="000000"/>
              </a:solidFill>
              <a:effectLst/>
              <a:latin typeface="Segoe UI" panose="020B0502040204020203" pitchFamily="34" charset="0"/>
            </a:endParaRPr>
          </a:p>
          <a:p>
            <a:pPr algn="l"/>
            <a:r>
              <a:rPr lang="en-GB" sz="4300" b="0" i="0" dirty="0">
                <a:solidFill>
                  <a:srgbClr val="000000"/>
                </a:solidFill>
                <a:effectLst/>
                <a:latin typeface="Segoe UI" panose="020B0502040204020203" pitchFamily="34" charset="0"/>
              </a:rPr>
              <a:t>NHS. (2023)  </a:t>
            </a:r>
            <a:r>
              <a:rPr lang="en-GB" sz="4300" b="0" i="1" dirty="0">
                <a:solidFill>
                  <a:srgbClr val="000000"/>
                </a:solidFill>
                <a:effectLst/>
                <a:latin typeface="Segoe UI" panose="020B0502040204020203" pitchFamily="34" charset="0"/>
              </a:rPr>
              <a:t>What is dementia?</a:t>
            </a:r>
            <a:r>
              <a:rPr lang="en-GB" sz="4300" i="1" dirty="0">
                <a:solidFill>
                  <a:srgbClr val="000000"/>
                </a:solidFill>
                <a:latin typeface="Segoe UI" panose="020B0502040204020203" pitchFamily="34" charset="0"/>
              </a:rPr>
              <a:t> </a:t>
            </a:r>
            <a:r>
              <a:rPr lang="en-GB" sz="4300" dirty="0">
                <a:solidFill>
                  <a:srgbClr val="000000"/>
                </a:solidFill>
                <a:latin typeface="Segoe UI" panose="020B0502040204020203" pitchFamily="34" charset="0"/>
              </a:rPr>
              <a:t>Available at: </a:t>
            </a:r>
            <a:r>
              <a:rPr lang="en-GB" sz="4300" dirty="0">
                <a:solidFill>
                  <a:srgbClr val="000000"/>
                </a:solidFill>
                <a:latin typeface="Segoe UI" panose="020B0502040204020203" pitchFamily="34" charset="0"/>
                <a:hlinkClick r:id="rId5"/>
              </a:rPr>
              <a:t>https://www.nhs.uk/conditions/dementia/about-dementia/what-is-dementia</a:t>
            </a:r>
            <a:r>
              <a:rPr lang="en-GB" sz="4300" dirty="0">
                <a:solidFill>
                  <a:srgbClr val="000000"/>
                </a:solidFill>
                <a:latin typeface="Segoe UI" panose="020B0502040204020203" pitchFamily="34" charset="0"/>
              </a:rPr>
              <a:t> </a:t>
            </a:r>
            <a:br>
              <a:rPr lang="en-GB" sz="4300" b="0" i="0" dirty="0">
                <a:solidFill>
                  <a:srgbClr val="000000"/>
                </a:solidFill>
                <a:effectLst/>
                <a:latin typeface="Segoe UI" panose="020B0502040204020203" pitchFamily="34" charset="0"/>
              </a:rPr>
            </a:br>
            <a:endParaRPr lang="en-GB" sz="4300" dirty="0">
              <a:solidFill>
                <a:srgbClr val="000000"/>
              </a:solidFill>
              <a:latin typeface="Segoe UI" panose="020B0502040204020203" pitchFamily="34" charset="0"/>
            </a:endParaRPr>
          </a:p>
          <a:p>
            <a:pPr algn="l"/>
            <a:r>
              <a:rPr lang="en-GB" sz="4300" b="0" i="0" dirty="0">
                <a:solidFill>
                  <a:srgbClr val="000000"/>
                </a:solidFill>
                <a:effectLst/>
                <a:latin typeface="Segoe UI" panose="020B0502040204020203" pitchFamily="34" charset="0"/>
                <a:hlinkClick r:id="rId6" tooltip="Original URL: https://www.alz.org/alzheimers-dementia/what-is-dementia/types-of-dementia/vascular-dementia. Click or tap if you trust this link."/>
              </a:rPr>
              <a:t>https://www.alz.org/alzheimers-dementia/what-is-dementia/types-of-dementia/vascular-dementia</a:t>
            </a:r>
            <a:endParaRPr lang="en-GB" sz="4300" b="0" i="0" dirty="0">
              <a:solidFill>
                <a:srgbClr val="000000"/>
              </a:solidFill>
              <a:effectLst/>
              <a:latin typeface="Segoe UI" panose="020B0502040204020203" pitchFamily="34" charset="0"/>
            </a:endParaRPr>
          </a:p>
          <a:p>
            <a:pPr marL="0" indent="0" algn="l">
              <a:buNone/>
            </a:pPr>
            <a:br>
              <a:rPr lang="en-GB" sz="4300" b="0" i="0" dirty="0">
                <a:solidFill>
                  <a:srgbClr val="000000"/>
                </a:solidFill>
                <a:effectLst/>
                <a:latin typeface="Segoe UI" panose="020B0502040204020203" pitchFamily="34" charset="0"/>
              </a:rPr>
            </a:br>
            <a:r>
              <a:rPr lang="en-GB" sz="4300" b="0" i="0" dirty="0">
                <a:solidFill>
                  <a:srgbClr val="000000"/>
                </a:solidFill>
                <a:effectLst/>
                <a:latin typeface="Segoe UI" panose="020B0502040204020203" pitchFamily="34" charset="0"/>
                <a:hlinkClick r:id="rId7" tooltip="Original URL: https://dementiastatistics.org/about-dementia/deaths/. Click or tap if you trust this link."/>
              </a:rPr>
              <a:t>https://dementiastatistics.org/about-dementia/deaths/</a:t>
            </a:r>
            <a:endParaRPr lang="en-GB" sz="43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562758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carved figures of humans">
            <a:extLst>
              <a:ext uri="{FF2B5EF4-FFF2-40B4-BE49-F238E27FC236}">
                <a16:creationId xmlns:a16="http://schemas.microsoft.com/office/drawing/2014/main" id="{EB15411E-98A3-D6C2-A016-553FC2B705DD}"/>
              </a:ext>
            </a:extLst>
          </p:cNvPr>
          <p:cNvPicPr>
            <a:picLocks noChangeAspect="1"/>
          </p:cNvPicPr>
          <p:nvPr/>
        </p:nvPicPr>
        <p:blipFill>
          <a:blip r:embed="rId2">
            <a:alphaModFix amt="50000"/>
            <a:grayscl/>
          </a:blip>
          <a:srcRect t="21051" r="-1" b="-1"/>
          <a:stretch>
            <a:fillRect/>
          </a:stretch>
        </p:blipFill>
        <p:spPr>
          <a:xfrm>
            <a:off x="305" y="10"/>
            <a:ext cx="12191695" cy="6857990"/>
          </a:xfrm>
          <a:prstGeom prst="rect">
            <a:avLst/>
          </a:prstGeom>
        </p:spPr>
      </p:pic>
      <p:sp>
        <p:nvSpPr>
          <p:cNvPr id="2" name="Title 1">
            <a:extLst>
              <a:ext uri="{FF2B5EF4-FFF2-40B4-BE49-F238E27FC236}">
                <a16:creationId xmlns:a16="http://schemas.microsoft.com/office/drawing/2014/main" id="{4B7A50FD-D3F5-EDF8-AF81-0310B01ACD69}"/>
              </a:ext>
            </a:extLst>
          </p:cNvPr>
          <p:cNvSpPr>
            <a:spLocks noGrp="1"/>
          </p:cNvSpPr>
          <p:nvPr>
            <p:ph type="ctrTitle"/>
          </p:nvPr>
        </p:nvSpPr>
        <p:spPr>
          <a:xfrm>
            <a:off x="4976636" y="992221"/>
            <a:ext cx="6247308" cy="4873558"/>
          </a:xfrm>
        </p:spPr>
        <p:txBody>
          <a:bodyPr anchor="ctr">
            <a:normAutofit/>
          </a:bodyPr>
          <a:lstStyle/>
          <a:p>
            <a:r>
              <a:rPr lang="en-GB" sz="4800"/>
              <a:t>The factors influencing the health and wellbeing of locals. </a:t>
            </a:r>
          </a:p>
        </p:txBody>
      </p:sp>
      <p:sp>
        <p:nvSpPr>
          <p:cNvPr id="3" name="Subtitle 2">
            <a:extLst>
              <a:ext uri="{FF2B5EF4-FFF2-40B4-BE49-F238E27FC236}">
                <a16:creationId xmlns:a16="http://schemas.microsoft.com/office/drawing/2014/main" id="{9A886531-2E71-3BD2-6C08-18C770690E5A}"/>
              </a:ext>
            </a:extLst>
          </p:cNvPr>
          <p:cNvSpPr>
            <a:spLocks noGrp="1"/>
          </p:cNvSpPr>
          <p:nvPr>
            <p:ph type="subTitle" idx="1"/>
          </p:nvPr>
        </p:nvSpPr>
        <p:spPr>
          <a:xfrm>
            <a:off x="968056" y="996610"/>
            <a:ext cx="3363901" cy="4864780"/>
          </a:xfrm>
        </p:spPr>
        <p:txBody>
          <a:bodyPr anchor="ctr">
            <a:normAutofit/>
          </a:bodyPr>
          <a:lstStyle/>
          <a:p>
            <a:pPr algn="r"/>
            <a:r>
              <a:rPr lang="en-GB" sz="2000"/>
              <a:t>Sarah-May  Dobinson</a:t>
            </a:r>
          </a:p>
          <a:p>
            <a:pPr algn="r"/>
            <a:r>
              <a:rPr lang="en-GB" sz="2000"/>
              <a:t>2441437</a:t>
            </a:r>
          </a:p>
        </p:txBody>
      </p:sp>
      <p:cxnSp>
        <p:nvCxnSpPr>
          <p:cNvPr id="24" name="Straight Connector 23">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4154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EBB7C-5C47-33F3-E196-60D031EEFABB}"/>
              </a:ext>
            </a:extLst>
          </p:cNvPr>
          <p:cNvSpPr>
            <a:spLocks noGrp="1"/>
          </p:cNvSpPr>
          <p:nvPr>
            <p:ph type="ctrTitle"/>
          </p:nvPr>
        </p:nvSpPr>
        <p:spPr>
          <a:xfrm>
            <a:off x="2414451" y="283029"/>
            <a:ext cx="6675120" cy="522514"/>
          </a:xfrm>
        </p:spPr>
        <p:txBody>
          <a:bodyPr>
            <a:normAutofit/>
          </a:bodyPr>
          <a:lstStyle/>
          <a:p>
            <a:r>
              <a:rPr lang="en-GB" sz="2400" u="sng"/>
              <a:t>There are two main types of dementia</a:t>
            </a:r>
            <a:endParaRPr lang="en-GB" sz="2400" u="sng" dirty="0"/>
          </a:p>
        </p:txBody>
      </p:sp>
      <p:sp>
        <p:nvSpPr>
          <p:cNvPr id="4" name="TextBox 3">
            <a:extLst>
              <a:ext uri="{FF2B5EF4-FFF2-40B4-BE49-F238E27FC236}">
                <a16:creationId xmlns:a16="http://schemas.microsoft.com/office/drawing/2014/main" id="{8A5DA6BE-3E2C-6FA6-534F-D949B523B0EC}"/>
              </a:ext>
            </a:extLst>
          </p:cNvPr>
          <p:cNvSpPr txBox="1"/>
          <p:nvPr/>
        </p:nvSpPr>
        <p:spPr>
          <a:xfrm>
            <a:off x="411478" y="805543"/>
            <a:ext cx="8852265" cy="984885"/>
          </a:xfrm>
          <a:prstGeom prst="rect">
            <a:avLst/>
          </a:prstGeom>
          <a:noFill/>
        </p:spPr>
        <p:txBody>
          <a:bodyPr wrap="square" rtlCol="0">
            <a:spAutoFit/>
          </a:bodyPr>
          <a:lstStyle/>
          <a:p>
            <a:endParaRPr lang="en-GB" sz="2000"/>
          </a:p>
          <a:p>
            <a:r>
              <a:rPr lang="en-GB" sz="2000"/>
              <a:t>.</a:t>
            </a:r>
          </a:p>
          <a:p>
            <a:endParaRPr lang="en-GB" dirty="0"/>
          </a:p>
        </p:txBody>
      </p:sp>
      <p:graphicFrame>
        <p:nvGraphicFramePr>
          <p:cNvPr id="7" name="TextBox 4">
            <a:extLst>
              <a:ext uri="{FF2B5EF4-FFF2-40B4-BE49-F238E27FC236}">
                <a16:creationId xmlns:a16="http://schemas.microsoft.com/office/drawing/2014/main" id="{6E625B54-F0E2-A507-65DC-48FFC72FB667}"/>
              </a:ext>
            </a:extLst>
          </p:cNvPr>
          <p:cNvGraphicFramePr/>
          <p:nvPr>
            <p:extLst>
              <p:ext uri="{D42A27DB-BD31-4B8C-83A1-F6EECF244321}">
                <p14:modId xmlns:p14="http://schemas.microsoft.com/office/powerpoint/2010/main" val="4122043349"/>
              </p:ext>
            </p:extLst>
          </p:nvPr>
        </p:nvGraphicFramePr>
        <p:xfrm>
          <a:off x="1164771" y="1328057"/>
          <a:ext cx="9176658" cy="4125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0190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F00122-78F4-C768-BFD6-4C875F5191CB}"/>
              </a:ext>
            </a:extLst>
          </p:cNvPr>
          <p:cNvSpPr txBox="1"/>
          <p:nvPr/>
        </p:nvSpPr>
        <p:spPr>
          <a:xfrm>
            <a:off x="0" y="1064872"/>
            <a:ext cx="6991109" cy="5632311"/>
          </a:xfrm>
          <a:prstGeom prst="rect">
            <a:avLst/>
          </a:prstGeom>
          <a:noFill/>
        </p:spPr>
        <p:txBody>
          <a:bodyPr wrap="square">
            <a:spAutoFit/>
          </a:bodyPr>
          <a:lstStyle/>
          <a:p>
            <a:pPr lvl="0"/>
            <a:r>
              <a:rPr lang="en-GB" dirty="0"/>
              <a:t>People living in poverty have a higher risk of dementia due to there economic status (Quinn, 2023)  </a:t>
            </a:r>
          </a:p>
          <a:p>
            <a:pPr lvl="0"/>
            <a:endParaRPr lang="en-GB" dirty="0"/>
          </a:p>
          <a:p>
            <a:pPr lvl="0"/>
            <a:r>
              <a:rPr lang="en-GB" dirty="0"/>
              <a:t>.People aren’t receiving the best healthcare or private care services </a:t>
            </a:r>
          </a:p>
          <a:p>
            <a:pPr lvl="0"/>
            <a:endParaRPr lang="en-GB" dirty="0"/>
          </a:p>
          <a:p>
            <a:pPr lvl="0"/>
            <a:r>
              <a:rPr lang="en-GB" dirty="0"/>
              <a:t> Restricted access to nutritious foods </a:t>
            </a:r>
          </a:p>
          <a:p>
            <a:pPr lvl="0"/>
            <a:endParaRPr lang="en-GB" dirty="0"/>
          </a:p>
          <a:p>
            <a:pPr lvl="0"/>
            <a:r>
              <a:rPr lang="en-GB" dirty="0"/>
              <a:t> </a:t>
            </a:r>
            <a:r>
              <a:rPr kumimoji="0" lang="en-GB" sz="1800" b="0" i="0" u="none" strike="noStrike" kern="1200" cap="none" spc="0" normalizeH="0" baseline="0" noProof="0" dirty="0">
                <a:ln>
                  <a:noFill/>
                </a:ln>
                <a:solidFill>
                  <a:prstClr val="black"/>
                </a:solidFill>
                <a:effectLst/>
                <a:uLnTx/>
                <a:uFillTx/>
                <a:latin typeface="Palatino Linotype" panose="02040502050505030304"/>
                <a:ea typeface="+mn-ea"/>
                <a:cs typeface="+mn-cs"/>
              </a:rPr>
              <a:t>Lack of mobility and physical activity will increase the risk of dementia in the elderly.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Palatino Linotype" panose="020405020505050303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Palatino Linotype" panose="02040502050505030304"/>
                <a:ea typeface="+mn-ea"/>
                <a:cs typeface="+mn-cs"/>
              </a:rPr>
              <a:t>Smoking is one of the biggest lifestyle risk factors for dementia (Public Health England, 2021), smoking causes inflammation and to stress cells which has been linked many times to Alzheimer’s disease.</a:t>
            </a:r>
          </a:p>
          <a:p>
            <a:pPr lvl="0"/>
            <a:endParaRPr lang="en-GB" dirty="0"/>
          </a:p>
          <a:p>
            <a:pPr lvl="0"/>
            <a:r>
              <a:rPr lang="en-GB" dirty="0"/>
              <a:t> </a:t>
            </a:r>
            <a:endParaRPr lang="en-US" dirty="0"/>
          </a:p>
          <a:p>
            <a:pPr lvl="0"/>
            <a:endParaRPr lang="en-US" dirty="0"/>
          </a:p>
          <a:p>
            <a:pPr lvl="0"/>
            <a:endParaRPr lang="en-GB" dirty="0"/>
          </a:p>
          <a:p>
            <a:pPr lvl="0"/>
            <a:endParaRPr lang="en-US" dirty="0"/>
          </a:p>
          <a:p>
            <a:pPr lvl="0"/>
            <a:endParaRPr lang="en-US" dirty="0"/>
          </a:p>
        </p:txBody>
      </p:sp>
      <p:sp>
        <p:nvSpPr>
          <p:cNvPr id="6" name="TextBox 5">
            <a:extLst>
              <a:ext uri="{FF2B5EF4-FFF2-40B4-BE49-F238E27FC236}">
                <a16:creationId xmlns:a16="http://schemas.microsoft.com/office/drawing/2014/main" id="{2758729D-E9E8-38C7-64AD-FFA1C5073B0F}"/>
              </a:ext>
            </a:extLst>
          </p:cNvPr>
          <p:cNvSpPr txBox="1"/>
          <p:nvPr/>
        </p:nvSpPr>
        <p:spPr>
          <a:xfrm>
            <a:off x="775504" y="462987"/>
            <a:ext cx="8021255" cy="400110"/>
          </a:xfrm>
          <a:prstGeom prst="rect">
            <a:avLst/>
          </a:prstGeom>
          <a:noFill/>
        </p:spPr>
        <p:txBody>
          <a:bodyPr wrap="square" rtlCol="0">
            <a:spAutoFit/>
          </a:bodyPr>
          <a:lstStyle/>
          <a:p>
            <a:r>
              <a:rPr lang="en-GB" sz="2000" u="sng" dirty="0"/>
              <a:t>The factors influencing dementia </a:t>
            </a:r>
          </a:p>
        </p:txBody>
      </p:sp>
      <p:pic>
        <p:nvPicPr>
          <p:cNvPr id="8" name="Picture 7">
            <a:extLst>
              <a:ext uri="{FF2B5EF4-FFF2-40B4-BE49-F238E27FC236}">
                <a16:creationId xmlns:a16="http://schemas.microsoft.com/office/drawing/2014/main" id="{99C5E3EB-3EB1-4C68-A72F-C53F3D4E574D}"/>
              </a:ext>
            </a:extLst>
          </p:cNvPr>
          <p:cNvPicPr>
            <a:picLocks noChangeAspect="1"/>
          </p:cNvPicPr>
          <p:nvPr/>
        </p:nvPicPr>
        <p:blipFill>
          <a:blip r:embed="rId2"/>
          <a:stretch>
            <a:fillRect/>
          </a:stretch>
        </p:blipFill>
        <p:spPr>
          <a:xfrm>
            <a:off x="6886937" y="231494"/>
            <a:ext cx="5305063" cy="4149524"/>
          </a:xfrm>
          <a:prstGeom prst="rect">
            <a:avLst/>
          </a:prstGeom>
        </p:spPr>
      </p:pic>
    </p:spTree>
    <p:extLst>
      <p:ext uri="{BB962C8B-B14F-4D97-AF65-F5344CB8AC3E}">
        <p14:creationId xmlns:p14="http://schemas.microsoft.com/office/powerpoint/2010/main" val="286223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heel(1)">
                                      <p:cBhvr>
                                        <p:cTn id="10" dur="2000"/>
                                        <p:tgtEl>
                                          <p:spTgt spid="3">
                                            <p:txEl>
                                              <p:pRg st="2" end="2"/>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heel(1)">
                                      <p:cBhvr>
                                        <p:cTn id="13" dur="2000"/>
                                        <p:tgtEl>
                                          <p:spTgt spid="3">
                                            <p:txEl>
                                              <p:pRg st="4" end="4"/>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wheel(1)">
                                      <p:cBhvr>
                                        <p:cTn id="16" dur="2000"/>
                                        <p:tgtEl>
                                          <p:spTgt spid="3">
                                            <p:txEl>
                                              <p:pRg st="6" end="6"/>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wheel(1)">
                                      <p:cBhvr>
                                        <p:cTn id="19"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28932-C337-C7B2-EEEF-C8D1DDE67565}"/>
              </a:ext>
            </a:extLst>
          </p:cNvPr>
          <p:cNvSpPr>
            <a:spLocks noGrp="1"/>
          </p:cNvSpPr>
          <p:nvPr>
            <p:ph type="ctrTitle"/>
          </p:nvPr>
        </p:nvSpPr>
        <p:spPr>
          <a:xfrm>
            <a:off x="2493104" y="515514"/>
            <a:ext cx="8561747" cy="690836"/>
          </a:xfrm>
        </p:spPr>
        <p:txBody>
          <a:bodyPr>
            <a:normAutofit/>
          </a:bodyPr>
          <a:lstStyle/>
          <a:p>
            <a:br>
              <a:rPr lang="en-GB" sz="2000" u="sng" dirty="0"/>
            </a:br>
            <a:r>
              <a:rPr lang="en-GB" sz="2000" u="sng" dirty="0"/>
              <a:t> </a:t>
            </a:r>
          </a:p>
        </p:txBody>
      </p:sp>
      <p:sp>
        <p:nvSpPr>
          <p:cNvPr id="8" name="TextBox 7">
            <a:extLst>
              <a:ext uri="{FF2B5EF4-FFF2-40B4-BE49-F238E27FC236}">
                <a16:creationId xmlns:a16="http://schemas.microsoft.com/office/drawing/2014/main" id="{8C369F49-9080-1274-FA91-A4B4124255C0}"/>
              </a:ext>
            </a:extLst>
          </p:cNvPr>
          <p:cNvSpPr txBox="1"/>
          <p:nvPr/>
        </p:nvSpPr>
        <p:spPr>
          <a:xfrm>
            <a:off x="2257063" y="266218"/>
            <a:ext cx="7245752" cy="1323439"/>
          </a:xfrm>
          <a:prstGeom prst="rect">
            <a:avLst/>
          </a:prstGeom>
          <a:noFill/>
        </p:spPr>
        <p:txBody>
          <a:bodyPr wrap="square" rtlCol="0">
            <a:spAutoFit/>
          </a:bodyPr>
          <a:lstStyle/>
          <a:p>
            <a:r>
              <a:rPr lang="en-GB" sz="2000" u="sng" dirty="0"/>
              <a:t>Environmental factors that have a decline on the risk of dementia</a:t>
            </a:r>
          </a:p>
          <a:p>
            <a:endParaRPr lang="en-GB" sz="2000" u="sng" dirty="0"/>
          </a:p>
          <a:p>
            <a:endParaRPr lang="en-GB" sz="2000" u="sng" dirty="0"/>
          </a:p>
        </p:txBody>
      </p:sp>
      <p:sp>
        <p:nvSpPr>
          <p:cNvPr id="9" name="TextBox 8">
            <a:extLst>
              <a:ext uri="{FF2B5EF4-FFF2-40B4-BE49-F238E27FC236}">
                <a16:creationId xmlns:a16="http://schemas.microsoft.com/office/drawing/2014/main" id="{B715037B-81CD-10E6-C51F-DA160A0A209A}"/>
              </a:ext>
            </a:extLst>
          </p:cNvPr>
          <p:cNvSpPr txBox="1"/>
          <p:nvPr/>
        </p:nvSpPr>
        <p:spPr>
          <a:xfrm>
            <a:off x="81024" y="1331089"/>
            <a:ext cx="3727048" cy="3416320"/>
          </a:xfrm>
          <a:prstGeom prst="rect">
            <a:avLst/>
          </a:prstGeom>
          <a:noFill/>
        </p:spPr>
        <p:txBody>
          <a:bodyPr wrap="square" rtlCol="0">
            <a:spAutoFit/>
          </a:bodyPr>
          <a:lstStyle/>
          <a:p>
            <a:r>
              <a:rPr lang="en-GB" u="sng" dirty="0"/>
              <a:t>Air pollution</a:t>
            </a:r>
          </a:p>
          <a:p>
            <a:r>
              <a:rPr lang="en-GB" dirty="0"/>
              <a:t>this is the largest environmental health risks of all times</a:t>
            </a:r>
          </a:p>
          <a:p>
            <a:r>
              <a:rPr lang="en-GB" dirty="0"/>
              <a:t> </a:t>
            </a:r>
          </a:p>
          <a:p>
            <a:r>
              <a:rPr lang="en-GB" dirty="0"/>
              <a:t>WHO (2023) Reports 7 million deaths each year from too much pollution exposure.</a:t>
            </a:r>
          </a:p>
          <a:p>
            <a:endParaRPr lang="en-GB" dirty="0"/>
          </a:p>
          <a:p>
            <a:r>
              <a:rPr lang="en-GB" dirty="0"/>
              <a:t>Poor air quality increases the risk of dementia and many other chronic diseases. </a:t>
            </a:r>
          </a:p>
          <a:p>
            <a:endParaRPr lang="en-GB" dirty="0"/>
          </a:p>
        </p:txBody>
      </p:sp>
      <p:pic>
        <p:nvPicPr>
          <p:cNvPr id="11" name="Picture 10">
            <a:extLst>
              <a:ext uri="{FF2B5EF4-FFF2-40B4-BE49-F238E27FC236}">
                <a16:creationId xmlns:a16="http://schemas.microsoft.com/office/drawing/2014/main" id="{19861FED-A9AA-0806-6394-2C6B5A21EA34}"/>
              </a:ext>
            </a:extLst>
          </p:cNvPr>
          <p:cNvPicPr>
            <a:picLocks noChangeAspect="1"/>
          </p:cNvPicPr>
          <p:nvPr/>
        </p:nvPicPr>
        <p:blipFill>
          <a:blip r:embed="rId2"/>
          <a:stretch>
            <a:fillRect/>
          </a:stretch>
        </p:blipFill>
        <p:spPr>
          <a:xfrm>
            <a:off x="3544900" y="1589657"/>
            <a:ext cx="4489289" cy="2873286"/>
          </a:xfrm>
          <a:prstGeom prst="rect">
            <a:avLst/>
          </a:prstGeom>
        </p:spPr>
      </p:pic>
      <p:sp>
        <p:nvSpPr>
          <p:cNvPr id="12" name="TextBox 11">
            <a:extLst>
              <a:ext uri="{FF2B5EF4-FFF2-40B4-BE49-F238E27FC236}">
                <a16:creationId xmlns:a16="http://schemas.microsoft.com/office/drawing/2014/main" id="{3B76A2A8-E95E-A784-E2B1-554BEFC38C7F}"/>
              </a:ext>
            </a:extLst>
          </p:cNvPr>
          <p:cNvSpPr txBox="1"/>
          <p:nvPr/>
        </p:nvSpPr>
        <p:spPr>
          <a:xfrm>
            <a:off x="8034189" y="1321101"/>
            <a:ext cx="3934034" cy="2862322"/>
          </a:xfrm>
          <a:prstGeom prst="rect">
            <a:avLst/>
          </a:prstGeom>
          <a:noFill/>
        </p:spPr>
        <p:txBody>
          <a:bodyPr wrap="square" rtlCol="0">
            <a:spAutoFit/>
          </a:bodyPr>
          <a:lstStyle/>
          <a:p>
            <a:r>
              <a:rPr lang="en-GB" u="sng" dirty="0"/>
              <a:t>Better surroundings </a:t>
            </a:r>
          </a:p>
          <a:p>
            <a:r>
              <a:rPr lang="en-GB" dirty="0"/>
              <a:t>Green environments promotes social engagement which encourages relaxation</a:t>
            </a:r>
          </a:p>
          <a:p>
            <a:r>
              <a:rPr lang="en-GB" dirty="0"/>
              <a:t>This helps with brain health which lowers the risk of depression. </a:t>
            </a:r>
          </a:p>
          <a:p>
            <a:r>
              <a:rPr lang="en-GB" dirty="0"/>
              <a:t>Lowering the risk of depression is reducing the chances of dementia in the elderly. </a:t>
            </a:r>
          </a:p>
          <a:p>
            <a:endParaRPr lang="en-GB" dirty="0"/>
          </a:p>
        </p:txBody>
      </p:sp>
    </p:spTree>
    <p:extLst>
      <p:ext uri="{BB962C8B-B14F-4D97-AF65-F5344CB8AC3E}">
        <p14:creationId xmlns:p14="http://schemas.microsoft.com/office/powerpoint/2010/main" val="2531631643"/>
      </p:ext>
    </p:extLst>
  </p:cSld>
  <p:clrMapOvr>
    <a:masterClrMapping/>
  </p:clrMapOvr>
  <p:transition spd="slow">
    <p:wheel spokes="1"/>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A6667A-4D96-43DD-B751-9148E9E21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89659-25C5-49A3-A2A8-B3A2D97CFD9A}"/>
              </a:ext>
            </a:extLst>
          </p:cNvPr>
          <p:cNvSpPr>
            <a:spLocks noGrp="1"/>
          </p:cNvSpPr>
          <p:nvPr>
            <p:ph type="title"/>
          </p:nvPr>
        </p:nvSpPr>
        <p:spPr>
          <a:xfrm>
            <a:off x="1534696" y="566057"/>
            <a:ext cx="5467239" cy="712807"/>
          </a:xfrm>
        </p:spPr>
        <p:txBody>
          <a:bodyPr>
            <a:normAutofit/>
          </a:bodyPr>
          <a:lstStyle/>
          <a:p>
            <a:r>
              <a:rPr lang="en-GB" sz="2000" u="sng" dirty="0"/>
              <a:t>How these factors affect individuals' health and wellbeing</a:t>
            </a:r>
          </a:p>
        </p:txBody>
      </p:sp>
      <p:cxnSp>
        <p:nvCxnSpPr>
          <p:cNvPr id="12" name="Straight Connector 11">
            <a:extLst>
              <a:ext uri="{FF2B5EF4-FFF2-40B4-BE49-F238E27FC236}">
                <a16:creationId xmlns:a16="http://schemas.microsoft.com/office/drawing/2014/main" id="{37407F98-9989-4161-8760-59CB100E13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EFBD590-7D64-4B04-9FCD-3B817DF01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751028E-3646-F951-BE9B-7367F50A1FE6}"/>
              </a:ext>
            </a:extLst>
          </p:cNvPr>
          <p:cNvSpPr>
            <a:spLocks noGrp="1"/>
          </p:cNvSpPr>
          <p:nvPr>
            <p:ph idx="1"/>
          </p:nvPr>
        </p:nvSpPr>
        <p:spPr>
          <a:xfrm>
            <a:off x="304806" y="1844922"/>
            <a:ext cx="6697130" cy="3621424"/>
          </a:xfrm>
        </p:spPr>
        <p:txBody>
          <a:bodyPr>
            <a:normAutofit fontScale="92500" lnSpcReduction="20000"/>
          </a:bodyPr>
          <a:lstStyle/>
          <a:p>
            <a:pPr>
              <a:lnSpc>
                <a:spcPct val="110000"/>
              </a:lnSpc>
            </a:pPr>
            <a:r>
              <a:rPr lang="en-GB" sz="1800" dirty="0"/>
              <a:t>Poverty and low income reduces access to nutritious food and good accommodation (Alzheimer’s society, 2023) this can have a negative effect on cognitive decline and increase stress levels; this has a negative effect on a person’s physical and emotional wellbeing</a:t>
            </a:r>
          </a:p>
          <a:p>
            <a:pPr marL="0" indent="0">
              <a:lnSpc>
                <a:spcPct val="110000"/>
              </a:lnSpc>
              <a:buNone/>
            </a:pPr>
            <a:r>
              <a:rPr lang="en-GB" sz="1800" dirty="0"/>
              <a:t>. Lack of physical activity reduces blood flow to the brain which weakens muscles, which increases the risk of an elderly person falling over which can make daily activities much harder (Public Health England, 2021)</a:t>
            </a:r>
          </a:p>
          <a:p>
            <a:pPr marL="0" indent="0">
              <a:lnSpc>
                <a:spcPct val="110000"/>
              </a:lnSpc>
              <a:buNone/>
            </a:pPr>
            <a:r>
              <a:rPr lang="en-GB" sz="1800" dirty="0"/>
              <a:t>Poor living environments and lack of social communication and support increases the chance of loneliness and anxiety this has a negative impact on the individual's mental wellbeing and quality of life (Alzheimer’s Society, 2023)</a:t>
            </a:r>
          </a:p>
          <a:p>
            <a:pPr>
              <a:lnSpc>
                <a:spcPct val="110000"/>
              </a:lnSpc>
            </a:pPr>
            <a:endParaRPr lang="en-GB" sz="1400" dirty="0"/>
          </a:p>
        </p:txBody>
      </p:sp>
      <p:grpSp>
        <p:nvGrpSpPr>
          <p:cNvPr id="16" name="Group 15">
            <a:extLst>
              <a:ext uri="{FF2B5EF4-FFF2-40B4-BE49-F238E27FC236}">
                <a16:creationId xmlns:a16="http://schemas.microsoft.com/office/drawing/2014/main" id="{B714868C-C786-4A19-9634-7E254CDEF9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7" name="Rectangle 16">
              <a:extLst>
                <a:ext uri="{FF2B5EF4-FFF2-40B4-BE49-F238E27FC236}">
                  <a16:creationId xmlns:a16="http://schemas.microsoft.com/office/drawing/2014/main" id="{EE4B9CE0-E4E3-4C2C-8503-08B2F7C1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34E7AEE-772A-4CC5-B54F-90C3ED613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EEC4378F-1C7E-406F-B079-3E4071670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3870" y="976036"/>
            <a:ext cx="3122340" cy="4138331"/>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091B97-C462-2712-F099-EBDEB5628AFB}"/>
              </a:ext>
            </a:extLst>
          </p:cNvPr>
          <p:cNvPicPr>
            <a:picLocks noChangeAspect="1"/>
          </p:cNvPicPr>
          <p:nvPr/>
        </p:nvPicPr>
        <p:blipFill>
          <a:blip r:embed="rId2"/>
          <a:stretch>
            <a:fillRect/>
          </a:stretch>
        </p:blipFill>
        <p:spPr>
          <a:xfrm>
            <a:off x="8116373" y="2164215"/>
            <a:ext cx="2799103" cy="1770432"/>
          </a:xfrm>
          <a:prstGeom prst="rect">
            <a:avLst/>
          </a:prstGeom>
        </p:spPr>
      </p:pic>
      <p:pic>
        <p:nvPicPr>
          <p:cNvPr id="22" name="Picture 21">
            <a:extLst>
              <a:ext uri="{FF2B5EF4-FFF2-40B4-BE49-F238E27FC236}">
                <a16:creationId xmlns:a16="http://schemas.microsoft.com/office/drawing/2014/main" id="{53C3DC53-9A76-405B-8E26-288104344C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24" name="Straight Connector 23">
            <a:extLst>
              <a:ext uri="{FF2B5EF4-FFF2-40B4-BE49-F238E27FC236}">
                <a16:creationId xmlns:a16="http://schemas.microsoft.com/office/drawing/2014/main" id="{01D6852A-228F-4B9A-A8F8-3617243673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533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4E176-7F5C-591B-9DE1-C4D9B091A743}"/>
              </a:ext>
            </a:extLst>
          </p:cNvPr>
          <p:cNvSpPr>
            <a:spLocks noGrp="1"/>
          </p:cNvSpPr>
          <p:nvPr>
            <p:ph type="ctrTitle"/>
          </p:nvPr>
        </p:nvSpPr>
        <p:spPr>
          <a:xfrm>
            <a:off x="3930976" y="94269"/>
            <a:ext cx="9049731" cy="575034"/>
          </a:xfrm>
        </p:spPr>
        <p:txBody>
          <a:bodyPr>
            <a:normAutofit/>
          </a:bodyPr>
          <a:lstStyle/>
          <a:p>
            <a:r>
              <a:rPr lang="en-GB" sz="2400" u="sng" dirty="0"/>
              <a:t>Reference list</a:t>
            </a:r>
          </a:p>
        </p:txBody>
      </p:sp>
      <p:sp>
        <p:nvSpPr>
          <p:cNvPr id="3" name="Subtitle 2">
            <a:extLst>
              <a:ext uri="{FF2B5EF4-FFF2-40B4-BE49-F238E27FC236}">
                <a16:creationId xmlns:a16="http://schemas.microsoft.com/office/drawing/2014/main" id="{39B27AD6-369F-66AA-BA81-0DD54F60F217}"/>
              </a:ext>
            </a:extLst>
          </p:cNvPr>
          <p:cNvSpPr>
            <a:spLocks noGrp="1"/>
          </p:cNvSpPr>
          <p:nvPr>
            <p:ph type="subTitle" idx="1"/>
          </p:nvPr>
        </p:nvSpPr>
        <p:spPr>
          <a:xfrm>
            <a:off x="631596" y="1149531"/>
            <a:ext cx="10423256" cy="870858"/>
          </a:xfrm>
        </p:spPr>
        <p:txBody>
          <a:bodyPr>
            <a:normAutofit fontScale="25000" lnSpcReduction="20000"/>
          </a:bodyPr>
          <a:lstStyle/>
          <a:p>
            <a:pPr algn="l" fontAlgn="base">
              <a:spcAft>
                <a:spcPts val="900"/>
              </a:spcAft>
              <a:buNone/>
            </a:pPr>
            <a:r>
              <a:rPr lang="en-GB" sz="4800" b="0" i="0" dirty="0">
                <a:solidFill>
                  <a:srgbClr val="242424"/>
                </a:solidFill>
                <a:effectLst/>
                <a:latin typeface="inherit"/>
              </a:rPr>
              <a:t>Alzheimer’s Society. (2023) Dementia and the local community: improving lives and inclusion. Available at: </a:t>
            </a:r>
            <a:r>
              <a:rPr lang="en-GB" sz="4800" b="0" i="0" dirty="0">
                <a:solidFill>
                  <a:srgbClr val="242424"/>
                </a:solidFill>
                <a:effectLst/>
                <a:latin typeface="inherit"/>
                <a:hlinkClick r:id="rId2" tooltip="https://www.alzheimers.org.uk/"/>
              </a:rPr>
              <a:t>https://www.alzheimers.org.uk/</a:t>
            </a:r>
            <a:r>
              <a:rPr lang="en-GB" sz="4800" b="0" i="0" dirty="0">
                <a:solidFill>
                  <a:srgbClr val="242424"/>
                </a:solidFill>
                <a:effectLst/>
                <a:latin typeface="inherit"/>
              </a:rPr>
              <a:t> (Accessed: 27 October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Alzheimer’s Society. (2023) Social factors and dementia. Available at: </a:t>
            </a:r>
            <a:r>
              <a:rPr lang="en-GB" sz="4800" b="0" i="0" dirty="0">
                <a:solidFill>
                  <a:srgbClr val="242424"/>
                </a:solidFill>
                <a:effectLst/>
                <a:latin typeface="inherit"/>
                <a:hlinkClick r:id="rId2" tooltip="https://www.alzheimers.org.uk"/>
              </a:rPr>
              <a:t>https://www.alzheimers.org.uk</a:t>
            </a:r>
            <a:r>
              <a:rPr lang="en-GB" sz="4800" b="0" i="0" dirty="0">
                <a:solidFill>
                  <a:srgbClr val="242424"/>
                </a:solidFill>
                <a:effectLst/>
                <a:latin typeface="inherit"/>
              </a:rPr>
              <a:t> (Accessed: 5 November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Alzheimer’s Society. (2024) The psychological and emotional impact of dementia. Available at: </a:t>
            </a:r>
            <a:r>
              <a:rPr lang="en-GB" sz="4800" b="0" i="0" dirty="0">
                <a:solidFill>
                  <a:srgbClr val="242424"/>
                </a:solidFill>
                <a:effectLst/>
                <a:latin typeface="inherit"/>
                <a:hlinkClick r:id="rId3" tooltip="https://www.alzheimers.org.uk/get-support/help-dementia-care/understanding-supporting-person-dementia-psychological-emotional-impact"/>
              </a:rPr>
              <a:t>https://www.alzheimers.org.uk/get-support/help-dementia-care/understanding-supporting-person-dementia-psychological-emotional-impact</a:t>
            </a:r>
            <a:r>
              <a:rPr lang="en-GB" sz="4800" b="0" i="0" dirty="0">
                <a:solidFill>
                  <a:srgbClr val="242424"/>
                </a:solidFill>
                <a:effectLst/>
                <a:latin typeface="inherit"/>
              </a:rPr>
              <a:t> (Accessed: 27 October 2025).</a:t>
            </a:r>
            <a:endParaRPr lang="en-GB" sz="4800" dirty="0">
              <a:solidFill>
                <a:srgbClr val="242424"/>
              </a:solidFill>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NHS England. (2022) Dementia Well Pathway. Available at: </a:t>
            </a:r>
            <a:r>
              <a:rPr lang="en-GB" sz="4800" b="0" i="0" dirty="0">
                <a:solidFill>
                  <a:srgbClr val="242424"/>
                </a:solidFill>
                <a:effectLst/>
                <a:latin typeface="inherit"/>
                <a:hlinkClick r:id="rId4" tooltip="https://www.england.nhs.uk/mental-health/dementia/"/>
              </a:rPr>
              <a:t>https://www.england.nhs.uk/mental-health/dementia/</a:t>
            </a:r>
            <a:r>
              <a:rPr lang="en-GB" sz="4800" b="0" i="0" dirty="0">
                <a:solidFill>
                  <a:srgbClr val="242424"/>
                </a:solidFill>
                <a:effectLst/>
                <a:latin typeface="inherit"/>
              </a:rPr>
              <a:t> (Accessed: 27 October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Public Health England. (2021) Health matters: midlife approaches to reduce dementia risk. GOV.UK. Available at: </a:t>
            </a:r>
            <a:r>
              <a:rPr lang="en-GB" sz="4800" b="0" i="0" dirty="0">
                <a:solidFill>
                  <a:srgbClr val="242424"/>
                </a:solidFill>
                <a:effectLst/>
                <a:latin typeface="inherit"/>
                <a:hlinkClick r:id="rId5" tooltip="https://www.gov.uk/government/publications/health-matters-midlife-approaches-to-reduce-dementia-risk"/>
              </a:rPr>
              <a:t>https://www.gov.uk/government/publications/health-matters-midlife-approaches-to-reduce-dementia-risk</a:t>
            </a:r>
            <a:r>
              <a:rPr lang="en-GB" sz="4800" b="0" i="0" dirty="0">
                <a:solidFill>
                  <a:srgbClr val="242424"/>
                </a:solidFill>
                <a:effectLst/>
                <a:latin typeface="inherit"/>
              </a:rPr>
              <a:t> (Accessed: 27 October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Public Health England. (2021) Health matters: preventing dementia. GOV.UK. Available at: </a:t>
            </a:r>
            <a:r>
              <a:rPr lang="en-GB" sz="4800" b="0" i="0" dirty="0">
                <a:solidFill>
                  <a:srgbClr val="242424"/>
                </a:solidFill>
                <a:effectLst/>
                <a:latin typeface="inherit"/>
                <a:hlinkClick r:id="rId6" tooltip="https://www.gov.uk/government/publications/health-matters-preventing-dementia"/>
              </a:rPr>
              <a:t>https://www.gov.uk/government/publications/health-matters-preventing-dementia</a:t>
            </a:r>
            <a:r>
              <a:rPr lang="en-GB" sz="4800" b="0" i="0" dirty="0">
                <a:solidFill>
                  <a:srgbClr val="242424"/>
                </a:solidFill>
                <a:effectLst/>
                <a:latin typeface="inherit"/>
              </a:rPr>
              <a:t> (Accessed: 5 November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Quinn, H. (2023) Poverty is linked to increased dementia risk, regardless of genetics. Nursing in Practice, 9 March. Available at: </a:t>
            </a:r>
            <a:r>
              <a:rPr lang="en-GB" sz="4800" b="0" i="0" dirty="0">
                <a:solidFill>
                  <a:srgbClr val="242424"/>
                </a:solidFill>
                <a:effectLst/>
                <a:latin typeface="inherit"/>
                <a:hlinkClick r:id="rId7" tooltip="https://www.nursinginpractice.com/latest-news/poverty-is-linked-to-increased-dementia-risk-regardless-of-genetics/"/>
              </a:rPr>
              <a:t>https://www.nursinginpractice.com/latest-news/poverty-is-linked-to-increased-dementia-risk-regardless-of-genetics/</a:t>
            </a:r>
            <a:r>
              <a:rPr lang="en-GB" sz="4800" b="0" i="0" dirty="0">
                <a:solidFill>
                  <a:srgbClr val="242424"/>
                </a:solidFill>
                <a:effectLst/>
                <a:latin typeface="inherit"/>
              </a:rPr>
              <a:t> (Accessed: 27 October 2025).</a:t>
            </a:r>
            <a:endParaRPr lang="en-GB" sz="4800" b="0" i="0" dirty="0">
              <a:solidFill>
                <a:srgbClr val="242424"/>
              </a:solidFill>
              <a:effectLst/>
              <a:latin typeface="Times New Roman" panose="02020603050405020304" pitchFamily="18" charset="0"/>
            </a:endParaRPr>
          </a:p>
          <a:p>
            <a:pPr algn="l" fontAlgn="base">
              <a:spcAft>
                <a:spcPts val="900"/>
              </a:spcAft>
              <a:buNone/>
            </a:pPr>
            <a:r>
              <a:rPr lang="en-GB" sz="4800" b="0" i="0" dirty="0">
                <a:solidFill>
                  <a:srgbClr val="242424"/>
                </a:solidFill>
                <a:effectLst/>
                <a:latin typeface="inherit"/>
              </a:rPr>
              <a:t>World Health Organization. (2023) Air pollution. Available at: </a:t>
            </a:r>
            <a:r>
              <a:rPr lang="en-GB" sz="4800" b="0" i="0" dirty="0">
                <a:solidFill>
                  <a:srgbClr val="242424"/>
                </a:solidFill>
                <a:effectLst/>
                <a:latin typeface="inherit"/>
                <a:hlinkClick r:id="rId8" tooltip="https://www.who.int/news-room/fact-sheets/detail/air-pollution"/>
              </a:rPr>
              <a:t>https://www.who.int/news-room/fact-sheets/detail/air-pollution</a:t>
            </a:r>
            <a:r>
              <a:rPr lang="en-GB" sz="4800" b="0" i="0" dirty="0">
                <a:solidFill>
                  <a:srgbClr val="242424"/>
                </a:solidFill>
                <a:effectLst/>
                <a:latin typeface="inherit"/>
              </a:rPr>
              <a:t> (Accessed: 27 October 2025).</a:t>
            </a:r>
            <a:endParaRPr lang="en-GB" sz="4800" b="0" i="0" dirty="0">
              <a:solidFill>
                <a:srgbClr val="242424"/>
              </a:solidFill>
              <a:effectLst/>
              <a:latin typeface="Times New Roman" panose="02020603050405020304" pitchFamily="18" charset="0"/>
            </a:endParaRPr>
          </a:p>
          <a:p>
            <a:pPr algn="l" fontAlgn="base">
              <a:buNone/>
            </a:pPr>
            <a:br>
              <a:rPr lang="en-GB" b="0" i="0" dirty="0">
                <a:solidFill>
                  <a:srgbClr val="242424"/>
                </a:solidFill>
                <a:effectLst/>
                <a:latin typeface="inherit"/>
              </a:rPr>
            </a:br>
            <a:endParaRPr lang="en-GB" b="0" i="0" dirty="0">
              <a:solidFill>
                <a:srgbClr val="242424"/>
              </a:solidFill>
              <a:effectLst/>
              <a:latin typeface="Segoe UI" panose="020B0502040204020203" pitchFamily="34" charset="0"/>
            </a:endParaRPr>
          </a:p>
          <a:p>
            <a:pPr algn="l">
              <a:spcAft>
                <a:spcPts val="900"/>
              </a:spcAft>
              <a:buNone/>
            </a:pPr>
            <a:br>
              <a:rPr lang="en-GB" b="0" i="0" dirty="0">
                <a:solidFill>
                  <a:srgbClr val="000000"/>
                </a:solidFill>
                <a:effectLst/>
                <a:latin typeface="Times New Roman" panose="02020603050405020304" pitchFamily="18" charset="0"/>
              </a:rPr>
            </a:br>
            <a:endParaRPr lang="en-GB" b="0" i="0" dirty="0">
              <a:solidFill>
                <a:srgbClr val="000000"/>
              </a:solidFill>
              <a:effectLst/>
              <a:latin typeface="Times New Roman" panose="02020603050405020304" pitchFamily="18" charset="0"/>
            </a:endParaRPr>
          </a:p>
          <a:p>
            <a:pPr>
              <a:buNone/>
            </a:pPr>
            <a:br>
              <a:rPr lang="en-GB" dirty="0"/>
            </a:br>
            <a:br>
              <a:rPr lang="en-GB" i="1" dirty="0">
                <a:effectLst/>
                <a:latin typeface="inherit"/>
              </a:rPr>
            </a:br>
            <a:endParaRPr lang="en-GB" i="1" dirty="0"/>
          </a:p>
        </p:txBody>
      </p:sp>
    </p:spTree>
    <p:extLst>
      <p:ext uri="{BB962C8B-B14F-4D97-AF65-F5344CB8AC3E}">
        <p14:creationId xmlns:p14="http://schemas.microsoft.com/office/powerpoint/2010/main" val="2735529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C17278C5-34E8-4293-BE47-73B18483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1"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a:ea typeface="+mn-ea"/>
              <a:cs typeface="+mn-cs"/>
            </a:endParaRPr>
          </a:p>
        </p:txBody>
      </p:sp>
      <p:pic>
        <p:nvPicPr>
          <p:cNvPr id="29" name="Picture 28" descr="A splash of colours on a white surface">
            <a:extLst>
              <a:ext uri="{FF2B5EF4-FFF2-40B4-BE49-F238E27FC236}">
                <a16:creationId xmlns:a16="http://schemas.microsoft.com/office/drawing/2014/main" id="{52491053-60B5-8D97-CACA-C1F001BE9E16}"/>
              </a:ext>
            </a:extLst>
          </p:cNvPr>
          <p:cNvPicPr>
            <a:picLocks noChangeAspect="1"/>
          </p:cNvPicPr>
          <p:nvPr/>
        </p:nvPicPr>
        <p:blipFill>
          <a:blip r:embed="rId2">
            <a:duotone>
              <a:schemeClr val="accent1">
                <a:shade val="45000"/>
                <a:satMod val="135000"/>
              </a:schemeClr>
              <a:prstClr val="white"/>
            </a:duotone>
            <a:alphaModFix amt="35000"/>
          </a:blip>
          <a:srcRect t="2466" b="22534"/>
          <a:stretch>
            <a:fillRect/>
          </a:stretch>
        </p:blipFill>
        <p:spPr>
          <a:xfrm>
            <a:off x="150472" y="1707306"/>
            <a:ext cx="11925780" cy="5023762"/>
          </a:xfrm>
          <a:prstGeom prst="rect">
            <a:avLst/>
          </a:prstGeom>
        </p:spPr>
      </p:pic>
      <p:sp>
        <p:nvSpPr>
          <p:cNvPr id="2" name="Title 1">
            <a:extLst>
              <a:ext uri="{FF2B5EF4-FFF2-40B4-BE49-F238E27FC236}">
                <a16:creationId xmlns:a16="http://schemas.microsoft.com/office/drawing/2014/main" id="{A8EEE758-2C1E-9643-1D0F-568981AD8D5D}"/>
              </a:ext>
            </a:extLst>
          </p:cNvPr>
          <p:cNvSpPr>
            <a:spLocks noGrp="1"/>
          </p:cNvSpPr>
          <p:nvPr>
            <p:ph type="ctrTitle"/>
          </p:nvPr>
        </p:nvSpPr>
        <p:spPr>
          <a:xfrm>
            <a:off x="2038865" y="806467"/>
            <a:ext cx="8303739" cy="773903"/>
          </a:xfrm>
        </p:spPr>
        <p:txBody>
          <a:bodyPr anchor="b">
            <a:noAutofit/>
          </a:bodyPr>
          <a:lstStyle/>
          <a:p>
            <a:r>
              <a:rPr lang="en-US" sz="2000" b="0" u="sng" dirty="0">
                <a:solidFill>
                  <a:srgbClr val="FFFFFF"/>
                </a:solidFill>
                <a:latin typeface="Arial Hebrew" pitchFamily="2" charset="-79"/>
                <a:cs typeface="Arial Hebrew" pitchFamily="2" charset="-79"/>
              </a:rPr>
              <a:t>The impact of dementia on the lives of the individual and the people around them</a:t>
            </a:r>
          </a:p>
        </p:txBody>
      </p:sp>
      <p:cxnSp>
        <p:nvCxnSpPr>
          <p:cNvPr id="53" name="Straight Connector 5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8"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 name="TextBox 5">
            <a:extLst>
              <a:ext uri="{FF2B5EF4-FFF2-40B4-BE49-F238E27FC236}">
                <a16:creationId xmlns:a16="http://schemas.microsoft.com/office/drawing/2014/main" id="{9C915E37-E701-3BDC-36E0-2316C8F981D2}"/>
              </a:ext>
            </a:extLst>
          </p:cNvPr>
          <p:cNvSpPr txBox="1"/>
          <p:nvPr/>
        </p:nvSpPr>
        <p:spPr>
          <a:xfrm>
            <a:off x="8878" y="2047548"/>
            <a:ext cx="6620717" cy="5616922"/>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The diagnosis often causes shock, sadness and fear about the future.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Memory loss and confusion make everyday life harder and create frustration.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Daily activities such as cooking, using transport or managing money become difficult without support.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Loss of independence affects confidence.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Mood and behaviour may change, including anxiety, agitation or talking about people who have passed away.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Communication becomes harder, making it difficult to express needs or feelings.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Gill Sans Nov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39" name="Subtitle 38">
            <a:extLst>
              <a:ext uri="{FF2B5EF4-FFF2-40B4-BE49-F238E27FC236}">
                <a16:creationId xmlns:a16="http://schemas.microsoft.com/office/drawing/2014/main" id="{AE0A7B07-838A-3932-ADA4-89AE475C74D1}"/>
              </a:ext>
            </a:extLst>
          </p:cNvPr>
          <p:cNvSpPr>
            <a:spLocks noGrp="1"/>
          </p:cNvSpPr>
          <p:nvPr>
            <p:ph type="subTitle" idx="1"/>
          </p:nvPr>
        </p:nvSpPr>
        <p:spPr>
          <a:xfrm>
            <a:off x="468774" y="1707303"/>
            <a:ext cx="6342926" cy="427006"/>
          </a:xfrm>
        </p:spPr>
        <p:txBody>
          <a:bodyPr>
            <a:normAutofit/>
          </a:bodyPr>
          <a:lstStyle/>
          <a:p>
            <a:r>
              <a:rPr lang="en-US" sz="2200" dirty="0">
                <a:solidFill>
                  <a:schemeClr val="bg1"/>
                </a:solidFill>
                <a:latin typeface="Arial Hebrew" pitchFamily="2" charset="-79"/>
                <a:cs typeface="Arial Hebrew" pitchFamily="2" charset="-79"/>
              </a:rPr>
              <a:t>           THE IMPACT ON THE INDIVIDUAL</a:t>
            </a:r>
          </a:p>
        </p:txBody>
      </p:sp>
      <p:pic>
        <p:nvPicPr>
          <p:cNvPr id="47" name="Picture 46" descr="A person and person sitting on a couch and playing with puzzle&#10;&#10;AI-generated content may be incorrect.">
            <a:extLst>
              <a:ext uri="{FF2B5EF4-FFF2-40B4-BE49-F238E27FC236}">
                <a16:creationId xmlns:a16="http://schemas.microsoft.com/office/drawing/2014/main" id="{70B30615-AE55-2462-BC2F-DF1444466150}"/>
              </a:ext>
            </a:extLst>
          </p:cNvPr>
          <p:cNvPicPr>
            <a:picLocks noChangeAspect="1"/>
          </p:cNvPicPr>
          <p:nvPr/>
        </p:nvPicPr>
        <p:blipFill>
          <a:blip r:embed="rId3"/>
          <a:stretch>
            <a:fillRect/>
          </a:stretch>
        </p:blipFill>
        <p:spPr>
          <a:xfrm>
            <a:off x="6771189" y="1707305"/>
            <a:ext cx="5270339" cy="5023761"/>
          </a:xfrm>
          <a:prstGeom prst="rect">
            <a:avLst/>
          </a:prstGeom>
        </p:spPr>
      </p:pic>
    </p:spTree>
    <p:extLst>
      <p:ext uri="{BB962C8B-B14F-4D97-AF65-F5344CB8AC3E}">
        <p14:creationId xmlns:p14="http://schemas.microsoft.com/office/powerpoint/2010/main" val="2805987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C0B1DB5-A35A-6B16-C320-CA40623EF5A1}"/>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C6EE27B-BB92-F793-2F2C-EF23FA0EB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1" name="!!Rectangle">
            <a:extLst>
              <a:ext uri="{FF2B5EF4-FFF2-40B4-BE49-F238E27FC236}">
                <a16:creationId xmlns:a16="http://schemas.microsoft.com/office/drawing/2014/main" id="{766E4097-9DB0-0BA6-0C81-7FBF36196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a:ea typeface="+mn-ea"/>
              <a:cs typeface="+mn-cs"/>
            </a:endParaRPr>
          </a:p>
        </p:txBody>
      </p:sp>
      <p:pic>
        <p:nvPicPr>
          <p:cNvPr id="29" name="Picture 28" descr="A splash of colours on a white surface">
            <a:extLst>
              <a:ext uri="{FF2B5EF4-FFF2-40B4-BE49-F238E27FC236}">
                <a16:creationId xmlns:a16="http://schemas.microsoft.com/office/drawing/2014/main" id="{7F51F08A-7F68-9292-6FC2-DEB141D40887}"/>
              </a:ext>
            </a:extLst>
          </p:cNvPr>
          <p:cNvPicPr>
            <a:picLocks noChangeAspect="1"/>
          </p:cNvPicPr>
          <p:nvPr/>
        </p:nvPicPr>
        <p:blipFill>
          <a:blip r:embed="rId2">
            <a:duotone>
              <a:schemeClr val="accent1">
                <a:shade val="45000"/>
                <a:satMod val="135000"/>
              </a:schemeClr>
              <a:prstClr val="white"/>
            </a:duotone>
            <a:alphaModFix amt="35000"/>
          </a:blip>
          <a:srcRect t="2466" b="22534"/>
          <a:stretch>
            <a:fillRect/>
          </a:stretch>
        </p:blipFill>
        <p:spPr>
          <a:xfrm>
            <a:off x="20" y="-8877"/>
            <a:ext cx="12191980" cy="6858000"/>
          </a:xfrm>
          <a:prstGeom prst="rect">
            <a:avLst/>
          </a:prstGeom>
        </p:spPr>
      </p:pic>
      <p:sp>
        <p:nvSpPr>
          <p:cNvPr id="2" name="Title 1">
            <a:extLst>
              <a:ext uri="{FF2B5EF4-FFF2-40B4-BE49-F238E27FC236}">
                <a16:creationId xmlns:a16="http://schemas.microsoft.com/office/drawing/2014/main" id="{67F99B57-EBBA-3AD4-BFEB-8C6F6A9AAE3A}"/>
              </a:ext>
            </a:extLst>
          </p:cNvPr>
          <p:cNvSpPr>
            <a:spLocks noGrp="1"/>
          </p:cNvSpPr>
          <p:nvPr>
            <p:ph type="ctrTitle"/>
          </p:nvPr>
        </p:nvSpPr>
        <p:spPr>
          <a:xfrm>
            <a:off x="1211856" y="903383"/>
            <a:ext cx="9723868" cy="627962"/>
          </a:xfrm>
        </p:spPr>
        <p:txBody>
          <a:bodyPr anchor="b">
            <a:normAutofit fontScale="90000"/>
          </a:bodyPr>
          <a:lstStyle/>
          <a:p>
            <a:br>
              <a:rPr lang="en-US" sz="2800" dirty="0">
                <a:solidFill>
                  <a:srgbClr val="FFFFFF"/>
                </a:solidFill>
                <a:latin typeface="Arial Hebrew" pitchFamily="2" charset="-79"/>
                <a:cs typeface="Arial Hebrew" pitchFamily="2" charset="-79"/>
              </a:rPr>
            </a:br>
            <a:r>
              <a:rPr lang="en-US" sz="2800" dirty="0">
                <a:solidFill>
                  <a:srgbClr val="FFFFFF"/>
                </a:solidFill>
                <a:latin typeface="Arial Hebrew" pitchFamily="2" charset="-79"/>
                <a:cs typeface="Arial Hebrew" pitchFamily="2" charset="-79"/>
              </a:rPr>
              <a:t>           </a:t>
            </a:r>
            <a:r>
              <a:rPr lang="en-US" sz="3100" dirty="0">
                <a:solidFill>
                  <a:srgbClr val="FFFFFF"/>
                </a:solidFill>
                <a:latin typeface="Arial Hebrew" pitchFamily="2" charset="-79"/>
                <a:cs typeface="Arial Hebrew" pitchFamily="2" charset="-79"/>
              </a:rPr>
              <a:t>THE IMPACT ON FAMILY, FRIENDS AND CARERS</a:t>
            </a:r>
          </a:p>
        </p:txBody>
      </p:sp>
      <p:sp>
        <p:nvSpPr>
          <p:cNvPr id="3" name="Subtitle 2">
            <a:extLst>
              <a:ext uri="{FF2B5EF4-FFF2-40B4-BE49-F238E27FC236}">
                <a16:creationId xmlns:a16="http://schemas.microsoft.com/office/drawing/2014/main" id="{4C762142-13EA-1403-DEA7-851C11D9ACB9}"/>
              </a:ext>
            </a:extLst>
          </p:cNvPr>
          <p:cNvSpPr>
            <a:spLocks noGrp="1"/>
          </p:cNvSpPr>
          <p:nvPr>
            <p:ph type="subTitle" idx="1"/>
          </p:nvPr>
        </p:nvSpPr>
        <p:spPr>
          <a:xfrm>
            <a:off x="8879" y="1531345"/>
            <a:ext cx="6836764" cy="5317777"/>
          </a:xfrm>
        </p:spPr>
        <p:txBody>
          <a:bodyPr anchor="ctr">
            <a:normAutofit fontScale="92500" lnSpcReduction="20000"/>
          </a:bodyPr>
          <a:lstStyle/>
          <a:p>
            <a:endParaRPr lang="en-GB" b="1" dirty="0"/>
          </a:p>
          <a:p>
            <a:pPr marL="342900" indent="-342900">
              <a:buFont typeface="Arial" panose="020B0604020202020204" pitchFamily="34" charset="0"/>
              <a:buChar char="•"/>
            </a:pPr>
            <a:r>
              <a:rPr lang="en-GB" sz="2100" dirty="0">
                <a:latin typeface="Arial Hebrew" pitchFamily="2" charset="-79"/>
                <a:cs typeface="Arial Hebrew" pitchFamily="2" charset="-79"/>
              </a:rPr>
              <a:t>Family life changes — daily routines and priorities often revolve around the person with dementia.</a:t>
            </a:r>
          </a:p>
          <a:p>
            <a:pPr marL="342900" indent="-342900">
              <a:buFont typeface="Arial" panose="020B0604020202020204" pitchFamily="34" charset="0"/>
              <a:buChar char="•"/>
            </a:pPr>
            <a:endParaRPr lang="en-GB" sz="2100" dirty="0">
              <a:latin typeface="Arial Hebrew" pitchFamily="2" charset="-79"/>
              <a:cs typeface="Arial Hebrew" pitchFamily="2" charset="-79"/>
            </a:endParaRPr>
          </a:p>
          <a:p>
            <a:pPr marL="342900" indent="-342900">
              <a:buFont typeface="Arial" panose="020B0604020202020204" pitchFamily="34" charset="0"/>
              <a:buChar char="•"/>
            </a:pPr>
            <a:r>
              <a:rPr lang="en-GB" sz="2100" dirty="0">
                <a:latin typeface="Arial Hebrew" pitchFamily="2" charset="-79"/>
                <a:cs typeface="Arial Hebrew" pitchFamily="2" charset="-79"/>
              </a:rPr>
              <a:t>Partners often become full-time carers, and children may start caring for their parents as family roles reverse.</a:t>
            </a:r>
          </a:p>
          <a:p>
            <a:pPr marL="342900" indent="-342900">
              <a:buFont typeface="Arial" panose="020B0604020202020204" pitchFamily="34" charset="0"/>
              <a:buChar char="•"/>
            </a:pPr>
            <a:endParaRPr lang="en-GB" sz="2100" dirty="0">
              <a:latin typeface="Arial Hebrew" pitchFamily="2" charset="-79"/>
              <a:cs typeface="Arial Hebrew" pitchFamily="2" charset="-79"/>
            </a:endParaRPr>
          </a:p>
          <a:p>
            <a:pPr marL="342900" indent="-342900">
              <a:buFont typeface="Arial" panose="020B0604020202020204" pitchFamily="34" charset="0"/>
              <a:buChar char="•"/>
            </a:pPr>
            <a:r>
              <a:rPr lang="en-GB" sz="2100" dirty="0">
                <a:latin typeface="Arial Hebrew" pitchFamily="2" charset="-79"/>
                <a:cs typeface="Arial Hebrew" pitchFamily="2" charset="-79"/>
              </a:rPr>
              <a:t>Around </a:t>
            </a:r>
            <a:r>
              <a:rPr lang="en-GB" sz="2100" b="1" dirty="0">
                <a:latin typeface="Arial Hebrew" pitchFamily="2" charset="-79"/>
                <a:cs typeface="Arial Hebrew" pitchFamily="2" charset="-79"/>
              </a:rPr>
              <a:t>1 in 5 carers leave work or reduce their hours</a:t>
            </a:r>
            <a:r>
              <a:rPr lang="en-GB" sz="2100" dirty="0">
                <a:latin typeface="Arial Hebrew" pitchFamily="2" charset="-79"/>
                <a:cs typeface="Arial Hebrew" pitchFamily="2" charset="-79"/>
              </a:rPr>
              <a:t> to provide daily care. </a:t>
            </a:r>
          </a:p>
          <a:p>
            <a:pPr marL="342900" indent="-342900">
              <a:buFont typeface="Arial" panose="020B0604020202020204" pitchFamily="34" charset="0"/>
              <a:buChar char="•"/>
            </a:pPr>
            <a:endParaRPr lang="en-GB" sz="2100" dirty="0">
              <a:latin typeface="Arial Hebrew" pitchFamily="2" charset="-79"/>
              <a:cs typeface="Arial Hebrew" pitchFamily="2" charset="-79"/>
            </a:endParaRPr>
          </a:p>
          <a:p>
            <a:pPr marL="342900" indent="-342900">
              <a:buFont typeface="Arial" panose="020B0604020202020204" pitchFamily="34" charset="0"/>
              <a:buChar char="•"/>
            </a:pPr>
            <a:r>
              <a:rPr lang="en-GB" sz="2100" dirty="0">
                <a:latin typeface="Arial Hebrew" pitchFamily="2" charset="-79"/>
                <a:cs typeface="Arial Hebrew" pitchFamily="2" charset="-79"/>
              </a:rPr>
              <a:t>About </a:t>
            </a:r>
            <a:r>
              <a:rPr lang="en-GB" sz="2100" b="1" dirty="0">
                <a:latin typeface="Arial Hebrew" pitchFamily="2" charset="-79"/>
                <a:cs typeface="Arial Hebrew" pitchFamily="2" charset="-79"/>
              </a:rPr>
              <a:t>40% of dementia carers </a:t>
            </a:r>
            <a:r>
              <a:rPr lang="en-GB" sz="2100" dirty="0">
                <a:latin typeface="Arial Hebrew" pitchFamily="2" charset="-79"/>
                <a:cs typeface="Arial Hebrew" pitchFamily="2" charset="-79"/>
              </a:rPr>
              <a:t>experience depression or severe emotional stress. </a:t>
            </a:r>
          </a:p>
          <a:p>
            <a:pPr marL="342900" indent="-342900">
              <a:buFont typeface="Arial" panose="020B0604020202020204" pitchFamily="34" charset="0"/>
              <a:buChar char="•"/>
            </a:pPr>
            <a:endParaRPr lang="en-GB" sz="2100" dirty="0">
              <a:latin typeface="Arial Hebrew" pitchFamily="2" charset="-79"/>
              <a:cs typeface="Arial Hebrew" pitchFamily="2" charset="-79"/>
            </a:endParaRPr>
          </a:p>
          <a:p>
            <a:pPr marL="342900" indent="-342900">
              <a:buFont typeface="Arial" panose="020B0604020202020204" pitchFamily="34" charset="0"/>
              <a:buChar char="•"/>
            </a:pPr>
            <a:r>
              <a:rPr lang="en-GB" sz="2100" dirty="0">
                <a:latin typeface="Arial Hebrew" pitchFamily="2" charset="-79"/>
                <a:cs typeface="Arial Hebrew" pitchFamily="2" charset="-79"/>
              </a:rPr>
              <a:t>Carers often feel lonely, tired and isolated, with little time to rest or socialise. </a:t>
            </a:r>
          </a:p>
          <a:p>
            <a:pPr marL="342900" indent="-342900">
              <a:buFont typeface="Arial" panose="020B0604020202020204" pitchFamily="34" charset="0"/>
              <a:buChar char="•"/>
            </a:pPr>
            <a:endParaRPr lang="en-GB" sz="2100" dirty="0">
              <a:latin typeface="Arial Hebrew" pitchFamily="2" charset="-79"/>
              <a:cs typeface="Arial Hebrew" pitchFamily="2" charset="-79"/>
            </a:endParaRPr>
          </a:p>
          <a:p>
            <a:pPr marL="342900" indent="-342900">
              <a:buFont typeface="Arial" panose="020B0604020202020204" pitchFamily="34" charset="0"/>
              <a:buChar char="•"/>
            </a:pPr>
            <a:r>
              <a:rPr lang="en-GB" sz="2100" dirty="0">
                <a:latin typeface="Arial Hebrew" pitchFamily="2" charset="-79"/>
                <a:cs typeface="Arial Hebrew" pitchFamily="2" charset="-79"/>
              </a:rPr>
              <a:t>Financial pressure grows as families pay for care or balance work and caring duties. </a:t>
            </a:r>
          </a:p>
          <a:p>
            <a:endParaRPr lang="en-US" dirty="0">
              <a:solidFill>
                <a:srgbClr val="FFFFFF"/>
              </a:solidFill>
            </a:endParaRPr>
          </a:p>
        </p:txBody>
      </p:sp>
      <p:cxnSp>
        <p:nvCxnSpPr>
          <p:cNvPr id="53" name="Straight Connector 52">
            <a:extLst>
              <a:ext uri="{FF2B5EF4-FFF2-40B4-BE49-F238E27FC236}">
                <a16:creationId xmlns:a16="http://schemas.microsoft.com/office/drawing/2014/main" id="{E2D51959-6EFD-6F71-3A49-709CF0448D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5" name="Graphic 13">
            <a:extLst>
              <a:ext uri="{FF2B5EF4-FFF2-40B4-BE49-F238E27FC236}">
                <a16:creationId xmlns:a16="http://schemas.microsoft.com/office/drawing/2014/main" id="{362BC08F-7CA9-EFA7-9284-E6B42FB15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7" name="Graphic 12">
            <a:extLst>
              <a:ext uri="{FF2B5EF4-FFF2-40B4-BE49-F238E27FC236}">
                <a16:creationId xmlns:a16="http://schemas.microsoft.com/office/drawing/2014/main" id="{7A476199-E467-FD5F-9C75-E0504E5AC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8" name="Graphic 15">
            <a:extLst>
              <a:ext uri="{FF2B5EF4-FFF2-40B4-BE49-F238E27FC236}">
                <a16:creationId xmlns:a16="http://schemas.microsoft.com/office/drawing/2014/main" id="{A610766C-8861-5355-B3AF-180C79799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pic>
        <p:nvPicPr>
          <p:cNvPr id="7" name="Picture 6" descr="A group of people sitting together&#10;&#10;AI-generated content may be incorrect.">
            <a:extLst>
              <a:ext uri="{FF2B5EF4-FFF2-40B4-BE49-F238E27FC236}">
                <a16:creationId xmlns:a16="http://schemas.microsoft.com/office/drawing/2014/main" id="{4F2F6FA4-6E0E-3B91-62B9-45EAA5109EBA}"/>
              </a:ext>
            </a:extLst>
          </p:cNvPr>
          <p:cNvPicPr>
            <a:picLocks noChangeAspect="1"/>
          </p:cNvPicPr>
          <p:nvPr/>
        </p:nvPicPr>
        <p:blipFill>
          <a:blip r:embed="rId3"/>
          <a:stretch>
            <a:fillRect/>
          </a:stretch>
        </p:blipFill>
        <p:spPr>
          <a:xfrm>
            <a:off x="6845643" y="1596135"/>
            <a:ext cx="5337387" cy="5261864"/>
          </a:xfrm>
          <a:prstGeom prst="rect">
            <a:avLst/>
          </a:prstGeom>
        </p:spPr>
      </p:pic>
    </p:spTree>
    <p:extLst>
      <p:ext uri="{BB962C8B-B14F-4D97-AF65-F5344CB8AC3E}">
        <p14:creationId xmlns:p14="http://schemas.microsoft.com/office/powerpoint/2010/main" val="3533575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5199CA-4652-E4A3-C4C0-6029260AD57D}"/>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B9CB179-4FDD-CAA8-FBE5-1939306E6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1" name="!!Rectangle">
            <a:extLst>
              <a:ext uri="{FF2B5EF4-FFF2-40B4-BE49-F238E27FC236}">
                <a16:creationId xmlns:a16="http://schemas.microsoft.com/office/drawing/2014/main" id="{109E6D22-82A5-9D88-2248-CE9A82E24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a:ea typeface="+mn-ea"/>
              <a:cs typeface="+mn-cs"/>
            </a:endParaRPr>
          </a:p>
        </p:txBody>
      </p:sp>
      <p:pic>
        <p:nvPicPr>
          <p:cNvPr id="29" name="Picture 28" descr="A splash of colours on a white surface">
            <a:extLst>
              <a:ext uri="{FF2B5EF4-FFF2-40B4-BE49-F238E27FC236}">
                <a16:creationId xmlns:a16="http://schemas.microsoft.com/office/drawing/2014/main" id="{BB10C621-473C-8F47-DFF0-0EABA6F77836}"/>
              </a:ext>
            </a:extLst>
          </p:cNvPr>
          <p:cNvPicPr>
            <a:picLocks noChangeAspect="1"/>
          </p:cNvPicPr>
          <p:nvPr/>
        </p:nvPicPr>
        <p:blipFill>
          <a:blip r:embed="rId2">
            <a:duotone>
              <a:schemeClr val="accent1">
                <a:shade val="45000"/>
                <a:satMod val="135000"/>
              </a:schemeClr>
              <a:prstClr val="white"/>
            </a:duotone>
            <a:alphaModFix amt="35000"/>
          </a:blip>
          <a:srcRect t="2466" b="22534"/>
          <a:stretch>
            <a:fillRect/>
          </a:stretch>
        </p:blipFill>
        <p:spPr>
          <a:xfrm>
            <a:off x="-103985" y="-1"/>
            <a:ext cx="12191980" cy="6858000"/>
          </a:xfrm>
          <a:prstGeom prst="rect">
            <a:avLst/>
          </a:prstGeom>
        </p:spPr>
      </p:pic>
      <p:cxnSp>
        <p:nvCxnSpPr>
          <p:cNvPr id="53" name="Straight Connector 52">
            <a:extLst>
              <a:ext uri="{FF2B5EF4-FFF2-40B4-BE49-F238E27FC236}">
                <a16:creationId xmlns:a16="http://schemas.microsoft.com/office/drawing/2014/main" id="{2590AEBF-0081-50CB-FDD9-6D0BCDAD2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5" name="Graphic 13">
            <a:extLst>
              <a:ext uri="{FF2B5EF4-FFF2-40B4-BE49-F238E27FC236}">
                <a16:creationId xmlns:a16="http://schemas.microsoft.com/office/drawing/2014/main" id="{522AE5B9-D619-0062-1985-03B83AAD0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7" name="Graphic 12">
            <a:extLst>
              <a:ext uri="{FF2B5EF4-FFF2-40B4-BE49-F238E27FC236}">
                <a16:creationId xmlns:a16="http://schemas.microsoft.com/office/drawing/2014/main" id="{F29A37AC-B681-4149-1700-4E65ACCA0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8" name="Graphic 15">
            <a:extLst>
              <a:ext uri="{FF2B5EF4-FFF2-40B4-BE49-F238E27FC236}">
                <a16:creationId xmlns:a16="http://schemas.microsoft.com/office/drawing/2014/main" id="{7A262A82-FCDA-7F75-5C53-25FD5C37A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9" name="Content Placeholder 3">
            <a:extLst>
              <a:ext uri="{FF2B5EF4-FFF2-40B4-BE49-F238E27FC236}">
                <a16:creationId xmlns:a16="http://schemas.microsoft.com/office/drawing/2014/main" id="{46513CBC-E8AF-0D21-4895-BDDB63C9AA2A}"/>
              </a:ext>
            </a:extLst>
          </p:cNvPr>
          <p:cNvSpPr txBox="1">
            <a:spLocks/>
          </p:cNvSpPr>
          <p:nvPr/>
        </p:nvSpPr>
        <p:spPr>
          <a:xfrm>
            <a:off x="6184900" y="1612938"/>
            <a:ext cx="5103366" cy="5245061"/>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🇬🇧Support needs increase with the illness — from about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£28,700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to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80,500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 year.</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🇬🇧About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4</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in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10</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people with dementia live in care homes. Many others are cared for by family at home.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🇬🇧Care homes costs about </a:t>
            </a:r>
            <a:r>
              <a:rPr kumimoji="0" lang="en-US"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£1,343 per week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🇬🇧1 in 3 people born in UK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today will develop dementia.</a:t>
            </a:r>
            <a:endPar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5600" b="0" i="0" u="none" strike="noStrike" kern="1200" cap="none" spc="0" normalizeH="0" baseline="0" noProof="0" dirty="0">
              <a:ln>
                <a:noFill/>
              </a:ln>
              <a:solidFill>
                <a:srgbClr val="2683C6"/>
              </a:solidFill>
              <a:effectLst/>
              <a:uLnTx/>
              <a:uFillTx/>
              <a:latin typeface="Arial Hebrew" pitchFamily="2" charset="-79"/>
              <a:ea typeface="+mn-ea"/>
              <a:cs typeface="Arial Hebrew" pitchFamily="2" charset="-79"/>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56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56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200" b="1" i="1" u="none" strike="noStrike" kern="1200" cap="none" spc="0" normalizeH="0" baseline="0" noProof="0" dirty="0">
                <a:ln>
                  <a:noFill/>
                </a:ln>
                <a:solidFill>
                  <a:srgbClr val="7030A0"/>
                </a:solidFill>
                <a:effectLst/>
                <a:uLnTx/>
                <a:uFillTx/>
                <a:latin typeface="Arial Hebrew" pitchFamily="2" charset="-79"/>
                <a:ea typeface="+mn-ea"/>
                <a:cs typeface="Arial Hebrew" pitchFamily="2" charset="-79"/>
              </a:rPr>
              <a:t>Alzheimer’s Society </a:t>
            </a:r>
            <a:r>
              <a:rPr kumimoji="0" lang="en-GB" sz="7200" b="0" i="1" u="none" strike="noStrike" kern="1200" cap="none" spc="0" normalizeH="0" baseline="0" noProof="0" dirty="0">
                <a:ln>
                  <a:noFill/>
                </a:ln>
                <a:solidFill>
                  <a:srgbClr val="7030A0"/>
                </a:solidFill>
                <a:effectLst/>
                <a:uLnTx/>
                <a:uFillTx/>
                <a:latin typeface="Arial Hebrew" pitchFamily="2" charset="-79"/>
                <a:ea typeface="+mn-ea"/>
                <a:cs typeface="Arial Hebrew" pitchFamily="2" charset="-79"/>
              </a:rPr>
              <a:t>CEO, Kate Lee: Dementia is “the biggest health and care issue of our time” and must be treated as a national priority</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56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56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0000"/>
              </a:solidFill>
              <a:effectLst/>
              <a:uLnTx/>
              <a:uFillTx/>
              <a:latin typeface="Gill Sans Nova"/>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800" b="0" i="1" u="none" strike="noStrike" kern="1200" cap="none" spc="0" normalizeH="0" baseline="0" noProof="0" dirty="0">
              <a:ln>
                <a:noFill/>
              </a:ln>
              <a:solidFill>
                <a:srgbClr val="000000">
                  <a:lumMod val="65000"/>
                  <a:lumOff val="35000"/>
                </a:srgbClr>
              </a:solidFill>
              <a:effectLst/>
              <a:uLnTx/>
              <a:uFillTx/>
              <a:latin typeface="Arial Hebrew" pitchFamily="2" charset="-79"/>
              <a:ea typeface="+mn-ea"/>
              <a:cs typeface="Arial Hebrew" pitchFamily="2" charset="-79"/>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5600" b="0" i="0" u="none" strike="noStrike" kern="1200" cap="none" spc="0" normalizeH="0" baseline="0" noProof="0" dirty="0">
              <a:ln>
                <a:noFill/>
              </a:ln>
              <a:solidFill>
                <a:srgbClr val="2683C6"/>
              </a:solidFill>
              <a:effectLst/>
              <a:uLnTx/>
              <a:uFillTx/>
              <a:latin typeface="Arial Hebrew" pitchFamily="2" charset="-79"/>
              <a:ea typeface="+mn-ea"/>
              <a:cs typeface="Arial Hebrew" pitchFamily="2" charset="-79"/>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10" name="Content Placeholder 2">
            <a:extLst>
              <a:ext uri="{FF2B5EF4-FFF2-40B4-BE49-F238E27FC236}">
                <a16:creationId xmlns:a16="http://schemas.microsoft.com/office/drawing/2014/main" id="{CC0D6F98-CDC4-D6D9-5735-037FF2AC35DA}"/>
              </a:ext>
            </a:extLst>
          </p:cNvPr>
          <p:cNvSpPr txBox="1">
            <a:spLocks/>
          </p:cNvSpPr>
          <p:nvPr/>
        </p:nvSpPr>
        <p:spPr>
          <a:xfrm>
            <a:off x="104005" y="1612939"/>
            <a:ext cx="5393904" cy="5245060"/>
          </a:xfrm>
          <a:prstGeom prst="rect">
            <a:avLst/>
          </a:prstGeom>
        </p:spPr>
        <p:txBody>
          <a:bodyPr vert="horz" lIns="91440" tIns="45720" rIns="91440" bIns="45720" rtlCol="0">
            <a:normAutofit fontScale="2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0" i="0" u="none" strike="noStrike" kern="1200" cap="none" spc="0" normalizeH="0" baseline="0" noProof="0" dirty="0">
                <a:ln>
                  <a:noFill/>
                </a:ln>
                <a:solidFill>
                  <a:srgbClr val="2683C6"/>
                </a:solidFill>
                <a:effectLst/>
                <a:uLnTx/>
                <a:uFillTx/>
                <a:latin typeface="Arial Hebrew" pitchFamily="2" charset="-79"/>
                <a:ea typeface="+mn-ea"/>
                <a:cs typeface="Arial Hebrew" pitchFamily="2" charset="-79"/>
              </a:rPr>
              <a:t>🌍</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About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55 million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people live with dementia worldwide — rising to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139 million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by 2050.</a:t>
            </a:r>
          </a:p>
          <a:p>
            <a:pPr marL="1143000" marR="0" lvl="0" indent="-11430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🌍Every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three seconds</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someone in the world develops dementia.</a:t>
            </a:r>
          </a:p>
          <a:p>
            <a:pPr marL="1143000" marR="0" lvl="0" indent="-11430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🇬🇧The number of people with dementia in UK could reach around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1.5 million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by 2040.</a:t>
            </a:r>
            <a:endParaRPr kumimoji="0" lang="en-US"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1143000" marR="0" lvl="0" indent="-11430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80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Dementia costs the UK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£42 billion a year</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and could reach </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£90 billion by 2040</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t>
            </a: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t>
            </a:r>
          </a:p>
          <a:p>
            <a:pPr marL="1143000" marR="0" lvl="0" indent="-11430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8000" b="1"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🇬🇧63% of dementia costs</a:t>
            </a:r>
            <a:r>
              <a:rPr kumimoji="0" lang="en-GB" sz="76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are paid by people with dementia and their families.</a:t>
            </a:r>
            <a:endParaRPr kumimoji="0" lang="en-US" sz="76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7600" b="1" i="1" u="none" strike="noStrike" kern="1200" cap="none" spc="0" normalizeH="0" baseline="0" noProof="0" dirty="0">
              <a:ln>
                <a:noFill/>
              </a:ln>
              <a:solidFill>
                <a:srgbClr val="C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6400" b="1" i="1" u="none" strike="noStrike" kern="1200" cap="none" spc="0" normalizeH="0" baseline="0" noProof="0" dirty="0">
              <a:ln>
                <a:noFill/>
              </a:ln>
              <a:solidFill>
                <a:srgbClr val="C00000"/>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Alzheimer’s Society, 2024</a:t>
            </a:r>
            <a:endParaRPr kumimoji="0" lang="en-GB" sz="4000" b="0" i="1" u="none" strike="noStrike" kern="1200" cap="none" spc="0" normalizeH="0" baseline="0" noProof="0" dirty="0">
              <a:ln>
                <a:noFill/>
              </a:ln>
              <a:solidFill>
                <a:srgbClr val="000000">
                  <a:lumMod val="65000"/>
                  <a:lumOff val="35000"/>
                </a:srgbClr>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Alzheimer’s Research UK (ARUK)</a:t>
            </a:r>
            <a:endParaRPr kumimoji="0" lang="en-GB" sz="8000" b="0" i="0" u="none" strike="noStrike" kern="1200" cap="none" spc="0" normalizeH="0" baseline="0" noProof="0" dirty="0">
              <a:ln>
                <a:noFill/>
              </a:ln>
              <a:solidFill>
                <a:srgbClr val="2683C6"/>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8000" b="1" i="0" u="none" strike="noStrike" kern="1200" cap="none" spc="0" normalizeH="0" baseline="0" noProof="0" dirty="0">
              <a:ln>
                <a:noFill/>
              </a:ln>
              <a:solidFill>
                <a:srgbClr val="2683C6"/>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8000" b="0" i="0" u="none" strike="noStrike" kern="1200" cap="none" spc="0" normalizeH="0" baseline="0" noProof="0" dirty="0">
              <a:ln>
                <a:noFill/>
              </a:ln>
              <a:solidFill>
                <a:srgbClr val="000000">
                  <a:lumMod val="50000"/>
                  <a:lumOff val="50000"/>
                </a:srgbClr>
              </a:solidFill>
              <a:effectLst/>
              <a:uLnTx/>
              <a:uFillTx/>
              <a:latin typeface="Arial Hebrew" pitchFamily="2" charset="-79"/>
              <a:ea typeface="+mn-ea"/>
              <a:cs typeface="Arial Hebrew" pitchFamily="2" charset="-79"/>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43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11" name="Title 1">
            <a:extLst>
              <a:ext uri="{FF2B5EF4-FFF2-40B4-BE49-F238E27FC236}">
                <a16:creationId xmlns:a16="http://schemas.microsoft.com/office/drawing/2014/main" id="{C9D12855-FAE7-3EAB-4EC0-B3A4B732D306}"/>
              </a:ext>
            </a:extLst>
          </p:cNvPr>
          <p:cNvSpPr txBox="1">
            <a:spLocks/>
          </p:cNvSpPr>
          <p:nvPr/>
        </p:nvSpPr>
        <p:spPr>
          <a:xfrm>
            <a:off x="1130300" y="899998"/>
            <a:ext cx="9410700" cy="71294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6000" b="1" i="0" kern="1200" cap="all" baseline="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1" i="1" u="sng" strike="noStrike" kern="1200" cap="all" spc="0" normalizeH="0" baseline="0" noProof="0" dirty="0">
                <a:ln>
                  <a:noFill/>
                </a:ln>
                <a:solidFill>
                  <a:srgbClr val="2683C6"/>
                </a:solidFill>
                <a:effectLst/>
                <a:uLnTx/>
                <a:uFillTx/>
                <a:latin typeface="Arial Hebrew" pitchFamily="2" charset="-79"/>
                <a:ea typeface="+mj-ea"/>
                <a:cs typeface="Arial Hebrew" pitchFamily="2" charset="-79"/>
              </a:rPr>
              <a:t>    </a:t>
            </a:r>
            <a:r>
              <a:rPr kumimoji="0" lang="en-US" sz="3000" b="1" i="1" u="sng" strike="noStrike" kern="1200" cap="all" spc="0" normalizeH="0" baseline="0" noProof="0" dirty="0">
                <a:ln>
                  <a:noFill/>
                </a:ln>
                <a:solidFill>
                  <a:srgbClr val="2683C6"/>
                </a:solidFill>
                <a:effectLst/>
                <a:uLnTx/>
                <a:uFillTx/>
                <a:latin typeface="Arial Hebrew" pitchFamily="2" charset="-79"/>
                <a:ea typeface="+mj-ea"/>
                <a:cs typeface="Arial Hebrew" pitchFamily="2" charset="-79"/>
              </a:rPr>
              <a:t>📈</a:t>
            </a:r>
            <a:r>
              <a:rPr kumimoji="0" lang="en-US" sz="3000" b="1" i="0" u="none" strike="noStrike" kern="1200" cap="all" spc="0" normalizeH="0" baseline="0" noProof="0" dirty="0">
                <a:ln>
                  <a:noFill/>
                </a:ln>
                <a:solidFill>
                  <a:srgbClr val="FFFFFF"/>
                </a:solidFill>
                <a:effectLst/>
                <a:uLnTx/>
                <a:uFillTx/>
                <a:latin typeface="Arial Hebrew" pitchFamily="2" charset="-79"/>
                <a:ea typeface="+mj-ea"/>
                <a:cs typeface="Arial Hebrew" pitchFamily="2" charset="-79"/>
              </a:rPr>
              <a:t>Statistics and 💰Costs of Dementia </a:t>
            </a:r>
          </a:p>
        </p:txBody>
      </p:sp>
    </p:spTree>
    <p:extLst>
      <p:ext uri="{BB962C8B-B14F-4D97-AF65-F5344CB8AC3E}">
        <p14:creationId xmlns:p14="http://schemas.microsoft.com/office/powerpoint/2010/main" val="3214050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7880D6-BCE3-2FFC-395F-386B2BBD078B}"/>
            </a:ext>
          </a:extLst>
        </p:cNvPr>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BBF138D-6413-25E2-4BA3-A53679C571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5CFC58C9-F8A5-EB49-1482-D39615EA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2" name="Title 1">
            <a:extLst>
              <a:ext uri="{FF2B5EF4-FFF2-40B4-BE49-F238E27FC236}">
                <a16:creationId xmlns:a16="http://schemas.microsoft.com/office/drawing/2014/main" id="{23726F42-4072-B766-99BC-EABC77BEEC24}"/>
              </a:ext>
            </a:extLst>
          </p:cNvPr>
          <p:cNvSpPr>
            <a:spLocks noGrp="1"/>
          </p:cNvSpPr>
          <p:nvPr>
            <p:ph type="title"/>
          </p:nvPr>
        </p:nvSpPr>
        <p:spPr>
          <a:xfrm>
            <a:off x="2379378" y="947162"/>
            <a:ext cx="6406674" cy="445416"/>
          </a:xfrm>
        </p:spPr>
        <p:txBody>
          <a:bodyPr vert="horz" lIns="91440" tIns="45720" rIns="91440" bIns="45720" rtlCol="0" anchor="b">
            <a:normAutofit fontScale="90000"/>
          </a:bodyPr>
          <a:lstStyle/>
          <a:p>
            <a:r>
              <a:rPr lang="en-US" sz="2800" b="1" i="0" kern="1200" cap="all" baseline="0" dirty="0">
                <a:solidFill>
                  <a:schemeClr val="bg1"/>
                </a:solidFill>
                <a:latin typeface="Arial Hebrew" pitchFamily="2" charset="-79"/>
                <a:cs typeface="Arial Hebrew" pitchFamily="2" charset="-79"/>
              </a:rPr>
              <a:t>     </a:t>
            </a:r>
            <a:r>
              <a:rPr lang="en-US" sz="3100" b="1" i="0" kern="1200" cap="all" baseline="0" dirty="0">
                <a:solidFill>
                  <a:schemeClr val="bg1"/>
                </a:solidFill>
                <a:latin typeface="Arial Hebrew" pitchFamily="2" charset="-79"/>
                <a:cs typeface="Arial Hebrew" pitchFamily="2" charset="-79"/>
              </a:rPr>
              <a:t>THE IMPACT ON COMMUNITY</a:t>
            </a:r>
          </a:p>
        </p:txBody>
      </p:sp>
      <p:cxnSp>
        <p:nvCxnSpPr>
          <p:cNvPr id="12" name="Straight Connector 11">
            <a:extLst>
              <a:ext uri="{FF2B5EF4-FFF2-40B4-BE49-F238E27FC236}">
                <a16:creationId xmlns:a16="http://schemas.microsoft.com/office/drawing/2014/main" id="{AE8125E1-FA22-4A4C-C6F0-A6E4F902EC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4" name="Graphic 13">
            <a:extLst>
              <a:ext uri="{FF2B5EF4-FFF2-40B4-BE49-F238E27FC236}">
                <a16:creationId xmlns:a16="http://schemas.microsoft.com/office/drawing/2014/main" id="{6AD1161D-54EA-2E4F-7DED-95456C743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16" name="Graphic 12">
            <a:extLst>
              <a:ext uri="{FF2B5EF4-FFF2-40B4-BE49-F238E27FC236}">
                <a16:creationId xmlns:a16="http://schemas.microsoft.com/office/drawing/2014/main" id="{353F7B7F-75F8-05B1-2DFA-A7DF8842A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18" name="Graphic 15">
            <a:extLst>
              <a:ext uri="{FF2B5EF4-FFF2-40B4-BE49-F238E27FC236}">
                <a16:creationId xmlns:a16="http://schemas.microsoft.com/office/drawing/2014/main" id="{D34517F7-15FB-338E-E9AF-082EF10D4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Gill Sans Nova"/>
              <a:ea typeface="+mn-ea"/>
              <a:cs typeface="+mn-cs"/>
            </a:endParaRPr>
          </a:p>
        </p:txBody>
      </p:sp>
      <p:sp>
        <p:nvSpPr>
          <p:cNvPr id="4" name="TextBox 3">
            <a:extLst>
              <a:ext uri="{FF2B5EF4-FFF2-40B4-BE49-F238E27FC236}">
                <a16:creationId xmlns:a16="http://schemas.microsoft.com/office/drawing/2014/main" id="{942AAD93-5B3D-6BCA-B814-98C7B0BBE4EC}"/>
              </a:ext>
            </a:extLst>
          </p:cNvPr>
          <p:cNvSpPr txBox="1"/>
          <p:nvPr/>
        </p:nvSpPr>
        <p:spPr>
          <a:xfrm>
            <a:off x="27398" y="1073992"/>
            <a:ext cx="6519397" cy="592469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Growing ageing population</a:t>
            </a:r>
            <a:b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b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As people live longer, dementia is becoming more common and long-term care is needed.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Lack of trained staff</a:t>
            </a:r>
            <a:b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b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There are not enough skilled carers to support people in homes and care services.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Pressure on local services</a:t>
            </a:r>
            <a:b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b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Councils and charities struggle to meet the rising demand.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Social isolation and stigma</a:t>
            </a:r>
            <a:b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b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Many people with dementia and families feel lonely or misunderstood.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900" b="1"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Inequality in access to support</a:t>
            </a:r>
            <a:b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br>
            <a:r>
              <a:rPr kumimoji="0" lang="en-GB" sz="19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People in poorer areas often wait longer for diagnosis or care.</a:t>
            </a:r>
          </a:p>
        </p:txBody>
      </p:sp>
      <p:pic>
        <p:nvPicPr>
          <p:cNvPr id="6" name="Picture 5" descr="A person holding a tablet with a person standing in the background&#10;&#10;AI-generated content may be incorrect.">
            <a:extLst>
              <a:ext uri="{FF2B5EF4-FFF2-40B4-BE49-F238E27FC236}">
                <a16:creationId xmlns:a16="http://schemas.microsoft.com/office/drawing/2014/main" id="{43FB6EF5-A031-F1FC-2B5B-712B938D5005}"/>
              </a:ext>
            </a:extLst>
          </p:cNvPr>
          <p:cNvPicPr>
            <a:picLocks noChangeAspect="1"/>
          </p:cNvPicPr>
          <p:nvPr/>
        </p:nvPicPr>
        <p:blipFill>
          <a:blip r:embed="rId2"/>
          <a:stretch>
            <a:fillRect/>
          </a:stretch>
        </p:blipFill>
        <p:spPr>
          <a:xfrm>
            <a:off x="6693045" y="1392578"/>
            <a:ext cx="5498954" cy="5457108"/>
          </a:xfrm>
          <a:prstGeom prst="rect">
            <a:avLst/>
          </a:prstGeom>
        </p:spPr>
      </p:pic>
    </p:spTree>
    <p:extLst>
      <p:ext uri="{BB962C8B-B14F-4D97-AF65-F5344CB8AC3E}">
        <p14:creationId xmlns:p14="http://schemas.microsoft.com/office/powerpoint/2010/main" val="3036797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19315-B632-3F48-6B5C-C12C064BFB57}"/>
            </a:ext>
          </a:extLst>
        </p:cNvPr>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242A0846-7BB0-2911-C2FD-D4727F2701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Nova"/>
              <a:ea typeface="+mn-ea"/>
              <a:cs typeface="+mn-cs"/>
            </a:endParaRPr>
          </a:p>
        </p:txBody>
      </p:sp>
      <p:sp>
        <p:nvSpPr>
          <p:cNvPr id="51" name="!!Rectangle">
            <a:extLst>
              <a:ext uri="{FF2B5EF4-FFF2-40B4-BE49-F238E27FC236}">
                <a16:creationId xmlns:a16="http://schemas.microsoft.com/office/drawing/2014/main" id="{F8B1AB99-61AC-1CC7-BC11-0488A7E49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Univers"/>
              <a:ea typeface="+mn-ea"/>
              <a:cs typeface="+mn-cs"/>
            </a:endParaRPr>
          </a:p>
        </p:txBody>
      </p:sp>
      <p:cxnSp>
        <p:nvCxnSpPr>
          <p:cNvPr id="53" name="Straight Connector 52">
            <a:extLst>
              <a:ext uri="{FF2B5EF4-FFF2-40B4-BE49-F238E27FC236}">
                <a16:creationId xmlns:a16="http://schemas.microsoft.com/office/drawing/2014/main" id="{C3ECDCB2-791E-7A16-237E-D7B8AC53DE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5" name="Graphic 13">
            <a:extLst>
              <a:ext uri="{FF2B5EF4-FFF2-40B4-BE49-F238E27FC236}">
                <a16:creationId xmlns:a16="http://schemas.microsoft.com/office/drawing/2014/main" id="{644BFD00-26C2-22B0-7992-C7265F0A3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7" name="Graphic 12">
            <a:extLst>
              <a:ext uri="{FF2B5EF4-FFF2-40B4-BE49-F238E27FC236}">
                <a16:creationId xmlns:a16="http://schemas.microsoft.com/office/drawing/2014/main" id="{6AB917E6-C3B2-BF18-0FDC-9EE72AC35D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68" name="Graphic 15">
            <a:extLst>
              <a:ext uri="{FF2B5EF4-FFF2-40B4-BE49-F238E27FC236}">
                <a16:creationId xmlns:a16="http://schemas.microsoft.com/office/drawing/2014/main" id="{7D5F329E-115C-FEBC-E358-B46719F77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Univers"/>
              <a:ea typeface="+mn-ea"/>
              <a:cs typeface="+mn-cs"/>
            </a:endParaRPr>
          </a:p>
        </p:txBody>
      </p:sp>
      <p:sp>
        <p:nvSpPr>
          <p:cNvPr id="11" name="Title 1">
            <a:extLst>
              <a:ext uri="{FF2B5EF4-FFF2-40B4-BE49-F238E27FC236}">
                <a16:creationId xmlns:a16="http://schemas.microsoft.com/office/drawing/2014/main" id="{B26567D1-4561-1A38-B9A2-E4819D11438E}"/>
              </a:ext>
            </a:extLst>
          </p:cNvPr>
          <p:cNvSpPr txBox="1">
            <a:spLocks/>
          </p:cNvSpPr>
          <p:nvPr/>
        </p:nvSpPr>
        <p:spPr>
          <a:xfrm>
            <a:off x="1130300" y="899998"/>
            <a:ext cx="9410700" cy="71294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6000" b="1" i="0" kern="1200" cap="all" baseline="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4400" b="1" i="1" u="sng" strike="noStrike" kern="1200" cap="all" spc="0" normalizeH="0" baseline="0" noProof="0" dirty="0">
                <a:ln>
                  <a:noFill/>
                </a:ln>
                <a:solidFill>
                  <a:srgbClr val="2683C6"/>
                </a:solidFill>
                <a:effectLst/>
                <a:uLnTx/>
                <a:uFillTx/>
                <a:latin typeface="Arial Hebrew" pitchFamily="2" charset="-79"/>
                <a:ea typeface="+mj-ea"/>
                <a:cs typeface="Arial Hebrew" pitchFamily="2" charset="-79"/>
              </a:rPr>
              <a:t>  </a:t>
            </a:r>
            <a:r>
              <a:rPr kumimoji="0" lang="en-US" sz="4400" b="1" i="1" u="sng" strike="noStrike" kern="1200" cap="all" spc="0" normalizeH="0" baseline="0" noProof="0" dirty="0">
                <a:ln>
                  <a:noFill/>
                </a:ln>
                <a:solidFill>
                  <a:srgbClr val="FFFFFF"/>
                </a:solidFill>
                <a:effectLst/>
                <a:uLnTx/>
                <a:uFillTx/>
                <a:latin typeface="Arial Hebrew" pitchFamily="2" charset="-79"/>
                <a:ea typeface="+mj-ea"/>
                <a:cs typeface="Arial Hebrew" pitchFamily="2" charset="-79"/>
              </a:rPr>
              <a:t>REFERENCES</a:t>
            </a:r>
            <a:r>
              <a:rPr kumimoji="0" lang="en-US" sz="3000" b="1" i="0" u="none" strike="noStrike" kern="1200" cap="all" spc="0" normalizeH="0" baseline="0" noProof="0" dirty="0">
                <a:ln>
                  <a:noFill/>
                </a:ln>
                <a:solidFill>
                  <a:srgbClr val="FFFFFF"/>
                </a:solidFill>
                <a:effectLst/>
                <a:uLnTx/>
                <a:uFillTx/>
                <a:latin typeface="Arial Hebrew" pitchFamily="2" charset="-79"/>
                <a:ea typeface="+mj-ea"/>
                <a:cs typeface="Arial Hebrew" pitchFamily="2" charset="-79"/>
              </a:rPr>
              <a:t> </a:t>
            </a:r>
          </a:p>
        </p:txBody>
      </p:sp>
      <p:sp>
        <p:nvSpPr>
          <p:cNvPr id="3" name="TextBox 2">
            <a:extLst>
              <a:ext uri="{FF2B5EF4-FFF2-40B4-BE49-F238E27FC236}">
                <a16:creationId xmlns:a16="http://schemas.microsoft.com/office/drawing/2014/main" id="{8DD0CF65-5AAE-DF58-1670-67FFB659237B}"/>
              </a:ext>
            </a:extLst>
          </p:cNvPr>
          <p:cNvSpPr txBox="1"/>
          <p:nvPr/>
        </p:nvSpPr>
        <p:spPr>
          <a:xfrm>
            <a:off x="8878" y="1959148"/>
            <a:ext cx="12183121" cy="480131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Alzheimer’s Society (2024) </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Dementia in the UK: key facts and figures.</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2">
                  <a:extLst>
                    <a:ext uri="{A12FA001-AC4F-418D-AE19-62706E023703}">
                      <ahyp:hlinkClr xmlns:ahyp="http://schemas.microsoft.com/office/drawing/2018/hyperlinkcolor" val="tx"/>
                    </a:ext>
                  </a:extLst>
                </a:hlinkClick>
              </a:rPr>
              <a:t>https://www.alzheimers.org.uk/about-dementia/facts-figures</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(Accessed: 29 October 2025).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NHS England (2024) </a:t>
            </a:r>
            <a:r>
              <a:rPr kumimoji="0" lang="en-GB" sz="1800" b="0" i="1" u="none" strike="noStrike" kern="1200" cap="none" spc="0" normalizeH="0" baseline="0" noProof="0" dirty="0" err="1">
                <a:ln>
                  <a:noFill/>
                </a:ln>
                <a:solidFill>
                  <a:srgbClr val="000000"/>
                </a:solidFill>
                <a:effectLst/>
                <a:uLnTx/>
                <a:uFillTx/>
                <a:latin typeface="Arial Hebrew" pitchFamily="2" charset="-79"/>
                <a:ea typeface="+mn-ea"/>
                <a:cs typeface="Arial Hebrew" pitchFamily="2" charset="-79"/>
              </a:rPr>
              <a:t>RightCare</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Dementia Scenario.</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3">
                  <a:extLst>
                    <a:ext uri="{A12FA001-AC4F-418D-AE19-62706E023703}">
                      <ahyp:hlinkClr xmlns:ahyp="http://schemas.microsoft.com/office/drawing/2018/hyperlinkcolor" val="tx"/>
                    </a:ext>
                  </a:extLst>
                </a:hlinkClick>
              </a:rPr>
              <a:t>https://www.england.nhs.uk/long-read/rightcare-dementia-scenario/</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(Accessed: 29 October 2025).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Dementia UK (2023) </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Changing relationships and roles.</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4">
                  <a:extLst>
                    <a:ext uri="{A12FA001-AC4F-418D-AE19-62706E023703}">
                      <ahyp:hlinkClr xmlns:ahyp="http://schemas.microsoft.com/office/drawing/2018/hyperlinkcolor" val="tx"/>
                    </a:ext>
                  </a:extLst>
                </a:hlinkClick>
              </a:rPr>
              <a:t>https://www.dementiauk.org</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(Accessed: 29 October 2025).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UK Government (2024) </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Dementia: applying all our health.</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5">
                  <a:extLst>
                    <a:ext uri="{A12FA001-AC4F-418D-AE19-62706E023703}">
                      <ahyp:hlinkClr xmlns:ahyp="http://schemas.microsoft.com/office/drawing/2018/hyperlinkcolor" val="tx"/>
                    </a:ext>
                  </a:extLst>
                </a:hlinkClick>
              </a:rPr>
              <a:t>https://www.gov.uk/government/publications/dementia-applying-all-our-health</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(Accessed: 29 October 2025).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Alzheimer’s Research UK (2024) </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The economic and personal impact of dementia.</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6">
                  <a:extLst>
                    <a:ext uri="{A12FA001-AC4F-418D-AE19-62706E023703}">
                      <ahyp:hlinkClr xmlns:ahyp="http://schemas.microsoft.com/office/drawing/2018/hyperlinkcolor" val="tx"/>
                    </a:ext>
                  </a:extLst>
                </a:hlinkClick>
              </a:rPr>
              <a:t>https://www.alzheimersresearchuk.org</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(Accessed: 29 October 2025).</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Carehome.co.uk (2025) </a:t>
            </a:r>
            <a:r>
              <a:rPr kumimoji="0" lang="en-GB" sz="1800" b="0" i="1"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Care home fees and funding guide.</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 Available at: </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hlinkClick r:id="rId7">
                  <a:extLst>
                    <a:ext uri="{A12FA001-AC4F-418D-AE19-62706E023703}">
                      <ahyp:hlinkClr xmlns:ahyp="http://schemas.microsoft.com/office/drawing/2018/hyperlinkcolor" val="tx"/>
                    </a:ext>
                  </a:extLst>
                </a:hlinkClick>
              </a:rPr>
              <a:t>https://www.carehome.co.uk/advice/fees</a:t>
            </a:r>
            <a:r>
              <a:rPr kumimoji="0" lang="en-GB" sz="1800" b="0" i="0" u="none" strike="noStrike" kern="1200" cap="none" spc="0" normalizeH="0" baseline="0" noProof="0" dirty="0">
                <a:ln>
                  <a:noFill/>
                </a:ln>
                <a:solidFill>
                  <a:srgbClr val="000000"/>
                </a:solidFill>
                <a:effectLst/>
                <a:uLnTx/>
                <a:uFillTx/>
                <a:latin typeface="Arial Hebrew" pitchFamily="2" charset="-79"/>
                <a:ea typeface="+mn-ea"/>
                <a:cs typeface="Arial Hebrew" pitchFamily="2" charset="-79"/>
              </a:rPr>
              <a:t>(Accessed: 29 October 2025).</a:t>
            </a:r>
          </a:p>
        </p:txBody>
      </p:sp>
    </p:spTree>
    <p:extLst>
      <p:ext uri="{BB962C8B-B14F-4D97-AF65-F5344CB8AC3E}">
        <p14:creationId xmlns:p14="http://schemas.microsoft.com/office/powerpoint/2010/main" val="1178748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ED3F-080B-5A87-8F89-46E1B32739A4}"/>
              </a:ext>
            </a:extLst>
          </p:cNvPr>
          <p:cNvSpPr txBox="1">
            <a:spLocks noGrp="1"/>
          </p:cNvSpPr>
          <p:nvPr>
            <p:ph type="ctrTitle"/>
          </p:nvPr>
        </p:nvSpPr>
        <p:spPr>
          <a:xfrm>
            <a:off x="1612489" y="845573"/>
            <a:ext cx="8662220" cy="840662"/>
          </a:xfrm>
        </p:spPr>
        <p:txBody>
          <a:bodyPr/>
          <a:lstStyle/>
          <a:p>
            <a:pPr lvl="0"/>
            <a:r>
              <a:rPr lang="en-GB" sz="3600">
                <a:latin typeface="Arial"/>
                <a:cs typeface="Arial"/>
              </a:rPr>
              <a:t>Dementia case study 2</a:t>
            </a:r>
          </a:p>
        </p:txBody>
      </p:sp>
      <p:sp>
        <p:nvSpPr>
          <p:cNvPr id="3" name="Subtitle 2">
            <a:extLst>
              <a:ext uri="{FF2B5EF4-FFF2-40B4-BE49-F238E27FC236}">
                <a16:creationId xmlns:a16="http://schemas.microsoft.com/office/drawing/2014/main" id="{B68BE687-3E66-9BB5-2B86-503FBA291D73}"/>
              </a:ext>
            </a:extLst>
          </p:cNvPr>
          <p:cNvSpPr txBox="1">
            <a:spLocks noGrp="1"/>
          </p:cNvSpPr>
          <p:nvPr>
            <p:ph type="subTitle" idx="1"/>
          </p:nvPr>
        </p:nvSpPr>
        <p:spPr>
          <a:xfrm>
            <a:off x="1828800" y="2084438"/>
            <a:ext cx="8219770" cy="1081552"/>
          </a:xfrm>
        </p:spPr>
        <p:txBody>
          <a:bodyPr/>
          <a:lstStyle/>
          <a:p>
            <a:pPr lvl="0"/>
            <a:r>
              <a:rPr lang="en-GB">
                <a:latin typeface="Arial"/>
                <a:cs typeface="Arial"/>
              </a:rPr>
              <a:t>NAME: </a:t>
            </a:r>
            <a:r>
              <a:rPr lang="en-GB" b="1">
                <a:latin typeface="Arial"/>
                <a:cs typeface="Arial"/>
              </a:rPr>
              <a:t>Menehouan Dogore Naomie M-C Baroan  Student Number 2437219</a:t>
            </a:r>
          </a:p>
        </p:txBody>
      </p:sp>
      <p:pic>
        <p:nvPicPr>
          <p:cNvPr id="4" name="Picture 4" descr="A purple flower with small leaves&#10;&#10;AI-generated content may be incorrect.">
            <a:extLst>
              <a:ext uri="{FF2B5EF4-FFF2-40B4-BE49-F238E27FC236}">
                <a16:creationId xmlns:a16="http://schemas.microsoft.com/office/drawing/2014/main" id="{23BB2D0C-D37E-59A3-AD97-B9EC7EA30FA1}"/>
              </a:ext>
            </a:extLst>
          </p:cNvPr>
          <p:cNvPicPr>
            <a:picLocks noChangeAspect="1"/>
          </p:cNvPicPr>
          <p:nvPr/>
        </p:nvPicPr>
        <p:blipFill>
          <a:blip r:embed="rId2"/>
          <a:stretch>
            <a:fillRect/>
          </a:stretch>
        </p:blipFill>
        <p:spPr>
          <a:xfrm>
            <a:off x="0" y="4473674"/>
            <a:ext cx="12191996" cy="3623191"/>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blue x-ray of a human brain&#10;&#10;AI-generated content may be incorrect.">
            <a:extLst>
              <a:ext uri="{FF2B5EF4-FFF2-40B4-BE49-F238E27FC236}">
                <a16:creationId xmlns:a16="http://schemas.microsoft.com/office/drawing/2014/main" id="{B88DE48B-6904-AC38-1521-3E995EB3A89B}"/>
              </a:ext>
            </a:extLst>
          </p:cNvPr>
          <p:cNvPicPr>
            <a:picLocks noGrp="1" noChangeAspect="1"/>
          </p:cNvPicPr>
          <p:nvPr>
            <p:ph idx="1"/>
          </p:nvPr>
        </p:nvPicPr>
        <p:blipFill>
          <a:blip r:embed="rId2"/>
          <a:srcRect l="1737" t="-2867" r="-1737" b="2867"/>
          <a:stretch>
            <a:fillRect/>
          </a:stretch>
        </p:blipFill>
        <p:spPr>
          <a:xfrm>
            <a:off x="4985061" y="1710321"/>
            <a:ext cx="7202902" cy="5014459"/>
          </a:xfrm>
        </p:spPr>
      </p:pic>
      <p:sp>
        <p:nvSpPr>
          <p:cNvPr id="3" name="Text Placeholder 6">
            <a:extLst>
              <a:ext uri="{FF2B5EF4-FFF2-40B4-BE49-F238E27FC236}">
                <a16:creationId xmlns:a16="http://schemas.microsoft.com/office/drawing/2014/main" id="{D06E28FF-F8EA-DA36-8DF6-E58943E6BEDE}"/>
              </a:ext>
            </a:extLst>
          </p:cNvPr>
          <p:cNvSpPr txBox="1">
            <a:spLocks noGrp="1"/>
          </p:cNvSpPr>
          <p:nvPr>
            <p:ph type="body" idx="2"/>
          </p:nvPr>
        </p:nvSpPr>
        <p:spPr>
          <a:xfrm>
            <a:off x="200683" y="1823880"/>
            <a:ext cx="4780272" cy="4782522"/>
          </a:xfrm>
        </p:spPr>
        <p:txBody>
          <a:bodyPr/>
          <a:lstStyle/>
          <a:p>
            <a:pPr marL="342900" lvl="0" indent="-342900">
              <a:buChar char="•"/>
            </a:pPr>
            <a:endParaRPr lang="en-US" sz="2400"/>
          </a:p>
          <a:p>
            <a:pPr marL="342900" lvl="0" indent="-342900">
              <a:buChar char="•"/>
            </a:pPr>
            <a:endParaRPr lang="en-US" sz="2400">
              <a:latin typeface="Arial"/>
              <a:cs typeface="Arial"/>
            </a:endParaRPr>
          </a:p>
          <a:p>
            <a:pPr lvl="0"/>
            <a:r>
              <a:rPr lang="en-US" sz="2400">
                <a:latin typeface="Arial"/>
                <a:cs typeface="Arial"/>
              </a:rPr>
              <a:t>This initiative is for help elderly residents have been diagnosed with dementia to create a better environment like activities: Music therapy memory games, and creative arts. </a:t>
            </a:r>
            <a:endParaRPr lang="en-GB" sz="2400">
              <a:latin typeface="Arial"/>
              <a:cs typeface="Arial"/>
            </a:endParaRPr>
          </a:p>
        </p:txBody>
      </p:sp>
      <p:sp>
        <p:nvSpPr>
          <p:cNvPr id="4" name="TextBox 5">
            <a:extLst>
              <a:ext uri="{FF2B5EF4-FFF2-40B4-BE49-F238E27FC236}">
                <a16:creationId xmlns:a16="http://schemas.microsoft.com/office/drawing/2014/main" id="{FBB2F53D-BE40-BDE6-0EF5-3913455F907B}"/>
              </a:ext>
            </a:extLst>
          </p:cNvPr>
          <p:cNvSpPr txBox="1"/>
          <p:nvPr/>
        </p:nvSpPr>
        <p:spPr>
          <a:xfrm>
            <a:off x="338227" y="342680"/>
            <a:ext cx="11585045" cy="126188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r>
              <a:rPr kumimoji="0" lang="en-US" sz="2400" b="0" i="0" u="none" strike="noStrike" kern="1200" cap="none" spc="0" normalizeH="0" baseline="0" noProof="0">
                <a:ln>
                  <a:noFill/>
                </a:ln>
                <a:solidFill>
                  <a:srgbClr val="000000"/>
                </a:solidFill>
                <a:effectLst/>
                <a:uLnTx/>
                <a:uFillTx/>
                <a:latin typeface="Arial"/>
                <a:ea typeface="+mn-ea"/>
                <a:cs typeface="Arial"/>
              </a:rPr>
              <a:t> </a:t>
            </a:r>
            <a:r>
              <a:rPr kumimoji="0" lang="en-US" sz="3200" b="1" i="0" u="none" strike="noStrike" kern="1200" cap="none" spc="0" normalizeH="0" baseline="0" noProof="0">
                <a:ln>
                  <a:noFill/>
                </a:ln>
                <a:solidFill>
                  <a:srgbClr val="000000"/>
                </a:solidFill>
                <a:effectLst/>
                <a:uLnTx/>
                <a:uFillTx/>
                <a:latin typeface="Arial"/>
                <a:ea typeface="+mn-ea"/>
                <a:cs typeface="Arial"/>
              </a:rPr>
              <a:t>Your Initiative and How this Initiative </a:t>
            </a:r>
            <a:r>
              <a:rPr kumimoji="0" lang="en-US" sz="3200" b="1" i="0" u="none" strike="noStrike" kern="0" cap="none" spc="0" normalizeH="0" baseline="0" noProof="0">
                <a:ln>
                  <a:noFill/>
                </a:ln>
                <a:solidFill>
                  <a:srgbClr val="000000"/>
                </a:solidFill>
                <a:effectLst/>
                <a:uLnTx/>
                <a:uFillTx/>
                <a:latin typeface="Arial"/>
                <a:ea typeface="+mn-ea"/>
                <a:cs typeface="Arial"/>
              </a:rPr>
              <a:t>W</a:t>
            </a:r>
            <a:r>
              <a:rPr kumimoji="0" lang="en-US" sz="3200" b="1" i="0" u="none" strike="noStrike" kern="1200" cap="none" spc="0" normalizeH="0" baseline="0" noProof="0">
                <a:ln>
                  <a:noFill/>
                </a:ln>
                <a:solidFill>
                  <a:srgbClr val="000000"/>
                </a:solidFill>
                <a:effectLst/>
                <a:uLnTx/>
                <a:uFillTx/>
                <a:latin typeface="Arial"/>
                <a:ea typeface="+mn-ea"/>
                <a:cs typeface="Arial"/>
              </a:rPr>
              <a:t>ould </a:t>
            </a:r>
            <a:r>
              <a:rPr kumimoji="0" lang="en-US" sz="3200" b="1" i="0" u="none" strike="noStrike" kern="0" cap="none" spc="0" normalizeH="0" baseline="0" noProof="0">
                <a:ln>
                  <a:noFill/>
                </a:ln>
                <a:solidFill>
                  <a:srgbClr val="000000"/>
                </a:solidFill>
                <a:effectLst/>
                <a:uLnTx/>
                <a:uFillTx/>
                <a:latin typeface="Arial"/>
                <a:ea typeface="+mn-ea"/>
                <a:cs typeface="Arial"/>
              </a:rPr>
              <a:t>S</a:t>
            </a:r>
            <a:r>
              <a:rPr kumimoji="0" lang="en-US" sz="3200" b="1" i="0" u="none" strike="noStrike" kern="1200" cap="none" spc="0" normalizeH="0" baseline="0" noProof="0">
                <a:ln>
                  <a:noFill/>
                </a:ln>
                <a:solidFill>
                  <a:srgbClr val="000000"/>
                </a:solidFill>
                <a:effectLst/>
                <a:uLnTx/>
                <a:uFillTx/>
                <a:latin typeface="Arial"/>
                <a:ea typeface="+mn-ea"/>
                <a:cs typeface="Arial"/>
              </a:rPr>
              <a:t>upport and Involve </a:t>
            </a:r>
            <a:r>
              <a:rPr kumimoji="0" lang="en-US" sz="3200" b="1" i="0" u="none" strike="noStrike" kern="0" cap="none" spc="0" normalizeH="0" baseline="0" noProof="0">
                <a:ln>
                  <a:noFill/>
                </a:ln>
                <a:solidFill>
                  <a:srgbClr val="000000"/>
                </a:solidFill>
                <a:effectLst/>
                <a:uLnTx/>
                <a:uFillTx/>
                <a:latin typeface="Arial"/>
                <a:ea typeface="+mn-ea"/>
                <a:cs typeface="Arial"/>
              </a:rPr>
              <a:t>L</a:t>
            </a:r>
            <a:r>
              <a:rPr kumimoji="0" lang="en-US" sz="3200" b="1" i="0" u="none" strike="noStrike" kern="1200" cap="none" spc="0" normalizeH="0" baseline="0" noProof="0">
                <a:ln>
                  <a:noFill/>
                </a:ln>
                <a:solidFill>
                  <a:srgbClr val="000000"/>
                </a:solidFill>
                <a:effectLst/>
                <a:uLnTx/>
                <a:uFillTx/>
                <a:latin typeface="Arial"/>
                <a:ea typeface="+mn-ea"/>
                <a:cs typeface="Arial"/>
              </a:rPr>
              <a:t>ocal </a:t>
            </a:r>
            <a:r>
              <a:rPr kumimoji="0" lang="en-US" sz="3200" b="1" i="0" u="none" strike="noStrike" kern="0" cap="none" spc="0" normalizeH="0" baseline="0" noProof="0">
                <a:ln>
                  <a:noFill/>
                </a:ln>
                <a:solidFill>
                  <a:srgbClr val="000000"/>
                </a:solidFill>
                <a:effectLst/>
                <a:uLnTx/>
                <a:uFillTx/>
                <a:latin typeface="Arial"/>
                <a:ea typeface="+mn-ea"/>
                <a:cs typeface="Arial"/>
              </a:rPr>
              <a:t>I</a:t>
            </a:r>
            <a:r>
              <a:rPr kumimoji="0" lang="en-US" sz="3200" b="1" i="0" u="none" strike="noStrike" kern="1200" cap="none" spc="0" normalizeH="0" baseline="0" noProof="0">
                <a:ln>
                  <a:noFill/>
                </a:ln>
                <a:solidFill>
                  <a:srgbClr val="000000"/>
                </a:solidFill>
                <a:effectLst/>
                <a:uLnTx/>
                <a:uFillTx/>
                <a:latin typeface="Arial"/>
                <a:ea typeface="+mn-ea"/>
                <a:cs typeface="Arial"/>
              </a:rPr>
              <a:t>ndividuals and Healthcare </a:t>
            </a:r>
            <a:r>
              <a:rPr kumimoji="0" lang="en-US" sz="3200" b="1" i="0" u="none" strike="noStrike" kern="0" cap="none" spc="0" normalizeH="0" baseline="0" noProof="0">
                <a:ln>
                  <a:noFill/>
                </a:ln>
                <a:solidFill>
                  <a:srgbClr val="000000"/>
                </a:solidFill>
                <a:effectLst/>
                <a:uLnTx/>
                <a:uFillTx/>
                <a:latin typeface="Arial"/>
                <a:ea typeface="+mn-ea"/>
                <a:cs typeface="Arial"/>
              </a:rPr>
              <a:t>P</a:t>
            </a:r>
            <a:r>
              <a:rPr kumimoji="0" lang="en-US" sz="3200" b="1" i="0" u="none" strike="noStrike" kern="1200" cap="none" spc="0" normalizeH="0" baseline="0" noProof="0">
                <a:ln>
                  <a:noFill/>
                </a:ln>
                <a:solidFill>
                  <a:srgbClr val="000000"/>
                </a:solidFill>
                <a:effectLst/>
                <a:uLnTx/>
                <a:uFillTx/>
                <a:latin typeface="Arial"/>
                <a:ea typeface="+mn-ea"/>
                <a:cs typeface="Arial"/>
              </a:rPr>
              <a:t>rofessionals</a:t>
            </a:r>
            <a:r>
              <a:rPr kumimoji="0" lang="en-US" sz="4400" b="0" i="0" u="none" strike="noStrike" kern="1200" cap="none" spc="0" normalizeH="0" baseline="0" noProof="0">
                <a:ln>
                  <a:noFill/>
                </a:ln>
                <a:solidFill>
                  <a:srgbClr val="000000"/>
                </a:solidFill>
                <a:effectLst/>
                <a:uLnTx/>
                <a:uFillTx/>
                <a:latin typeface="Arial"/>
                <a:ea typeface="+mn-ea"/>
                <a:cs typeface="Arial"/>
              </a:rPr>
              <a:t> </a:t>
            </a:r>
            <a:endParaRPr kumimoji="0" lang="en-GB" sz="4400" b="0" i="0" u="none" strike="noStrike" kern="1200" cap="none" spc="0" normalizeH="0" baseline="0" noProof="0">
              <a:ln>
                <a:noFill/>
              </a:ln>
              <a:solidFill>
                <a:srgbClr val="000000"/>
              </a:solidFill>
              <a:effectLst/>
              <a:uLnTx/>
              <a:uFillTx/>
              <a:latin typeface="Arial"/>
              <a:ea typeface="+mn-ea"/>
              <a:cs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2">
            <a:extLst>
              <a:ext uri="{FF2B5EF4-FFF2-40B4-BE49-F238E27FC236}">
                <a16:creationId xmlns:a16="http://schemas.microsoft.com/office/drawing/2014/main" id="{A0D5F8AF-62FB-84DD-BBC2-117A5E35BB7D}"/>
              </a:ext>
            </a:extLst>
          </p:cNvPr>
          <p:cNvSpPr txBox="1">
            <a:spLocks noGrp="1"/>
          </p:cNvSpPr>
          <p:nvPr>
            <p:ph type="title"/>
          </p:nvPr>
        </p:nvSpPr>
        <p:spPr/>
        <p:txBody>
          <a:bodyPr anchorCtr="1"/>
          <a:lstStyle/>
          <a:p>
            <a:pPr lvl="0" algn="ctr"/>
            <a:r>
              <a:rPr lang="en-GB" b="1">
                <a:latin typeface="Arial"/>
                <a:cs typeface="Arial"/>
              </a:rPr>
              <a:t>Family and Healthcare Collaboration</a:t>
            </a:r>
            <a:endParaRPr lang="en-US" b="1"/>
          </a:p>
        </p:txBody>
      </p:sp>
      <p:sp>
        <p:nvSpPr>
          <p:cNvPr id="3" name="Text Placeholder 13">
            <a:extLst>
              <a:ext uri="{FF2B5EF4-FFF2-40B4-BE49-F238E27FC236}">
                <a16:creationId xmlns:a16="http://schemas.microsoft.com/office/drawing/2014/main" id="{E7428AF9-BD91-B172-B6C3-95D15265A21E}"/>
              </a:ext>
            </a:extLst>
          </p:cNvPr>
          <p:cNvSpPr txBox="1">
            <a:spLocks noGrp="1"/>
          </p:cNvSpPr>
          <p:nvPr>
            <p:ph type="body" idx="1"/>
          </p:nvPr>
        </p:nvSpPr>
        <p:spPr>
          <a:xfrm>
            <a:off x="839784" y="1891363"/>
            <a:ext cx="5157782" cy="613699"/>
          </a:xfrm>
        </p:spPr>
        <p:txBody>
          <a:bodyPr/>
          <a:lstStyle/>
          <a:p>
            <a:pPr lvl="0"/>
            <a:r>
              <a:rPr lang="en-GB" sz="2800">
                <a:latin typeface="Arial"/>
                <a:cs typeface="Arial"/>
              </a:rPr>
              <a:t>Carer and Family Workshop</a:t>
            </a:r>
          </a:p>
        </p:txBody>
      </p:sp>
      <p:sp>
        <p:nvSpPr>
          <p:cNvPr id="4" name="Content Placeholder 14">
            <a:extLst>
              <a:ext uri="{FF2B5EF4-FFF2-40B4-BE49-F238E27FC236}">
                <a16:creationId xmlns:a16="http://schemas.microsoft.com/office/drawing/2014/main" id="{4ACEC3FC-44D0-7B95-BD0D-53B2F7931FEF}"/>
              </a:ext>
            </a:extLst>
          </p:cNvPr>
          <p:cNvSpPr txBox="1">
            <a:spLocks noGrp="1"/>
          </p:cNvSpPr>
          <p:nvPr>
            <p:ph type="body" idx="3"/>
          </p:nvPr>
        </p:nvSpPr>
        <p:spPr>
          <a:xfrm>
            <a:off x="663470" y="2794104"/>
            <a:ext cx="5426067" cy="3182075"/>
          </a:xfrm>
        </p:spPr>
        <p:txBody>
          <a:bodyPr anchor="t"/>
          <a:lstStyle/>
          <a:p>
            <a:pPr marL="228600" lvl="0" indent="-228600">
              <a:buChar char="•"/>
            </a:pPr>
            <a:r>
              <a:rPr lang="en-GB" b="0">
                <a:latin typeface="Arial"/>
                <a:cs typeface="Arial"/>
              </a:rPr>
              <a:t>Monthly sessions for cares and family members to learns to coping strategies ,communication        techniques ,and self-care. </a:t>
            </a:r>
          </a:p>
          <a:p>
            <a:pPr marL="228600" lvl="0" indent="-228600">
              <a:buChar char="•"/>
            </a:pPr>
            <a:endParaRPr lang="en-GB" b="0">
              <a:latin typeface="Arial"/>
              <a:cs typeface="Arial"/>
            </a:endParaRPr>
          </a:p>
          <a:p>
            <a:pPr marL="228600" lvl="0" indent="-228600">
              <a:buChar char="•"/>
            </a:pPr>
            <a:r>
              <a:rPr lang="en-GB" b="0">
                <a:latin typeface="Arial"/>
                <a:cs typeface="Arial"/>
              </a:rPr>
              <a:t> Led by dementia specialist mental health professionals.    </a:t>
            </a:r>
          </a:p>
        </p:txBody>
      </p:sp>
      <p:sp>
        <p:nvSpPr>
          <p:cNvPr id="5" name="Text Placeholder 15">
            <a:extLst>
              <a:ext uri="{FF2B5EF4-FFF2-40B4-BE49-F238E27FC236}">
                <a16:creationId xmlns:a16="http://schemas.microsoft.com/office/drawing/2014/main" id="{C7703249-FC9C-DCF1-BC9D-4C4B15C1CB88}"/>
              </a:ext>
            </a:extLst>
          </p:cNvPr>
          <p:cNvSpPr txBox="1">
            <a:spLocks noGrp="1"/>
          </p:cNvSpPr>
          <p:nvPr>
            <p:ph idx="2"/>
          </p:nvPr>
        </p:nvSpPr>
        <p:spPr>
          <a:xfrm>
            <a:off x="6185339" y="1891363"/>
            <a:ext cx="5170045" cy="613699"/>
          </a:xfrm>
        </p:spPr>
        <p:txBody>
          <a:bodyPr anchor="b"/>
          <a:lstStyle/>
          <a:p>
            <a:pPr marL="0" lvl="0" indent="0">
              <a:buNone/>
            </a:pPr>
            <a:r>
              <a:rPr lang="en-GB" b="1">
                <a:latin typeface="Arial"/>
                <a:cs typeface="Arial"/>
              </a:rPr>
              <a:t>Healthcare Collaboration</a:t>
            </a:r>
          </a:p>
        </p:txBody>
      </p:sp>
      <p:sp>
        <p:nvSpPr>
          <p:cNvPr id="6" name="Content Placeholder 16">
            <a:extLst>
              <a:ext uri="{FF2B5EF4-FFF2-40B4-BE49-F238E27FC236}">
                <a16:creationId xmlns:a16="http://schemas.microsoft.com/office/drawing/2014/main" id="{CA74CD62-C457-8797-0C9E-7D7755CADE9C}"/>
              </a:ext>
            </a:extLst>
          </p:cNvPr>
          <p:cNvSpPr txBox="1">
            <a:spLocks noGrp="1"/>
          </p:cNvSpPr>
          <p:nvPr>
            <p:ph idx="4"/>
          </p:nvPr>
        </p:nvSpPr>
        <p:spPr>
          <a:xfrm>
            <a:off x="6185339" y="2794104"/>
            <a:ext cx="5170045" cy="3179451"/>
          </a:xfrm>
        </p:spPr>
        <p:txBody>
          <a:bodyPr/>
          <a:lstStyle/>
          <a:p>
            <a:pPr lvl="0"/>
            <a:r>
              <a:rPr lang="en-GB" sz="2400">
                <a:latin typeface="Arial"/>
                <a:cs typeface="Arial"/>
              </a:rPr>
              <a:t>Local Gps ,Admiral Nurses occupational therapists , and social workers invited  to participate in rotating session .   </a:t>
            </a:r>
          </a:p>
          <a:p>
            <a:pPr marL="0" lvl="0" indent="0">
              <a:buNone/>
            </a:pPr>
            <a:endParaRPr lang="en-GB" sz="2400">
              <a:latin typeface="Arial"/>
              <a:cs typeface="Arial"/>
            </a:endParaRPr>
          </a:p>
          <a:p>
            <a:pPr lvl="0"/>
            <a:r>
              <a:rPr lang="en-GB" sz="2400">
                <a:latin typeface="Arial"/>
                <a:cs typeface="Arial"/>
              </a:rPr>
              <a:t> Professionals   provide guidance, monitor wellbeing ,and offer referrals to additional services.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6A4FFD63-60A3-D488-FD4F-E96F91ED4DFC}"/>
              </a:ext>
            </a:extLst>
          </p:cNvPr>
          <p:cNvSpPr txBox="1">
            <a:spLocks noGrp="1"/>
          </p:cNvSpPr>
          <p:nvPr>
            <p:ph type="title"/>
          </p:nvPr>
        </p:nvSpPr>
        <p:spPr/>
        <p:txBody>
          <a:bodyPr anchorCtr="1"/>
          <a:lstStyle/>
          <a:p>
            <a:pPr lvl="0" algn="ctr"/>
            <a:r>
              <a:rPr lang="en-GB" b="1">
                <a:latin typeface="Arial"/>
                <a:cs typeface="Arial"/>
              </a:rPr>
              <a:t>Supports Local Individuals</a:t>
            </a:r>
            <a:endParaRPr lang="en-US"/>
          </a:p>
        </p:txBody>
      </p:sp>
      <p:sp>
        <p:nvSpPr>
          <p:cNvPr id="3" name="Text Placeholder 10">
            <a:extLst>
              <a:ext uri="{FF2B5EF4-FFF2-40B4-BE49-F238E27FC236}">
                <a16:creationId xmlns:a16="http://schemas.microsoft.com/office/drawing/2014/main" id="{9F40A6F4-3003-EF54-1159-FA542AAFD37F}"/>
              </a:ext>
            </a:extLst>
          </p:cNvPr>
          <p:cNvSpPr txBox="1">
            <a:spLocks noGrp="1"/>
          </p:cNvSpPr>
          <p:nvPr>
            <p:ph type="body" idx="1"/>
          </p:nvPr>
        </p:nvSpPr>
        <p:spPr>
          <a:xfrm>
            <a:off x="839784" y="1523509"/>
            <a:ext cx="5157782" cy="823910"/>
          </a:xfrm>
        </p:spPr>
        <p:txBody>
          <a:bodyPr anchorCtr="1"/>
          <a:lstStyle/>
          <a:p>
            <a:pPr lvl="0" algn="ctr">
              <a:lnSpc>
                <a:spcPct val="70000"/>
              </a:lnSpc>
            </a:pPr>
            <a:r>
              <a:rPr lang="en-GB" sz="3000"/>
              <a:t>How to Supports Local </a:t>
            </a:r>
            <a:r>
              <a:rPr lang="en-GB" sz="2800">
                <a:latin typeface="Arial"/>
                <a:cs typeface="Arial"/>
              </a:rPr>
              <a:t>Individuals</a:t>
            </a:r>
            <a:endParaRPr lang="en-US"/>
          </a:p>
        </p:txBody>
      </p:sp>
      <p:sp>
        <p:nvSpPr>
          <p:cNvPr id="4" name="Content Placeholder 7">
            <a:extLst>
              <a:ext uri="{FF2B5EF4-FFF2-40B4-BE49-F238E27FC236}">
                <a16:creationId xmlns:a16="http://schemas.microsoft.com/office/drawing/2014/main" id="{05368310-5BA2-3681-8F6C-780BEDE6FADD}"/>
              </a:ext>
            </a:extLst>
          </p:cNvPr>
          <p:cNvSpPr txBox="1">
            <a:spLocks noGrp="1"/>
          </p:cNvSpPr>
          <p:nvPr>
            <p:ph type="body" idx="3"/>
          </p:nvPr>
        </p:nvSpPr>
        <p:spPr>
          <a:xfrm>
            <a:off x="839784" y="2505071"/>
            <a:ext cx="5157782" cy="3684583"/>
          </a:xfrm>
        </p:spPr>
        <p:txBody>
          <a:bodyPr anchor="t"/>
          <a:lstStyle/>
          <a:p>
            <a:pPr marL="228600" lvl="0" indent="-228600">
              <a:buChar char="•"/>
            </a:pPr>
            <a:r>
              <a:rPr lang="en-GB" b="0">
                <a:latin typeface="Arial"/>
                <a:cs typeface="Arial"/>
              </a:rPr>
              <a:t>Reduces isolation ; offers regular social contact and emotional support.   </a:t>
            </a:r>
          </a:p>
          <a:p>
            <a:pPr marL="228600" lvl="0" indent="-228600">
              <a:buChar char="•"/>
            </a:pPr>
            <a:endParaRPr lang="en-GB" b="0">
              <a:latin typeface="Arial" pitchFamily="34"/>
              <a:cs typeface="Arial" pitchFamily="34"/>
            </a:endParaRPr>
          </a:p>
          <a:p>
            <a:pPr marL="228600" lvl="0" indent="-228600">
              <a:buChar char="•"/>
            </a:pPr>
            <a:r>
              <a:rPr lang="en-GB" b="0">
                <a:latin typeface="Arial"/>
                <a:cs typeface="Arial"/>
              </a:rPr>
              <a:t>Improves wellbeing promotes physical activity  like exercise and swimming to improves blood circulation.</a:t>
            </a:r>
          </a:p>
        </p:txBody>
      </p:sp>
      <p:sp>
        <p:nvSpPr>
          <p:cNvPr id="5" name="Text Placeholder 11">
            <a:extLst>
              <a:ext uri="{FF2B5EF4-FFF2-40B4-BE49-F238E27FC236}">
                <a16:creationId xmlns:a16="http://schemas.microsoft.com/office/drawing/2014/main" id="{0D235C93-6A07-FCA1-C2F9-5D2885873825}"/>
              </a:ext>
            </a:extLst>
          </p:cNvPr>
          <p:cNvSpPr txBox="1">
            <a:spLocks noGrp="1"/>
          </p:cNvSpPr>
          <p:nvPr>
            <p:ph idx="2"/>
          </p:nvPr>
        </p:nvSpPr>
        <p:spPr>
          <a:xfrm>
            <a:off x="6014548" y="1523509"/>
            <a:ext cx="5170045" cy="981562"/>
          </a:xfrm>
        </p:spPr>
        <p:txBody>
          <a:bodyPr anchor="b"/>
          <a:lstStyle/>
          <a:p>
            <a:pPr marL="0" lvl="0" indent="0" algn="ctr">
              <a:lnSpc>
                <a:spcPct val="70000"/>
              </a:lnSpc>
              <a:buNone/>
            </a:pPr>
            <a:r>
              <a:rPr lang="en-GB" b="1">
                <a:latin typeface="Arial"/>
                <a:cs typeface="Arial"/>
              </a:rPr>
              <a:t>                                                 Community Integration</a:t>
            </a:r>
            <a:endParaRPr lang="en-US"/>
          </a:p>
          <a:p>
            <a:pPr marL="0" lvl="0" indent="0">
              <a:lnSpc>
                <a:spcPct val="70000"/>
              </a:lnSpc>
              <a:buNone/>
            </a:pPr>
            <a:endParaRPr lang="en-GB" sz="3000" b="1"/>
          </a:p>
        </p:txBody>
      </p:sp>
      <p:sp>
        <p:nvSpPr>
          <p:cNvPr id="6" name="Content Placeholder 12">
            <a:extLst>
              <a:ext uri="{FF2B5EF4-FFF2-40B4-BE49-F238E27FC236}">
                <a16:creationId xmlns:a16="http://schemas.microsoft.com/office/drawing/2014/main" id="{D686818E-F3F1-D96A-1201-7DA99E99F73D}"/>
              </a:ext>
            </a:extLst>
          </p:cNvPr>
          <p:cNvSpPr txBox="1">
            <a:spLocks noGrp="1"/>
          </p:cNvSpPr>
          <p:nvPr>
            <p:ph idx="4"/>
          </p:nvPr>
        </p:nvSpPr>
        <p:spPr/>
        <p:txBody>
          <a:bodyPr/>
          <a:lstStyle/>
          <a:p>
            <a:pPr lvl="0"/>
            <a:r>
              <a:rPr lang="en-GB" sz="2400">
                <a:latin typeface="Arial" pitchFamily="34"/>
                <a:cs typeface="Arial" pitchFamily="34"/>
              </a:rPr>
              <a:t>Volunteers from the community trained to assist during sessions .</a:t>
            </a:r>
          </a:p>
          <a:p>
            <a:pPr marL="0" lvl="0" indent="0">
              <a:buNone/>
            </a:pPr>
            <a:r>
              <a:rPr lang="en-GB" sz="2400">
                <a:latin typeface="Arial" pitchFamily="34"/>
                <a:cs typeface="Arial" pitchFamily="34"/>
              </a:rPr>
              <a:t> </a:t>
            </a:r>
          </a:p>
          <a:p>
            <a:pPr lvl="0"/>
            <a:r>
              <a:rPr lang="en-GB" sz="2400">
                <a:latin typeface="Arial" pitchFamily="34"/>
                <a:cs typeface="Arial" pitchFamily="34"/>
              </a:rPr>
              <a:t> Local businesses and schools using books and video to explain and teaching supportive behaviours like speaking clearly and being patient.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FC95FAAB-2ECB-9CCE-3278-76FD6BC4C4C5}"/>
              </a:ext>
            </a:extLst>
          </p:cNvPr>
          <p:cNvSpPr txBox="1">
            <a:spLocks noGrp="1"/>
          </p:cNvSpPr>
          <p:nvPr>
            <p:ph type="title"/>
          </p:nvPr>
        </p:nvSpPr>
        <p:spPr>
          <a:xfrm>
            <a:off x="1008994" y="10405"/>
            <a:ext cx="10436769" cy="892006"/>
          </a:xfrm>
        </p:spPr>
        <p:txBody>
          <a:bodyPr anchorCtr="1"/>
          <a:lstStyle/>
          <a:p>
            <a:pPr lvl="0" algn="ctr"/>
            <a:r>
              <a:rPr lang="en-GB" b="1">
                <a:latin typeface="Arial"/>
                <a:cs typeface="Arial"/>
              </a:rPr>
              <a:t>Conclusion</a:t>
            </a:r>
            <a:endParaRPr lang="en-US"/>
          </a:p>
        </p:txBody>
      </p:sp>
      <p:sp>
        <p:nvSpPr>
          <p:cNvPr id="3" name="TextBox 9">
            <a:extLst>
              <a:ext uri="{FF2B5EF4-FFF2-40B4-BE49-F238E27FC236}">
                <a16:creationId xmlns:a16="http://schemas.microsoft.com/office/drawing/2014/main" id="{2D0F0435-C943-91C6-8B58-9169FF4E3477}"/>
              </a:ext>
            </a:extLst>
          </p:cNvPr>
          <p:cNvSpPr txBox="1"/>
          <p:nvPr/>
        </p:nvSpPr>
        <p:spPr>
          <a:xfrm>
            <a:off x="5638803" y="2974259"/>
            <a:ext cx="914400" cy="914400"/>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4" name="TextBox 10">
            <a:extLst>
              <a:ext uri="{FF2B5EF4-FFF2-40B4-BE49-F238E27FC236}">
                <a16:creationId xmlns:a16="http://schemas.microsoft.com/office/drawing/2014/main" id="{6CAB6154-AA73-BCBC-37CE-3F003DBDC2FA}"/>
              </a:ext>
            </a:extLst>
          </p:cNvPr>
          <p:cNvSpPr txBox="1"/>
          <p:nvPr/>
        </p:nvSpPr>
        <p:spPr>
          <a:xfrm>
            <a:off x="838203" y="2428564"/>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TextBox 8">
            <a:extLst>
              <a:ext uri="{FF2B5EF4-FFF2-40B4-BE49-F238E27FC236}">
                <a16:creationId xmlns:a16="http://schemas.microsoft.com/office/drawing/2014/main" id="{86CF4B32-939D-2E88-7DB4-14456DB04DF3}"/>
              </a:ext>
            </a:extLst>
          </p:cNvPr>
          <p:cNvSpPr txBox="1"/>
          <p:nvPr/>
        </p:nvSpPr>
        <p:spPr>
          <a:xfrm>
            <a:off x="249612" y="907642"/>
            <a:ext cx="5609898" cy="590930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endParaRPr kumimoji="0" lang="en-US" sz="24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r>
              <a:rPr kumimoji="0" lang="en-US" sz="2400" b="0" i="0" u="none" strike="noStrike" kern="1200" cap="none" spc="0" normalizeH="0" baseline="0" noProof="0">
                <a:ln>
                  <a:noFill/>
                </a:ln>
                <a:solidFill>
                  <a:srgbClr val="000000"/>
                </a:solidFill>
                <a:effectLst/>
                <a:uLnTx/>
                <a:uFillTx/>
                <a:latin typeface="Arial"/>
                <a:ea typeface="+mn-ea"/>
                <a:cs typeface="Arial"/>
              </a:rPr>
              <a:t>The “Living Well with Dementia” group at Rosewood Community Centre is a great way to help older people with dementia feel supported and connected. It gives them a safe place to meet others, join fun activities, and learn useful tips for daily life. Families and carers also get help and advice, which makes caring easier. By working with doctors and nurses, the group makes sure everyone gets the right support. This idea helps people live better with dementia and brings the community together.</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endParaRPr kumimoji="0" lang="en-US" sz="1800" b="0" i="0" u="none" strike="noStrike" kern="1200" cap="none" spc="0" normalizeH="0" baseline="0" noProof="0">
              <a:ln>
                <a:noFill/>
              </a:ln>
              <a:solidFill>
                <a:srgbClr val="000000"/>
              </a:solidFill>
              <a:effectLst/>
              <a:uLnTx/>
              <a:uFillTx/>
              <a:latin typeface="Aptos"/>
              <a:ea typeface="+mn-ea"/>
              <a:cs typeface="+mn-cs"/>
            </a:endParaRPr>
          </a:p>
        </p:txBody>
      </p:sp>
      <p:pic>
        <p:nvPicPr>
          <p:cNvPr id="6" name="Picture 6" descr="Senior couple having tea | Royalty free photo - 88513">
            <a:extLst>
              <a:ext uri="{FF2B5EF4-FFF2-40B4-BE49-F238E27FC236}">
                <a16:creationId xmlns:a16="http://schemas.microsoft.com/office/drawing/2014/main" id="{BD9C6AF3-FC14-D3E5-87AB-B60F8E2A80F9}"/>
              </a:ext>
            </a:extLst>
          </p:cNvPr>
          <p:cNvPicPr>
            <a:picLocks noChangeAspect="1"/>
          </p:cNvPicPr>
          <p:nvPr/>
        </p:nvPicPr>
        <p:blipFill>
          <a:blip r:embed="rId2"/>
          <a:stretch>
            <a:fillRect/>
          </a:stretch>
        </p:blipFill>
        <p:spPr>
          <a:xfrm>
            <a:off x="5862145" y="1485323"/>
            <a:ext cx="6300947" cy="5148593"/>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A148-5117-4E50-81EE-A7D481BE06CE}"/>
              </a:ext>
            </a:extLst>
          </p:cNvPr>
          <p:cNvSpPr txBox="1">
            <a:spLocks noGrp="1"/>
          </p:cNvSpPr>
          <p:nvPr>
            <p:ph type="title" idx="4294967295"/>
          </p:nvPr>
        </p:nvSpPr>
        <p:spPr>
          <a:xfrm>
            <a:off x="131380" y="115507"/>
            <a:ext cx="10515600" cy="1181039"/>
          </a:xfrm>
        </p:spPr>
        <p:txBody>
          <a:bodyPr/>
          <a:lstStyle/>
          <a:p>
            <a:pPr lvl="0"/>
            <a:r>
              <a:rPr lang="en-GB"/>
              <a:t>                                    </a:t>
            </a:r>
            <a:r>
              <a:rPr lang="en-GB">
                <a:latin typeface="Arial"/>
                <a:cs typeface="Arial"/>
              </a:rPr>
              <a:t>  References</a:t>
            </a:r>
          </a:p>
        </p:txBody>
      </p:sp>
      <p:sp>
        <p:nvSpPr>
          <p:cNvPr id="3" name="TextBox 3">
            <a:extLst>
              <a:ext uri="{FF2B5EF4-FFF2-40B4-BE49-F238E27FC236}">
                <a16:creationId xmlns:a16="http://schemas.microsoft.com/office/drawing/2014/main" id="{7E4BA054-9581-810E-C9A8-6F6D3FB2EBA3}"/>
              </a:ext>
            </a:extLst>
          </p:cNvPr>
          <p:cNvSpPr txBox="1"/>
          <p:nvPr/>
        </p:nvSpPr>
        <p:spPr>
          <a:xfrm>
            <a:off x="959068" y="1105729"/>
            <a:ext cx="9511863"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FFFFFF"/>
                </a:solidFill>
                <a:uFillTx/>
              </a:defRPr>
            </a:pPr>
            <a:endParaRPr kumimoji="0" lang="en-US" sz="1800" b="0" i="0" u="none" strike="noStrike" kern="1200" cap="none" spc="0" normalizeH="0" baseline="0" noProof="0">
              <a:ln>
                <a:noFill/>
              </a:ln>
              <a:solidFill>
                <a:srgbClr val="000000"/>
              </a:solidFill>
              <a:effectLst/>
              <a:uLnTx/>
              <a:uFillTx/>
              <a:latin typeface="Arial"/>
              <a:ea typeface="+mn-ea"/>
              <a:cs typeface="Arial"/>
            </a:endParaRP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Dementia UK. (2025). </a:t>
            </a:r>
            <a:r>
              <a:rPr kumimoji="0" lang="en-US" sz="1800" b="0" i="1" u="none" strike="noStrike" kern="1200" cap="none" spc="0" normalizeH="0" baseline="0" noProof="0">
                <a:ln>
                  <a:noFill/>
                </a:ln>
                <a:solidFill>
                  <a:srgbClr val="000000"/>
                </a:solidFill>
                <a:effectLst/>
                <a:uLnTx/>
                <a:uFillTx/>
                <a:latin typeface="Arial"/>
                <a:ea typeface="+mn-ea"/>
                <a:cs typeface="Arial"/>
              </a:rPr>
              <a:t>Strategy 2025–2030</a:t>
            </a:r>
            <a:r>
              <a:rPr kumimoji="0" lang="en-US" sz="1800" b="0" i="0" u="none" strike="noStrike" kern="1200" cap="none" spc="0" normalizeH="0" baseline="0" noProof="0">
                <a:ln>
                  <a:noFill/>
                </a:ln>
                <a:solidFill>
                  <a:srgbClr val="000000"/>
                </a:solidFill>
                <a:effectLst/>
                <a:uLnTx/>
                <a:uFillTx/>
                <a:latin typeface="Arial"/>
                <a:ea typeface="+mn-ea"/>
                <a:cs typeface="Arial"/>
              </a:rPr>
              <a:t>. [online]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2">
                  <a:extLst>
                    <a:ext uri="{A12FA001-AC4F-418D-AE19-62706E023703}">
                      <ahyp:hlinkClr xmlns:ahyp="http://schemas.microsoft.com/office/drawing/2018/hyperlinkcolor" val="tx"/>
                    </a:ext>
                  </a:extLst>
                </a:hlinkClick>
              </a:rPr>
              <a:t>https://www.dementiauk.org/wp-content/uploads/dementia-uk-2025-2030-strategy.pdf</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Department of Health and Social Care. (2025). </a:t>
            </a:r>
            <a:r>
              <a:rPr kumimoji="0" lang="en-US" sz="1800" b="0" i="1" u="none" strike="noStrike" kern="1200" cap="none" spc="0" normalizeH="0" baseline="0" noProof="0">
                <a:ln>
                  <a:noFill/>
                </a:ln>
                <a:solidFill>
                  <a:srgbClr val="000000"/>
                </a:solidFill>
                <a:effectLst/>
                <a:uLnTx/>
                <a:uFillTx/>
                <a:latin typeface="Arial"/>
                <a:ea typeface="+mn-ea"/>
                <a:cs typeface="Arial"/>
              </a:rPr>
              <a:t>Advances in science set to transform treatments for people living with dementia</a:t>
            </a:r>
            <a:r>
              <a:rPr kumimoji="0" lang="en-US" sz="1800" b="0" i="0" u="none" strike="noStrike" kern="1200" cap="none" spc="0" normalizeH="0" baseline="0" noProof="0">
                <a:ln>
                  <a:noFill/>
                </a:ln>
                <a:solidFill>
                  <a:srgbClr val="000000"/>
                </a:solidFill>
                <a:effectLst/>
                <a:uLnTx/>
                <a:uFillTx/>
                <a:latin typeface="Arial"/>
                <a:ea typeface="+mn-ea"/>
                <a:cs typeface="Arial"/>
              </a:rPr>
              <a:t>. [online] GOV.UK.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3">
                  <a:extLst>
                    <a:ext uri="{A12FA001-AC4F-418D-AE19-62706E023703}">
                      <ahyp:hlinkClr xmlns:ahyp="http://schemas.microsoft.com/office/drawing/2018/hyperlinkcolor" val="tx"/>
                    </a:ext>
                  </a:extLst>
                </a:hlinkClick>
              </a:rPr>
              <a:t>https://www.gov.uk/government/news/advances-in-science-set-to-transform-treatments-for-people-living-with-dementia</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Sherwood Forest Hospitals NHS Foundation Trust. (2025). </a:t>
            </a:r>
            <a:r>
              <a:rPr kumimoji="0" lang="en-US" sz="1800" b="0" i="1" u="none" strike="noStrike" kern="1200" cap="none" spc="0" normalizeH="0" baseline="0" noProof="0">
                <a:ln>
                  <a:noFill/>
                </a:ln>
                <a:solidFill>
                  <a:srgbClr val="000000"/>
                </a:solidFill>
                <a:effectLst/>
                <a:uLnTx/>
                <a:uFillTx/>
                <a:latin typeface="Arial"/>
                <a:ea typeface="+mn-ea"/>
                <a:cs typeface="Arial"/>
              </a:rPr>
              <a:t>Dementia Strategy 2025–2028</a:t>
            </a:r>
            <a:r>
              <a:rPr kumimoji="0" lang="en-US" sz="1800" b="0" i="0" u="none" strike="noStrike" kern="1200" cap="none" spc="0" normalizeH="0" baseline="0" noProof="0">
                <a:ln>
                  <a:noFill/>
                </a:ln>
                <a:solidFill>
                  <a:srgbClr val="000000"/>
                </a:solidFill>
                <a:effectLst/>
                <a:uLnTx/>
                <a:uFillTx/>
                <a:latin typeface="Arial"/>
                <a:ea typeface="+mn-ea"/>
                <a:cs typeface="Arial"/>
              </a:rPr>
              <a:t>. [online]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4">
                  <a:extLst>
                    <a:ext uri="{A12FA001-AC4F-418D-AE19-62706E023703}">
                      <ahyp:hlinkClr xmlns:ahyp="http://schemas.microsoft.com/office/drawing/2018/hyperlinkcolor" val="tx"/>
                    </a:ext>
                  </a:extLst>
                </a:hlinkClick>
              </a:rPr>
              <a:t>https://www.sfh-tr.nhs.uk/media/iaajnjyl/dementia-strategy-2025-2028.pdf</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Alzheimer’s Research UK. (2024). </a:t>
            </a:r>
            <a:r>
              <a:rPr kumimoji="0" lang="en-US" sz="1800" b="0" i="1" u="none" strike="noStrike" kern="1200" cap="none" spc="0" normalizeH="0" baseline="0" noProof="0">
                <a:ln>
                  <a:noFill/>
                </a:ln>
                <a:solidFill>
                  <a:srgbClr val="000000"/>
                </a:solidFill>
                <a:effectLst/>
                <a:uLnTx/>
                <a:uFillTx/>
                <a:latin typeface="Arial"/>
                <a:ea typeface="+mn-ea"/>
                <a:cs typeface="Arial"/>
              </a:rPr>
              <a:t>10-Year Health Plan</a:t>
            </a:r>
            <a:r>
              <a:rPr kumimoji="0" lang="en-US" sz="1800" b="0" i="0" u="none" strike="noStrike" kern="1200" cap="none" spc="0" normalizeH="0" baseline="0" noProof="0">
                <a:ln>
                  <a:noFill/>
                </a:ln>
                <a:solidFill>
                  <a:srgbClr val="000000"/>
                </a:solidFill>
                <a:effectLst/>
                <a:uLnTx/>
                <a:uFillTx/>
                <a:latin typeface="Arial"/>
                <a:ea typeface="+mn-ea"/>
                <a:cs typeface="Arial"/>
              </a:rPr>
              <a:t>. [online]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5">
                  <a:extLst>
                    <a:ext uri="{A12FA001-AC4F-418D-AE19-62706E023703}">
                      <ahyp:hlinkClr xmlns:ahyp="http://schemas.microsoft.com/office/drawing/2018/hyperlinkcolor" val="tx"/>
                    </a:ext>
                  </a:extLst>
                </a:hlinkClick>
              </a:rPr>
              <a:t>https://www.alzheimersresearchuk.org/about-us/our-influence/policy-work/position-statements/10-year-health-plan/</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Dementia Care Awards. (2025). </a:t>
            </a:r>
            <a:r>
              <a:rPr kumimoji="0" lang="en-US" sz="1800" b="0" i="1" u="none" strike="noStrike" kern="1200" cap="none" spc="0" normalizeH="0" baseline="0" noProof="0">
                <a:ln>
                  <a:noFill/>
                </a:ln>
                <a:solidFill>
                  <a:srgbClr val="000000"/>
                </a:solidFill>
                <a:effectLst/>
                <a:uLnTx/>
                <a:uFillTx/>
                <a:latin typeface="Arial"/>
                <a:ea typeface="+mn-ea"/>
                <a:cs typeface="Arial"/>
              </a:rPr>
              <a:t>Collaborating for Change: Shaping the Future of Dementia Care</a:t>
            </a:r>
            <a:r>
              <a:rPr kumimoji="0" lang="en-US" sz="1800" b="0" i="0" u="none" strike="noStrike" kern="1200" cap="none" spc="0" normalizeH="0" baseline="0" noProof="0">
                <a:ln>
                  <a:noFill/>
                </a:ln>
                <a:solidFill>
                  <a:srgbClr val="000000"/>
                </a:solidFill>
                <a:effectLst/>
                <a:uLnTx/>
                <a:uFillTx/>
                <a:latin typeface="Arial"/>
                <a:ea typeface="+mn-ea"/>
                <a:cs typeface="Arial"/>
              </a:rPr>
              <a:t>. [online]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6">
                  <a:extLst>
                    <a:ext uri="{A12FA001-AC4F-418D-AE19-62706E023703}">
                      <ahyp:hlinkClr xmlns:ahyp="http://schemas.microsoft.com/office/drawing/2018/hyperlinkcolor" val="tx"/>
                    </a:ext>
                  </a:extLst>
                </a:hlinkClick>
              </a:rPr>
              <a:t>https://www.dementiacareawards.co.uk/wp-content/uploads/2025/04/Dementia-White-Paper-April-2025-Final-1.pdf</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a:p>
            <a:pPr marL="0" marR="0" lvl="0" indent="0" algn="l" defTabSz="914400" rtl="0" eaLnBrk="1" fontAlgn="auto" latinLnBrk="0" hangingPunct="1">
              <a:lnSpc>
                <a:spcPct val="100000"/>
              </a:lnSpc>
              <a:spcBef>
                <a:spcPts val="0"/>
              </a:spcBef>
              <a:spcAft>
                <a:spcPts val="0"/>
              </a:spcAft>
              <a:buClrTx/>
              <a:buSzPct val="100000"/>
              <a:buFont typeface="Aptos Display"/>
              <a:buAutoNum type="arabicPeriod"/>
              <a:tabLst/>
              <a:defRPr sz="1800" b="0" i="0" u="none" strike="noStrike" kern="0" cap="none" spc="0" baseline="0">
                <a:solidFill>
                  <a:srgbClr val="FFFFFF"/>
                </a:solidFill>
                <a:uFillTx/>
              </a:defRPr>
            </a:pPr>
            <a:r>
              <a:rPr kumimoji="0" lang="en-US" sz="1800" b="0" i="0" u="none" strike="noStrike" kern="1200" cap="none" spc="0" normalizeH="0" baseline="0" noProof="0">
                <a:ln>
                  <a:noFill/>
                </a:ln>
                <a:solidFill>
                  <a:srgbClr val="000000"/>
                </a:solidFill>
                <a:effectLst/>
                <a:uLnTx/>
                <a:uFillTx/>
                <a:latin typeface="Arial"/>
                <a:ea typeface="+mn-ea"/>
                <a:cs typeface="Arial"/>
              </a:rPr>
              <a:t>NHS England. (2019). </a:t>
            </a:r>
            <a:r>
              <a:rPr kumimoji="0" lang="en-US" sz="1800" b="0" i="1" u="none" strike="noStrike" kern="1200" cap="none" spc="0" normalizeH="0" baseline="0" noProof="0">
                <a:ln>
                  <a:noFill/>
                </a:ln>
                <a:solidFill>
                  <a:srgbClr val="000000"/>
                </a:solidFill>
                <a:effectLst/>
                <a:uLnTx/>
                <a:uFillTx/>
                <a:latin typeface="Arial"/>
                <a:ea typeface="+mn-ea"/>
                <a:cs typeface="Arial"/>
              </a:rPr>
              <a:t>The NHS Long Term Plan</a:t>
            </a:r>
            <a:r>
              <a:rPr kumimoji="0" lang="en-US" sz="1800" b="0" i="0" u="none" strike="noStrike" kern="1200" cap="none" spc="0" normalizeH="0" baseline="0" noProof="0">
                <a:ln>
                  <a:noFill/>
                </a:ln>
                <a:solidFill>
                  <a:srgbClr val="000000"/>
                </a:solidFill>
                <a:effectLst/>
                <a:uLnTx/>
                <a:uFillTx/>
                <a:latin typeface="Arial"/>
                <a:ea typeface="+mn-ea"/>
                <a:cs typeface="Arial"/>
              </a:rPr>
              <a:t>. [online] Available at: </a:t>
            </a:r>
            <a:r>
              <a:rPr kumimoji="0" lang="en-US" sz="1800" b="0" i="0" u="none" strike="noStrike" kern="1200" cap="none" spc="0" normalizeH="0" baseline="0" noProof="0">
                <a:ln>
                  <a:noFill/>
                </a:ln>
                <a:solidFill>
                  <a:srgbClr val="000000"/>
                </a:solidFill>
                <a:effectLst/>
                <a:uLnTx/>
                <a:uFillTx/>
                <a:latin typeface="Arial"/>
                <a:ea typeface="+mn-ea"/>
                <a:cs typeface="Arial"/>
                <a:hlinkClick r:id="rId7">
                  <a:extLst>
                    <a:ext uri="{A12FA001-AC4F-418D-AE19-62706E023703}">
                      <ahyp:hlinkClr xmlns:ahyp="http://schemas.microsoft.com/office/drawing/2018/hyperlinkcolor" val="tx"/>
                    </a:ext>
                  </a:extLst>
                </a:hlinkClick>
              </a:rPr>
              <a:t>https://www.longtermplan.nhs.uk</a:t>
            </a:r>
            <a:r>
              <a:rPr kumimoji="0" lang="en-US" sz="1800" b="0" i="0" u="none" strike="noStrike" kern="1200" cap="none" spc="0" normalizeH="0" baseline="0" noProof="0">
                <a:ln>
                  <a:noFill/>
                </a:ln>
                <a:solidFill>
                  <a:srgbClr val="000000"/>
                </a:solidFill>
                <a:effectLst/>
                <a:uLnTx/>
                <a:uFillTx/>
                <a:latin typeface="Arial"/>
                <a:ea typeface="+mn-ea"/>
                <a:cs typeface="Arial"/>
              </a:rPr>
              <a:t> [Accessed 30 Oct. 2025].</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GradientVTI">
  <a:themeElements>
    <a:clrScheme name="Offic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4.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Gallery</Template>
  <TotalTime>19144</TotalTime>
  <Words>2454</Words>
  <Application>Microsoft Office PowerPoint</Application>
  <PresentationFormat>Widescreen</PresentationFormat>
  <Paragraphs>223</Paragraphs>
  <Slides>24</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24</vt:i4>
      </vt:variant>
    </vt:vector>
  </HeadingPairs>
  <TitlesOfParts>
    <vt:vector size="40" baseType="lpstr">
      <vt:lpstr>Aptos</vt:lpstr>
      <vt:lpstr>Aptos Display</vt:lpstr>
      <vt:lpstr>Arial</vt:lpstr>
      <vt:lpstr>Arial Hebrew</vt:lpstr>
      <vt:lpstr>Calisto MT</vt:lpstr>
      <vt:lpstr>Gill Sans Nova</vt:lpstr>
      <vt:lpstr>inherit</vt:lpstr>
      <vt:lpstr>Palatino Linotype</vt:lpstr>
      <vt:lpstr>Segoe UI</vt:lpstr>
      <vt:lpstr>Times New Roman</vt:lpstr>
      <vt:lpstr>Univers</vt:lpstr>
      <vt:lpstr>Univers Condensed</vt:lpstr>
      <vt:lpstr>Gallery</vt:lpstr>
      <vt:lpstr>Office Theme</vt:lpstr>
      <vt:lpstr>GradientVTI</vt:lpstr>
      <vt:lpstr>ChronicleVTI</vt:lpstr>
      <vt:lpstr>DEMENTIA</vt:lpstr>
      <vt:lpstr>Dementia </vt:lpstr>
      <vt:lpstr>What is dementia?</vt:lpstr>
      <vt:lpstr>What are the symptoms associated with  dementia?</vt:lpstr>
      <vt:lpstr>Symptoms which lead to dementia ? </vt:lpstr>
      <vt:lpstr>How many people world wide are affected by dementia .</vt:lpstr>
      <vt:lpstr>Reference list</vt:lpstr>
      <vt:lpstr>The factors influencing the health and wellbeing of locals. </vt:lpstr>
      <vt:lpstr>There are two main types of dementia</vt:lpstr>
      <vt:lpstr>PowerPoint Presentation</vt:lpstr>
      <vt:lpstr>  </vt:lpstr>
      <vt:lpstr>How these factors affect individuals' health and wellbeing</vt:lpstr>
      <vt:lpstr>Reference list</vt:lpstr>
      <vt:lpstr>The impact of dementia on the lives of the individual and the people around them</vt:lpstr>
      <vt:lpstr>            THE IMPACT ON FAMILY, FRIENDS AND CARERS</vt:lpstr>
      <vt:lpstr>PowerPoint Presentation</vt:lpstr>
      <vt:lpstr>     THE IMPACT ON COMMUNITY</vt:lpstr>
      <vt:lpstr>PowerPoint Presentation</vt:lpstr>
      <vt:lpstr>Dementia case study 2</vt:lpstr>
      <vt:lpstr>PowerPoint Presentation</vt:lpstr>
      <vt:lpstr>Family and Healthcare Collaboration</vt:lpstr>
      <vt:lpstr>Supports Local Individuals</vt:lpstr>
      <vt:lpstr>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Sarah-May Dobinson (2441437)</dc:creator>
  <cp:lastModifiedBy>sarahdobinson23@icloud.com</cp:lastModifiedBy>
  <cp:revision>8</cp:revision>
  <dcterms:created xsi:type="dcterms:W3CDTF">2025-10-23T10:33:23Z</dcterms:created>
  <dcterms:modified xsi:type="dcterms:W3CDTF">2025-11-11T21:43:58Z</dcterms:modified>
</cp:coreProperties>
</file>