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Masters/slideMaster1.xml" ContentType="application/vnd.openxmlformats-officedocument.presentationml.slideMaster+xml"/>
  <Override PartName="/ppt/slideLayouts/slideLayout5.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8" r:id="rId3"/>
    <p:sldId id="259" r:id="rId4"/>
    <p:sldId id="276" r:id="rId5"/>
    <p:sldId id="260" r:id="rId6"/>
    <p:sldId id="261" r:id="rId7"/>
    <p:sldId id="262" r:id="rId8"/>
    <p:sldId id="263" r:id="rId9"/>
    <p:sldId id="265" r:id="rId10"/>
    <p:sldId id="266" r:id="rId11"/>
    <p:sldId id="275" r:id="rId12"/>
    <p:sldId id="269" r:id="rId13"/>
    <p:sldId id="270" r:id="rId14"/>
    <p:sldId id="271" r:id="rId15"/>
    <p:sldId id="272"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3874D6-C2B2-E511-267B-DEC53FF5341D}" v="6" dt="2025-04-11T02:56:17.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8" autoAdjust="0"/>
    <p:restoredTop sz="94660"/>
  </p:normalViewPr>
  <p:slideViewPr>
    <p:cSldViewPr snapToGrid="0">
      <p:cViewPr varScale="1">
        <p:scale>
          <a:sx n="50" d="100"/>
          <a:sy n="50" d="100"/>
        </p:scale>
        <p:origin x="726" y="36"/>
      </p:cViewPr>
      <p:guideLst/>
    </p:cSldViewPr>
  </p:slideViewPr>
  <p:notesTextViewPr>
    <p:cViewPr>
      <p:scale>
        <a:sx n="1" d="1"/>
        <a:sy n="1" d="1"/>
      </p:scale>
      <p:origin x="0" y="-9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ustomXml" Target="../customXml/item2.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ustomXml" Target="../customXml/item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 Id="rId27"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623CCF-ECE0-4BB3-A418-7168540B8F5C}" type="datetimeFigureOut">
              <a:rPr lang="en-GB" smtClean="0"/>
              <a:t>10/04/2025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BC60B-286B-4256-8F7C-869B9E78CFB2}" type="slidenum">
              <a:rPr lang="en-GB" smtClean="0"/>
              <a:t>‹#›</a:t>
            </a:fld>
            <a:endParaRPr lang="en-GB"/>
          </a:p>
        </p:txBody>
      </p:sp>
    </p:spTree>
    <p:extLst>
      <p:ext uri="{BB962C8B-B14F-4D97-AF65-F5344CB8AC3E}">
        <p14:creationId xmlns:p14="http://schemas.microsoft.com/office/powerpoint/2010/main" val="3620731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Arial" panose="020B0604020202020204" pitchFamily="34" charset="0"/>
              </a:rPr>
              <a:t>1.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Mairura</a:t>
            </a:r>
            <a:r>
              <a:rPr lang="en-GB" sz="1800" kern="100" dirty="0">
                <a:effectLst/>
                <a:latin typeface="Calibri" panose="020F0502020204030204" pitchFamily="34" charset="0"/>
                <a:ea typeface="Calibri" panose="020F0502020204030204" pitchFamily="34" charset="0"/>
                <a:cs typeface="Arial" panose="020B0604020202020204" pitchFamily="34" charset="0"/>
              </a:rPr>
              <a:t>, Kennedy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Ojucku</a:t>
            </a:r>
            <a:r>
              <a:rPr lang="en-GB" sz="1800" kern="100" dirty="0">
                <a:effectLst/>
                <a:latin typeface="Calibri" panose="020F0502020204030204" pitchFamily="34" charset="0"/>
                <a:ea typeface="Calibri" panose="020F0502020204030204" pitchFamily="34" charset="0"/>
                <a:cs typeface="Arial" panose="020B0604020202020204" pitchFamily="34" charset="0"/>
              </a:rPr>
              <a:t>. Determinants of Modern Automobile Technology Adoption among Mechanics in Micro and Small Enterprises in Kenya.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Jkuatacke</a:t>
            </a:r>
            <a:r>
              <a:rPr lang="en-GB" sz="1800" kern="100" dirty="0">
                <a:effectLst/>
                <a:latin typeface="Calibri" panose="020F0502020204030204" pitchFamily="34" charset="0"/>
                <a:ea typeface="Calibri" panose="020F0502020204030204" pitchFamily="34" charset="0"/>
                <a:cs typeface="Arial" panose="020B0604020202020204" pitchFamily="34" charset="0"/>
              </a:rPr>
              <a:t> [Internet]. 2017 [cited 2025 Apr 2]; Available from: http://ir.jkuat.ac.ke/handle/123456789/2533</a:t>
            </a:r>
          </a:p>
          <a:p>
            <a:r>
              <a:rPr lang="en-GB" sz="1800" kern="100" dirty="0">
                <a:effectLst/>
                <a:latin typeface="Calibri" panose="020F0502020204030204" pitchFamily="34" charset="0"/>
                <a:ea typeface="Calibri" panose="020F0502020204030204" pitchFamily="34" charset="0"/>
                <a:cs typeface="Arial" panose="020B0604020202020204" pitchFamily="34" charset="0"/>
              </a:rPr>
              <a:t>2. Martinez-Caro JM, Aledo-Hernandez AJ, Guillen-Perez A, Sanchez-</a:t>
            </a:r>
            <a:r>
              <a:rPr lang="en-GB" sz="1800" kern="100" dirty="0" err="1">
                <a:effectLst/>
                <a:latin typeface="Calibri" panose="020F0502020204030204" pitchFamily="34" charset="0"/>
                <a:ea typeface="Calibri" panose="020F0502020204030204" pitchFamily="34" charset="0"/>
                <a:cs typeface="Arial" panose="020B0604020202020204" pitchFamily="34" charset="0"/>
              </a:rPr>
              <a:t>Iborra</a:t>
            </a:r>
            <a:r>
              <a:rPr lang="en-GB" sz="1800" kern="100" dirty="0">
                <a:effectLst/>
                <a:latin typeface="Calibri" panose="020F0502020204030204" pitchFamily="34" charset="0"/>
                <a:ea typeface="Calibri" panose="020F0502020204030204" pitchFamily="34" charset="0"/>
                <a:cs typeface="Arial" panose="020B0604020202020204" pitchFamily="34" charset="0"/>
              </a:rPr>
              <a:t> R, Cano MD. A Comparative Study of Web Content Management Systems. Information [Internet]. 2018 Jan 27 [cited 2025 Apr 2];9(2):27. Available from: https://www.mdpi.com/2078-2489/9/2/27</a:t>
            </a:r>
          </a:p>
          <a:p>
            <a:r>
              <a:rPr lang="en-GB" sz="1800" kern="100" dirty="0">
                <a:effectLst/>
                <a:latin typeface="Calibri" panose="020F0502020204030204" pitchFamily="34" charset="0"/>
                <a:ea typeface="Calibri" panose="020F0502020204030204" pitchFamily="34" charset="0"/>
                <a:cs typeface="Arial" panose="020B0604020202020204" pitchFamily="34" charset="0"/>
              </a:rPr>
              <a:t>3.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Hasanah</a:t>
            </a:r>
            <a:r>
              <a:rPr lang="en-GB" sz="1800" kern="100" dirty="0">
                <a:effectLst/>
                <a:latin typeface="Calibri" panose="020F0502020204030204" pitchFamily="34" charset="0"/>
                <a:ea typeface="Calibri" panose="020F0502020204030204" pitchFamily="34" charset="0"/>
                <a:cs typeface="Arial" panose="020B0604020202020204" pitchFamily="34" charset="0"/>
              </a:rPr>
              <a:t> AU, Shino Y,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Kosasi</a:t>
            </a:r>
            <a:r>
              <a:rPr lang="en-GB" sz="1800" kern="100" dirty="0">
                <a:effectLst/>
                <a:latin typeface="Calibri" panose="020F0502020204030204" pitchFamily="34" charset="0"/>
                <a:ea typeface="Calibri" panose="020F0502020204030204" pitchFamily="34" charset="0"/>
                <a:cs typeface="Arial" panose="020B0604020202020204" pitchFamily="34" charset="0"/>
              </a:rPr>
              <a:t> S. The Role Of Information Technology In Improving The Competitiveness Of Small And SME Enterprises. IAIC Transactions on Sustainable Digital Innovation (ITSDI) [Internet]. 2022 Apr 27 [cited 2025 Apr 2];3(2):168–74. Available from: https://aptikom-journal.id/index.php/itsdi/article/view/561</a:t>
            </a:r>
          </a:p>
          <a:p>
            <a:r>
              <a:rPr lang="en-GB" sz="1800" kern="100" dirty="0">
                <a:effectLst/>
                <a:latin typeface="Calibri" panose="020F0502020204030204" pitchFamily="34" charset="0"/>
                <a:ea typeface="Calibri" panose="020F0502020204030204" pitchFamily="34" charset="0"/>
                <a:cs typeface="Arial" panose="020B0604020202020204" pitchFamily="34" charset="0"/>
              </a:rPr>
              <a:t>4. Alford P, Page SJ. Marketing technology for adoption by small business. The Service Industries Journal [Internet]. 2015 Jul 7 [cited 2025 Apr 2];35(11-12):655–69. Available from: https://www.tandfonline.com/doi/full/10.1080/02642069.2015.1062884</a:t>
            </a: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9. Quill. Quill - Your powerful rich text editor [Internet]. Quill. [cited 2025 Apr 2]. Available from: https://quilljs.com/</a:t>
            </a:r>
            <a:endParaRPr lang="en-GB" dirty="0"/>
          </a:p>
          <a:p>
            <a:pPr marL="0" indent="0">
              <a:buFont typeface="Arial" panose="020B0604020202020204" pitchFamily="34" charset="0"/>
              <a:buNone/>
            </a:pPr>
            <a:r>
              <a:rPr lang="en-GB" dirty="0"/>
              <a:t>17. Krug S. Don’t Make Me Think, Revisited: A Common Sense Approach to Web Usability. 3</a:t>
            </a:r>
            <a:r>
              <a:rPr lang="en-GB" baseline="30000" dirty="0"/>
              <a:t>rd</a:t>
            </a:r>
            <a:r>
              <a:rPr lang="en-GB" dirty="0"/>
              <a:t> ed. Berkeley, Calif.: New Riders; 2013.</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18.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Lidwell</a:t>
            </a:r>
            <a:r>
              <a:rPr lang="en-GB" sz="1800" kern="100" dirty="0">
                <a:effectLst/>
                <a:latin typeface="Calibri" panose="020F0502020204030204" pitchFamily="34" charset="0"/>
                <a:ea typeface="Calibri" panose="020F0502020204030204" pitchFamily="34" charset="0"/>
                <a:cs typeface="Arial" panose="020B0604020202020204" pitchFamily="34" charset="0"/>
              </a:rPr>
              <a:t> W, Butler J, Holden K. Universal Principles of Design: 125 Ways to Enhance Usability, Influence Perception, Increase Appeal, Make Better Design Decisions, and Teach Through Design. Quarto Publishing Group USA; 2010</a:t>
            </a:r>
            <a:r>
              <a:rPr lang="en-GB" dirty="0"/>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24. Saunders M, Lewis P, Thornhill A. Research Methods for Business Students. 5th ed. Pearson; 2009.</a:t>
            </a:r>
            <a:endParaRPr lang="en-GB" dirty="0"/>
          </a:p>
          <a:p>
            <a:r>
              <a:rPr lang="en-GB" sz="1800" kern="100" dirty="0">
                <a:effectLst/>
                <a:latin typeface="Calibri" panose="020F0502020204030204" pitchFamily="34" charset="0"/>
                <a:ea typeface="Calibri" panose="020F0502020204030204" pitchFamily="34" charset="0"/>
                <a:cs typeface="Arial" panose="020B0604020202020204" pitchFamily="34" charset="0"/>
              </a:rPr>
              <a:t>27.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Phair</a:t>
            </a:r>
            <a:r>
              <a:rPr lang="en-GB" sz="1800" kern="100" dirty="0">
                <a:effectLst/>
                <a:latin typeface="Calibri" panose="020F0502020204030204" pitchFamily="34" charset="0"/>
                <a:ea typeface="Calibri" panose="020F0502020204030204" pitchFamily="34" charset="0"/>
                <a:cs typeface="Arial" panose="020B0604020202020204" pitchFamily="34" charset="0"/>
              </a:rPr>
              <a:t> D, Warren K. Saunders’ Research Onion: Explained Simply [Internet]. Grad Coach. 2021 [cited 2025 Apr 2]. Available from: https://gradcoach.com/saunders-research-onion/</a:t>
            </a:r>
          </a:p>
          <a:p>
            <a:r>
              <a:rPr lang="en-GB" sz="1800" kern="100" dirty="0">
                <a:effectLst/>
                <a:latin typeface="Calibri" panose="020F0502020204030204" pitchFamily="34" charset="0"/>
                <a:ea typeface="Calibri" panose="020F0502020204030204" pitchFamily="34" charset="0"/>
                <a:cs typeface="Arial" panose="020B0604020202020204" pitchFamily="34" charset="0"/>
              </a:rPr>
              <a:t>28. Chawla T, Wood J. Thematic Analysis - an Overview [Internet].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Sciencedirect.com</a:t>
            </a:r>
            <a:r>
              <a:rPr lang="en-GB" sz="1800" kern="100" dirty="0">
                <a:effectLst/>
                <a:latin typeface="Calibri" panose="020F0502020204030204" pitchFamily="34" charset="0"/>
                <a:ea typeface="Calibri" panose="020F0502020204030204" pitchFamily="34" charset="0"/>
                <a:cs typeface="Arial" panose="020B0604020202020204" pitchFamily="34" charset="0"/>
              </a:rPr>
              <a:t>. 2023 [cited 2025 Apr 2]. Available from: https://www.sciencedirect.com/topics/social-sciences/thematic-analysis</a:t>
            </a:r>
            <a:endParaRPr lang="en-GB" dirty="0"/>
          </a:p>
          <a:p>
            <a:pPr marL="0" indent="0">
              <a:buFont typeface="Arial" panose="020B0604020202020204" pitchFamily="34" charset="0"/>
              <a:buNone/>
            </a:pPr>
            <a:r>
              <a:rPr lang="en-GB" dirty="0"/>
              <a:t>33. </a:t>
            </a:r>
            <a:r>
              <a:rPr lang="en-GB" dirty="0" err="1"/>
              <a:t>CodeMirror</a:t>
            </a:r>
            <a:r>
              <a:rPr lang="en-GB" dirty="0"/>
              <a:t>. </a:t>
            </a:r>
            <a:r>
              <a:rPr lang="en-GB" dirty="0" err="1"/>
              <a:t>CodeMirror</a:t>
            </a:r>
            <a:r>
              <a:rPr lang="en-GB" dirty="0"/>
              <a:t> [Internet]. </a:t>
            </a:r>
            <a:r>
              <a:rPr lang="en-GB" dirty="0" err="1"/>
              <a:t>Codemirror.net</a:t>
            </a:r>
            <a:r>
              <a:rPr lang="en-GB" dirty="0"/>
              <a:t>. [cited 2025 Apr 3]. Available from: https://codemirror.net/</a:t>
            </a:r>
          </a:p>
          <a:p>
            <a:endParaRPr lang="en-GB" dirty="0"/>
          </a:p>
        </p:txBody>
      </p:sp>
      <p:sp>
        <p:nvSpPr>
          <p:cNvPr id="4" name="Slide Number Placeholder 3"/>
          <p:cNvSpPr>
            <a:spLocks noGrp="1"/>
          </p:cNvSpPr>
          <p:nvPr>
            <p:ph type="sldNum" sz="quarter" idx="5"/>
          </p:nvPr>
        </p:nvSpPr>
        <p:spPr/>
        <p:txBody>
          <a:bodyPr/>
          <a:lstStyle/>
          <a:p>
            <a:fld id="{DB43877B-2841-4E35-BE3F-4F4AACF02346}" type="slidenum">
              <a:rPr lang="en-GB" smtClean="0"/>
              <a:t>17</a:t>
            </a:fld>
            <a:endParaRPr lang="en-GB"/>
          </a:p>
        </p:txBody>
      </p:sp>
    </p:spTree>
    <p:extLst>
      <p:ext uri="{BB962C8B-B14F-4D97-AF65-F5344CB8AC3E}">
        <p14:creationId xmlns:p14="http://schemas.microsoft.com/office/powerpoint/2010/main" val="2243993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F82D2-1766-60EE-E428-73A27DE244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B4CEBB-C9B5-E5D3-C87B-6DF7606B6B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A0DFE73-D8E7-1249-594B-4898EF4AB395}"/>
              </a:ext>
            </a:extLst>
          </p:cNvPr>
          <p:cNvSpPr>
            <a:spLocks noGrp="1"/>
          </p:cNvSpPr>
          <p:nvPr>
            <p:ph type="dt" sz="half" idx="10"/>
          </p:nvPr>
        </p:nvSpPr>
        <p:spPr/>
        <p:txBody>
          <a:bodyPr/>
          <a:lstStyle/>
          <a:p>
            <a:fld id="{A087B94A-4BF3-4825-AC2E-C79E2ABC5E10}" type="datetimeFigureOut">
              <a:rPr lang="en-GB" smtClean="0"/>
              <a:t>10/04/2025</a:t>
            </a:fld>
            <a:endParaRPr lang="en-GB"/>
          </a:p>
        </p:txBody>
      </p:sp>
      <p:sp>
        <p:nvSpPr>
          <p:cNvPr id="5" name="Footer Placeholder 4">
            <a:extLst>
              <a:ext uri="{FF2B5EF4-FFF2-40B4-BE49-F238E27FC236}">
                <a16:creationId xmlns:a16="http://schemas.microsoft.com/office/drawing/2014/main" id="{FD3E150B-C235-9C2C-227C-32EF489B9D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DC370-98EA-530F-AFFD-7F0EB6FBAAE5}"/>
              </a:ext>
            </a:extLst>
          </p:cNvPr>
          <p:cNvSpPr>
            <a:spLocks noGrp="1"/>
          </p:cNvSpPr>
          <p:nvPr>
            <p:ph type="sldNum" sz="quarter" idx="12"/>
          </p:nvPr>
        </p:nvSpPr>
        <p:spPr/>
        <p:txBody>
          <a:bodyPr/>
          <a:lstStyle/>
          <a:p>
            <a:fld id="{E7505154-93FA-4A0F-9908-4D5F909EA615}" type="slidenum">
              <a:rPr lang="en-GB" smtClean="0"/>
              <a:t>‹#›</a:t>
            </a:fld>
            <a:endParaRPr lang="en-GB"/>
          </a:p>
        </p:txBody>
      </p:sp>
    </p:spTree>
    <p:extLst>
      <p:ext uri="{BB962C8B-B14F-4D97-AF65-F5344CB8AC3E}">
        <p14:creationId xmlns:p14="http://schemas.microsoft.com/office/powerpoint/2010/main" val="3854151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FE330-223A-AB51-3E92-EB476F9077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546E88-AB25-1C19-F544-FDA79BDE10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286E17-FF51-C637-41EE-E235530AB561}"/>
              </a:ext>
            </a:extLst>
          </p:cNvPr>
          <p:cNvSpPr>
            <a:spLocks noGrp="1"/>
          </p:cNvSpPr>
          <p:nvPr>
            <p:ph type="dt" sz="half" idx="10"/>
          </p:nvPr>
        </p:nvSpPr>
        <p:spPr/>
        <p:txBody>
          <a:bodyPr/>
          <a:lstStyle/>
          <a:p>
            <a:fld id="{A087B94A-4BF3-4825-AC2E-C79E2ABC5E10}" type="datetimeFigureOut">
              <a:rPr lang="en-GB" smtClean="0"/>
              <a:t>10/04/2025</a:t>
            </a:fld>
            <a:endParaRPr lang="en-GB"/>
          </a:p>
        </p:txBody>
      </p:sp>
      <p:sp>
        <p:nvSpPr>
          <p:cNvPr id="5" name="Footer Placeholder 4">
            <a:extLst>
              <a:ext uri="{FF2B5EF4-FFF2-40B4-BE49-F238E27FC236}">
                <a16:creationId xmlns:a16="http://schemas.microsoft.com/office/drawing/2014/main" id="{03CF7A2B-87E3-391B-BA48-88E3EDCE2E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FC698A-7D1F-A141-866E-283C676F62CE}"/>
              </a:ext>
            </a:extLst>
          </p:cNvPr>
          <p:cNvSpPr>
            <a:spLocks noGrp="1"/>
          </p:cNvSpPr>
          <p:nvPr>
            <p:ph type="sldNum" sz="quarter" idx="12"/>
          </p:nvPr>
        </p:nvSpPr>
        <p:spPr/>
        <p:txBody>
          <a:bodyPr/>
          <a:lstStyle/>
          <a:p>
            <a:fld id="{E7505154-93FA-4A0F-9908-4D5F909EA615}" type="slidenum">
              <a:rPr lang="en-GB" smtClean="0"/>
              <a:t>‹#›</a:t>
            </a:fld>
            <a:endParaRPr lang="en-GB"/>
          </a:p>
        </p:txBody>
      </p:sp>
    </p:spTree>
    <p:extLst>
      <p:ext uri="{BB962C8B-B14F-4D97-AF65-F5344CB8AC3E}">
        <p14:creationId xmlns:p14="http://schemas.microsoft.com/office/powerpoint/2010/main" val="729126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80ABB-C6AB-CCE1-C4F5-995AE235CC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998687-614E-2CE2-E0A2-6CA3A231F14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DBE04F-0F1F-0FE7-5F46-EB83AC51F8B5}"/>
              </a:ext>
            </a:extLst>
          </p:cNvPr>
          <p:cNvSpPr>
            <a:spLocks noGrp="1"/>
          </p:cNvSpPr>
          <p:nvPr>
            <p:ph type="dt" sz="half" idx="10"/>
          </p:nvPr>
        </p:nvSpPr>
        <p:spPr/>
        <p:txBody>
          <a:bodyPr/>
          <a:lstStyle/>
          <a:p>
            <a:fld id="{A087B94A-4BF3-4825-AC2E-C79E2ABC5E10}" type="datetimeFigureOut">
              <a:rPr lang="en-GB" smtClean="0"/>
              <a:t>10/04/2025</a:t>
            </a:fld>
            <a:endParaRPr lang="en-GB"/>
          </a:p>
        </p:txBody>
      </p:sp>
      <p:sp>
        <p:nvSpPr>
          <p:cNvPr id="5" name="Footer Placeholder 4">
            <a:extLst>
              <a:ext uri="{FF2B5EF4-FFF2-40B4-BE49-F238E27FC236}">
                <a16:creationId xmlns:a16="http://schemas.microsoft.com/office/drawing/2014/main" id="{418E3307-2F14-F0D9-F39A-F6B74F2386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46EEF0-67A2-6982-B94B-C5AEEBE16089}"/>
              </a:ext>
            </a:extLst>
          </p:cNvPr>
          <p:cNvSpPr>
            <a:spLocks noGrp="1"/>
          </p:cNvSpPr>
          <p:nvPr>
            <p:ph type="sldNum" sz="quarter" idx="12"/>
          </p:nvPr>
        </p:nvSpPr>
        <p:spPr/>
        <p:txBody>
          <a:bodyPr/>
          <a:lstStyle/>
          <a:p>
            <a:fld id="{E7505154-93FA-4A0F-9908-4D5F909EA615}" type="slidenum">
              <a:rPr lang="en-GB" smtClean="0"/>
              <a:t>‹#›</a:t>
            </a:fld>
            <a:endParaRPr lang="en-GB"/>
          </a:p>
        </p:txBody>
      </p:sp>
    </p:spTree>
    <p:extLst>
      <p:ext uri="{BB962C8B-B14F-4D97-AF65-F5344CB8AC3E}">
        <p14:creationId xmlns:p14="http://schemas.microsoft.com/office/powerpoint/2010/main" val="1571641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3B3B7-28C6-D3D3-4424-A0F3035D3F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5BFAC3-06AC-5B0A-ECBF-4692F02DC3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A540CA-FD6B-76B7-7C9E-3A7BF5B03E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1A072C-E415-FD0E-2CB0-355A52DF3688}"/>
              </a:ext>
            </a:extLst>
          </p:cNvPr>
          <p:cNvSpPr>
            <a:spLocks noGrp="1"/>
          </p:cNvSpPr>
          <p:nvPr>
            <p:ph type="dt" sz="half" idx="10"/>
          </p:nvPr>
        </p:nvSpPr>
        <p:spPr/>
        <p:txBody>
          <a:bodyPr/>
          <a:lstStyle/>
          <a:p>
            <a:fld id="{A087B94A-4BF3-4825-AC2E-C79E2ABC5E10}" type="datetimeFigureOut">
              <a:rPr lang="en-GB" smtClean="0"/>
              <a:t>10/04/2025</a:t>
            </a:fld>
            <a:endParaRPr lang="en-GB"/>
          </a:p>
        </p:txBody>
      </p:sp>
      <p:sp>
        <p:nvSpPr>
          <p:cNvPr id="6" name="Footer Placeholder 5">
            <a:extLst>
              <a:ext uri="{FF2B5EF4-FFF2-40B4-BE49-F238E27FC236}">
                <a16:creationId xmlns:a16="http://schemas.microsoft.com/office/drawing/2014/main" id="{27E45939-4A4F-87FA-6FA6-C731B3D431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89AEFB-3FC4-FE9C-F832-14B3E2538F75}"/>
              </a:ext>
            </a:extLst>
          </p:cNvPr>
          <p:cNvSpPr>
            <a:spLocks noGrp="1"/>
          </p:cNvSpPr>
          <p:nvPr>
            <p:ph type="sldNum" sz="quarter" idx="12"/>
          </p:nvPr>
        </p:nvSpPr>
        <p:spPr/>
        <p:txBody>
          <a:bodyPr/>
          <a:lstStyle/>
          <a:p>
            <a:fld id="{E7505154-93FA-4A0F-9908-4D5F909EA615}" type="slidenum">
              <a:rPr lang="en-GB" smtClean="0"/>
              <a:t>‹#›</a:t>
            </a:fld>
            <a:endParaRPr lang="en-GB"/>
          </a:p>
        </p:txBody>
      </p:sp>
    </p:spTree>
    <p:extLst>
      <p:ext uri="{BB962C8B-B14F-4D97-AF65-F5344CB8AC3E}">
        <p14:creationId xmlns:p14="http://schemas.microsoft.com/office/powerpoint/2010/main" val="2614727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E4A4D-0E3E-9F00-F278-47C557DB4F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764BC3-98BF-817B-4D67-DFA4357A81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B9BC32-8686-AB4A-53A4-DCA71757B4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DBAAE6-D44E-3CCF-44D4-E2F35588AD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3E9024-4512-BFA0-4921-B357E9E0D0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FD3586-3584-61CD-BD81-088D091E3DF2}"/>
              </a:ext>
            </a:extLst>
          </p:cNvPr>
          <p:cNvSpPr>
            <a:spLocks noGrp="1"/>
          </p:cNvSpPr>
          <p:nvPr>
            <p:ph type="dt" sz="half" idx="10"/>
          </p:nvPr>
        </p:nvSpPr>
        <p:spPr/>
        <p:txBody>
          <a:bodyPr/>
          <a:lstStyle/>
          <a:p>
            <a:fld id="{A087B94A-4BF3-4825-AC2E-C79E2ABC5E10}" type="datetimeFigureOut">
              <a:rPr lang="en-GB" smtClean="0"/>
              <a:t>10/04/2025</a:t>
            </a:fld>
            <a:endParaRPr lang="en-GB"/>
          </a:p>
        </p:txBody>
      </p:sp>
      <p:sp>
        <p:nvSpPr>
          <p:cNvPr id="8" name="Footer Placeholder 7">
            <a:extLst>
              <a:ext uri="{FF2B5EF4-FFF2-40B4-BE49-F238E27FC236}">
                <a16:creationId xmlns:a16="http://schemas.microsoft.com/office/drawing/2014/main" id="{2F9B23E9-B3D1-FE81-F164-3E2AE46C43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03B29A-E76C-BADC-3696-B30EA5A9259C}"/>
              </a:ext>
            </a:extLst>
          </p:cNvPr>
          <p:cNvSpPr>
            <a:spLocks noGrp="1"/>
          </p:cNvSpPr>
          <p:nvPr>
            <p:ph type="sldNum" sz="quarter" idx="12"/>
          </p:nvPr>
        </p:nvSpPr>
        <p:spPr/>
        <p:txBody>
          <a:bodyPr/>
          <a:lstStyle/>
          <a:p>
            <a:fld id="{E7505154-93FA-4A0F-9908-4D5F909EA615}" type="slidenum">
              <a:rPr lang="en-GB" smtClean="0"/>
              <a:t>‹#›</a:t>
            </a:fld>
            <a:endParaRPr lang="en-GB"/>
          </a:p>
        </p:txBody>
      </p:sp>
    </p:spTree>
    <p:extLst>
      <p:ext uri="{BB962C8B-B14F-4D97-AF65-F5344CB8AC3E}">
        <p14:creationId xmlns:p14="http://schemas.microsoft.com/office/powerpoint/2010/main" val="183171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2F3EB-8942-0970-75E4-8DD321DAC2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8BB698-88A2-2ED9-4C8E-07B00BC01C3F}"/>
              </a:ext>
            </a:extLst>
          </p:cNvPr>
          <p:cNvSpPr>
            <a:spLocks noGrp="1"/>
          </p:cNvSpPr>
          <p:nvPr>
            <p:ph type="dt" sz="half" idx="10"/>
          </p:nvPr>
        </p:nvSpPr>
        <p:spPr/>
        <p:txBody>
          <a:bodyPr/>
          <a:lstStyle/>
          <a:p>
            <a:fld id="{A087B94A-4BF3-4825-AC2E-C79E2ABC5E10}" type="datetimeFigureOut">
              <a:rPr lang="en-GB" smtClean="0"/>
              <a:t>10/04/2025</a:t>
            </a:fld>
            <a:endParaRPr lang="en-GB"/>
          </a:p>
        </p:txBody>
      </p:sp>
      <p:sp>
        <p:nvSpPr>
          <p:cNvPr id="4" name="Footer Placeholder 3">
            <a:extLst>
              <a:ext uri="{FF2B5EF4-FFF2-40B4-BE49-F238E27FC236}">
                <a16:creationId xmlns:a16="http://schemas.microsoft.com/office/drawing/2014/main" id="{54E91E89-6A00-9744-4EBD-0C7F1772B1C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8C75FA-C0D9-58B9-A4F8-3D209246DB00}"/>
              </a:ext>
            </a:extLst>
          </p:cNvPr>
          <p:cNvSpPr>
            <a:spLocks noGrp="1"/>
          </p:cNvSpPr>
          <p:nvPr>
            <p:ph type="sldNum" sz="quarter" idx="12"/>
          </p:nvPr>
        </p:nvSpPr>
        <p:spPr/>
        <p:txBody>
          <a:bodyPr/>
          <a:lstStyle/>
          <a:p>
            <a:fld id="{E7505154-93FA-4A0F-9908-4D5F909EA615}" type="slidenum">
              <a:rPr lang="en-GB" smtClean="0"/>
              <a:t>‹#›</a:t>
            </a:fld>
            <a:endParaRPr lang="en-GB"/>
          </a:p>
        </p:txBody>
      </p:sp>
    </p:spTree>
    <p:extLst>
      <p:ext uri="{BB962C8B-B14F-4D97-AF65-F5344CB8AC3E}">
        <p14:creationId xmlns:p14="http://schemas.microsoft.com/office/powerpoint/2010/main" val="3619527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93CB4C-2D98-3180-8658-B36AC18DCD6F}"/>
              </a:ext>
            </a:extLst>
          </p:cNvPr>
          <p:cNvSpPr>
            <a:spLocks noGrp="1"/>
          </p:cNvSpPr>
          <p:nvPr>
            <p:ph type="dt" sz="half" idx="10"/>
          </p:nvPr>
        </p:nvSpPr>
        <p:spPr/>
        <p:txBody>
          <a:bodyPr/>
          <a:lstStyle/>
          <a:p>
            <a:fld id="{A087B94A-4BF3-4825-AC2E-C79E2ABC5E10}" type="datetimeFigureOut">
              <a:rPr lang="en-GB" smtClean="0"/>
              <a:t>10/04/2025</a:t>
            </a:fld>
            <a:endParaRPr lang="en-GB"/>
          </a:p>
        </p:txBody>
      </p:sp>
      <p:sp>
        <p:nvSpPr>
          <p:cNvPr id="3" name="Footer Placeholder 2">
            <a:extLst>
              <a:ext uri="{FF2B5EF4-FFF2-40B4-BE49-F238E27FC236}">
                <a16:creationId xmlns:a16="http://schemas.microsoft.com/office/drawing/2014/main" id="{F74E53BD-47FF-A2EF-03A2-8AF8208476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1EC8C0-4F72-7E14-05E8-83B77DD65FF0}"/>
              </a:ext>
            </a:extLst>
          </p:cNvPr>
          <p:cNvSpPr>
            <a:spLocks noGrp="1"/>
          </p:cNvSpPr>
          <p:nvPr>
            <p:ph type="sldNum" sz="quarter" idx="12"/>
          </p:nvPr>
        </p:nvSpPr>
        <p:spPr/>
        <p:txBody>
          <a:bodyPr/>
          <a:lstStyle/>
          <a:p>
            <a:fld id="{E7505154-93FA-4A0F-9908-4D5F909EA615}" type="slidenum">
              <a:rPr lang="en-GB" smtClean="0"/>
              <a:t>‹#›</a:t>
            </a:fld>
            <a:endParaRPr lang="en-GB"/>
          </a:p>
        </p:txBody>
      </p:sp>
    </p:spTree>
    <p:extLst>
      <p:ext uri="{BB962C8B-B14F-4D97-AF65-F5344CB8AC3E}">
        <p14:creationId xmlns:p14="http://schemas.microsoft.com/office/powerpoint/2010/main" val="1582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2652F-03DA-3C98-6C70-D6708C7DA0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B1496D-9826-6643-E4FA-C3C5D94E9B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9388F3-6612-BDCA-50F5-0FC1D44C11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A65B2B-24B9-3397-BF9B-FAB94357D126}"/>
              </a:ext>
            </a:extLst>
          </p:cNvPr>
          <p:cNvSpPr>
            <a:spLocks noGrp="1"/>
          </p:cNvSpPr>
          <p:nvPr>
            <p:ph type="dt" sz="half" idx="10"/>
          </p:nvPr>
        </p:nvSpPr>
        <p:spPr/>
        <p:txBody>
          <a:bodyPr/>
          <a:lstStyle/>
          <a:p>
            <a:fld id="{A087B94A-4BF3-4825-AC2E-C79E2ABC5E10}" type="datetimeFigureOut">
              <a:rPr lang="en-GB" smtClean="0"/>
              <a:t>10/04/2025</a:t>
            </a:fld>
            <a:endParaRPr lang="en-GB"/>
          </a:p>
        </p:txBody>
      </p:sp>
      <p:sp>
        <p:nvSpPr>
          <p:cNvPr id="6" name="Footer Placeholder 5">
            <a:extLst>
              <a:ext uri="{FF2B5EF4-FFF2-40B4-BE49-F238E27FC236}">
                <a16:creationId xmlns:a16="http://schemas.microsoft.com/office/drawing/2014/main" id="{C6C63F4D-FEF1-45C9-EEB2-0556B49B2F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761A6D-6393-2922-6C94-5B7FE9FE877B}"/>
              </a:ext>
            </a:extLst>
          </p:cNvPr>
          <p:cNvSpPr>
            <a:spLocks noGrp="1"/>
          </p:cNvSpPr>
          <p:nvPr>
            <p:ph type="sldNum" sz="quarter" idx="12"/>
          </p:nvPr>
        </p:nvSpPr>
        <p:spPr/>
        <p:txBody>
          <a:bodyPr/>
          <a:lstStyle/>
          <a:p>
            <a:fld id="{E7505154-93FA-4A0F-9908-4D5F909EA615}" type="slidenum">
              <a:rPr lang="en-GB" smtClean="0"/>
              <a:t>‹#›</a:t>
            </a:fld>
            <a:endParaRPr lang="en-GB"/>
          </a:p>
        </p:txBody>
      </p:sp>
    </p:spTree>
    <p:extLst>
      <p:ext uri="{BB962C8B-B14F-4D97-AF65-F5344CB8AC3E}">
        <p14:creationId xmlns:p14="http://schemas.microsoft.com/office/powerpoint/2010/main" val="1552472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B6FFF-BC91-EEBE-A445-374D8EDB42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053981-4E60-FF31-D004-BA9EF1C865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8A9E64-1E79-A7DE-5D8D-4256C2B55E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798C9D-0985-91BD-4969-41C898BBA3D5}"/>
              </a:ext>
            </a:extLst>
          </p:cNvPr>
          <p:cNvSpPr>
            <a:spLocks noGrp="1"/>
          </p:cNvSpPr>
          <p:nvPr>
            <p:ph type="dt" sz="half" idx="10"/>
          </p:nvPr>
        </p:nvSpPr>
        <p:spPr/>
        <p:txBody>
          <a:bodyPr/>
          <a:lstStyle/>
          <a:p>
            <a:fld id="{A087B94A-4BF3-4825-AC2E-C79E2ABC5E10}" type="datetimeFigureOut">
              <a:rPr lang="en-GB" smtClean="0"/>
              <a:t>10/04/2025</a:t>
            </a:fld>
            <a:endParaRPr lang="en-GB"/>
          </a:p>
        </p:txBody>
      </p:sp>
      <p:sp>
        <p:nvSpPr>
          <p:cNvPr id="6" name="Footer Placeholder 5">
            <a:extLst>
              <a:ext uri="{FF2B5EF4-FFF2-40B4-BE49-F238E27FC236}">
                <a16:creationId xmlns:a16="http://schemas.microsoft.com/office/drawing/2014/main" id="{8D27CA38-5CDE-4D2A-EFE9-AFEC69BEB5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B4639C-FD64-B223-2737-B40954FA8576}"/>
              </a:ext>
            </a:extLst>
          </p:cNvPr>
          <p:cNvSpPr>
            <a:spLocks noGrp="1"/>
          </p:cNvSpPr>
          <p:nvPr>
            <p:ph type="sldNum" sz="quarter" idx="12"/>
          </p:nvPr>
        </p:nvSpPr>
        <p:spPr/>
        <p:txBody>
          <a:bodyPr/>
          <a:lstStyle/>
          <a:p>
            <a:fld id="{E7505154-93FA-4A0F-9908-4D5F909EA615}" type="slidenum">
              <a:rPr lang="en-GB" smtClean="0"/>
              <a:t>‹#›</a:t>
            </a:fld>
            <a:endParaRPr lang="en-GB"/>
          </a:p>
        </p:txBody>
      </p:sp>
    </p:spTree>
    <p:extLst>
      <p:ext uri="{BB962C8B-B14F-4D97-AF65-F5344CB8AC3E}">
        <p14:creationId xmlns:p14="http://schemas.microsoft.com/office/powerpoint/2010/main" val="732008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28FA-E3F6-C15A-8F3F-28DE379A54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17D7DA-7A98-E880-EE48-A62C4E1047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0F604E-D034-B151-B9DA-E5111E59CB5D}"/>
              </a:ext>
            </a:extLst>
          </p:cNvPr>
          <p:cNvSpPr>
            <a:spLocks noGrp="1"/>
          </p:cNvSpPr>
          <p:nvPr>
            <p:ph type="dt" sz="half" idx="10"/>
          </p:nvPr>
        </p:nvSpPr>
        <p:spPr/>
        <p:txBody>
          <a:bodyPr/>
          <a:lstStyle/>
          <a:p>
            <a:fld id="{A087B94A-4BF3-4825-AC2E-C79E2ABC5E10}" type="datetimeFigureOut">
              <a:rPr lang="en-GB" smtClean="0"/>
              <a:t>10/04/2025</a:t>
            </a:fld>
            <a:endParaRPr lang="en-GB"/>
          </a:p>
        </p:txBody>
      </p:sp>
      <p:sp>
        <p:nvSpPr>
          <p:cNvPr id="5" name="Footer Placeholder 4">
            <a:extLst>
              <a:ext uri="{FF2B5EF4-FFF2-40B4-BE49-F238E27FC236}">
                <a16:creationId xmlns:a16="http://schemas.microsoft.com/office/drawing/2014/main" id="{44310258-B1A0-F163-3A24-FBD3B17D4C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799373-156D-CBCA-9E10-CA6653A456DA}"/>
              </a:ext>
            </a:extLst>
          </p:cNvPr>
          <p:cNvSpPr>
            <a:spLocks noGrp="1"/>
          </p:cNvSpPr>
          <p:nvPr>
            <p:ph type="sldNum" sz="quarter" idx="12"/>
          </p:nvPr>
        </p:nvSpPr>
        <p:spPr/>
        <p:txBody>
          <a:bodyPr/>
          <a:lstStyle/>
          <a:p>
            <a:fld id="{E7505154-93FA-4A0F-9908-4D5F909EA615}" type="slidenum">
              <a:rPr lang="en-GB" smtClean="0"/>
              <a:t>‹#›</a:t>
            </a:fld>
            <a:endParaRPr lang="en-GB"/>
          </a:p>
        </p:txBody>
      </p:sp>
    </p:spTree>
    <p:extLst>
      <p:ext uri="{BB962C8B-B14F-4D97-AF65-F5344CB8AC3E}">
        <p14:creationId xmlns:p14="http://schemas.microsoft.com/office/powerpoint/2010/main" val="1208939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D4B06F-2F71-419B-6F0D-C3EA5677C3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72E6D9-0AD1-BE12-BBBE-14CE75A9092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2B54F5-F9B3-F772-B9BD-FFCAD5C7258F}"/>
              </a:ext>
            </a:extLst>
          </p:cNvPr>
          <p:cNvSpPr>
            <a:spLocks noGrp="1"/>
          </p:cNvSpPr>
          <p:nvPr>
            <p:ph type="dt" sz="half" idx="10"/>
          </p:nvPr>
        </p:nvSpPr>
        <p:spPr/>
        <p:txBody>
          <a:bodyPr/>
          <a:lstStyle/>
          <a:p>
            <a:fld id="{A087B94A-4BF3-4825-AC2E-C79E2ABC5E10}" type="datetimeFigureOut">
              <a:rPr lang="en-GB" smtClean="0"/>
              <a:t>10/04/2025</a:t>
            </a:fld>
            <a:endParaRPr lang="en-GB"/>
          </a:p>
        </p:txBody>
      </p:sp>
      <p:sp>
        <p:nvSpPr>
          <p:cNvPr id="5" name="Footer Placeholder 4">
            <a:extLst>
              <a:ext uri="{FF2B5EF4-FFF2-40B4-BE49-F238E27FC236}">
                <a16:creationId xmlns:a16="http://schemas.microsoft.com/office/drawing/2014/main" id="{CBBCFE8A-E514-77D9-E487-6FD543AB8B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5A1641-DC95-EB2B-61D3-033388C0A48D}"/>
              </a:ext>
            </a:extLst>
          </p:cNvPr>
          <p:cNvSpPr>
            <a:spLocks noGrp="1"/>
          </p:cNvSpPr>
          <p:nvPr>
            <p:ph type="sldNum" sz="quarter" idx="12"/>
          </p:nvPr>
        </p:nvSpPr>
        <p:spPr/>
        <p:txBody>
          <a:bodyPr/>
          <a:lstStyle/>
          <a:p>
            <a:fld id="{E7505154-93FA-4A0F-9908-4D5F909EA615}" type="slidenum">
              <a:rPr lang="en-GB" smtClean="0"/>
              <a:t>‹#›</a:t>
            </a:fld>
            <a:endParaRPr lang="en-GB"/>
          </a:p>
        </p:txBody>
      </p:sp>
    </p:spTree>
    <p:extLst>
      <p:ext uri="{BB962C8B-B14F-4D97-AF65-F5344CB8AC3E}">
        <p14:creationId xmlns:p14="http://schemas.microsoft.com/office/powerpoint/2010/main" val="1409037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312944-2A14-16B8-FD5F-DD710FA136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1E3890-A5C5-FEBE-7336-5F35BDA388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7001EB-5021-4064-D012-FFF5C8AAC0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87B94A-4BF3-4825-AC2E-C79E2ABC5E10}" type="datetimeFigureOut">
              <a:rPr lang="en-GB" smtClean="0"/>
              <a:t>10/04/2025</a:t>
            </a:fld>
            <a:endParaRPr lang="en-GB"/>
          </a:p>
        </p:txBody>
      </p:sp>
      <p:sp>
        <p:nvSpPr>
          <p:cNvPr id="5" name="Footer Placeholder 4">
            <a:extLst>
              <a:ext uri="{FF2B5EF4-FFF2-40B4-BE49-F238E27FC236}">
                <a16:creationId xmlns:a16="http://schemas.microsoft.com/office/drawing/2014/main" id="{E95D102F-71BA-03BF-A6AA-03C84E4B34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D350C81-417F-EE07-259F-256C5E626A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7505154-93FA-4A0F-9908-4D5F909EA615}" type="slidenum">
              <a:rPr lang="en-GB" smtClean="0"/>
              <a:t>‹#›</a:t>
            </a:fld>
            <a:endParaRPr lang="en-GB"/>
          </a:p>
        </p:txBody>
      </p:sp>
    </p:spTree>
    <p:extLst>
      <p:ext uri="{BB962C8B-B14F-4D97-AF65-F5344CB8AC3E}">
        <p14:creationId xmlns:p14="http://schemas.microsoft.com/office/powerpoint/2010/main" val="30136038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t>Final Year Project Viva</a:t>
            </a:r>
          </a:p>
        </p:txBody>
      </p:sp>
      <p:sp>
        <p:nvSpPr>
          <p:cNvPr id="3" name="Subtitle 2"/>
          <p:cNvSpPr>
            <a:spLocks noGrp="1"/>
          </p:cNvSpPr>
          <p:nvPr>
            <p:ph type="subTitle" idx="1"/>
          </p:nvPr>
        </p:nvSpPr>
        <p:spPr/>
        <p:txBody>
          <a:bodyPr/>
          <a:lstStyle/>
          <a:p>
            <a:r>
              <a:rPr dirty="0"/>
              <a:t>Callum James </a:t>
            </a:r>
            <a:r>
              <a:rPr lang="en-GB" dirty="0"/>
              <a:t>-</a:t>
            </a:r>
            <a:r>
              <a:rPr dirty="0"/>
              <a:t> BSc (Hons) Applied Computing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a:xfrm>
            <a:off x="838200" y="3019475"/>
            <a:ext cx="10515600" cy="3157487"/>
          </a:xfrm>
        </p:spPr>
        <p:txBody>
          <a:bodyPr/>
          <a:lstStyle/>
          <a:p>
            <a:r>
              <a:rPr dirty="0"/>
              <a:t>Client: </a:t>
            </a:r>
            <a:r>
              <a:rPr dirty="0" err="1"/>
              <a:t>Powells</a:t>
            </a:r>
            <a:r>
              <a:rPr dirty="0"/>
              <a:t> Automotive – small UK garage with no prior digital systems</a:t>
            </a:r>
          </a:p>
          <a:p>
            <a:r>
              <a:rPr dirty="0"/>
              <a:t>Problem: Lack of IT knowledge and manual booking processes</a:t>
            </a:r>
          </a:p>
          <a:p>
            <a:r>
              <a:rPr dirty="0"/>
              <a:t>Goal: Develop a custom CMS for appointment management and content editing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Aims and Objectives</a:t>
            </a:r>
          </a:p>
        </p:txBody>
      </p:sp>
      <p:sp>
        <p:nvSpPr>
          <p:cNvPr id="7" name="Content Placeholder 6">
            <a:extLst>
              <a:ext uri="{FF2B5EF4-FFF2-40B4-BE49-F238E27FC236}">
                <a16:creationId xmlns:a16="http://schemas.microsoft.com/office/drawing/2014/main" id="{CD049DA7-C8EF-9E92-71CE-D849DE60922E}"/>
              </a:ext>
            </a:extLst>
          </p:cNvPr>
          <p:cNvSpPr>
            <a:spLocks noGrp="1"/>
          </p:cNvSpPr>
          <p:nvPr>
            <p:ph idx="1"/>
          </p:nvPr>
        </p:nvSpPr>
        <p:spPr/>
        <p:txBody>
          <a:bodyPr>
            <a:normAutofit fontScale="77500" lnSpcReduction="20000"/>
          </a:bodyPr>
          <a:lstStyle/>
          <a:p>
            <a:pPr marL="0" indent="0">
              <a:buNone/>
            </a:pPr>
            <a:r>
              <a:rPr lang="en-GB" b="1" dirty="0"/>
              <a:t>Aims</a:t>
            </a:r>
            <a:r>
              <a:rPr lang="en-GB" dirty="0"/>
              <a:t>
Evaluate the benefits of implementing a tailored CMS for small garage businesses with limited IT knowledge.</a:t>
            </a:r>
          </a:p>
          <a:p>
            <a:pPr marL="0" indent="0">
              <a:buNone/>
            </a:pPr>
            <a:r>
              <a:rPr lang="en-GB" b="1" dirty="0"/>
              <a:t>Research Objectives</a:t>
            </a:r>
            <a:r>
              <a:rPr lang="en-GB" dirty="0"/>
              <a:t>
Analyse the needs and challenges of small garage businesses
 Conduct a detailed assessment of common operational challenges and digital needs specific to small garages
Determine the specific features and functionalities a CMS should offer the client
Evaluate CMS framework options and justify the final selection
Compare potential CMS platforms
Assess the programming languages used in developing a CMS
Justify the selection of </a:t>
            </a:r>
            <a:r>
              <a:rPr lang="en-GB" dirty="0" err="1"/>
              <a:t>Laravel</a:t>
            </a:r>
            <a:r>
              <a:rPr lang="en-GB" dirty="0"/>
              <a:t> or an alternative framework</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12633-DD51-563E-B61D-6DA941A72441}"/>
              </a:ext>
            </a:extLst>
          </p:cNvPr>
          <p:cNvSpPr>
            <a:spLocks noGrp="1"/>
          </p:cNvSpPr>
          <p:nvPr>
            <p:ph type="title"/>
          </p:nvPr>
        </p:nvSpPr>
        <p:spPr/>
        <p:txBody>
          <a:bodyPr/>
          <a:lstStyle/>
          <a:p>
            <a:r>
              <a:rPr lang="en-GB" dirty="0"/>
              <a:t>Aims and objectives </a:t>
            </a:r>
            <a:endParaRPr lang="en-US" dirty="0"/>
          </a:p>
        </p:txBody>
      </p:sp>
      <p:sp>
        <p:nvSpPr>
          <p:cNvPr id="3" name="Content Placeholder 2">
            <a:extLst>
              <a:ext uri="{FF2B5EF4-FFF2-40B4-BE49-F238E27FC236}">
                <a16:creationId xmlns:a16="http://schemas.microsoft.com/office/drawing/2014/main" id="{E0EAF3A4-39EC-9F46-39BE-893249A7F4B3}"/>
              </a:ext>
            </a:extLst>
          </p:cNvPr>
          <p:cNvSpPr>
            <a:spLocks noGrp="1"/>
          </p:cNvSpPr>
          <p:nvPr>
            <p:ph idx="1"/>
          </p:nvPr>
        </p:nvSpPr>
        <p:spPr/>
        <p:txBody>
          <a:bodyPr>
            <a:normAutofit fontScale="62500" lnSpcReduction="20000"/>
          </a:bodyPr>
          <a:lstStyle/>
          <a:p>
            <a:r>
              <a:rPr lang="en-GB" dirty="0"/>
              <a:t>Research Objectives
Design and develop a prototype CMS tailored to a small garage business
Develop a functional prototype CMS using the chosen framework
Ensure that the CMS is designed for ease of use
 Research and implement user interface (UI) usability for non-technical users
 Research best practices in UI design for users with minimal IT knowledge
Develop an effective communication strategy for non-technical users
Create a strategy to clearly communicate the CMS’s benefits to garage owners
Test and refine the CMS and communication approach with user feedback
Conduct usability testing with the garage client and gather feedback
Refine the CMS and communication strategy based on feedback
 Document research findings and prototype
Compile the research findings providing recommendations for future CMS implementations for other garages</a:t>
            </a:r>
            <a:endParaRPr lang="en-US" dirty="0"/>
          </a:p>
        </p:txBody>
      </p:sp>
    </p:spTree>
    <p:extLst>
      <p:ext uri="{BB962C8B-B14F-4D97-AF65-F5344CB8AC3E}">
        <p14:creationId xmlns:p14="http://schemas.microsoft.com/office/powerpoint/2010/main" val="1714378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Background</a:t>
            </a:r>
          </a:p>
        </p:txBody>
      </p:sp>
      <p:sp>
        <p:nvSpPr>
          <p:cNvPr id="3" name="Content Placeholder 2"/>
          <p:cNvSpPr>
            <a:spLocks noGrp="1"/>
          </p:cNvSpPr>
          <p:nvPr>
            <p:ph idx="1"/>
          </p:nvPr>
        </p:nvSpPr>
        <p:spPr/>
        <p:txBody>
          <a:bodyPr/>
          <a:lstStyle/>
          <a:p>
            <a:r>
              <a:rPr dirty="0"/>
              <a:t>60% of small businesses lack websites (2)</a:t>
            </a:r>
          </a:p>
          <a:p>
            <a:r>
              <a:rPr dirty="0"/>
              <a:t>IT adoption improves efficiency by 50%</a:t>
            </a:r>
            <a:r>
              <a:rPr lang="en-GB" dirty="0"/>
              <a:t> in admin tasks</a:t>
            </a:r>
            <a:r>
              <a:rPr dirty="0"/>
              <a:t> (3)</a:t>
            </a:r>
          </a:p>
          <a:p>
            <a:r>
              <a:rPr dirty="0"/>
              <a:t>Barriers: Cost, complexity, lack of IT training (1, 4)</a:t>
            </a:r>
          </a:p>
          <a:p>
            <a:r>
              <a:rPr dirty="0"/>
              <a:t>CMS tools can support visibility, operations and growth</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Methodology</a:t>
            </a:r>
          </a:p>
        </p:txBody>
      </p:sp>
      <p:sp>
        <p:nvSpPr>
          <p:cNvPr id="3" name="Content Placeholder 2"/>
          <p:cNvSpPr>
            <a:spLocks noGrp="1"/>
          </p:cNvSpPr>
          <p:nvPr>
            <p:ph idx="1"/>
          </p:nvPr>
        </p:nvSpPr>
        <p:spPr/>
        <p:txBody>
          <a:bodyPr/>
          <a:lstStyle/>
          <a:p>
            <a:r>
              <a:rPr lang="en-GB" dirty="0"/>
              <a:t>Research Philosophy (Pragmatism)</a:t>
            </a:r>
          </a:p>
          <a:p>
            <a:r>
              <a:rPr lang="en-GB" dirty="0"/>
              <a:t>Research Approach (Inductive)</a:t>
            </a:r>
          </a:p>
          <a:p>
            <a:r>
              <a:rPr lang="en-GB" dirty="0"/>
              <a:t>Research Strategy (Case Study)</a:t>
            </a:r>
          </a:p>
          <a:p>
            <a:r>
              <a:rPr lang="en-GB" dirty="0"/>
              <a:t>Methodological Choice (Mixed Methods)</a:t>
            </a:r>
          </a:p>
          <a:p>
            <a:r>
              <a:rPr lang="en-GB" dirty="0"/>
              <a:t>Time Horizon (Cross sectional)</a:t>
            </a:r>
          </a:p>
          <a:p>
            <a:r>
              <a:rPr lang="en-GB" dirty="0"/>
              <a:t>Data Collection Methods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System Design &amp; UI</a:t>
            </a:r>
          </a:p>
        </p:txBody>
      </p:sp>
      <p:sp>
        <p:nvSpPr>
          <p:cNvPr id="3" name="Content Placeholder 2"/>
          <p:cNvSpPr>
            <a:spLocks noGrp="1"/>
          </p:cNvSpPr>
          <p:nvPr>
            <p:ph idx="1"/>
          </p:nvPr>
        </p:nvSpPr>
        <p:spPr/>
        <p:txBody>
          <a:bodyPr/>
          <a:lstStyle/>
          <a:p>
            <a:r>
              <a:rPr dirty="0"/>
              <a:t>Built with Laravel, MySQL, Blade, JavaScript, Bootstrap</a:t>
            </a:r>
          </a:p>
          <a:p>
            <a:r>
              <a:rPr dirty="0"/>
              <a:t>Quill.js for text editing, </a:t>
            </a:r>
            <a:r>
              <a:rPr dirty="0" err="1"/>
              <a:t>CodeMirror</a:t>
            </a:r>
            <a:r>
              <a:rPr dirty="0"/>
              <a:t> for HTML editing (9, 33)</a:t>
            </a:r>
          </a:p>
          <a:p>
            <a:r>
              <a:rPr dirty="0" err="1"/>
              <a:t>FullCalendar</a:t>
            </a:r>
            <a:r>
              <a:rPr dirty="0"/>
              <a:t> for appointments, </a:t>
            </a:r>
            <a:r>
              <a:rPr dirty="0" err="1"/>
              <a:t>ScrollableJS</a:t>
            </a:r>
            <a:r>
              <a:rPr dirty="0"/>
              <a:t> for drag-and-drop</a:t>
            </a:r>
          </a:p>
          <a:p>
            <a:r>
              <a:rPr dirty="0"/>
              <a:t>Designed for accessibility – colorblind-friendly, mini</a:t>
            </a:r>
            <a:r>
              <a:rPr lang="en-GB" dirty="0"/>
              <a:t>m</a:t>
            </a:r>
            <a:r>
              <a:rPr dirty="0"/>
              <a:t>al UI (17, 18)</a:t>
            </a:r>
            <a:endParaRPr lang="en-GB" dirty="0"/>
          </a:p>
          <a:p>
            <a:r>
              <a:rPr lang="en-GB" dirty="0"/>
              <a:t>Built for non technical users</a:t>
            </a:r>
          </a:p>
          <a:p>
            <a:r>
              <a:rPr lang="en-GB" dirty="0" err="1"/>
              <a:t>Fitts</a:t>
            </a:r>
            <a:r>
              <a:rPr lang="en-GB" dirty="0"/>
              <a:t>’ Law, proposes the need for large and well spaced interactive elements [18]</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84805"/>
            <a:ext cx="10515600" cy="1505883"/>
          </a:xfrm>
        </p:spPr>
        <p:txBody>
          <a:bodyPr vert="horz" lIns="91440" tIns="45720" rIns="91440" bIns="45720" rtlCol="0" anchor="ctr">
            <a:normAutofit/>
          </a:bodyPr>
          <a:lstStyle/>
          <a:p>
            <a:r>
              <a:rPr lang="en-US" sz="5200" kern="1200">
                <a:solidFill>
                  <a:schemeClr val="tx1"/>
                </a:solidFill>
                <a:latin typeface="+mj-lt"/>
                <a:ea typeface="+mj-ea"/>
                <a:cs typeface="+mj-cs"/>
              </a:rPr>
              <a:t>Screenshot: CMS Homepage &amp; Login</a:t>
            </a:r>
          </a:p>
        </p:txBody>
      </p:sp>
      <p:pic>
        <p:nvPicPr>
          <p:cNvPr id="6" name="Picture 5" descr="A screenshot of a computer&#10;&#10;AI-generated content may be incorrect.">
            <a:extLst>
              <a:ext uri="{FF2B5EF4-FFF2-40B4-BE49-F238E27FC236}">
                <a16:creationId xmlns:a16="http://schemas.microsoft.com/office/drawing/2014/main" id="{23B66D36-C2F5-6270-C715-C4B116A9F615}"/>
              </a:ext>
            </a:extLst>
          </p:cNvPr>
          <p:cNvPicPr>
            <a:picLocks noChangeAspect="1"/>
          </p:cNvPicPr>
          <p:nvPr/>
        </p:nvPicPr>
        <p:blipFill rotWithShape="1">
          <a:blip r:embed="rId2"/>
          <a:srcRect t="7625" b="40365"/>
          <a:stretch/>
        </p:blipFill>
        <p:spPr bwMode="auto">
          <a:xfrm>
            <a:off x="838200" y="2594332"/>
            <a:ext cx="10512547" cy="2952490"/>
          </a:xfrm>
          <a:prstGeom prst="rect">
            <a:avLst/>
          </a:prstGeom>
          <a:extLst>
            <a:ext uri="{53640926-AAD7-44D8-BBD7-CCE9431645EC}">
              <a14:shadowObscured xmlns:a14="http://schemas.microsoft.com/office/drawing/2010/main"/>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860400"/>
          </a:xfrm>
        </p:spPr>
        <p:txBody>
          <a:bodyPr vert="horz" lIns="91440" tIns="45720" rIns="91440" bIns="45720" rtlCol="0" anchor="ctr">
            <a:normAutofit/>
          </a:bodyPr>
          <a:lstStyle/>
          <a:p>
            <a:r>
              <a:rPr lang="en-US" sz="5200" kern="1200">
                <a:solidFill>
                  <a:schemeClr val="tx1"/>
                </a:solidFill>
                <a:latin typeface="+mj-lt"/>
                <a:ea typeface="+mj-ea"/>
                <a:cs typeface="+mj-cs"/>
              </a:rPr>
              <a:t>Screenshot: Content Editing with Quill.js / CodeMirror</a:t>
            </a:r>
          </a:p>
        </p:txBody>
      </p:sp>
      <p:pic>
        <p:nvPicPr>
          <p:cNvPr id="6" name="Picture 5" descr="A screenshot of a computer&#10;&#10;AI-generated content may be incorrect.">
            <a:extLst>
              <a:ext uri="{FF2B5EF4-FFF2-40B4-BE49-F238E27FC236}">
                <a16:creationId xmlns:a16="http://schemas.microsoft.com/office/drawing/2014/main" id="{8349AA12-1097-BD49-33DD-2046D8B30321}"/>
              </a:ext>
            </a:extLst>
          </p:cNvPr>
          <p:cNvPicPr>
            <a:picLocks noChangeAspect="1"/>
          </p:cNvPicPr>
          <p:nvPr/>
        </p:nvPicPr>
        <p:blipFill>
          <a:blip r:embed="rId2"/>
          <a:stretch>
            <a:fillRect/>
          </a:stretch>
        </p:blipFill>
        <p:spPr>
          <a:xfrm>
            <a:off x="181234" y="2761033"/>
            <a:ext cx="5828261" cy="3147260"/>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B502D56D-A33A-6CEE-7342-F7C44E25358A}"/>
              </a:ext>
            </a:extLst>
          </p:cNvPr>
          <p:cNvPicPr>
            <a:picLocks noChangeAspect="1"/>
          </p:cNvPicPr>
          <p:nvPr/>
        </p:nvPicPr>
        <p:blipFill>
          <a:blip r:embed="rId3"/>
          <a:stretch>
            <a:fillRect/>
          </a:stretch>
        </p:blipFill>
        <p:spPr>
          <a:xfrm>
            <a:off x="6182505" y="2761033"/>
            <a:ext cx="5828261" cy="314726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860400"/>
          </a:xfrm>
        </p:spPr>
        <p:txBody>
          <a:bodyPr vert="horz" lIns="91440" tIns="45720" rIns="91440" bIns="45720" rtlCol="0" anchor="ctr">
            <a:normAutofit/>
          </a:bodyPr>
          <a:lstStyle/>
          <a:p>
            <a:r>
              <a:rPr lang="en-US" sz="5200" kern="1200">
                <a:solidFill>
                  <a:schemeClr val="tx1"/>
                </a:solidFill>
                <a:latin typeface="+mj-lt"/>
                <a:ea typeface="+mj-ea"/>
                <a:cs typeface="+mj-cs"/>
              </a:rPr>
              <a:t>Screenshot: Page Builder Interface</a:t>
            </a:r>
          </a:p>
        </p:txBody>
      </p:sp>
      <p:pic>
        <p:nvPicPr>
          <p:cNvPr id="4" name="Picture 3" descr="A screenshot of a computer&#10;&#10;AI-generated content may be incorrect.">
            <a:extLst>
              <a:ext uri="{FF2B5EF4-FFF2-40B4-BE49-F238E27FC236}">
                <a16:creationId xmlns:a16="http://schemas.microsoft.com/office/drawing/2014/main" id="{BEE0F90C-459C-75DB-66B4-127D8FD22ECE}"/>
              </a:ext>
            </a:extLst>
          </p:cNvPr>
          <p:cNvPicPr>
            <a:picLocks noChangeAspect="1"/>
          </p:cNvPicPr>
          <p:nvPr/>
        </p:nvPicPr>
        <p:blipFill>
          <a:blip r:embed="rId2"/>
          <a:stretch>
            <a:fillRect/>
          </a:stretch>
        </p:blipFill>
        <p:spPr>
          <a:xfrm>
            <a:off x="181234" y="2761033"/>
            <a:ext cx="5828261" cy="3147260"/>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D854A0EB-9940-5DD9-6FC7-E36440926F47}"/>
              </a:ext>
            </a:extLst>
          </p:cNvPr>
          <p:cNvPicPr>
            <a:picLocks noChangeAspect="1"/>
          </p:cNvPicPr>
          <p:nvPr/>
        </p:nvPicPr>
        <p:blipFill>
          <a:blip r:embed="rId2"/>
          <a:stretch>
            <a:fillRect/>
          </a:stretch>
        </p:blipFill>
        <p:spPr>
          <a:xfrm>
            <a:off x="6182505" y="2761033"/>
            <a:ext cx="5828261" cy="314726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2B385-F77E-5A75-0376-2162DAABAA72}"/>
              </a:ext>
            </a:extLst>
          </p:cNvPr>
          <p:cNvSpPr>
            <a:spLocks noGrp="1"/>
          </p:cNvSpPr>
          <p:nvPr>
            <p:ph type="title"/>
          </p:nvPr>
        </p:nvSpPr>
        <p:spPr>
          <a:xfrm>
            <a:off x="1198181" y="557189"/>
            <a:ext cx="9795637" cy="1104857"/>
          </a:xfrm>
        </p:spPr>
        <p:txBody>
          <a:bodyPr vert="horz" lIns="91440" tIns="45720" rIns="91440" bIns="45720" rtlCol="0" anchor="b">
            <a:normAutofit/>
          </a:bodyPr>
          <a:lstStyle/>
          <a:p>
            <a:pPr algn="ctr"/>
            <a:r>
              <a:rPr lang="en-US" sz="5200"/>
              <a:t>Nav bar reordering</a:t>
            </a:r>
          </a:p>
        </p:txBody>
      </p:sp>
      <p:pic>
        <p:nvPicPr>
          <p:cNvPr id="4" name="Picture 3" descr="A screenshot of a computer&#10;&#10;AI-generated content may be incorrect.">
            <a:extLst>
              <a:ext uri="{FF2B5EF4-FFF2-40B4-BE49-F238E27FC236}">
                <a16:creationId xmlns:a16="http://schemas.microsoft.com/office/drawing/2014/main" id="{71D38A1A-155E-6FCA-3623-7259FFFC8F92}"/>
              </a:ext>
            </a:extLst>
          </p:cNvPr>
          <p:cNvPicPr>
            <a:picLocks noChangeAspect="1"/>
          </p:cNvPicPr>
          <p:nvPr/>
        </p:nvPicPr>
        <p:blipFill rotWithShape="1">
          <a:blip r:embed="rId2"/>
          <a:srcRect t="9556" b="23102"/>
          <a:stretch/>
        </p:blipFill>
        <p:spPr bwMode="auto">
          <a:xfrm>
            <a:off x="201791" y="3442907"/>
            <a:ext cx="7121821" cy="2553856"/>
          </a:xfrm>
          <a:prstGeom prst="rect">
            <a:avLst/>
          </a:prstGeom>
          <a:extLst>
            <a:ext uri="{53640926-AAD7-44D8-BBD7-CCE9431645EC}">
              <a14:shadowObscured xmlns:a14="http://schemas.microsoft.com/office/drawing/2010/main"/>
            </a:ext>
          </a:extLst>
        </p:spPr>
      </p:pic>
      <p:pic>
        <p:nvPicPr>
          <p:cNvPr id="5" name="Picture 4" descr="A screenshot of a computer&#10;&#10;AI-generated content may be incorrect.">
            <a:extLst>
              <a:ext uri="{FF2B5EF4-FFF2-40B4-BE49-F238E27FC236}">
                <a16:creationId xmlns:a16="http://schemas.microsoft.com/office/drawing/2014/main" id="{77AA5C68-0E31-5052-9AF2-E7B85013CE2C}"/>
              </a:ext>
            </a:extLst>
          </p:cNvPr>
          <p:cNvPicPr>
            <a:picLocks noChangeAspect="1"/>
          </p:cNvPicPr>
          <p:nvPr/>
        </p:nvPicPr>
        <p:blipFill rotWithShape="1">
          <a:blip r:embed="rId3"/>
          <a:srcRect t="8195" b="76794"/>
          <a:stretch/>
        </p:blipFill>
        <p:spPr bwMode="auto">
          <a:xfrm>
            <a:off x="876028" y="2190514"/>
            <a:ext cx="10778484" cy="861561"/>
          </a:xfrm>
          <a:prstGeom prst="rect">
            <a:avLst/>
          </a:prstGeom>
          <a:extLst>
            <a:ext uri="{53640926-AAD7-44D8-BBD7-CCE9431645EC}">
              <a14:shadowObscured xmlns:a14="http://schemas.microsoft.com/office/drawing/2010/main"/>
            </a:ext>
          </a:extLst>
        </p:spPr>
      </p:pic>
      <p:pic>
        <p:nvPicPr>
          <p:cNvPr id="6" name="Picture 5" descr="A screenshot of a computer&#10;&#10;AI-generated content may be incorrect.">
            <a:extLst>
              <a:ext uri="{FF2B5EF4-FFF2-40B4-BE49-F238E27FC236}">
                <a16:creationId xmlns:a16="http://schemas.microsoft.com/office/drawing/2014/main" id="{B0DC9CCE-A5F6-42CA-2C5F-17B414488CE5}"/>
              </a:ext>
            </a:extLst>
          </p:cNvPr>
          <p:cNvPicPr>
            <a:picLocks noChangeAspect="1"/>
          </p:cNvPicPr>
          <p:nvPr/>
        </p:nvPicPr>
        <p:blipFill rotWithShape="1">
          <a:blip r:embed="rId4"/>
          <a:srcRect l="51467" r="24192"/>
          <a:stretch/>
        </p:blipFill>
        <p:spPr>
          <a:xfrm>
            <a:off x="8697185" y="3454277"/>
            <a:ext cx="2296633" cy="2924878"/>
          </a:xfrm>
          <a:prstGeom prst="rect">
            <a:avLst/>
          </a:prstGeom>
        </p:spPr>
      </p:pic>
    </p:spTree>
    <p:extLst>
      <p:ext uri="{BB962C8B-B14F-4D97-AF65-F5344CB8AC3E}">
        <p14:creationId xmlns:p14="http://schemas.microsoft.com/office/powerpoint/2010/main" val="2034897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Evaluation</a:t>
            </a:r>
          </a:p>
        </p:txBody>
      </p:sp>
      <p:sp>
        <p:nvSpPr>
          <p:cNvPr id="3" name="Content Placeholder 2"/>
          <p:cNvSpPr>
            <a:spLocks noGrp="1"/>
          </p:cNvSpPr>
          <p:nvPr>
            <p:ph idx="1"/>
          </p:nvPr>
        </p:nvSpPr>
        <p:spPr/>
        <p:txBody>
          <a:bodyPr/>
          <a:lstStyle/>
          <a:p>
            <a:r>
              <a:rPr dirty="0"/>
              <a:t>Client successfully used CMS with minimal training</a:t>
            </a:r>
          </a:p>
          <a:p>
            <a:r>
              <a:rPr dirty="0"/>
              <a:t>Improved appointment tracking and content updates</a:t>
            </a:r>
          </a:p>
          <a:p>
            <a:r>
              <a:rPr dirty="0"/>
              <a:t>Client feedback informed iterative improvements</a:t>
            </a:r>
          </a:p>
          <a:p>
            <a:r>
              <a:rPr dirty="0"/>
              <a:t>Limitations found: </a:t>
            </a:r>
            <a:r>
              <a:rPr lang="en-GB" dirty="0"/>
              <a:t>nav bar </a:t>
            </a:r>
            <a:r>
              <a:rPr dirty="0"/>
              <a:t>page reordering, mobile responsiveness</a:t>
            </a:r>
            <a:r>
              <a:rPr lang="en-GB" dirty="0"/>
              <a:t> In sections</a:t>
            </a: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What Went Well</a:t>
            </a:r>
          </a:p>
        </p:txBody>
      </p:sp>
      <p:sp>
        <p:nvSpPr>
          <p:cNvPr id="3" name="Content Placeholder 2"/>
          <p:cNvSpPr>
            <a:spLocks noGrp="1"/>
          </p:cNvSpPr>
          <p:nvPr>
            <p:ph idx="1"/>
          </p:nvPr>
        </p:nvSpPr>
        <p:spPr/>
        <p:txBody>
          <a:bodyPr vert="horz" lIns="91440" tIns="45720" rIns="91440" bIns="45720" rtlCol="0" anchor="t">
            <a:normAutofit/>
          </a:bodyPr>
          <a:lstStyle/>
          <a:p>
            <a:r>
              <a:rPr dirty="0"/>
              <a:t>Client engagement improved over time</a:t>
            </a:r>
          </a:p>
          <a:p>
            <a:r>
              <a:rPr dirty="0"/>
              <a:t>CMS met functional requirements</a:t>
            </a:r>
          </a:p>
          <a:p>
            <a:r>
              <a:rPr dirty="0"/>
              <a:t>Usability tools reduced learning curve</a:t>
            </a:r>
          </a:p>
          <a:p>
            <a:r>
              <a:rPr dirty="0"/>
              <a:t>Client independently adopted commercial garage software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Challenges Faced</a:t>
            </a:r>
          </a:p>
        </p:txBody>
      </p:sp>
      <p:sp>
        <p:nvSpPr>
          <p:cNvPr id="3" name="Content Placeholder 2"/>
          <p:cNvSpPr>
            <a:spLocks noGrp="1"/>
          </p:cNvSpPr>
          <p:nvPr>
            <p:ph idx="1"/>
          </p:nvPr>
        </p:nvSpPr>
        <p:spPr/>
        <p:txBody>
          <a:bodyPr/>
          <a:lstStyle/>
          <a:p>
            <a:r>
              <a:rPr dirty="0"/>
              <a:t>Initial technical skill gaps with Laravel</a:t>
            </a:r>
          </a:p>
          <a:p>
            <a:r>
              <a:rPr dirty="0"/>
              <a:t>Limitations with Quill.js and Blade syntax</a:t>
            </a:r>
          </a:p>
          <a:p>
            <a:r>
              <a:rPr dirty="0"/>
              <a:t>Page ordering and dashboard analytics not implemented</a:t>
            </a:r>
          </a:p>
          <a:p>
            <a:r>
              <a:rPr dirty="0"/>
              <a:t>Time constraints limited full feature set</a:t>
            </a:r>
            <a:endParaRPr lang="en-GB" dirty="0"/>
          </a:p>
          <a:p>
            <a:r>
              <a:rPr lang="en-GB" dirty="0"/>
              <a:t>Bugs</a:t>
            </a:r>
          </a:p>
          <a:p>
            <a:r>
              <a:rPr lang="en-GB" dirty="0"/>
              <a:t>SMTP email provider</a:t>
            </a: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rPr dirty="0"/>
              <a:t>CMS enabled non-technical user to manage site independently</a:t>
            </a:r>
          </a:p>
          <a:p>
            <a:r>
              <a:rPr dirty="0"/>
              <a:t>Positive client feedback and increased digital adoption</a:t>
            </a:r>
          </a:p>
          <a:p>
            <a:r>
              <a:rPr dirty="0"/>
              <a:t>Prototype laid a foundation for scalable development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Future Work</a:t>
            </a:r>
          </a:p>
        </p:txBody>
      </p:sp>
      <p:sp>
        <p:nvSpPr>
          <p:cNvPr id="3" name="Content Placeholder 2"/>
          <p:cNvSpPr>
            <a:spLocks noGrp="1"/>
          </p:cNvSpPr>
          <p:nvPr>
            <p:ph idx="1"/>
          </p:nvPr>
        </p:nvSpPr>
        <p:spPr/>
        <p:txBody>
          <a:bodyPr/>
          <a:lstStyle/>
          <a:p>
            <a:r>
              <a:rPr dirty="0"/>
              <a:t>Add mobile responsiveness and image upload support</a:t>
            </a:r>
          </a:p>
          <a:p>
            <a:r>
              <a:rPr dirty="0"/>
              <a:t>Integrate invoicing and customer ticketing tools</a:t>
            </a:r>
          </a:p>
          <a:p>
            <a:r>
              <a:rPr dirty="0"/>
              <a:t>Use Laravel Eloquent ORM for maintainability</a:t>
            </a:r>
          </a:p>
          <a:p>
            <a:r>
              <a:rPr dirty="0"/>
              <a:t>Implement link reordering and enhanced analytics dashboard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lstStyle/>
          <a:p>
            <a:endParaRPr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9124dd2-93b3-427f-b7ff-dc9764dcfc58" xsi:nil="true"/>
    <lcf76f155ced4ddcb4097134ff3c332f xmlns="fc3f8d38-27b3-43be-970b-a7f4d3ea9a3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A2EC439-F626-4AED-85AE-5BCEF313423B}"/>
</file>

<file path=customXml/itemProps2.xml><?xml version="1.0" encoding="utf-8"?>
<ds:datastoreItem xmlns:ds="http://schemas.openxmlformats.org/officeDocument/2006/customXml" ds:itemID="{A6406336-5BA4-48DF-93ED-6017F91B514B}"/>
</file>

<file path=customXml/itemProps3.xml><?xml version="1.0" encoding="utf-8"?>
<ds:datastoreItem xmlns:ds="http://schemas.openxmlformats.org/officeDocument/2006/customXml" ds:itemID="{F33220BA-13EC-4B17-A1C5-C4B3001A7DB1}"/>
</file>

<file path=docProps/app.xml><?xml version="1.0" encoding="utf-8"?>
<Properties xmlns="http://schemas.openxmlformats.org/officeDocument/2006/extended-properties" xmlns:vt="http://schemas.openxmlformats.org/officeDocument/2006/docPropsVTypes">
  <TotalTime>6</TotalTime>
  <Words>579</Words>
  <Application>Microsoft Office PowerPoint</Application>
  <PresentationFormat>Widescreen</PresentationFormat>
  <Paragraphs>69</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Final Year Project Viva</vt:lpstr>
      <vt:lpstr>Introduction</vt:lpstr>
      <vt:lpstr>Aims and Objectives</vt:lpstr>
      <vt:lpstr>Aims and objectives </vt:lpstr>
      <vt:lpstr>Research Background</vt:lpstr>
      <vt:lpstr>Research Methodology</vt:lpstr>
      <vt:lpstr>System Design &amp; UI</vt:lpstr>
      <vt:lpstr>Screenshot: CMS Homepage &amp; Login</vt:lpstr>
      <vt:lpstr>Screenshot: Content Editing with Quill.js / CodeMirror</vt:lpstr>
      <vt:lpstr>Screenshot: Page Builder Interface</vt:lpstr>
      <vt:lpstr>Nav bar reordering</vt:lpstr>
      <vt:lpstr>Evaluation</vt:lpstr>
      <vt:lpstr>What Went Well</vt:lpstr>
      <vt:lpstr>Challenges Faced</vt:lpstr>
      <vt:lpstr>Conclusion</vt:lpstr>
      <vt:lpstr>Future Work</vt:lpstr>
      <vt:lpstr>References</vt:lpstr>
    </vt:vector>
  </TitlesOfParts>
  <Company>NPTC Group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Final Year Project Viva</dc:title>
  <dc:creator>244576 (Callum James)</dc:creator>
  <cp:lastModifiedBy>244576 (Callum James)</cp:lastModifiedBy>
  <cp:revision>5</cp:revision>
  <dcterms:created xsi:type="dcterms:W3CDTF">2025-04-09T09:28:49Z</dcterms:created>
  <dcterms:modified xsi:type="dcterms:W3CDTF">2025-04-11T02:56:28Z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111703700</vt:r8>
  </property>
  <property fmtid="{D5CDD505-2E9C-101B-9397-08002B2CF9AE}" pid="3" name="ContentTypeId">
    <vt:lpwstr>0x010100EF4E6AAE9C568C45BB5244925F8AB03B</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