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21"/>
  </p:notesMasterIdLst>
  <p:sldIdLst>
    <p:sldId id="276" r:id="rId5"/>
    <p:sldId id="279" r:id="rId6"/>
    <p:sldId id="297" r:id="rId7"/>
    <p:sldId id="282" r:id="rId8"/>
    <p:sldId id="283" r:id="rId9"/>
    <p:sldId id="284" r:id="rId10"/>
    <p:sldId id="285" r:id="rId11"/>
    <p:sldId id="286" r:id="rId12"/>
    <p:sldId id="287" r:id="rId13"/>
    <p:sldId id="288" r:id="rId14"/>
    <p:sldId id="289" r:id="rId15"/>
    <p:sldId id="290" r:id="rId16"/>
    <p:sldId id="291" r:id="rId17"/>
    <p:sldId id="292" r:id="rId18"/>
    <p:sldId id="293" r:id="rId19"/>
    <p:sldId id="29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E635B8-9FB4-4DD4-ACCC-DEB4C84F48EC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5AC941-3CEC-4CBC-BB4B-2BE8913687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3387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marL="0" marR="0" lvl="0" indent="0" algn="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9237A64-017A-4D79-917C-A5B28A25D89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35358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smtClean="0"/>
          </a:p>
        </p:txBody>
      </p:sp>
      <p:sp>
        <p:nvSpPr>
          <p:cNvPr id="102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8E737386-5323-4CDD-8E34-EC5774CAE79E}" type="slidenum">
              <a:rPr lang="en-GB" altLang="en-US" smtClean="0">
                <a:latin typeface="Arial" panose="020B0604020202020204" pitchFamily="34" charset="0"/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en-GB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1878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384175" y="687388"/>
            <a:ext cx="6091238" cy="3427412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4988"/>
            <a:ext cx="5029200" cy="411321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4703297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384175" y="687388"/>
            <a:ext cx="6091238" cy="3427412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4988"/>
            <a:ext cx="5029200" cy="411321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en-US" smtClean="0"/>
              <a:t>In theory it is such, but people still use parametric anyway.</a:t>
            </a:r>
          </a:p>
          <a:p>
            <a:pPr eaLnBrk="1" hangingPunct="1"/>
            <a:r>
              <a:rPr lang="en-US" altLang="en-US" smtClean="0"/>
              <a:t> How many assumptions can you violate?</a:t>
            </a:r>
          </a:p>
          <a:p>
            <a:pPr eaLnBrk="1" hangingPunct="1"/>
            <a:r>
              <a:rPr lang="en-US" altLang="en-US" smtClean="0"/>
              <a:t>--Not an exact number, but if you violate the important ones.</a:t>
            </a:r>
          </a:p>
          <a:p>
            <a:pPr eaLnBrk="1" hangingPunct="1"/>
            <a:endParaRPr lang="en-US" altLang="en-US" smtClean="0"/>
          </a:p>
          <a:p>
            <a:pPr eaLnBrk="1" hangingPunct="1"/>
            <a:r>
              <a:rPr lang="en-US" altLang="en-US" smtClean="0"/>
              <a:t>If your sample size is very small, you can still run t test but choose a more stringent a level.</a:t>
            </a:r>
          </a:p>
          <a:p>
            <a:pPr eaLnBrk="1" hangingPunct="1"/>
            <a:endParaRPr lang="en-US" altLang="en-US" smtClean="0"/>
          </a:p>
          <a:p>
            <a:pPr eaLnBrk="1" hangingPunct="1"/>
            <a:r>
              <a:rPr lang="en-US" altLang="en-US" smtClean="0"/>
              <a:t>Theoretically, Ordinal data: like survey data from a Likert Scale needs to analyzed in using nonparametric tests.</a:t>
            </a:r>
          </a:p>
          <a:p>
            <a:pPr eaLnBrk="1" hangingPunct="1"/>
            <a:endParaRPr lang="en-US" altLang="en-US" smtClean="0"/>
          </a:p>
          <a:p>
            <a:pPr eaLnBrk="1" hangingPunct="1"/>
            <a:r>
              <a:rPr lang="en-US" altLang="en-US" smtClean="0"/>
              <a:t>Parametric is more for real scores, like a test score.</a:t>
            </a:r>
          </a:p>
          <a:p>
            <a:pPr eaLnBrk="1" hangingPunct="1"/>
            <a:r>
              <a:rPr lang="en-US" altLang="en-US" smtClean="0"/>
              <a:t>In essence, Non-parametric tests compare the means of the rank.  </a:t>
            </a:r>
          </a:p>
          <a:p>
            <a:pPr eaLnBrk="1" hangingPunct="1"/>
            <a:endParaRPr lang="en-US" altLang="en-US" smtClean="0"/>
          </a:p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7080130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384175" y="687388"/>
            <a:ext cx="6091238" cy="3427412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4988"/>
            <a:ext cx="5029200" cy="411321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US" altLang="en-US" smtClean="0"/>
              <a:t>1. When there is no </a:t>
            </a:r>
          </a:p>
          <a:p>
            <a:pPr eaLnBrk="1" hangingPunct="1"/>
            <a:endParaRPr lang="en-US" altLang="en-US" smtClean="0"/>
          </a:p>
          <a:p>
            <a:pPr eaLnBrk="1" hangingPunct="1"/>
            <a:endParaRPr lang="en-US" altLang="en-US" smtClean="0"/>
          </a:p>
          <a:p>
            <a:pPr eaLnBrk="1" hangingPunct="1"/>
            <a:r>
              <a:rPr lang="en-US" altLang="en-US" smtClean="0"/>
              <a:t>IV and DV are both nominal. Chi Squares determines the association between IV and DV by counting the frequencies of distribution. </a:t>
            </a:r>
          </a:p>
          <a:p>
            <a:pPr lvl="1" eaLnBrk="1" hangingPunct="1"/>
            <a:endParaRPr lang="en-US" altLang="en-US" i="1" smtClean="0"/>
          </a:p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4692431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384175" y="687388"/>
            <a:ext cx="6091238" cy="3427412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4988"/>
            <a:ext cx="5029200" cy="411321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6202130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4211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3515648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4097A82-5BB5-4503-A14B-5464B06361BD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3090781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F0D6E47-F904-4CBD-826A-D426984D0104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8424744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7FB8DF1-D788-44C9-8772-502A06001D8C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3783277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4ADC221-67B5-4B26-8424-B65D52BB673C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57289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E29AA9-E9D4-4A02-BD92-8E9938D8D1D8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32436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732A307-3FA9-45ED-B4DD-593CB28A44A0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470582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204805-087D-458B-966A-42999203258D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466606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7A3B7B0-E7DD-463A-BA4E-591F24A7EAD8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37945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2418FB-7E93-4899-8465-22F79748D82D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94030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A69B2BB-8473-451F-AE3C-579C5FED4010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8024344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F72AFAB-9EC4-46DA-91B9-03446D5630C3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924549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E27A1A-D216-4792-B53F-23DF92EAE4C6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986212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21ABB6-346F-4278-BD48-E931D4974F6F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917505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B2CB997-F315-4C59-8DEB-D68ECAEB0D46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304631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147901-B66C-4E78-8BA9-66371B3EC0B6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717824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1B6528B-3A33-42AA-A138-56CB1A67FF2A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619033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7D0B7C-C9D3-4A16-B887-7471FA09F574}" type="datetimeFigureOut">
              <a:rPr lang="en-GB" smtClean="0"/>
              <a:t>13/11/2019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F7E3789-3FD0-4168-B948-1128F1371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100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ocscistatistics.com/tests/chisquare2/Default2.aspx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139950" y="1125539"/>
            <a:ext cx="6477000" cy="1470025"/>
          </a:xfrm>
          <a:extLst/>
        </p:spPr>
        <p:txBody>
          <a:bodyPr rtlCol="0" anchor="ctr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1"/>
                </a:solidFill>
              </a:rPr>
              <a:t>BMMB7010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Leading and Managing Projects </a:t>
            </a:r>
            <a:endParaRPr lang="en-GB" altLang="en-US" dirty="0" smtClean="0">
              <a:solidFill>
                <a:schemeClr val="tx1"/>
              </a:solidFill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208213" y="4005263"/>
            <a:ext cx="6983412" cy="792162"/>
          </a:xfrm>
        </p:spPr>
        <p:txBody>
          <a:bodyPr rtlCol="0">
            <a:normAutofit fontScale="92500"/>
          </a:bodyPr>
          <a:lstStyle/>
          <a:p>
            <a:pPr defTabSz="457207" eaLnBrk="1" fontAlgn="auto" hangingPunct="1"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defRPr/>
            </a:pPr>
            <a:r>
              <a:rPr lang="en-GB" altLang="en-US" sz="3200" dirty="0"/>
              <a:t>University of Wales Trinity Saint David</a:t>
            </a:r>
          </a:p>
        </p:txBody>
      </p:sp>
      <p:sp>
        <p:nvSpPr>
          <p:cNvPr id="7172" name="AutoShape 5" descr="Z"/>
          <p:cNvSpPr>
            <a:spLocks noChangeAspect="1" noChangeArrowheads="1"/>
          </p:cNvSpPr>
          <p:nvPr/>
        </p:nvSpPr>
        <p:spPr bwMode="auto">
          <a:xfrm>
            <a:off x="1679575" y="46038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defTabSz="457200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7173" name="AutoShape 7" descr="Z"/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defTabSz="457200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7174" name="AutoShape 9" descr="Z"/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defTabSz="457200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en-US" altLang="en-US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  <p:sp>
        <p:nvSpPr>
          <p:cNvPr id="7175" name="Text Box 12"/>
          <p:cNvSpPr txBox="1">
            <a:spLocks noChangeArrowheads="1"/>
          </p:cNvSpPr>
          <p:nvPr/>
        </p:nvSpPr>
        <p:spPr bwMode="auto">
          <a:xfrm>
            <a:off x="1679575" y="5019676"/>
            <a:ext cx="8135938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algn="ctr" defTabSz="457200" fontAlgn="base">
              <a:spcBef>
                <a:spcPct val="50000"/>
              </a:spcBef>
              <a:spcAft>
                <a:spcPct val="0"/>
              </a:spcAft>
              <a:buClrTx/>
              <a:buSzTx/>
              <a:buNone/>
            </a:pPr>
            <a:r>
              <a:rPr lang="en-GB" altLang="en-US" sz="2400" b="1">
                <a:solidFill>
                  <a:prstClr val="black"/>
                </a:solidFill>
                <a:latin typeface="Arial" panose="020B0604020202020204" pitchFamily="34" charset="0"/>
              </a:rPr>
              <a:t>Dr Antje Cockrill</a:t>
            </a:r>
            <a:r>
              <a:rPr lang="en-GB" altLang="en-US">
                <a:solidFill>
                  <a:prstClr val="black"/>
                </a:solidFill>
                <a:latin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09699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AutoShape 3" descr="Z"/>
          <p:cNvSpPr>
            <a:spLocks noChangeAspect="1" noChangeArrowheads="1"/>
          </p:cNvSpPr>
          <p:nvPr/>
        </p:nvSpPr>
        <p:spPr bwMode="auto">
          <a:xfrm>
            <a:off x="1679575" y="46038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19" name="AutoShape 4" descr="Z"/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AutoShape 5" descr="Z"/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US" altLang="en-US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437" name="Text Box 7"/>
          <p:cNvSpPr txBox="1">
            <a:spLocks noChangeArrowheads="1"/>
          </p:cNvSpPr>
          <p:nvPr/>
        </p:nvSpPr>
        <p:spPr bwMode="auto">
          <a:xfrm>
            <a:off x="1679575" y="350838"/>
            <a:ext cx="7785100" cy="61863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panose="05020102010507070707" pitchFamily="18" charset="2"/>
              <a:buChar char=""/>
              <a:defRPr>
                <a:solidFill>
                  <a:schemeClr val="tx1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panose="05020102010507070707" pitchFamily="18" charset="2"/>
              <a:buChar char=""/>
              <a:defRPr sz="1600">
                <a:solidFill>
                  <a:schemeClr val="tx1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panose="05020102010507070707" pitchFamily="18" charset="2"/>
              <a:buChar char=""/>
              <a:defRPr sz="1400">
                <a:solidFill>
                  <a:schemeClr val="tx1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panose="05020102010507070707" pitchFamily="18" charset="2"/>
              <a:buChar char=""/>
              <a:defRPr sz="1200">
                <a:solidFill>
                  <a:schemeClr val="tx1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panose="05020102010507070707" pitchFamily="18" charset="2"/>
              <a:buChar char=""/>
              <a:defRPr sz="1200">
                <a:solidFill>
                  <a:schemeClr val="tx1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panose="05020102010507070707" pitchFamily="18" charset="2"/>
              <a:buChar char=""/>
              <a:defRPr sz="1200">
                <a:solidFill>
                  <a:schemeClr val="tx1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panose="05020102010507070707" pitchFamily="18" charset="2"/>
              <a:buChar char=""/>
              <a:defRPr sz="1200">
                <a:solidFill>
                  <a:schemeClr val="tx1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panose="05020102010507070707" pitchFamily="18" charset="2"/>
              <a:buChar char=""/>
              <a:defRPr sz="1200">
                <a:solidFill>
                  <a:schemeClr val="tx1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panose="05020102010507070707" pitchFamily="18" charset="2"/>
              <a:buChar char=""/>
              <a:defRPr sz="1200">
                <a:solidFill>
                  <a:schemeClr val="tx1"/>
                </a:solidFill>
                <a:latin typeface="Century Gothic" panose="020B0502020202020204" pitchFamily="34" charset="0"/>
              </a:defRPr>
            </a:lvl9pPr>
          </a:lstStyle>
          <a:p>
            <a:pPr eaLnBrk="1" fontAlgn="auto" hangingPunct="1">
              <a:spcBef>
                <a:spcPct val="50000"/>
              </a:spcBef>
              <a:spcAft>
                <a:spcPct val="0"/>
              </a:spcAft>
              <a:buClrTx/>
              <a:buFontTx/>
              <a:buNone/>
              <a:defRPr/>
            </a:pPr>
            <a:r>
              <a:rPr lang="en-GB" altLang="en-US" sz="2800" dirty="0">
                <a:solidFill>
                  <a:srgbClr val="92D050"/>
                </a:solidFill>
                <a:latin typeface="+mn-lt"/>
                <a:cs typeface="Arial" panose="020B0604020202020204" pitchFamily="34" charset="0"/>
              </a:rPr>
              <a:t>Day </a:t>
            </a:r>
            <a:r>
              <a:rPr lang="en-GB" altLang="en-US" sz="2800" dirty="0" smtClean="0">
                <a:solidFill>
                  <a:srgbClr val="92D050"/>
                </a:solidFill>
                <a:latin typeface="+mn-lt"/>
                <a:cs typeface="Arial" panose="020B0604020202020204" pitchFamily="34" charset="0"/>
              </a:rPr>
              <a:t>5  </a:t>
            </a:r>
            <a:r>
              <a:rPr lang="en-GB" altLang="en-US" sz="2800" dirty="0">
                <a:solidFill>
                  <a:srgbClr val="92D050"/>
                </a:solidFill>
                <a:latin typeface="+mn-lt"/>
                <a:cs typeface="Arial" panose="020B0604020202020204" pitchFamily="34" charset="0"/>
              </a:rPr>
              <a:t>&amp; </a:t>
            </a:r>
            <a:r>
              <a:rPr lang="en-GB" altLang="en-US" sz="2800" dirty="0" smtClean="0">
                <a:solidFill>
                  <a:srgbClr val="92D050"/>
                </a:solidFill>
                <a:latin typeface="+mn-lt"/>
                <a:cs typeface="Arial" panose="020B0604020202020204" pitchFamily="34" charset="0"/>
              </a:rPr>
              <a:t>6</a:t>
            </a:r>
            <a:endParaRPr lang="en-GB" altLang="en-US" sz="2800" dirty="0">
              <a:solidFill>
                <a:srgbClr val="92D050"/>
              </a:solidFill>
              <a:latin typeface="+mn-lt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ct val="0"/>
              </a:spcAft>
              <a:buClrTx/>
              <a:buNone/>
              <a:defRPr/>
            </a:pPr>
            <a:endParaRPr lang="en-GB" altLang="en-US" b="1" i="1" dirty="0" smtClean="0">
              <a:latin typeface="+mn-lt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ct val="0"/>
              </a:spcAft>
              <a:buClrTx/>
              <a:buNone/>
              <a:defRPr/>
            </a:pPr>
            <a:r>
              <a:rPr lang="en-GB" altLang="en-US" b="1" i="1" dirty="0" smtClean="0">
                <a:latin typeface="+mn-lt"/>
                <a:cs typeface="Arial" panose="020B0604020202020204" pitchFamily="34" charset="0"/>
              </a:rPr>
              <a:t>Day 5 </a:t>
            </a:r>
            <a:r>
              <a:rPr lang="en-GB" altLang="en-US" b="1" i="1" dirty="0">
                <a:latin typeface="+mn-lt"/>
                <a:cs typeface="Arial" panose="020B0604020202020204" pitchFamily="34" charset="0"/>
              </a:rPr>
              <a:t>10.00 am – 12.30 pm: </a:t>
            </a:r>
          </a:p>
          <a:p>
            <a:pPr>
              <a:spcBef>
                <a:spcPts val="600"/>
              </a:spcBef>
              <a:spcAft>
                <a:spcPct val="0"/>
              </a:spcAft>
              <a:buClrTx/>
              <a:buNone/>
              <a:defRPr/>
            </a:pPr>
            <a:r>
              <a:rPr lang="en-GB" altLang="en-US" dirty="0" smtClean="0">
                <a:latin typeface="+mn-lt"/>
                <a:cs typeface="Arial" panose="020B0604020202020204" pitchFamily="34" charset="0"/>
              </a:rPr>
              <a:t>Complete anything outstanding </a:t>
            </a:r>
          </a:p>
          <a:p>
            <a:pPr>
              <a:spcBef>
                <a:spcPts val="600"/>
              </a:spcBef>
              <a:spcAft>
                <a:spcPct val="0"/>
              </a:spcAft>
              <a:buClrTx/>
              <a:buNone/>
              <a:defRPr/>
            </a:pPr>
            <a:r>
              <a:rPr lang="en-GB" altLang="en-US" dirty="0" smtClean="0">
                <a:latin typeface="+mn-lt"/>
                <a:cs typeface="Arial" panose="020B0604020202020204" pitchFamily="34" charset="0"/>
              </a:rPr>
              <a:t>from previous week</a:t>
            </a:r>
            <a:endParaRPr lang="en-GB" altLang="en-US" dirty="0">
              <a:latin typeface="+mn-lt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ct val="0"/>
              </a:spcAft>
              <a:buClrTx/>
              <a:buNone/>
              <a:defRPr/>
            </a:pPr>
            <a:endParaRPr lang="en-GB" altLang="en-US" dirty="0" smtClean="0">
              <a:latin typeface="+mn-lt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ct val="0"/>
              </a:spcAft>
              <a:buClrTx/>
              <a:buNone/>
              <a:defRPr/>
            </a:pPr>
            <a:r>
              <a:rPr lang="en-GB" altLang="en-US" dirty="0" smtClean="0">
                <a:latin typeface="+mn-lt"/>
                <a:cs typeface="Arial" panose="020B0604020202020204" pitchFamily="34" charset="0"/>
              </a:rPr>
              <a:t>Quantitative data analysis</a:t>
            </a:r>
          </a:p>
          <a:p>
            <a:pPr>
              <a:spcBef>
                <a:spcPts val="600"/>
              </a:spcBef>
              <a:spcAft>
                <a:spcPct val="0"/>
              </a:spcAft>
              <a:buClrTx/>
              <a:buNone/>
              <a:defRPr/>
            </a:pPr>
            <a:endParaRPr lang="en-GB" altLang="en-US" b="1" i="1" dirty="0" smtClean="0">
              <a:latin typeface="+mn-lt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ct val="0"/>
              </a:spcAft>
              <a:buClrTx/>
              <a:buNone/>
              <a:defRPr/>
            </a:pPr>
            <a:r>
              <a:rPr lang="en-GB" altLang="en-US" b="1" i="1" dirty="0">
                <a:cs typeface="Arial" panose="020B0604020202020204" pitchFamily="34" charset="0"/>
              </a:rPr>
              <a:t>Day 5</a:t>
            </a:r>
            <a:r>
              <a:rPr lang="en-GB" altLang="en-US" b="1" i="1" dirty="0" smtClean="0">
                <a:cs typeface="Arial" panose="020B0604020202020204" pitchFamily="34" charset="0"/>
              </a:rPr>
              <a:t> </a:t>
            </a:r>
            <a:r>
              <a:rPr lang="en-GB" altLang="en-US" b="1" i="1" dirty="0">
                <a:cs typeface="Arial" panose="020B0604020202020204" pitchFamily="34" charset="0"/>
              </a:rPr>
              <a:t>1.15 pm – 4 pm (</a:t>
            </a:r>
            <a:r>
              <a:rPr lang="en-GB" altLang="en-US" b="1" i="1" dirty="0" err="1">
                <a:cs typeface="Arial" panose="020B0604020202020204" pitchFamily="34" charset="0"/>
              </a:rPr>
              <a:t>w.break</a:t>
            </a:r>
            <a:r>
              <a:rPr lang="en-GB" altLang="en-US" b="1" i="1" dirty="0">
                <a:cs typeface="Arial" panose="020B0604020202020204" pitchFamily="34" charset="0"/>
              </a:rPr>
              <a:t>)</a:t>
            </a:r>
          </a:p>
          <a:p>
            <a:pPr>
              <a:spcBef>
                <a:spcPts val="600"/>
              </a:spcBef>
              <a:spcAft>
                <a:spcPct val="0"/>
              </a:spcAft>
              <a:buClrTx/>
              <a:buNone/>
              <a:defRPr/>
            </a:pPr>
            <a:r>
              <a:rPr lang="en-GB" altLang="en-US" b="1" i="1" dirty="0" smtClean="0">
                <a:latin typeface="+mn-lt"/>
                <a:cs typeface="Arial" panose="020B0604020202020204" pitchFamily="34" charset="0"/>
              </a:rPr>
              <a:t>Tbc</a:t>
            </a:r>
          </a:p>
          <a:p>
            <a:pPr>
              <a:spcBef>
                <a:spcPts val="600"/>
              </a:spcBef>
              <a:spcAft>
                <a:spcPct val="0"/>
              </a:spcAft>
              <a:buClrTx/>
              <a:buNone/>
              <a:defRPr/>
            </a:pPr>
            <a:endParaRPr lang="en-GB" altLang="en-US" b="1" i="1" dirty="0" smtClean="0">
              <a:latin typeface="+mn-lt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ct val="0"/>
              </a:spcAft>
              <a:buClrTx/>
              <a:buNone/>
              <a:defRPr/>
            </a:pPr>
            <a:r>
              <a:rPr lang="en-GB" altLang="en-US" b="1" i="1" dirty="0" smtClean="0">
                <a:latin typeface="+mn-lt"/>
                <a:cs typeface="Arial" panose="020B0604020202020204" pitchFamily="34" charset="0"/>
              </a:rPr>
              <a:t>Day 6 </a:t>
            </a:r>
            <a:r>
              <a:rPr lang="en-GB" altLang="en-US" b="1" i="1" dirty="0">
                <a:cs typeface="Arial" panose="020B0604020202020204" pitchFamily="34" charset="0"/>
              </a:rPr>
              <a:t>10.00 am – 12.30 pm</a:t>
            </a:r>
            <a:endParaRPr lang="en-GB" altLang="en-US" b="1" i="1" dirty="0">
              <a:latin typeface="+mn-lt"/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ct val="0"/>
              </a:spcAft>
              <a:buClrTx/>
              <a:buNone/>
              <a:defRPr/>
            </a:pPr>
            <a:r>
              <a:rPr lang="en-GB" altLang="en-US" b="1" i="1" dirty="0" smtClean="0">
                <a:cs typeface="Arial" panose="020B0604020202020204" pitchFamily="34" charset="0"/>
              </a:rPr>
              <a:t>Work on project 1</a:t>
            </a:r>
          </a:p>
          <a:p>
            <a:pPr>
              <a:spcBef>
                <a:spcPts val="600"/>
              </a:spcBef>
              <a:spcAft>
                <a:spcPct val="0"/>
              </a:spcAft>
              <a:buClrTx/>
              <a:buNone/>
              <a:defRPr/>
            </a:pPr>
            <a:endParaRPr lang="en-GB" altLang="en-US" b="1" i="1" dirty="0"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ct val="0"/>
              </a:spcAft>
              <a:buClrTx/>
              <a:buNone/>
              <a:defRPr/>
            </a:pPr>
            <a:r>
              <a:rPr lang="en-GB" altLang="en-US" b="1" i="1" dirty="0">
                <a:cs typeface="Arial" panose="020B0604020202020204" pitchFamily="34" charset="0"/>
              </a:rPr>
              <a:t>Day </a:t>
            </a:r>
            <a:r>
              <a:rPr lang="en-GB" altLang="en-US" b="1" i="1" dirty="0" smtClean="0">
                <a:cs typeface="Arial" panose="020B0604020202020204" pitchFamily="34" charset="0"/>
              </a:rPr>
              <a:t>6 </a:t>
            </a:r>
            <a:r>
              <a:rPr lang="en-GB" altLang="en-US" b="1" i="1" dirty="0">
                <a:cs typeface="Arial" panose="020B0604020202020204" pitchFamily="34" charset="0"/>
              </a:rPr>
              <a:t>1.15 pm – </a:t>
            </a:r>
            <a:r>
              <a:rPr lang="en-GB" altLang="en-US" b="1" i="1" dirty="0" smtClean="0">
                <a:cs typeface="Arial" panose="020B0604020202020204" pitchFamily="34" charset="0"/>
              </a:rPr>
              <a:t>3.45 </a:t>
            </a:r>
            <a:r>
              <a:rPr lang="en-GB" altLang="en-US" b="1" i="1" dirty="0">
                <a:cs typeface="Arial" panose="020B0604020202020204" pitchFamily="34" charset="0"/>
              </a:rPr>
              <a:t>pm </a:t>
            </a:r>
            <a:endParaRPr lang="en-GB" altLang="en-US" b="1" i="1" dirty="0" smtClean="0"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ct val="0"/>
              </a:spcAft>
              <a:buClrTx/>
              <a:buNone/>
              <a:defRPr/>
            </a:pPr>
            <a:r>
              <a:rPr lang="en-GB" altLang="en-US" b="1" i="1" dirty="0" smtClean="0">
                <a:cs typeface="Arial" panose="020B0604020202020204" pitchFamily="34" charset="0"/>
              </a:rPr>
              <a:t>Work on project 2</a:t>
            </a:r>
            <a:endParaRPr lang="en-GB" altLang="en-US" b="1" i="1" dirty="0">
              <a:cs typeface="Arial" panose="020B0604020202020204" pitchFamily="34" charset="0"/>
            </a:endParaRPr>
          </a:p>
          <a:p>
            <a:pPr>
              <a:spcBef>
                <a:spcPts val="600"/>
              </a:spcBef>
              <a:spcAft>
                <a:spcPct val="0"/>
              </a:spcAft>
              <a:buClrTx/>
              <a:buNone/>
              <a:defRPr/>
            </a:pPr>
            <a:endParaRPr lang="en-GB" altLang="en-US" dirty="0">
              <a:latin typeface="+mn-lt"/>
              <a:cs typeface="Arial" panose="020B0604020202020204" pitchFamily="34" charset="0"/>
            </a:endParaRPr>
          </a:p>
        </p:txBody>
      </p:sp>
      <p:pic>
        <p:nvPicPr>
          <p:cNvPr id="922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861" b="19827"/>
          <a:stretch/>
        </p:blipFill>
        <p:spPr bwMode="auto">
          <a:xfrm>
            <a:off x="7347606" y="1136230"/>
            <a:ext cx="2117069" cy="146223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5517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Moving on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 dirty="0" smtClean="0"/>
          </a:p>
          <a:p>
            <a:r>
              <a:rPr lang="en-GB" altLang="en-US" dirty="0" smtClean="0"/>
              <a:t>We have looked at collecting survey data – but what do we with it? </a:t>
            </a:r>
            <a:endParaRPr lang="en-GB" altLang="en-US" dirty="0" smtClean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60716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You have done your survey – now what?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en-GB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Successful quantitative analysis is based on good survey design</a:t>
            </a:r>
          </a:p>
          <a:p>
            <a:pPr>
              <a:buFont typeface="Wingdings 3" charset="2"/>
              <a:buChar char=""/>
              <a:defRPr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algn="ctr">
              <a:buNone/>
              <a:defRPr/>
            </a:pPr>
            <a:r>
              <a:rPr lang="en-GB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Rubbish in – &gt; rubbish out !</a:t>
            </a:r>
            <a:endParaRPr lang="en-GB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8852" name="AutoShape 2" descr="Image result for rubbish in rubbish out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78853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600" y="4581525"/>
            <a:ext cx="28575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857458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This means…</a:t>
            </a:r>
          </a:p>
        </p:txBody>
      </p:sp>
      <p:sp>
        <p:nvSpPr>
          <p:cNvPr id="79875" name="Content Placeholder 2"/>
          <p:cNvSpPr>
            <a:spLocks noGrp="1"/>
          </p:cNvSpPr>
          <p:nvPr>
            <p:ph idx="1"/>
          </p:nvPr>
        </p:nvSpPr>
        <p:spPr>
          <a:xfrm>
            <a:off x="2566988" y="1557338"/>
            <a:ext cx="6121400" cy="41910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mtClean="0"/>
              <a:t>Your questions need to capture what you want to know</a:t>
            </a:r>
          </a:p>
          <a:p>
            <a:pPr eaLnBrk="1" hangingPunct="1"/>
            <a:r>
              <a:rPr lang="en-GB" altLang="en-US" smtClean="0"/>
              <a:t>They need to be carefully worded, free from bias, not leading to an answer, unambiguous.</a:t>
            </a:r>
          </a:p>
          <a:p>
            <a:pPr eaLnBrk="1" hangingPunct="1"/>
            <a:r>
              <a:rPr lang="en-GB" altLang="en-US" smtClean="0"/>
              <a:t>You need to decide on your analysis </a:t>
            </a:r>
            <a:r>
              <a:rPr lang="en-GB" altLang="en-US" b="1" smtClean="0"/>
              <a:t>before</a:t>
            </a:r>
            <a:r>
              <a:rPr lang="en-GB" altLang="en-US" smtClean="0"/>
              <a:t> you design your survey</a:t>
            </a:r>
          </a:p>
          <a:p>
            <a:pPr eaLnBrk="1" hangingPunct="1"/>
            <a:r>
              <a:rPr lang="en-GB" altLang="en-US" smtClean="0"/>
              <a:t>For example: What type of questions do you need if you want to run ANOVA tests?</a:t>
            </a:r>
          </a:p>
        </p:txBody>
      </p:sp>
    </p:spTree>
    <p:extLst>
      <p:ext uri="{BB962C8B-B14F-4D97-AF65-F5344CB8AC3E}">
        <p14:creationId xmlns:p14="http://schemas.microsoft.com/office/powerpoint/2010/main" val="2176753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Presenting quantitative findings</a:t>
            </a:r>
          </a:p>
        </p:txBody>
      </p:sp>
      <p:sp>
        <p:nvSpPr>
          <p:cNvPr id="80899" name="Content Placeholder 2"/>
          <p:cNvSpPr>
            <a:spLocks noGrp="1"/>
          </p:cNvSpPr>
          <p:nvPr>
            <p:ph idx="1"/>
          </p:nvPr>
        </p:nvSpPr>
        <p:spPr>
          <a:xfrm>
            <a:off x="2351088" y="1844675"/>
            <a:ext cx="6337300" cy="4191000"/>
          </a:xfrm>
        </p:spPr>
        <p:txBody>
          <a:bodyPr/>
          <a:lstStyle/>
          <a:p>
            <a:pPr eaLnBrk="1" hangingPunct="1"/>
            <a:r>
              <a:rPr lang="en-GB" altLang="en-US" smtClean="0"/>
              <a:t>Start this chapter with a repetition of your research objectives and the hypotheses that re associated with each objective. Then present your findings</a:t>
            </a:r>
          </a:p>
          <a:p>
            <a:pPr eaLnBrk="1" hangingPunct="1"/>
            <a:r>
              <a:rPr lang="en-GB" altLang="en-US" smtClean="0"/>
              <a:t>Begin with a table of the demographics of the respondents with frequencies and percentages</a:t>
            </a:r>
          </a:p>
        </p:txBody>
      </p:sp>
    </p:spTree>
    <p:extLst>
      <p:ext uri="{BB962C8B-B14F-4D97-AF65-F5344CB8AC3E}">
        <p14:creationId xmlns:p14="http://schemas.microsoft.com/office/powerpoint/2010/main" val="28599991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More on quantitative findings</a:t>
            </a:r>
          </a:p>
        </p:txBody>
      </p:sp>
      <p:sp>
        <p:nvSpPr>
          <p:cNvPr id="81923" name="Content Placeholder 2"/>
          <p:cNvSpPr>
            <a:spLocks noGrp="1"/>
          </p:cNvSpPr>
          <p:nvPr>
            <p:ph idx="1"/>
          </p:nvPr>
        </p:nvSpPr>
        <p:spPr>
          <a:xfrm>
            <a:off x="1992314" y="1412875"/>
            <a:ext cx="6624637" cy="4191000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altLang="en-US" sz="2000"/>
              <a:t>Data analysis that only includes frequencies and percentages is not at PG level.</a:t>
            </a:r>
          </a:p>
          <a:p>
            <a:pPr eaLnBrk="1" hangingPunct="1"/>
            <a:r>
              <a:rPr lang="en-GB" altLang="en-US" sz="2000"/>
              <a:t> At the bare minimum, significant differences between different respondent groups and any questions with multiple answer possibilities should be analysed by using cross tabulations and chi-square analysis</a:t>
            </a:r>
          </a:p>
          <a:p>
            <a:pPr eaLnBrk="1" hangingPunct="1"/>
            <a:r>
              <a:rPr lang="en-GB" altLang="en-US" sz="2000"/>
              <a:t>You can use SPSS, Excel or any other programme for your analysis.</a:t>
            </a:r>
          </a:p>
          <a:p>
            <a:pPr eaLnBrk="1" hangingPunct="1"/>
            <a:r>
              <a:rPr lang="en-GB" altLang="en-US" sz="2000"/>
              <a:t>To establish significant differences you can also use online chi square calculators such as </a:t>
            </a:r>
            <a:r>
              <a:rPr lang="en-GB" altLang="en-US" sz="2000" u="sng">
                <a:hlinkClick r:id="rId2"/>
              </a:rPr>
              <a:t>http://www.socscistatistics.com/tests/chisquare2/Default2.aspx</a:t>
            </a:r>
            <a:endParaRPr lang="en-GB" altLang="en-US" sz="2000"/>
          </a:p>
          <a:p>
            <a:pPr eaLnBrk="1" hangingPunct="1"/>
            <a:endParaRPr lang="en-GB" altLang="en-US" sz="2400"/>
          </a:p>
          <a:p>
            <a:pPr eaLnBrk="1" hangingPunct="1"/>
            <a:endParaRPr lang="en-GB" altLang="en-US" sz="2400"/>
          </a:p>
        </p:txBody>
      </p:sp>
    </p:spTree>
    <p:extLst>
      <p:ext uri="{BB962C8B-B14F-4D97-AF65-F5344CB8AC3E}">
        <p14:creationId xmlns:p14="http://schemas.microsoft.com/office/powerpoint/2010/main" val="35757680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Graphs and Tables</a:t>
            </a:r>
          </a:p>
        </p:txBody>
      </p:sp>
      <p:sp>
        <p:nvSpPr>
          <p:cNvPr id="829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000"/>
              <a:t>Use tables and graphs, quantitative data as text is very difficult to read.</a:t>
            </a:r>
          </a:p>
          <a:p>
            <a:pPr eaLnBrk="1" hangingPunct="1"/>
            <a:r>
              <a:rPr lang="en-GB" altLang="en-US" sz="2000"/>
              <a:t>Use your common sense – which type of graph adds value?</a:t>
            </a:r>
          </a:p>
          <a:p>
            <a:pPr eaLnBrk="1" hangingPunct="1"/>
            <a:r>
              <a:rPr lang="en-GB" altLang="en-US" sz="2000"/>
              <a:t>Don’t forget to label your graphs!</a:t>
            </a:r>
          </a:p>
          <a:p>
            <a:pPr eaLnBrk="1" hangingPunct="1"/>
            <a:r>
              <a:rPr lang="en-GB" altLang="en-US" sz="2000"/>
              <a:t>Ensure your graph or table fits onto one page</a:t>
            </a:r>
          </a:p>
          <a:p>
            <a:pPr eaLnBrk="1" hangingPunct="1"/>
            <a:r>
              <a:rPr lang="en-GB" altLang="en-US" sz="2000"/>
              <a:t>Only include key data in the main body of your text, put extra tables into the Appendix</a:t>
            </a:r>
          </a:p>
        </p:txBody>
      </p:sp>
    </p:spTree>
    <p:extLst>
      <p:ext uri="{BB962C8B-B14F-4D97-AF65-F5344CB8AC3E}">
        <p14:creationId xmlns:p14="http://schemas.microsoft.com/office/powerpoint/2010/main" val="14364973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itle 1"/>
          <p:cNvSpPr>
            <a:spLocks noGrp="1"/>
          </p:cNvSpPr>
          <p:nvPr>
            <p:ph type="title"/>
          </p:nvPr>
        </p:nvSpPr>
        <p:spPr>
          <a:xfrm>
            <a:off x="2190751" y="241300"/>
            <a:ext cx="6348413" cy="1320800"/>
          </a:xfrm>
        </p:spPr>
        <p:txBody>
          <a:bodyPr/>
          <a:lstStyle/>
          <a:p>
            <a:pPr eaLnBrk="1" hangingPunct="1"/>
            <a:r>
              <a:rPr lang="en-GB" altLang="en-US" smtClean="0"/>
              <a:t>Issues with graphs</a:t>
            </a:r>
          </a:p>
        </p:txBody>
      </p:sp>
      <p:pic>
        <p:nvPicPr>
          <p:cNvPr id="83971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5964" y="1165225"/>
            <a:ext cx="2846387" cy="2700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3972" name="Rectangle 4"/>
          <p:cNvSpPr>
            <a:spLocks noChangeArrowheads="1"/>
          </p:cNvSpPr>
          <p:nvPr/>
        </p:nvSpPr>
        <p:spPr bwMode="auto">
          <a:xfrm>
            <a:off x="2279650" y="3732214"/>
            <a:ext cx="187325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800">
                <a:solidFill>
                  <a:schemeClr val="tx1"/>
                </a:solidFill>
                <a:latin typeface="Century Gothic" panose="020B0502020202020204" pitchFamily="34" charset="0"/>
              </a:rPr>
              <a:t>https://stackoverflow.com/questions/47635919/ggplot2-pie-chart-bad-position-of-labels</a:t>
            </a:r>
          </a:p>
        </p:txBody>
      </p:sp>
      <p:sp>
        <p:nvSpPr>
          <p:cNvPr id="83973" name="AutoShape 2" descr="img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83974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1539" y="1068388"/>
            <a:ext cx="4021137" cy="2487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6524626" y="3265489"/>
            <a:ext cx="3344863" cy="33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800">
                <a:solidFill>
                  <a:schemeClr val="tx1"/>
                </a:solidFill>
                <a:latin typeface="Century Gothic" panose="020B0502020202020204" pitchFamily="34" charset="0"/>
              </a:rPr>
              <a:t>https://grafana.com/blog/2015/12/04/friends-dont-let-friends-abuse-pie-charts/</a:t>
            </a:r>
          </a:p>
        </p:txBody>
      </p:sp>
      <p:sp>
        <p:nvSpPr>
          <p:cNvPr id="83976" name="AutoShape 4" descr="World Population Clowns"/>
          <p:cNvSpPr>
            <a:spLocks noChangeAspect="1" noChangeArrowheads="1"/>
          </p:cNvSpPr>
          <p:nvPr/>
        </p:nvSpPr>
        <p:spPr bwMode="auto">
          <a:xfrm>
            <a:off x="1831975" y="7938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en-GB" altLang="en-US">
              <a:solidFill>
                <a:schemeClr val="tx1"/>
              </a:solidFill>
              <a:latin typeface="Century Gothic" panose="020B0502020202020204" pitchFamily="34" charset="0"/>
            </a:endParaRPr>
          </a:p>
        </p:txBody>
      </p:sp>
      <p:pic>
        <p:nvPicPr>
          <p:cNvPr id="83977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0701" y="3711576"/>
            <a:ext cx="4386263" cy="2652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3978" name="Rectangle 10"/>
          <p:cNvSpPr>
            <a:spLocks noChangeArrowheads="1"/>
          </p:cNvSpPr>
          <p:nvPr/>
        </p:nvSpPr>
        <p:spPr bwMode="auto">
          <a:xfrm>
            <a:off x="4694239" y="6373814"/>
            <a:ext cx="3502025" cy="338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800">
                <a:solidFill>
                  <a:schemeClr val="tx1"/>
                </a:solidFill>
                <a:latin typeface="Century Gothic" panose="020B0502020202020204" pitchFamily="34" charset="0"/>
              </a:rPr>
              <a:t>https://peltiertech.com/bad-bar-chart-practices-or-send-in-the-clowns/</a:t>
            </a:r>
          </a:p>
        </p:txBody>
      </p:sp>
      <p:sp>
        <p:nvSpPr>
          <p:cNvPr id="83979" name="TextBox 11"/>
          <p:cNvSpPr txBox="1">
            <a:spLocks noChangeArrowheads="1"/>
          </p:cNvSpPr>
          <p:nvPr/>
        </p:nvSpPr>
        <p:spPr bwMode="auto">
          <a:xfrm>
            <a:off x="6019801" y="3941763"/>
            <a:ext cx="2447925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200">
                <a:solidFill>
                  <a:schemeClr val="tx1"/>
                </a:solidFill>
                <a:latin typeface="Century Gothic" panose="020B0502020202020204" pitchFamily="34" charset="0"/>
              </a:rPr>
              <a:t>Population of the 10 most populous countries</a:t>
            </a:r>
          </a:p>
        </p:txBody>
      </p:sp>
    </p:spTree>
    <p:extLst>
      <p:ext uri="{BB962C8B-B14F-4D97-AF65-F5344CB8AC3E}">
        <p14:creationId xmlns:p14="http://schemas.microsoft.com/office/powerpoint/2010/main" val="28283164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146" name="Rectangle 2"/>
          <p:cNvSpPr>
            <a:spLocks noGrp="1" noChangeArrowheads="1"/>
          </p:cNvSpPr>
          <p:nvPr>
            <p:ph type="title"/>
          </p:nvPr>
        </p:nvSpPr>
        <p:spPr>
          <a:xfrm>
            <a:off x="2208214" y="152400"/>
            <a:ext cx="8154987" cy="1143000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Types of Statistical Tests: </a:t>
            </a:r>
            <a:b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US" sz="2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62147" name="Rectangle 3"/>
          <p:cNvSpPr>
            <a:spLocks noGrp="1" noChangeArrowheads="1"/>
          </p:cNvSpPr>
          <p:nvPr>
            <p:ph idx="1"/>
          </p:nvPr>
        </p:nvSpPr>
        <p:spPr>
          <a:xfrm>
            <a:off x="1774826" y="1484314"/>
            <a:ext cx="8272463" cy="4548187"/>
          </a:xfrm>
        </p:spPr>
        <p:txBody>
          <a:bodyPr rtlCol="0">
            <a:normAutofit/>
          </a:bodyPr>
          <a:lstStyle/>
          <a:p>
            <a:pPr>
              <a:buNone/>
              <a:defRPr/>
            </a:pPr>
            <a:r>
              <a:rPr lang="en-US" altLang="en-US" sz="2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   </a:t>
            </a: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When running a well known multivariate tests such as ANOVA or Regression, the means between groups and/or variables are compared.</a:t>
            </a:r>
          </a:p>
          <a:p>
            <a:pPr>
              <a:buFont typeface="Wingdings 3" charset="2"/>
              <a:buChar char=""/>
              <a:defRPr/>
            </a:pP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We assume</a:t>
            </a:r>
          </a:p>
          <a:p>
            <a:pPr lvl="1">
              <a:buFont typeface="Wingdings 3" charset="2"/>
              <a:buChar char=""/>
              <a:defRPr/>
            </a:pP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random sampling</a:t>
            </a:r>
          </a:p>
          <a:p>
            <a:pPr lvl="1">
              <a:buFont typeface="Wingdings 3" charset="2"/>
              <a:buChar char=""/>
              <a:defRPr/>
            </a:pP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groups are homogeneous</a:t>
            </a:r>
          </a:p>
          <a:p>
            <a:pPr lvl="1">
              <a:buFont typeface="Wingdings 3" charset="2"/>
              <a:buChar char=""/>
              <a:defRPr/>
            </a:pP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distribution is normal</a:t>
            </a:r>
          </a:p>
          <a:p>
            <a:pPr lvl="1">
              <a:buFont typeface="Wingdings 3" charset="2"/>
              <a:buChar char=""/>
              <a:defRPr/>
            </a:pP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samples are large enough to represent population  (&gt;30)</a:t>
            </a:r>
          </a:p>
          <a:p>
            <a:pPr lvl="1">
              <a:buFont typeface="Wingdings 3" charset="2"/>
              <a:buChar char=""/>
              <a:defRPr/>
            </a:pP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DV Data: represented on an </a:t>
            </a:r>
            <a:r>
              <a:rPr lang="en-US" alt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interval or ratio</a:t>
            </a:r>
            <a:r>
              <a:rPr lang="en-US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scale</a:t>
            </a:r>
          </a:p>
          <a:p>
            <a:pPr marL="0" indent="0">
              <a:buNone/>
              <a:defRPr/>
            </a:pPr>
            <a:endParaRPr lang="en-US" altLang="en-US" sz="2400" dirty="0">
              <a:solidFill>
                <a:srgbClr val="0000FF"/>
              </a:solidFill>
            </a:endParaRPr>
          </a:p>
          <a:p>
            <a:pPr marL="0" indent="0">
              <a:buNone/>
              <a:defRPr/>
            </a:pPr>
            <a:r>
              <a:rPr lang="en-US" altLang="en-US" sz="2400" dirty="0">
                <a:solidFill>
                  <a:srgbClr val="0000FF"/>
                </a:solidFill>
              </a:rPr>
              <a:t>These are Parametric tests!</a:t>
            </a:r>
          </a:p>
          <a:p>
            <a:pPr marL="457200" lvl="1" indent="0">
              <a:buNone/>
              <a:defRPr/>
            </a:pPr>
            <a:endParaRPr lang="en-US" altLang="en-US" sz="21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1">
              <a:buFont typeface="Wingdings 3" charset="2"/>
              <a:buChar char=""/>
              <a:defRPr/>
            </a:pPr>
            <a:endParaRPr lang="en-US" altLang="en-US" sz="21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1">
              <a:buFont typeface="Wingdings 3" charset="2"/>
              <a:buChar char=""/>
              <a:defRPr/>
            </a:pPr>
            <a:endParaRPr lang="en-US" altLang="en-US" sz="21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1">
              <a:buFont typeface="Wingdings 3" charset="2"/>
              <a:buChar char=""/>
              <a:defRPr/>
            </a:pPr>
            <a:endParaRPr lang="en-US" altLang="en-US" sz="21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1">
              <a:buFont typeface="Wingdings 3" charset="2"/>
              <a:buChar char=""/>
              <a:defRPr/>
            </a:pPr>
            <a:endParaRPr lang="en-US" altLang="en-US" sz="21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1">
              <a:buFont typeface="Wingdings 3" charset="2"/>
              <a:buChar char=""/>
              <a:defRPr/>
            </a:pPr>
            <a:endParaRPr lang="en-US" altLang="en-US" sz="21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1">
              <a:buFont typeface="Wingdings 3" charset="2"/>
              <a:buChar char=""/>
              <a:defRPr/>
            </a:pPr>
            <a:endParaRPr lang="en-US" altLang="en-US" sz="21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8499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670050" y="6210300"/>
            <a:ext cx="457200" cy="45720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6ED560D3-8E30-46FE-B8AF-EE4D2E5516BC}" type="slidenum">
              <a:rPr lang="en-GB" altLang="en-US" sz="1400">
                <a:solidFill>
                  <a:srgbClr val="FFFFFF"/>
                </a:solidFill>
                <a:latin typeface="Franklin Gothic Book" panose="020B05030201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10</a:t>
            </a:fld>
            <a:endParaRPr lang="en-GB" altLang="en-US" sz="1400">
              <a:solidFill>
                <a:srgbClr val="FFFFFF"/>
              </a:solidFill>
              <a:latin typeface="Franklin Gothic Book" panose="020B0503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977514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2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2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62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2146" grpId="0"/>
      <p:bldP spid="26214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500313" y="333375"/>
            <a:ext cx="7010400" cy="6858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mtClean="0"/>
              <a:t>Types of Tests</a:t>
            </a:r>
          </a:p>
        </p:txBody>
      </p:sp>
      <p:sp>
        <p:nvSpPr>
          <p:cNvPr id="264195" name="Rectangle 3"/>
          <p:cNvSpPr>
            <a:spLocks noGrp="1" noChangeArrowheads="1"/>
          </p:cNvSpPr>
          <p:nvPr>
            <p:ph idx="1"/>
          </p:nvPr>
        </p:nvSpPr>
        <p:spPr>
          <a:xfrm>
            <a:off x="2514600" y="1557338"/>
            <a:ext cx="7391400" cy="5181600"/>
          </a:xfrm>
        </p:spPr>
        <p:txBody>
          <a:bodyPr rtlCol="0">
            <a:normAutofit fontScale="92500" lnSpcReduction="20000"/>
          </a:bodyPr>
          <a:lstStyle/>
          <a:p>
            <a:pPr>
              <a:buNone/>
              <a:defRPr/>
            </a:pPr>
            <a:r>
              <a:rPr lang="en-US" altLang="en-US" sz="25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When the assumptions are violated:</a:t>
            </a:r>
          </a:p>
          <a:p>
            <a:pPr>
              <a:buFont typeface="Wingdings 3" charset="2"/>
              <a:buChar char=""/>
              <a:defRPr/>
            </a:pPr>
            <a:r>
              <a:rPr lang="en-US" altLang="en-US" sz="2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Subjects were not randomly sampled</a:t>
            </a:r>
          </a:p>
          <a:p>
            <a:pPr>
              <a:buFont typeface="Wingdings 3" charset="2"/>
              <a:buChar char=""/>
              <a:defRPr/>
            </a:pPr>
            <a:r>
              <a:rPr lang="en-US" altLang="en-US" sz="2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If variables are: </a:t>
            </a:r>
          </a:p>
          <a:p>
            <a:pPr lvl="1">
              <a:buFont typeface="Wingdings 3" charset="2"/>
              <a:buChar char=""/>
              <a:defRPr/>
            </a:pPr>
            <a:r>
              <a:rPr lang="en-US" altLang="en-US" sz="2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Ordinal (ranked)</a:t>
            </a:r>
          </a:p>
          <a:p>
            <a:pPr lvl="1">
              <a:buFont typeface="Wingdings 3" charset="2"/>
              <a:buChar char=""/>
              <a:defRPr/>
            </a:pPr>
            <a:r>
              <a:rPr lang="en-US" altLang="en-US" sz="2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Nominal (categorized: brands of organic foods, types of rock, levels of education, learning styles)</a:t>
            </a:r>
          </a:p>
          <a:p>
            <a:pPr lvl="1">
              <a:buFont typeface="Wingdings 3" charset="2"/>
              <a:buChar char=""/>
              <a:defRPr/>
            </a:pPr>
            <a:r>
              <a:rPr lang="en-US" altLang="en-US" sz="2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scores are greatly skewed or we have no knowledge of the distribution</a:t>
            </a:r>
          </a:p>
          <a:p>
            <a:pPr lvl="1">
              <a:buFont typeface="Wingdings 3" charset="2"/>
              <a:buChar char=""/>
              <a:defRPr/>
            </a:pPr>
            <a:endParaRPr lang="en-US" altLang="en-US" sz="21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>
              <a:buNone/>
              <a:defRPr/>
            </a:pPr>
            <a:r>
              <a:rPr lang="en-US" altLang="en-US" sz="2500" b="1" i="1" dirty="0">
                <a:solidFill>
                  <a:srgbClr val="0000FF"/>
                </a:solidFill>
              </a:rPr>
              <a:t>Non-Parametric Test</a:t>
            </a:r>
            <a:r>
              <a:rPr lang="en-US" altLang="en-US" sz="2500" i="1" dirty="0">
                <a:solidFill>
                  <a:srgbClr val="0000FF"/>
                </a:solidFill>
              </a:rPr>
              <a:t>!</a:t>
            </a:r>
          </a:p>
          <a:p>
            <a:pPr>
              <a:buNone/>
              <a:defRPr/>
            </a:pPr>
            <a:r>
              <a:rPr lang="en-US" altLang="en-US" sz="2500" dirty="0">
                <a:solidFill>
                  <a:srgbClr val="0000FF"/>
                </a:solidFill>
              </a:rPr>
              <a:t>If in doubt – use non parametric tests</a:t>
            </a:r>
          </a:p>
          <a:p>
            <a:pPr lvl="1">
              <a:buFont typeface="Wingdings 3" charset="2"/>
              <a:buChar char=""/>
              <a:defRPr/>
            </a:pPr>
            <a:endParaRPr lang="en-US" altLang="en-US" sz="21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Clr>
                <a:schemeClr val="tx1"/>
              </a:buClr>
              <a:buSzPct val="95000"/>
              <a:buBlip>
                <a:blip r:embed="rId3"/>
              </a:buBlip>
              <a:defRPr/>
            </a:pPr>
            <a:endParaRPr lang="en-US" altLang="en-US" sz="2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1">
              <a:buNone/>
              <a:defRPr/>
            </a:pPr>
            <a:r>
              <a:rPr lang="en-US" altLang="en-US" sz="21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</a:p>
          <a:p>
            <a:pPr>
              <a:buFont typeface="Wingdings 3" charset="2"/>
              <a:buChar char=""/>
              <a:defRPr/>
            </a:pPr>
            <a:endParaRPr lang="en-US" altLang="en-US" sz="2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1">
              <a:buFont typeface="Wingdings 3" charset="2"/>
              <a:buChar char=""/>
              <a:defRPr/>
            </a:pPr>
            <a:endParaRPr lang="en-US" altLang="en-US" sz="21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87044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670050" y="6210300"/>
            <a:ext cx="457200" cy="45720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F03A933E-8DA4-406A-A164-08377EC7D244}" type="slidenum">
              <a:rPr lang="en-GB" altLang="en-US" sz="1400">
                <a:solidFill>
                  <a:srgbClr val="FFFFFF"/>
                </a:solidFill>
                <a:latin typeface="Franklin Gothic Book" panose="020B05030201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11</a:t>
            </a:fld>
            <a:endParaRPr lang="en-GB" altLang="en-US" sz="1400">
              <a:solidFill>
                <a:srgbClr val="FFFFFF"/>
              </a:solidFill>
              <a:latin typeface="Franklin Gothic Book" panose="020B0503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401438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4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4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64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4194" grpId="0"/>
      <p:bldP spid="26419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43" name="Rectangle 3"/>
          <p:cNvSpPr>
            <a:spLocks noGrp="1" noChangeArrowheads="1"/>
          </p:cNvSpPr>
          <p:nvPr>
            <p:ph type="title"/>
          </p:nvPr>
        </p:nvSpPr>
        <p:spPr>
          <a:xfrm>
            <a:off x="1992313" y="549275"/>
            <a:ext cx="6858000" cy="1143000"/>
          </a:xfrm>
        </p:spPr>
        <p:txBody>
          <a:bodyPr/>
          <a:lstStyle/>
          <a:p>
            <a:pPr eaLnBrk="1" hangingPunct="1"/>
            <a:r>
              <a:rPr lang="en-US" altLang="en-US" smtClean="0"/>
              <a:t>Chi Square</a:t>
            </a:r>
          </a:p>
        </p:txBody>
      </p:sp>
      <p:sp>
        <p:nvSpPr>
          <p:cNvPr id="266242" name="Rectangle 2"/>
          <p:cNvSpPr>
            <a:spLocks noGrp="1" noChangeArrowheads="1"/>
          </p:cNvSpPr>
          <p:nvPr>
            <p:ph idx="1"/>
          </p:nvPr>
        </p:nvSpPr>
        <p:spPr>
          <a:xfrm>
            <a:off x="1890713" y="1557339"/>
            <a:ext cx="7696200" cy="5229225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en-US" alt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Used when assumptions are violated  e.g. data are nominal (both IV and DV)</a:t>
            </a:r>
          </a:p>
          <a:p>
            <a:pPr marL="914400" lvl="1" indent="-457200">
              <a:buFont typeface="Wingdings 3" charset="2"/>
              <a:buChar char=""/>
              <a:defRPr/>
            </a:pP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Comparing frequencies of distributions occurring in different categories or groups</a:t>
            </a:r>
          </a:p>
          <a:p>
            <a:pPr marL="914400" lvl="1" indent="-457200">
              <a:buFont typeface="Wingdings 3" charset="2"/>
              <a:buChar char=""/>
              <a:defRPr/>
            </a:pP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Tests whether group distributions are different</a:t>
            </a:r>
          </a:p>
          <a:p>
            <a:pPr marL="1295400" lvl="2" indent="-381000">
              <a:buFont typeface="Wingdings 3" charset="2"/>
              <a:buChar char=""/>
              <a:defRPr/>
            </a:pPr>
            <a:r>
              <a:rPr lang="en-US" altLang="en-US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Customer preference of 3 brands of nuts</a:t>
            </a:r>
          </a:p>
          <a:p>
            <a:pPr marL="914400" lvl="1" indent="-457200">
              <a:buFont typeface="Wingdings 3" charset="2"/>
              <a:buChar char=""/>
              <a:defRPr/>
            </a:pPr>
            <a:r>
              <a:rPr lang="en-US" alt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determines the association between IV and DV by counting the frequencies of distribution</a:t>
            </a:r>
          </a:p>
          <a:p>
            <a:pPr marL="1295400" lvl="2" indent="-381000">
              <a:buFont typeface="Wingdings 3" charset="2"/>
              <a:buChar char=""/>
              <a:defRPr/>
            </a:pPr>
            <a:r>
              <a:rPr lang="en-US" altLang="en-US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Gender relative to study preference (alone or in group)</a:t>
            </a:r>
          </a:p>
          <a:p>
            <a:pPr marL="533400" indent="-533400">
              <a:buNone/>
              <a:defRPr/>
            </a:pPr>
            <a:endParaRPr lang="en-US" altLang="en-US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89092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670050" y="6210300"/>
            <a:ext cx="457200" cy="45720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ECF9AF3F-CF73-41E4-9645-85B71969518A}" type="slidenum">
              <a:rPr lang="en-GB" altLang="en-US" sz="1400">
                <a:solidFill>
                  <a:srgbClr val="FFFFFF"/>
                </a:solidFill>
                <a:latin typeface="Franklin Gothic Book" panose="020B05030201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12</a:t>
            </a:fld>
            <a:endParaRPr lang="en-GB" altLang="en-US" sz="1400">
              <a:solidFill>
                <a:srgbClr val="FFFFFF"/>
              </a:solidFill>
              <a:latin typeface="Franklin Gothic Book" panose="020B0503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986663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6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66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43" grpId="0"/>
      <p:bldP spid="26624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Statistical Significance</a:t>
            </a:r>
          </a:p>
        </p:txBody>
      </p:sp>
      <p:sp>
        <p:nvSpPr>
          <p:cNvPr id="273411" name="Rectangle 3"/>
          <p:cNvSpPr>
            <a:spLocks noGrp="1" noChangeArrowheads="1"/>
          </p:cNvSpPr>
          <p:nvPr>
            <p:ph idx="1"/>
          </p:nvPr>
        </p:nvSpPr>
        <p:spPr>
          <a:xfrm>
            <a:off x="677334" y="1600200"/>
            <a:ext cx="5483225" cy="4525963"/>
          </a:xfrm>
        </p:spPr>
        <p:txBody>
          <a:bodyPr rtlCol="0">
            <a:noAutofit/>
          </a:bodyPr>
          <a:lstStyle/>
          <a:p>
            <a:pPr marL="274320" indent="-274320">
              <a:spcBef>
                <a:spcPts val="600"/>
              </a:spcBef>
              <a:spcAft>
                <a:spcPts val="600"/>
              </a:spcAft>
              <a:buFont typeface="Wingdings 2"/>
              <a:buChar char=""/>
              <a:defRPr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Significance level in inferential statistical tests is measured by a </a:t>
            </a:r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“</a:t>
            </a:r>
            <a:r>
              <a:rPr lang="en-US" sz="1600" b="1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</a:t>
            </a:r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” value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which is the probability that the findings are due to chance. </a:t>
            </a:r>
          </a:p>
          <a:p>
            <a:pPr marL="274320" indent="-274320">
              <a:spcBef>
                <a:spcPts val="600"/>
              </a:spcBef>
              <a:spcAft>
                <a:spcPts val="600"/>
              </a:spcAft>
              <a:buFont typeface="Wingdings 2"/>
              <a:buChar char=""/>
              <a:defRPr/>
            </a:pP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p-value is the probability that your there is no difference between groups. Usually you want to measure differences between groups, therefore you want this to be </a:t>
            </a:r>
            <a:r>
              <a:rPr lang="en-GB" sz="1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as small as possible</a:t>
            </a:r>
            <a:r>
              <a:rPr lang="en-GB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 </a:t>
            </a:r>
            <a:endParaRPr lang="en-US" sz="16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74320" indent="-274320">
              <a:spcBef>
                <a:spcPts val="600"/>
              </a:spcBef>
              <a:spcAft>
                <a:spcPts val="600"/>
              </a:spcAft>
              <a:buFont typeface="Wingdings 2"/>
              <a:buChar char=""/>
              <a:defRPr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Prior to the analysis, select a “</a:t>
            </a:r>
            <a:r>
              <a:rPr lang="en-US" sz="16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level of significance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”.  If the “</a:t>
            </a:r>
            <a:r>
              <a:rPr lang="en-US" sz="16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” value falls at or below the prescribed level, then we say that our results are statistically significant</a:t>
            </a:r>
            <a:r>
              <a:rPr lang="en-US" sz="1600" dirty="0">
                <a:solidFill>
                  <a:srgbClr val="FFFF00"/>
                </a:solidFill>
              </a:rPr>
              <a:t>.  </a:t>
            </a:r>
          </a:p>
          <a:p>
            <a:pPr marL="274320" indent="-274320">
              <a:spcBef>
                <a:spcPts val="600"/>
              </a:spcBef>
              <a:spcAft>
                <a:spcPts val="600"/>
              </a:spcAft>
              <a:buFont typeface="Wingdings 2"/>
              <a:buChar char=""/>
              <a:defRPr/>
            </a:pP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Commonly used significance levels in social science research are .05 and .001. A .05 </a:t>
            </a:r>
            <a:r>
              <a:rPr lang="en-US" sz="16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</a:t>
            </a:r>
            <a:r>
              <a:rPr lang="en-US" sz="1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value means that we would expect to get the same results 95 times out of a hundred. </a:t>
            </a:r>
          </a:p>
        </p:txBody>
      </p:sp>
      <p:sp>
        <p:nvSpPr>
          <p:cNvPr id="91140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670050" y="6210300"/>
            <a:ext cx="457200" cy="45720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6BC4F5ED-E626-4382-96C6-DEE5E1B39A85}" type="slidenum">
              <a:rPr lang="en-GB" altLang="en-US" sz="1400">
                <a:solidFill>
                  <a:srgbClr val="FFFFFF"/>
                </a:solidFill>
                <a:latin typeface="Franklin Gothic Book" panose="020B05030201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13</a:t>
            </a:fld>
            <a:endParaRPr lang="en-GB" altLang="en-US" sz="1400">
              <a:solidFill>
                <a:srgbClr val="FFFFFF"/>
              </a:solidFill>
              <a:latin typeface="Franklin Gothic Book" panose="020B0503020102020204" pitchFamily="34" charset="0"/>
            </a:endParaRPr>
          </a:p>
        </p:txBody>
      </p:sp>
      <p:pic>
        <p:nvPicPr>
          <p:cNvPr id="16794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4193" y="781881"/>
            <a:ext cx="2129099" cy="163663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406798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73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73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3410" grpId="0"/>
      <p:bldP spid="2734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458" name="Rectangle 2"/>
          <p:cNvSpPr>
            <a:spLocks noGrp="1" noChangeArrowheads="1"/>
          </p:cNvSpPr>
          <p:nvPr>
            <p:ph type="title"/>
          </p:nvPr>
        </p:nvSpPr>
        <p:spPr>
          <a:xfrm>
            <a:off x="1830301" y="279344"/>
            <a:ext cx="7162800" cy="838200"/>
          </a:xfrm>
        </p:spPr>
        <p:txBody>
          <a:bodyPr/>
          <a:lstStyle/>
          <a:p>
            <a:pPr eaLnBrk="1" hangingPunct="1">
              <a:spcBef>
                <a:spcPct val="50000"/>
              </a:spcBef>
            </a:pPr>
            <a:r>
              <a:rPr lang="en-US" altLang="en-US" dirty="0" smtClean="0"/>
              <a:t>p-value interpretation</a:t>
            </a:r>
          </a:p>
        </p:txBody>
      </p:sp>
      <p:sp>
        <p:nvSpPr>
          <p:cNvPr id="275459" name="Rectangle 3"/>
          <p:cNvSpPr>
            <a:spLocks noGrp="1" noChangeArrowheads="1"/>
          </p:cNvSpPr>
          <p:nvPr>
            <p:ph idx="1"/>
          </p:nvPr>
        </p:nvSpPr>
        <p:spPr>
          <a:xfrm>
            <a:off x="1409729" y="1416022"/>
            <a:ext cx="7696200" cy="49530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Bef>
                <a:spcPct val="50000"/>
              </a:spcBef>
              <a:buClr>
                <a:schemeClr val="tx1"/>
              </a:buClr>
            </a:pPr>
            <a:r>
              <a:rPr lang="en-US" altLang="en-US" sz="2400" dirty="0">
                <a:sym typeface="Symbol" panose="05050102010706020507" pitchFamily="18" charset="2"/>
              </a:rPr>
              <a:t>The interpretation of a p-value is a little tricky</a:t>
            </a:r>
          </a:p>
          <a:p>
            <a:pPr eaLnBrk="1" hangingPunct="1">
              <a:lnSpc>
                <a:spcPct val="90000"/>
              </a:lnSpc>
              <a:spcBef>
                <a:spcPct val="50000"/>
              </a:spcBef>
              <a:buClr>
                <a:schemeClr val="tx1"/>
              </a:buClr>
            </a:pPr>
            <a:r>
              <a:rPr lang="en-US" altLang="en-US" sz="2400" dirty="0">
                <a:sym typeface="Symbol" panose="05050102010706020507" pitchFamily="18" charset="2"/>
              </a:rPr>
              <a:t>Make sure you look closely at your hypothesis and check what your data means – a significant p-value means usually that you need to reject the null hypothesis but it does not necessarily mean that your theory is correct. </a:t>
            </a:r>
          </a:p>
          <a:p>
            <a:pPr eaLnBrk="1" hangingPunct="1">
              <a:lnSpc>
                <a:spcPct val="90000"/>
              </a:lnSpc>
              <a:spcBef>
                <a:spcPct val="50000"/>
              </a:spcBef>
              <a:buClr>
                <a:schemeClr val="tx1"/>
              </a:buClr>
            </a:pPr>
            <a:r>
              <a:rPr lang="en-US" altLang="en-US" sz="2400" dirty="0">
                <a:sym typeface="Symbol" panose="05050102010706020507" pitchFamily="18" charset="2"/>
              </a:rPr>
              <a:t>We can usually say that a value is statistically significant if it is below 0.05 and it is highly significant if it is below 0.001</a:t>
            </a:r>
          </a:p>
          <a:p>
            <a:pPr eaLnBrk="1" hangingPunct="1">
              <a:lnSpc>
                <a:spcPct val="90000"/>
              </a:lnSpc>
              <a:spcBef>
                <a:spcPct val="50000"/>
              </a:spcBef>
              <a:buClr>
                <a:schemeClr val="tx1"/>
              </a:buClr>
            </a:pPr>
            <a:r>
              <a:rPr lang="en-US" altLang="en-US" sz="2400" dirty="0">
                <a:sym typeface="Symbol" panose="05050102010706020507" pitchFamily="18" charset="2"/>
              </a:rPr>
              <a:t>The p-value represents the chance that we would see a difference as big as we saw (or bigger) if there were really nothing happening other than chance variability</a:t>
            </a:r>
          </a:p>
          <a:p>
            <a:pPr eaLnBrk="1" hangingPunct="1">
              <a:lnSpc>
                <a:spcPct val="90000"/>
              </a:lnSpc>
              <a:spcBef>
                <a:spcPct val="50000"/>
              </a:spcBef>
              <a:buClr>
                <a:schemeClr val="tx1"/>
              </a:buClr>
              <a:buFont typeface="Wingdings" panose="05000000000000000000" pitchFamily="2" charset="2"/>
              <a:buNone/>
            </a:pPr>
            <a:endParaRPr lang="en-US" altLang="en-US" i="1" dirty="0" smtClean="0">
              <a:solidFill>
                <a:schemeClr val="hlink"/>
              </a:solidFill>
              <a:sym typeface="Symbol" panose="05050102010706020507" pitchFamily="18" charset="2"/>
            </a:endParaRPr>
          </a:p>
        </p:txBody>
      </p:sp>
      <p:sp>
        <p:nvSpPr>
          <p:cNvPr id="93188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670050" y="6210300"/>
            <a:ext cx="457200" cy="45720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>
                <a:solidFill>
                  <a:srgbClr val="404040"/>
                </a:solidFill>
                <a:latin typeface="Trebuchet MS" panose="020B0603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600">
                <a:solidFill>
                  <a:srgbClr val="404040"/>
                </a:solidFill>
                <a:latin typeface="Trebuchet MS" panose="020B0603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400">
                <a:solidFill>
                  <a:srgbClr val="404040"/>
                </a:solidFill>
                <a:latin typeface="Trebuchet MS" panose="020B0603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3" panose="05040102010807070707" pitchFamily="18" charset="2"/>
              <a:buChar char=""/>
              <a:defRPr sz="1200">
                <a:solidFill>
                  <a:srgbClr val="404040"/>
                </a:solidFill>
                <a:latin typeface="Trebuchet MS" panose="020B0603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fld id="{2A19059B-3A7F-4EFF-AFB6-0B2BBAD13960}" type="slidenum">
              <a:rPr lang="en-GB" altLang="en-US" sz="1400">
                <a:solidFill>
                  <a:srgbClr val="FFFFFF"/>
                </a:solidFill>
                <a:latin typeface="Franklin Gothic Book" panose="020B05030201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t>14</a:t>
            </a:fld>
            <a:endParaRPr lang="en-GB" altLang="en-US" sz="1400">
              <a:solidFill>
                <a:srgbClr val="FFFFFF"/>
              </a:solidFill>
              <a:latin typeface="Franklin Gothic Book" panose="020B0503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409051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75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5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75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5458" grpId="0"/>
      <p:bldP spid="27545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Discuss and interpret</a:t>
            </a:r>
          </a:p>
        </p:txBody>
      </p:sp>
      <p:sp>
        <p:nvSpPr>
          <p:cNvPr id="95235" name="Content Placeholder 2"/>
          <p:cNvSpPr>
            <a:spLocks noGrp="1"/>
          </p:cNvSpPr>
          <p:nvPr>
            <p:ph idx="1"/>
          </p:nvPr>
        </p:nvSpPr>
        <p:spPr>
          <a:xfrm>
            <a:off x="836815" y="1562504"/>
            <a:ext cx="7035800" cy="489585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400" dirty="0" smtClean="0"/>
              <a:t>Do not forget to interpret your findings. </a:t>
            </a:r>
          </a:p>
          <a:p>
            <a:pPr eaLnBrk="1" hangingPunct="1"/>
            <a:r>
              <a:rPr lang="en-GB" altLang="en-US" sz="2400" dirty="0" smtClean="0"/>
              <a:t>Simply presenting your findings is not enough. You have to tell the reader what they mean and why they are important. </a:t>
            </a:r>
          </a:p>
          <a:p>
            <a:pPr eaLnBrk="1" hangingPunct="1"/>
            <a:r>
              <a:rPr lang="en-GB" altLang="en-US" sz="2400" dirty="0" smtClean="0"/>
              <a:t>Which </a:t>
            </a:r>
            <a:r>
              <a:rPr lang="en-GB" altLang="en-US" sz="2400" dirty="0"/>
              <a:t>findings were expected? Did they confirm existing literature? Or not? Are they entirely new? Refer back to the literature.</a:t>
            </a:r>
          </a:p>
          <a:p>
            <a:pPr eaLnBrk="1" hangingPunct="1"/>
            <a:r>
              <a:rPr lang="en-GB" altLang="en-US" sz="2400" dirty="0"/>
              <a:t>If appropriate, develop a model out of your findings that reflects the relationships of variables in your data.</a:t>
            </a:r>
          </a:p>
        </p:txBody>
      </p:sp>
    </p:spTree>
    <p:extLst>
      <p:ext uri="{BB962C8B-B14F-4D97-AF65-F5344CB8AC3E}">
        <p14:creationId xmlns:p14="http://schemas.microsoft.com/office/powerpoint/2010/main" val="26789197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2151" y="609255"/>
            <a:ext cx="7486650" cy="811213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Recommendations and Conclusions</a:t>
            </a:r>
            <a:b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GB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32973" y="2322109"/>
            <a:ext cx="7497763" cy="4191000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Your data must inform your project and lead to recommendations for managerial practice. </a:t>
            </a:r>
          </a:p>
          <a:p>
            <a:pPr>
              <a:defRPr/>
            </a:pPr>
            <a:r>
              <a:rPr lang="en-GB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Your data should not be a stand-alone, unrelated </a:t>
            </a:r>
            <a:r>
              <a:rPr lang="en-GB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exercise</a:t>
            </a:r>
            <a:endParaRPr lang="en-GB" sz="2000" dirty="0"/>
          </a:p>
          <a:p>
            <a:pPr>
              <a:defRPr/>
            </a:pPr>
            <a:r>
              <a:rPr lang="en-GB" sz="20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Don’t </a:t>
            </a:r>
            <a:r>
              <a:rPr lang="en-GB" sz="2000" dirty="0" smtClean="0"/>
              <a:t>present recommendations that are not linked to your data – a common fault in projects.</a:t>
            </a:r>
            <a:endParaRPr lang="en-GB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930912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7C8EC3559F764AA080F30F794D2AD4" ma:contentTypeVersion="8" ma:contentTypeDescription="Create a new document." ma:contentTypeScope="" ma:versionID="160eda043586a2adda79802da0be7f02">
  <xsd:schema xmlns:xsd="http://www.w3.org/2001/XMLSchema" xmlns:xs="http://www.w3.org/2001/XMLSchema" xmlns:p="http://schemas.microsoft.com/office/2006/metadata/properties" xmlns:ns3="696490a5-0429-499a-a254-a60426c02ef0" targetNamespace="http://schemas.microsoft.com/office/2006/metadata/properties" ma:root="true" ma:fieldsID="15175909ff3d762c3278bfdb32112a7a" ns3:_="">
    <xsd:import namespace="696490a5-0429-499a-a254-a60426c02ef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96490a5-0429-499a-a254-a60426c02e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94817F4-AD23-4463-AB14-03D45AA5F99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96490a5-0429-499a-a254-a60426c02ef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4FBFC1E-9ACA-4833-80A1-F26A6EE293D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6D2C171-9770-404A-B7C9-DB44CE15A3D1}">
  <ds:schemaRefs>
    <ds:schemaRef ds:uri="http://schemas.microsoft.com/office/2006/documentManagement/types"/>
    <ds:schemaRef ds:uri="http://schemas.microsoft.com/office/infopath/2007/PartnerControls"/>
    <ds:schemaRef ds:uri="696490a5-0429-499a-a254-a60426c02ef0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938</Words>
  <Application>Microsoft Office PowerPoint</Application>
  <PresentationFormat>Widescreen</PresentationFormat>
  <Paragraphs>125</Paragraphs>
  <Slides>16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6" baseType="lpstr">
      <vt:lpstr>Arial</vt:lpstr>
      <vt:lpstr>Calibri</vt:lpstr>
      <vt:lpstr>Century Gothic</vt:lpstr>
      <vt:lpstr>Franklin Gothic Book</vt:lpstr>
      <vt:lpstr>Symbol</vt:lpstr>
      <vt:lpstr>Trebuchet MS</vt:lpstr>
      <vt:lpstr>Wingdings</vt:lpstr>
      <vt:lpstr>Wingdings 2</vt:lpstr>
      <vt:lpstr>Wingdings 3</vt:lpstr>
      <vt:lpstr>Facet</vt:lpstr>
      <vt:lpstr>BMMB7010 Leading and Managing Projects </vt:lpstr>
      <vt:lpstr>PowerPoint Presentation</vt:lpstr>
      <vt:lpstr>Moving on</vt:lpstr>
      <vt:lpstr>You have done your survey – now what?</vt:lpstr>
      <vt:lpstr>This means…</vt:lpstr>
      <vt:lpstr>Presenting quantitative findings</vt:lpstr>
      <vt:lpstr>More on quantitative findings</vt:lpstr>
      <vt:lpstr>Graphs and Tables</vt:lpstr>
      <vt:lpstr>Issues with graphs</vt:lpstr>
      <vt:lpstr>Types of Statistical Tests:  </vt:lpstr>
      <vt:lpstr>Types of Tests</vt:lpstr>
      <vt:lpstr>Chi Square</vt:lpstr>
      <vt:lpstr>Statistical Significance</vt:lpstr>
      <vt:lpstr>p-value interpretation</vt:lpstr>
      <vt:lpstr>Discuss and interpret</vt:lpstr>
      <vt:lpstr>Recommendations and Conclusions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BMMB7010 Leading and Managing Projects</dc:title>
  <dc:creator>Antje Cockrill</dc:creator>
  <cp:lastModifiedBy>Antje Cockrill</cp:lastModifiedBy>
  <cp:revision>5</cp:revision>
  <dcterms:created xsi:type="dcterms:W3CDTF">2019-11-13T13:34:22Z</dcterms:created>
  <dcterms:modified xsi:type="dcterms:W3CDTF">2019-11-13T14:54:44Z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0x010100FB7C8EC3559F764AA080F30F794D2AD4</vt:lpwstr>
  </property>
</Properties>
</file>