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Lst>
  <p:notesMasterIdLst>
    <p:notesMasterId r:id="rId24"/>
  </p:notesMasterIdLst>
  <p:sldIdLst>
    <p:sldId id="256" r:id="rId4"/>
    <p:sldId id="257" r:id="rId5"/>
    <p:sldId id="270" r:id="rId6"/>
    <p:sldId id="271" r:id="rId7"/>
    <p:sldId id="272" r:id="rId8"/>
    <p:sldId id="273" r:id="rId9"/>
    <p:sldId id="275" r:id="rId10"/>
    <p:sldId id="258" r:id="rId11"/>
    <p:sldId id="259" r:id="rId12"/>
    <p:sldId id="260" r:id="rId13"/>
    <p:sldId id="261" r:id="rId14"/>
    <p:sldId id="262" r:id="rId15"/>
    <p:sldId id="263" r:id="rId16"/>
    <p:sldId id="264" r:id="rId17"/>
    <p:sldId id="265" r:id="rId18"/>
    <p:sldId id="266" r:id="rId19"/>
    <p:sldId id="267" r:id="rId20"/>
    <p:sldId id="268" r:id="rId21"/>
    <p:sldId id="274" r:id="rId22"/>
    <p:sldId id="269"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1810" autoAdjust="0"/>
  </p:normalViewPr>
  <p:slideViewPr>
    <p:cSldViewPr snapToGrid="0">
      <p:cViewPr varScale="1">
        <p:scale>
          <a:sx n="72" d="100"/>
          <a:sy n="72" d="100"/>
        </p:scale>
        <p:origin x="2016" y="60"/>
      </p:cViewPr>
      <p:guideLst/>
    </p:cSldViewPr>
  </p:slideViewPr>
  <p:notesTextViewPr>
    <p:cViewPr>
      <p:scale>
        <a:sx n="1" d="1"/>
        <a:sy n="1" d="1"/>
      </p:scale>
      <p:origin x="0" y="0"/>
    </p:cViewPr>
  </p:notesTextViewPr>
  <p:sorterViewPr>
    <p:cViewPr>
      <p:scale>
        <a:sx n="100" d="100"/>
        <a:sy n="100" d="100"/>
      </p:scale>
      <p:origin x="0" y="-57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viewProps" Target="view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1C30B2-E67F-420C-B222-3EC922448AFC}" type="datetimeFigureOut">
              <a:rPr lang="en-GB" smtClean="0"/>
              <a:t>28/11/2017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829CEF-6ABC-4F70-BF35-E0FE7C740C09}" type="slidenum">
              <a:rPr lang="en-GB" smtClean="0"/>
              <a:t>‹#›</a:t>
            </a:fld>
            <a:endParaRPr lang="en-GB"/>
          </a:p>
        </p:txBody>
      </p:sp>
    </p:spTree>
    <p:extLst>
      <p:ext uri="{BB962C8B-B14F-4D97-AF65-F5344CB8AC3E}">
        <p14:creationId xmlns:p14="http://schemas.microsoft.com/office/powerpoint/2010/main" val="41924414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www.bbc.co.uk/news/technology-33629465"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Additional</a:t>
            </a:r>
            <a:r>
              <a:rPr lang="en-GB" baseline="0" dirty="0" smtClean="0"/>
              <a:t> notes:</a:t>
            </a:r>
          </a:p>
          <a:p>
            <a:endParaRPr lang="en-GB" baseline="0" dirty="0" smtClean="0"/>
          </a:p>
          <a:p>
            <a:r>
              <a:rPr lang="en-GB" dirty="0" smtClean="0"/>
              <a:t>HR</a:t>
            </a:r>
            <a:r>
              <a:rPr lang="en-GB" baseline="0" dirty="0" smtClean="0"/>
              <a:t> professionals are increasingly incorporating ICTs into their own work. Certain HR practices are important in managing knowledge workers. ICTs used in recruiting staff. E-HRM. E-learning. Databases for HR data – data analytics. Direct communication – emailing staff surveys, intranets, tele-conferencing. </a:t>
            </a:r>
          </a:p>
          <a:p>
            <a:endParaRPr lang="en-GB" baseline="0" dirty="0" smtClean="0"/>
          </a:p>
          <a:p>
            <a:r>
              <a:rPr lang="en-GB" baseline="0" dirty="0" smtClean="0"/>
              <a:t>HR need to use technology and improve their skills in a world of work which is increasingly based on managing knowledge. </a:t>
            </a:r>
            <a:endParaRPr lang="en-GB" dirty="0"/>
          </a:p>
        </p:txBody>
      </p:sp>
      <p:sp>
        <p:nvSpPr>
          <p:cNvPr id="4" name="Slide Number Placeholder 3"/>
          <p:cNvSpPr>
            <a:spLocks noGrp="1"/>
          </p:cNvSpPr>
          <p:nvPr>
            <p:ph type="sldNum" sz="quarter" idx="10"/>
          </p:nvPr>
        </p:nvSpPr>
        <p:spPr/>
        <p:txBody>
          <a:bodyPr/>
          <a:lstStyle/>
          <a:p>
            <a:fld id="{59829CEF-6ABC-4F70-BF35-E0FE7C740C09}" type="slidenum">
              <a:rPr lang="en-GB" smtClean="0"/>
              <a:t>3</a:t>
            </a:fld>
            <a:endParaRPr lang="en-GB"/>
          </a:p>
        </p:txBody>
      </p:sp>
    </p:spTree>
    <p:extLst>
      <p:ext uri="{BB962C8B-B14F-4D97-AF65-F5344CB8AC3E}">
        <p14:creationId xmlns:p14="http://schemas.microsoft.com/office/powerpoint/2010/main" val="29167952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What makes a job susceptible to automation?</a:t>
            </a:r>
          </a:p>
          <a:p>
            <a:r>
              <a:rPr lang="en-GB" dirty="0"/>
              <a:t>Certain aspects of a job are simpler to </a:t>
            </a:r>
            <a:r>
              <a:rPr lang="en-GB" dirty="0">
                <a:hlinkClick r:id="rId3"/>
              </a:rPr>
              <a:t>automate than others</a:t>
            </a:r>
            <a:r>
              <a:rPr lang="en-GB" dirty="0"/>
              <a:t>.</a:t>
            </a:r>
          </a:p>
          <a:p>
            <a:r>
              <a:rPr lang="en-GB" dirty="0"/>
              <a:t>Social workers, nurses, therapists and psychologists are among the least likely occupations to be taken over as assisting and caring for others, which involves empathy, is a crucial part of the job.</a:t>
            </a:r>
          </a:p>
          <a:p>
            <a:r>
              <a:rPr lang="en-GB" dirty="0"/>
              <a:t>Roles requiring employees to think on their feet and come up with creative and original ideas, for example artists, designers or engineers, hold a significant advantage in the face of automation.</a:t>
            </a:r>
          </a:p>
          <a:p>
            <a:r>
              <a:rPr lang="en-GB" dirty="0"/>
              <a:t>Additionally, occupations involving tasks that require a high degree of social intelligence and negotiating skills, like managerial positions, are considerably less at risk from machines according to the study.</a:t>
            </a:r>
          </a:p>
          <a:p>
            <a:r>
              <a:rPr lang="en-GB" dirty="0"/>
              <a:t>In contrast, while certain sales jobs like telemarketers and bank clerks may involve interactive tasks they do not necessarily need a high degree of social intelligence, leaving them exposed to automation.</a:t>
            </a:r>
          </a:p>
          <a:p>
            <a:r>
              <a:rPr lang="en-GB" dirty="0"/>
              <a:t>As more advanced industrial robots gain improved senses and the ability to make more coordinated finger and hand movements to manipulate and assemble objects, they will be able to perform a wider range of increasingly complex manual tasks. </a:t>
            </a:r>
          </a:p>
          <a:p>
            <a:r>
              <a:rPr lang="en-GB" dirty="0"/>
              <a:t>However, manipulation in unstructured environments — like the tasks that must be performed by a house cleaner — are still beyond the scope of automation for the foreseeable future.</a:t>
            </a:r>
          </a:p>
          <a:p>
            <a:r>
              <a:rPr lang="en-GB" dirty="0"/>
              <a:t>Sophisticated algorithms are challenging a number of office and administrative support roles, particularly in legal and financial services. </a:t>
            </a:r>
          </a:p>
          <a:p>
            <a:r>
              <a:rPr lang="en-GB" dirty="0"/>
              <a:t>Machines are already beginning to take on a number of tasks carried out by legal professionals by scanning thousands of documents to assist in pre-trial research. </a:t>
            </a:r>
          </a:p>
          <a:p>
            <a:r>
              <a:rPr lang="en-GB" b="1" dirty="0"/>
              <a:t>(BBC, 2015)</a:t>
            </a:r>
          </a:p>
          <a:p>
            <a:endParaRPr lang="en-GB" dirty="0"/>
          </a:p>
        </p:txBody>
      </p:sp>
      <p:sp>
        <p:nvSpPr>
          <p:cNvPr id="4" name="Slide Number Placeholder 3"/>
          <p:cNvSpPr>
            <a:spLocks noGrp="1"/>
          </p:cNvSpPr>
          <p:nvPr>
            <p:ph type="sldNum" sz="quarter" idx="10"/>
          </p:nvPr>
        </p:nvSpPr>
        <p:spPr/>
        <p:txBody>
          <a:bodyPr/>
          <a:lstStyle/>
          <a:p>
            <a:fld id="{59829CEF-6ABC-4F70-BF35-E0FE7C740C09}" type="slidenum">
              <a:rPr lang="en-GB" smtClean="0"/>
              <a:t>5</a:t>
            </a:fld>
            <a:endParaRPr lang="en-GB"/>
          </a:p>
        </p:txBody>
      </p:sp>
    </p:spTree>
    <p:extLst>
      <p:ext uri="{BB962C8B-B14F-4D97-AF65-F5344CB8AC3E}">
        <p14:creationId xmlns:p14="http://schemas.microsoft.com/office/powerpoint/2010/main" val="16181811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Technological</a:t>
            </a:r>
            <a:r>
              <a:rPr lang="en-GB" baseline="0" dirty="0" smtClean="0"/>
              <a:t> change raises ethical issues – need to work together to ensure societal impact is positive. Political decisions about which technologies are adopted will be critical to this. Unintended consequences of technology need to be anticipated and reacted to quickly. Unintended consequences – </a:t>
            </a:r>
            <a:r>
              <a:rPr lang="en-GB" baseline="0" dirty="0" err="1" smtClean="0"/>
              <a:t>eg</a:t>
            </a:r>
            <a:r>
              <a:rPr lang="en-GB" baseline="0" dirty="0" smtClean="0"/>
              <a:t> what happened in Vietnam when the US army wanted to reduce the rat population. They paid locals to kill rats and asked for a rat’s tail as evidence. Locals started breeding rats, cutting off their tails and letting them loose. This initiative increased the rat population, not reduce it!</a:t>
            </a:r>
          </a:p>
          <a:p>
            <a:endParaRPr lang="en-GB" baseline="0" dirty="0" smtClean="0"/>
          </a:p>
          <a:p>
            <a:r>
              <a:rPr lang="en-GB" baseline="0" dirty="0" smtClean="0"/>
              <a:t>Sophia the robot – given citizenship in Saudi Arabia. What does this say about technological change and government responses to it?</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59829CEF-6ABC-4F70-BF35-E0FE7C740C09}" type="slidenum">
              <a:rPr lang="en-GB" smtClean="0"/>
              <a:t>7</a:t>
            </a:fld>
            <a:endParaRPr lang="en-GB"/>
          </a:p>
        </p:txBody>
      </p:sp>
    </p:spTree>
    <p:extLst>
      <p:ext uri="{BB962C8B-B14F-4D97-AF65-F5344CB8AC3E}">
        <p14:creationId xmlns:p14="http://schemas.microsoft.com/office/powerpoint/2010/main" val="12222500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xmlns="" id="{A1D7E2E7-3FD9-4D18-AC09-34033421354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78565C15-4F8B-402D-BF7B-6C7EB96854E3}" type="slidenum">
              <a:rPr lang="en-US" altLang="en-US" smtClean="0">
                <a:latin typeface="Arial" panose="020B0604020202020204" pitchFamily="34" charset="0"/>
              </a:rPr>
              <a:pPr fontAlgn="base">
                <a:spcBef>
                  <a:spcPct val="0"/>
                </a:spcBef>
                <a:spcAft>
                  <a:spcPct val="0"/>
                </a:spcAft>
              </a:pPr>
              <a:t>8</a:t>
            </a:fld>
            <a:endParaRPr lang="en-US" altLang="en-US">
              <a:latin typeface="Arial" panose="020B0604020202020204" pitchFamily="34" charset="0"/>
            </a:endParaRPr>
          </a:p>
        </p:txBody>
      </p:sp>
      <p:sp>
        <p:nvSpPr>
          <p:cNvPr id="51203" name="Rectangle 2">
            <a:extLst>
              <a:ext uri="{FF2B5EF4-FFF2-40B4-BE49-F238E27FC236}">
                <a16:creationId xmlns:a16="http://schemas.microsoft.com/office/drawing/2014/main" xmlns="" id="{221A1B22-3462-4842-8823-E89BD327951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4" name="Rectangle 3">
            <a:extLst>
              <a:ext uri="{FF2B5EF4-FFF2-40B4-BE49-F238E27FC236}">
                <a16:creationId xmlns:a16="http://schemas.microsoft.com/office/drawing/2014/main" xmlns="" id="{5107B280-9618-4D3D-B1CC-4E932F15CBF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dirty="0" err="1" smtClean="0">
                <a:latin typeface="Arial" panose="020B0604020202020204" pitchFamily="34" charset="0"/>
              </a:rPr>
              <a:t>Grubler’s</a:t>
            </a:r>
            <a:r>
              <a:rPr lang="en-GB" altLang="en-US" dirty="0" smtClean="0">
                <a:latin typeface="Arial" panose="020B0604020202020204" pitchFamily="34" charset="0"/>
              </a:rPr>
              <a:t> review of technological</a:t>
            </a:r>
            <a:r>
              <a:rPr lang="en-GB" altLang="en-US" baseline="0" dirty="0" smtClean="0">
                <a:latin typeface="Arial" panose="020B0604020202020204" pitchFamily="34" charset="0"/>
              </a:rPr>
              <a:t> change in terms of technological clusters is a useful analytical tool. He shows that elements of an emerging technological cluster develop initially within specialised applications or specific markets. These emerge later as a new dominant technology after a period of experimentation and cumulative improvements. </a:t>
            </a:r>
            <a:endParaRPr lang="en-GB" altLang="en-US" dirty="0">
              <a:latin typeface="Arial" panose="020B0604020202020204" pitchFamily="34" charset="0"/>
            </a:endParaRPr>
          </a:p>
        </p:txBody>
      </p:sp>
    </p:spTree>
    <p:extLst>
      <p:ext uri="{BB962C8B-B14F-4D97-AF65-F5344CB8AC3E}">
        <p14:creationId xmlns:p14="http://schemas.microsoft.com/office/powerpoint/2010/main" val="12999354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xmlns="" id="{190FEB90-C4DD-4AA4-A5AE-E204C711EB61}"/>
              </a:ext>
            </a:extLst>
          </p:cNvPr>
          <p:cNvSpPr txBox="1">
            <a:spLocks noGrp="1" noChangeArrowheads="1"/>
          </p:cNvSpPr>
          <p:nvPr/>
        </p:nvSpPr>
        <p:spPr bwMode="auto">
          <a:xfrm>
            <a:off x="3778250" y="9264650"/>
            <a:ext cx="288925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41A118C1-6E23-4C2D-8145-7121EEF157F9}" type="slidenum">
              <a:rPr lang="en-US" altLang="en-US">
                <a:latin typeface="Arial" panose="020B0604020202020204" pitchFamily="34" charset="0"/>
              </a:rPr>
              <a:pPr algn="r" eaLnBrk="1" hangingPunct="1">
                <a:spcBef>
                  <a:spcPct val="0"/>
                </a:spcBef>
              </a:pPr>
              <a:t>9</a:t>
            </a:fld>
            <a:endParaRPr lang="en-US" altLang="en-US">
              <a:latin typeface="Arial" panose="020B0604020202020204" pitchFamily="34" charset="0"/>
            </a:endParaRPr>
          </a:p>
        </p:txBody>
      </p:sp>
      <p:sp>
        <p:nvSpPr>
          <p:cNvPr id="53251" name="Rectangle 2">
            <a:extLst>
              <a:ext uri="{FF2B5EF4-FFF2-40B4-BE49-F238E27FC236}">
                <a16:creationId xmlns:a16="http://schemas.microsoft.com/office/drawing/2014/main" xmlns="" id="{B2E9251B-9CD1-4B9A-ADFC-9486FEE493D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2" name="Rectangle 3">
            <a:extLst>
              <a:ext uri="{FF2B5EF4-FFF2-40B4-BE49-F238E27FC236}">
                <a16:creationId xmlns:a16="http://schemas.microsoft.com/office/drawing/2014/main" xmlns="" id="{DB5395EF-756A-429C-BE0B-C73EFD89F6C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30672207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9829CEF-6ABC-4F70-BF35-E0FE7C740C09}" type="slidenum">
              <a:rPr lang="en-GB" smtClean="0"/>
              <a:t>10</a:t>
            </a:fld>
            <a:endParaRPr lang="en-GB"/>
          </a:p>
        </p:txBody>
      </p:sp>
    </p:spTree>
    <p:extLst>
      <p:ext uri="{BB962C8B-B14F-4D97-AF65-F5344CB8AC3E}">
        <p14:creationId xmlns:p14="http://schemas.microsoft.com/office/powerpoint/2010/main" val="1329594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xmlns="" id="{5EB2B4E3-982C-4B81-9B1F-25AA90C336C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Rectangle 3">
            <a:extLst>
              <a:ext uri="{FF2B5EF4-FFF2-40B4-BE49-F238E27FC236}">
                <a16:creationId xmlns:a16="http://schemas.microsoft.com/office/drawing/2014/main" xmlns="" id="{E49CEA2B-CB8F-4C5D-AB56-1A23331B18D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dirty="0" smtClean="0">
                <a:latin typeface="Arial" panose="020B0604020202020204" pitchFamily="34" charset="0"/>
              </a:rPr>
              <a:t>The dominant model of labour management in the information</a:t>
            </a:r>
            <a:r>
              <a:rPr lang="en-GB" altLang="en-US" baseline="0" dirty="0" smtClean="0">
                <a:latin typeface="Arial" panose="020B0604020202020204" pitchFamily="34" charset="0"/>
              </a:rPr>
              <a:t> based economy is through a core labour force and a disposable one. Traditional forms of work based on full-time working, clear occupational boundaries and a career pattern over a lifetime become eroded and flexible models of working increase. </a:t>
            </a:r>
            <a:endParaRPr lang="en-GB" altLang="en-US" dirty="0">
              <a:latin typeface="Arial" panose="020B0604020202020204" pitchFamily="34" charset="0"/>
            </a:endParaRPr>
          </a:p>
        </p:txBody>
      </p:sp>
    </p:spTree>
    <p:extLst>
      <p:ext uri="{BB962C8B-B14F-4D97-AF65-F5344CB8AC3E}">
        <p14:creationId xmlns:p14="http://schemas.microsoft.com/office/powerpoint/2010/main" val="18034279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a:extLst>
              <a:ext uri="{FF2B5EF4-FFF2-40B4-BE49-F238E27FC236}">
                <a16:creationId xmlns:a16="http://schemas.microsoft.com/office/drawing/2014/main" xmlns="" id="{867DE0F6-6198-4F5E-9AD8-C5EA5BB4EED9}"/>
              </a:ext>
            </a:extLst>
          </p:cNvPr>
          <p:cNvSpPr txBox="1">
            <a:spLocks noGrp="1" noChangeArrowheads="1"/>
          </p:cNvSpPr>
          <p:nvPr/>
        </p:nvSpPr>
        <p:spPr bwMode="auto">
          <a:xfrm>
            <a:off x="3778250" y="9264650"/>
            <a:ext cx="288925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D0424085-1945-4C75-B4C1-D3BD3C1D8188}" type="slidenum">
              <a:rPr lang="en-US" altLang="en-US">
                <a:latin typeface="Arial" panose="020B0604020202020204" pitchFamily="34" charset="0"/>
              </a:rPr>
              <a:pPr algn="r" eaLnBrk="1" hangingPunct="1">
                <a:spcBef>
                  <a:spcPct val="0"/>
                </a:spcBef>
              </a:pPr>
              <a:t>12</a:t>
            </a:fld>
            <a:endParaRPr lang="en-US" altLang="en-US">
              <a:latin typeface="Arial" panose="020B0604020202020204" pitchFamily="34" charset="0"/>
            </a:endParaRPr>
          </a:p>
        </p:txBody>
      </p:sp>
      <p:sp>
        <p:nvSpPr>
          <p:cNvPr id="58371" name="Rectangle 2">
            <a:extLst>
              <a:ext uri="{FF2B5EF4-FFF2-40B4-BE49-F238E27FC236}">
                <a16:creationId xmlns:a16="http://schemas.microsoft.com/office/drawing/2014/main" xmlns="" id="{2CC7C8E9-E8B4-45E8-BA30-64845814B7A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2" name="Rectangle 3">
            <a:extLst>
              <a:ext uri="{FF2B5EF4-FFF2-40B4-BE49-F238E27FC236}">
                <a16:creationId xmlns:a16="http://schemas.microsoft.com/office/drawing/2014/main" xmlns="" id="{067EBA48-D213-452B-9BF4-357C9460641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23751166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xmlns="" id="{9412C0AB-6801-40CD-B3F5-79C06BC94E13}"/>
              </a:ext>
            </a:extLst>
          </p:cNvPr>
          <p:cNvSpPr txBox="1">
            <a:spLocks noGrp="1" noChangeArrowheads="1"/>
          </p:cNvSpPr>
          <p:nvPr/>
        </p:nvSpPr>
        <p:spPr bwMode="auto">
          <a:xfrm>
            <a:off x="3778250" y="9264650"/>
            <a:ext cx="288925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FA4C5F3E-768F-4E9F-BDA5-7A003E7B6386}" type="slidenum">
              <a:rPr lang="en-US" altLang="en-US">
                <a:latin typeface="Arial" panose="020B0604020202020204" pitchFamily="34" charset="0"/>
              </a:rPr>
              <a:pPr algn="r" eaLnBrk="1" hangingPunct="1">
                <a:spcBef>
                  <a:spcPct val="0"/>
                </a:spcBef>
              </a:pPr>
              <a:t>13</a:t>
            </a:fld>
            <a:endParaRPr lang="en-US" altLang="en-US">
              <a:latin typeface="Arial" panose="020B0604020202020204" pitchFamily="34" charset="0"/>
            </a:endParaRPr>
          </a:p>
        </p:txBody>
      </p:sp>
      <p:sp>
        <p:nvSpPr>
          <p:cNvPr id="60419" name="Rectangle 2">
            <a:extLst>
              <a:ext uri="{FF2B5EF4-FFF2-40B4-BE49-F238E27FC236}">
                <a16:creationId xmlns:a16="http://schemas.microsoft.com/office/drawing/2014/main" xmlns="" id="{CE5245BD-07DC-4152-9818-2B0560E73A0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20" name="Rectangle 3">
            <a:extLst>
              <a:ext uri="{FF2B5EF4-FFF2-40B4-BE49-F238E27FC236}">
                <a16:creationId xmlns:a16="http://schemas.microsoft.com/office/drawing/2014/main" xmlns="" id="{0005CD8D-9653-41DA-AEA9-7EF584237AF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dirty="0" smtClean="0">
                <a:latin typeface="Arial" panose="020B0604020202020204" pitchFamily="34" charset="0"/>
              </a:rPr>
              <a:t>Teleworking</a:t>
            </a:r>
            <a:r>
              <a:rPr lang="en-GB" altLang="en-US" baseline="0" dirty="0" smtClean="0">
                <a:latin typeface="Arial" panose="020B0604020202020204" pitchFamily="34" charset="0"/>
              </a:rPr>
              <a:t> – ability to work from other bases (</a:t>
            </a:r>
            <a:r>
              <a:rPr lang="en-GB" altLang="en-US" baseline="0" dirty="0" err="1" smtClean="0">
                <a:latin typeface="Arial" panose="020B0604020202020204" pitchFamily="34" charset="0"/>
              </a:rPr>
              <a:t>eg</a:t>
            </a:r>
            <a:r>
              <a:rPr lang="en-GB" altLang="en-US" baseline="0" dirty="0" smtClean="0">
                <a:latin typeface="Arial" panose="020B0604020202020204" pitchFamily="34" charset="0"/>
              </a:rPr>
              <a:t> home). Good for home-working and supporting women back into the workforce, widening talent pool. </a:t>
            </a:r>
            <a:endParaRPr lang="en-GB" altLang="en-US" dirty="0">
              <a:latin typeface="Arial" panose="020B0604020202020204" pitchFamily="34" charset="0"/>
            </a:endParaRPr>
          </a:p>
        </p:txBody>
      </p:sp>
    </p:spTree>
    <p:extLst>
      <p:ext uri="{BB962C8B-B14F-4D97-AF65-F5344CB8AC3E}">
        <p14:creationId xmlns:p14="http://schemas.microsoft.com/office/powerpoint/2010/main" val="30021752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a:extLst>
              <a:ext uri="{FF2B5EF4-FFF2-40B4-BE49-F238E27FC236}">
                <a16:creationId xmlns:a16="http://schemas.microsoft.com/office/drawing/2014/main" xmlns="" id="{AB27A5B3-D50C-4B81-9219-3B24FE8A5C9F}"/>
              </a:ext>
            </a:extLst>
          </p:cNvPr>
          <p:cNvSpPr txBox="1">
            <a:spLocks noGrp="1" noChangeArrowheads="1"/>
          </p:cNvSpPr>
          <p:nvPr/>
        </p:nvSpPr>
        <p:spPr bwMode="auto">
          <a:xfrm>
            <a:off x="3778250" y="9264650"/>
            <a:ext cx="288925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95DA8361-4A8A-42D8-8EC7-0227CF48F636}" type="slidenum">
              <a:rPr lang="en-US" altLang="en-US">
                <a:latin typeface="Arial" panose="020B0604020202020204" pitchFamily="34" charset="0"/>
              </a:rPr>
              <a:pPr algn="r" eaLnBrk="1" hangingPunct="1">
                <a:spcBef>
                  <a:spcPct val="0"/>
                </a:spcBef>
              </a:pPr>
              <a:t>14</a:t>
            </a:fld>
            <a:endParaRPr lang="en-US" altLang="en-US">
              <a:latin typeface="Arial" panose="020B0604020202020204" pitchFamily="34" charset="0"/>
            </a:endParaRPr>
          </a:p>
        </p:txBody>
      </p:sp>
      <p:sp>
        <p:nvSpPr>
          <p:cNvPr id="62467" name="Rectangle 2">
            <a:extLst>
              <a:ext uri="{FF2B5EF4-FFF2-40B4-BE49-F238E27FC236}">
                <a16:creationId xmlns:a16="http://schemas.microsoft.com/office/drawing/2014/main" xmlns="" id="{12BC5101-C689-4EC2-8641-2673E13F782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8" name="Rectangle 3">
            <a:extLst>
              <a:ext uri="{FF2B5EF4-FFF2-40B4-BE49-F238E27FC236}">
                <a16:creationId xmlns:a16="http://schemas.microsoft.com/office/drawing/2014/main" xmlns="" id="{36B4C3B8-1C8F-41D4-BEB1-BA07B4C3D8A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20426345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Technological</a:t>
            </a:r>
            <a:r>
              <a:rPr lang="en-GB" baseline="0" dirty="0" smtClean="0"/>
              <a:t> change is often resisted but resistance weakens following appropriate responses to it. Participation, communication and support – appropriate responses. Other end of the scale – negotiation, manipulation and </a:t>
            </a:r>
            <a:r>
              <a:rPr lang="en-GB" baseline="0" dirty="0" err="1" smtClean="0"/>
              <a:t>cohersion</a:t>
            </a:r>
            <a:r>
              <a:rPr lang="en-GB" baseline="0" dirty="0" smtClean="0"/>
              <a:t>. </a:t>
            </a:r>
            <a:endParaRPr lang="en-GB" dirty="0"/>
          </a:p>
        </p:txBody>
      </p:sp>
      <p:sp>
        <p:nvSpPr>
          <p:cNvPr id="4" name="Slide Number Placeholder 3"/>
          <p:cNvSpPr>
            <a:spLocks noGrp="1"/>
          </p:cNvSpPr>
          <p:nvPr>
            <p:ph type="sldNum" sz="quarter" idx="10"/>
          </p:nvPr>
        </p:nvSpPr>
        <p:spPr/>
        <p:txBody>
          <a:bodyPr/>
          <a:lstStyle/>
          <a:p>
            <a:fld id="{59829CEF-6ABC-4F70-BF35-E0FE7C740C09}" type="slidenum">
              <a:rPr lang="en-GB" smtClean="0"/>
              <a:t>15</a:t>
            </a:fld>
            <a:endParaRPr lang="en-GB"/>
          </a:p>
        </p:txBody>
      </p:sp>
    </p:spTree>
    <p:extLst>
      <p:ext uri="{BB962C8B-B14F-4D97-AF65-F5344CB8AC3E}">
        <p14:creationId xmlns:p14="http://schemas.microsoft.com/office/powerpoint/2010/main" val="42456676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Knowledge creation, transfer and management</a:t>
            </a:r>
            <a:r>
              <a:rPr lang="en-GB" baseline="0" dirty="0" smtClean="0"/>
              <a:t> are facilitated by ICTs. Leading edge organisations that use and manage knowledge tend to promote organisational learning as a source of competitive advantage. </a:t>
            </a:r>
            <a:endParaRPr lang="en-GB" dirty="0" smtClean="0"/>
          </a:p>
          <a:p>
            <a:endParaRPr lang="en-GB" dirty="0" smtClean="0"/>
          </a:p>
          <a:p>
            <a:r>
              <a:rPr lang="en-GB" dirty="0" smtClean="0"/>
              <a:t>KM </a:t>
            </a:r>
            <a:r>
              <a:rPr lang="en-GB" dirty="0"/>
              <a:t>is an enabler of organisational learning. </a:t>
            </a:r>
          </a:p>
          <a:p>
            <a:endParaRPr lang="en-GB" dirty="0"/>
          </a:p>
          <a:p>
            <a:r>
              <a:rPr lang="en-GB" dirty="0"/>
              <a:t>From the website KM World, 2017:</a:t>
            </a:r>
          </a:p>
          <a:p>
            <a:r>
              <a:rPr lang="en-GB" dirty="0"/>
              <a:t>http://www.kmworld.com/Articles/Editorial/What-Is-.../What-is-KM-Knowledge-Management-Explained-82405.aspx</a:t>
            </a:r>
          </a:p>
          <a:p>
            <a:endParaRPr lang="en-GB" dirty="0"/>
          </a:p>
          <a:p>
            <a:r>
              <a:rPr lang="en-GB" dirty="0"/>
              <a:t>Very early on in the KM movement, Davenport (1994) offered the still widely quoted definition:</a:t>
            </a:r>
          </a:p>
          <a:p>
            <a:r>
              <a:rPr lang="en-GB" dirty="0"/>
              <a:t>"Knowledge management is the process of capturing, distributing, and effectively using knowledge."</a:t>
            </a:r>
          </a:p>
          <a:p>
            <a:r>
              <a:rPr lang="en-GB" dirty="0"/>
              <a:t>This definition has the virtue of being simple, stark, and to the point.  A few years later, the Gartner Group created another second definition of KM, which is perhaps the most frequently cited one (Duhon, 1998):</a:t>
            </a:r>
          </a:p>
          <a:p>
            <a:r>
              <a:rPr lang="en-GB" dirty="0"/>
              <a:t>"Knowledge management is a discipline that promotes an integrated approach to identifying, capturing, evaluating, retrieving, and sharing all of an enterprise's information assets. These assets may include databases, documents, policies, procedures, and previously un-captured expertise and experience in individual workers."</a:t>
            </a:r>
          </a:p>
          <a:p>
            <a:r>
              <a:rPr lang="en-GB" dirty="0"/>
              <a:t>Both definitions share a very organizational, a very corporate orientation. KM, historically at least, is primarily about managing the knowledge of and in organizations.</a:t>
            </a:r>
          </a:p>
          <a:p>
            <a:endParaRPr lang="en-GB" dirty="0"/>
          </a:p>
          <a:p>
            <a:r>
              <a:rPr lang="en-GB" dirty="0"/>
              <a:t>In the KM literature, knowledge is most commonly categorized as either explicit or tacit (that which is in people's heads). This characterization is however rather too simple, but a more important point, and a criticism, is that it is misleading. A much more nuanced and useful characterization is to describe knowledge as explicit, implicit, and tacit.</a:t>
            </a:r>
          </a:p>
          <a:p>
            <a:r>
              <a:rPr lang="en-GB" dirty="0"/>
              <a:t>Explicit: information or knowledge that is set out in tangible form.</a:t>
            </a:r>
          </a:p>
          <a:p>
            <a:r>
              <a:rPr lang="en-GB" dirty="0"/>
              <a:t>Implicit: information or knowledge that is not set out in tangible form but could be made explicit.</a:t>
            </a:r>
          </a:p>
          <a:p>
            <a:r>
              <a:rPr lang="en-GB" dirty="0"/>
              <a:t>Tacit: information or knowledge that one would have extreme difficulty operationally setting out in tangible form.</a:t>
            </a:r>
          </a:p>
          <a:p>
            <a:r>
              <a:rPr lang="en-GB" dirty="0"/>
              <a:t>The classic example in the KM literature of true "tacit" knowledge is Nonaka and Takeuchi's example of the </a:t>
            </a:r>
            <a:r>
              <a:rPr lang="en-GB" dirty="0" err="1"/>
              <a:t>kinesthetic</a:t>
            </a:r>
            <a:r>
              <a:rPr lang="en-GB" dirty="0"/>
              <a:t> knowledge that was necessary to design and engineer a home bread maker, knowledge that could only be gained or transferred by having engineers work alongside bread makers and learn the motions and the "feel" necessary to knead bread dough (Nonaka &amp; Takeuchi, 1995).</a:t>
            </a:r>
          </a:p>
          <a:p>
            <a:r>
              <a:rPr lang="en-GB" dirty="0"/>
              <a:t>The danger of the explicit-tacit dichotomy is that by describing knowledge with only two categories, i.e., explicit, that which is set out in tangible form, and tacit, that which is within people, is that it then becomes easy to think overly simplistically in terms of explicit knowledge, which calls for "collecting" KM methodologies, and tacit knowledge, which calls for "connecting" KM methodologies, and to overlook the fact that, in many cases, what may be needed is to convert implicit tacit knowledge to explicit knowledge, for example the after action reports and debriefings described below.</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59829CEF-6ABC-4F70-BF35-E0FE7C740C09}" type="slidenum">
              <a:rPr lang="en-GB" smtClean="0"/>
              <a:t>16</a:t>
            </a:fld>
            <a:endParaRPr lang="en-GB"/>
          </a:p>
        </p:txBody>
      </p:sp>
    </p:spTree>
    <p:extLst>
      <p:ext uri="{BB962C8B-B14F-4D97-AF65-F5344CB8AC3E}">
        <p14:creationId xmlns:p14="http://schemas.microsoft.com/office/powerpoint/2010/main" val="42311210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a:extLst>
              <a:ext uri="{FF2B5EF4-FFF2-40B4-BE49-F238E27FC236}">
                <a16:creationId xmlns:a16="http://schemas.microsoft.com/office/drawing/2014/main" xmlns="" id="{30DD6BD4-8C53-4E42-A080-9222B952272E}"/>
              </a:ext>
            </a:extLst>
          </p:cNvPr>
          <p:cNvSpPr txBox="1">
            <a:spLocks noGrp="1" noChangeArrowheads="1"/>
          </p:cNvSpPr>
          <p:nvPr/>
        </p:nvSpPr>
        <p:spPr bwMode="auto">
          <a:xfrm>
            <a:off x="3778250" y="9264650"/>
            <a:ext cx="288925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F0CB4A7A-2AE2-447C-B658-EE3535700C38}" type="slidenum">
              <a:rPr lang="en-US" altLang="en-US">
                <a:latin typeface="Arial" panose="020B0604020202020204" pitchFamily="34" charset="0"/>
              </a:rPr>
              <a:pPr algn="r" eaLnBrk="1" hangingPunct="1">
                <a:spcBef>
                  <a:spcPct val="0"/>
                </a:spcBef>
              </a:pPr>
              <a:t>17</a:t>
            </a:fld>
            <a:endParaRPr lang="en-US" altLang="en-US">
              <a:latin typeface="Arial" panose="020B0604020202020204" pitchFamily="34" charset="0"/>
            </a:endParaRPr>
          </a:p>
        </p:txBody>
      </p:sp>
      <p:sp>
        <p:nvSpPr>
          <p:cNvPr id="66563" name="Rectangle 2">
            <a:extLst>
              <a:ext uri="{FF2B5EF4-FFF2-40B4-BE49-F238E27FC236}">
                <a16:creationId xmlns:a16="http://schemas.microsoft.com/office/drawing/2014/main" xmlns="" id="{CF99908A-7AFB-4EB2-83B9-53BC51D52FF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4" name="Rectangle 3">
            <a:extLst>
              <a:ext uri="{FF2B5EF4-FFF2-40B4-BE49-F238E27FC236}">
                <a16:creationId xmlns:a16="http://schemas.microsoft.com/office/drawing/2014/main" xmlns="" id="{B634C01A-531B-4FF1-8225-37C75EC18C8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dirty="0" smtClean="0">
                <a:latin typeface="Arial" panose="020B0604020202020204" pitchFamily="34" charset="0"/>
              </a:rPr>
              <a:t>Another branch of knowledge management</a:t>
            </a:r>
            <a:r>
              <a:rPr lang="en-GB" altLang="en-US" baseline="0" dirty="0" smtClean="0">
                <a:latin typeface="Arial" panose="020B0604020202020204" pitchFamily="34" charset="0"/>
              </a:rPr>
              <a:t> is based on the belief that organisations are capable of learning and that there is a link between learning theory and management. Knowledge management is closely related to organisational learning which recognises that learning and doing are more important to organisational success that dissemination and imitation. The purpose of knowledge management is to capture an organisation’s collective expertise and allocate it where it can achieve its greatest payoff.</a:t>
            </a:r>
          </a:p>
          <a:p>
            <a:pPr eaLnBrk="1" hangingPunct="1"/>
            <a:endParaRPr lang="en-GB" altLang="en-US" baseline="0" dirty="0" smtClean="0">
              <a:latin typeface="Arial" panose="020B0604020202020204" pitchFamily="34" charset="0"/>
            </a:endParaRPr>
          </a:p>
          <a:p>
            <a:pPr eaLnBrk="1" hangingPunct="1"/>
            <a:r>
              <a:rPr lang="en-GB" altLang="en-US" baseline="0" dirty="0" smtClean="0">
                <a:latin typeface="Arial" panose="020B0604020202020204" pitchFamily="34" charset="0"/>
              </a:rPr>
              <a:t>Organisational learning is about processes of individual and collective learning.  It is concerned with developing new knowledge or insights into how to influence people’s behaviour in organisations. Typically characterised as a three stage process – knowledge acquisition, dissemination and shared implementation. Such learning can be classified in a number of ways, </a:t>
            </a:r>
            <a:r>
              <a:rPr lang="en-GB" altLang="en-US" baseline="0" dirty="0" err="1" smtClean="0">
                <a:latin typeface="Arial" panose="020B0604020202020204" pitchFamily="34" charset="0"/>
              </a:rPr>
              <a:t>eg</a:t>
            </a:r>
            <a:r>
              <a:rPr lang="en-GB" altLang="en-US" baseline="0" dirty="0" smtClean="0">
                <a:latin typeface="Arial" panose="020B0604020202020204" pitchFamily="34" charset="0"/>
              </a:rPr>
              <a:t> single and double loop learning. </a:t>
            </a:r>
            <a:r>
              <a:rPr lang="en-GB" altLang="en-US" dirty="0" smtClean="0">
                <a:latin typeface="Arial" panose="020B0604020202020204" pitchFamily="34" charset="0"/>
              </a:rPr>
              <a:t>Single</a:t>
            </a:r>
            <a:r>
              <a:rPr lang="en-GB" altLang="en-US" baseline="0" dirty="0" smtClean="0">
                <a:latin typeface="Arial" panose="020B0604020202020204" pitchFamily="34" charset="0"/>
              </a:rPr>
              <a:t> loop or adaptive learning is incremental learning that corrects deviations from the norm by making small changes and improvements without challenging underpinning assumptions, beliefs or decisions. </a:t>
            </a:r>
          </a:p>
          <a:p>
            <a:pPr eaLnBrk="1" hangingPunct="1"/>
            <a:endParaRPr lang="en-GB" altLang="en-US" baseline="0" dirty="0" smtClean="0">
              <a:latin typeface="Arial" panose="020B0604020202020204" pitchFamily="34" charset="0"/>
            </a:endParaRPr>
          </a:p>
          <a:p>
            <a:pPr eaLnBrk="1" hangingPunct="1"/>
            <a:r>
              <a:rPr lang="en-GB" altLang="en-US" baseline="0" dirty="0" smtClean="0">
                <a:latin typeface="Arial" panose="020B0604020202020204" pitchFamily="34" charset="0"/>
              </a:rPr>
              <a:t>Double loop learning involved challenging the assumptions, beliefs or decisions. Learning takes place through examining the causes of problems so that a new learning loop is established. </a:t>
            </a:r>
          </a:p>
          <a:p>
            <a:pPr eaLnBrk="1" hangingPunct="1"/>
            <a:endParaRPr lang="en-GB" altLang="en-US" baseline="0" dirty="0" smtClean="0">
              <a:latin typeface="Arial" panose="020B0604020202020204" pitchFamily="34" charset="0"/>
            </a:endParaRPr>
          </a:p>
          <a:p>
            <a:pPr eaLnBrk="1" hangingPunct="1"/>
            <a:r>
              <a:rPr lang="en-GB" altLang="en-US" baseline="0" dirty="0" smtClean="0">
                <a:latin typeface="Arial" panose="020B0604020202020204" pitchFamily="34" charset="0"/>
              </a:rPr>
              <a:t>Methods of organisational learning vary – </a:t>
            </a:r>
            <a:r>
              <a:rPr lang="en-GB" altLang="en-US" baseline="0" dirty="0" err="1" smtClean="0">
                <a:latin typeface="Arial" panose="020B0604020202020204" pitchFamily="34" charset="0"/>
              </a:rPr>
              <a:t>eg</a:t>
            </a:r>
            <a:r>
              <a:rPr lang="en-GB" altLang="en-US" baseline="0" dirty="0" smtClean="0">
                <a:latin typeface="Arial" panose="020B0604020202020204" pitchFamily="34" charset="0"/>
              </a:rPr>
              <a:t> event triggered learning, ‘learning organisation’. </a:t>
            </a:r>
            <a:endParaRPr lang="en-GB" altLang="en-US" dirty="0">
              <a:latin typeface="Arial" panose="020B0604020202020204" pitchFamily="34" charset="0"/>
            </a:endParaRPr>
          </a:p>
        </p:txBody>
      </p:sp>
    </p:spTree>
    <p:extLst>
      <p:ext uri="{BB962C8B-B14F-4D97-AF65-F5344CB8AC3E}">
        <p14:creationId xmlns:p14="http://schemas.microsoft.com/office/powerpoint/2010/main" val="42087352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a:extLst>
              <a:ext uri="{FF2B5EF4-FFF2-40B4-BE49-F238E27FC236}">
                <a16:creationId xmlns:a16="http://schemas.microsoft.com/office/drawing/2014/main" xmlns="" id="{1ED6A3BB-6DF8-408C-9DF7-A9CD95682FBD}"/>
              </a:ext>
            </a:extLst>
          </p:cNvPr>
          <p:cNvSpPr txBox="1">
            <a:spLocks noGrp="1" noChangeArrowheads="1"/>
          </p:cNvSpPr>
          <p:nvPr/>
        </p:nvSpPr>
        <p:spPr bwMode="auto">
          <a:xfrm>
            <a:off x="3778250" y="9264650"/>
            <a:ext cx="288925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E657DD2E-B798-46F0-8515-78DB269ACCB5}" type="slidenum">
              <a:rPr lang="en-US" altLang="en-US">
                <a:latin typeface="Arial" panose="020B0604020202020204" pitchFamily="34" charset="0"/>
              </a:rPr>
              <a:pPr algn="r" eaLnBrk="1" hangingPunct="1">
                <a:spcBef>
                  <a:spcPct val="0"/>
                </a:spcBef>
              </a:pPr>
              <a:t>18</a:t>
            </a:fld>
            <a:endParaRPr lang="en-US" altLang="en-US">
              <a:latin typeface="Arial" panose="020B0604020202020204" pitchFamily="34" charset="0"/>
            </a:endParaRPr>
          </a:p>
        </p:txBody>
      </p:sp>
      <p:sp>
        <p:nvSpPr>
          <p:cNvPr id="68611" name="Rectangle 2">
            <a:extLst>
              <a:ext uri="{FF2B5EF4-FFF2-40B4-BE49-F238E27FC236}">
                <a16:creationId xmlns:a16="http://schemas.microsoft.com/office/drawing/2014/main" xmlns="" id="{975CDDBE-76AE-4CED-855C-DCE9748EC53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2" name="Rectangle 3">
            <a:extLst>
              <a:ext uri="{FF2B5EF4-FFF2-40B4-BE49-F238E27FC236}">
                <a16:creationId xmlns:a16="http://schemas.microsoft.com/office/drawing/2014/main" xmlns="" id="{7F4D4A37-3A34-44D1-B8ED-19BC69F545E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dirty="0">
                <a:latin typeface="Arial" panose="020B0604020202020204" pitchFamily="34" charset="0"/>
              </a:rPr>
              <a:t>KM is the enabler of organisational learning. Culture very important. </a:t>
            </a:r>
          </a:p>
        </p:txBody>
      </p:sp>
    </p:spTree>
    <p:extLst>
      <p:ext uri="{BB962C8B-B14F-4D97-AF65-F5344CB8AC3E}">
        <p14:creationId xmlns:p14="http://schemas.microsoft.com/office/powerpoint/2010/main" val="17895437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9829CEF-6ABC-4F70-BF35-E0FE7C740C09}" type="slidenum">
              <a:rPr lang="en-GB" smtClean="0"/>
              <a:t>19</a:t>
            </a:fld>
            <a:endParaRPr lang="en-GB"/>
          </a:p>
        </p:txBody>
      </p:sp>
    </p:spTree>
    <p:extLst>
      <p:ext uri="{BB962C8B-B14F-4D97-AF65-F5344CB8AC3E}">
        <p14:creationId xmlns:p14="http://schemas.microsoft.com/office/powerpoint/2010/main" val="14760570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a:extLst>
              <a:ext uri="{FF2B5EF4-FFF2-40B4-BE49-F238E27FC236}">
                <a16:creationId xmlns:a16="http://schemas.microsoft.com/office/drawing/2014/main" xmlns="" id="{511D0001-7121-4933-99A4-8F7CA3878D13}"/>
              </a:ext>
            </a:extLst>
          </p:cNvPr>
          <p:cNvSpPr txBox="1">
            <a:spLocks noGrp="1" noChangeArrowheads="1"/>
          </p:cNvSpPr>
          <p:nvPr/>
        </p:nvSpPr>
        <p:spPr bwMode="auto">
          <a:xfrm>
            <a:off x="3778250" y="9264650"/>
            <a:ext cx="288925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9205213E-7539-49EE-83A6-5295010D2A42}" type="slidenum">
              <a:rPr lang="en-US" altLang="en-US">
                <a:latin typeface="Arial" panose="020B0604020202020204" pitchFamily="34" charset="0"/>
              </a:rPr>
              <a:pPr algn="r" eaLnBrk="1" hangingPunct="1">
                <a:spcBef>
                  <a:spcPct val="0"/>
                </a:spcBef>
              </a:pPr>
              <a:t>20</a:t>
            </a:fld>
            <a:endParaRPr lang="en-US" altLang="en-US">
              <a:latin typeface="Arial" panose="020B0604020202020204" pitchFamily="34" charset="0"/>
            </a:endParaRPr>
          </a:p>
        </p:txBody>
      </p:sp>
      <p:sp>
        <p:nvSpPr>
          <p:cNvPr id="70659" name="Rectangle 2">
            <a:extLst>
              <a:ext uri="{FF2B5EF4-FFF2-40B4-BE49-F238E27FC236}">
                <a16:creationId xmlns:a16="http://schemas.microsoft.com/office/drawing/2014/main" xmlns="" id="{9EC0C158-70D5-4EC7-9ED5-03B654784C5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60" name="Rectangle 3">
            <a:extLst>
              <a:ext uri="{FF2B5EF4-FFF2-40B4-BE49-F238E27FC236}">
                <a16:creationId xmlns:a16="http://schemas.microsoft.com/office/drawing/2014/main" xmlns="" id="{A9D920D6-2FA5-4C2A-A4B6-3F956A38601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36966302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20BF5205-F3CA-41A0-9C07-3CAD5E89937F}" type="datetimeFigureOut">
              <a:rPr lang="en-GB" smtClean="0"/>
              <a:t>28/11/2017</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D3E03316-5886-4CC2-BA83-411B90EA7F4F}" type="slidenum">
              <a:rPr lang="en-GB" smtClean="0"/>
              <a:t>‹#›</a:t>
            </a:fld>
            <a:endParaRPr lang="en-GB"/>
          </a:p>
        </p:txBody>
      </p:sp>
    </p:spTree>
    <p:extLst>
      <p:ext uri="{BB962C8B-B14F-4D97-AF65-F5344CB8AC3E}">
        <p14:creationId xmlns:p14="http://schemas.microsoft.com/office/powerpoint/2010/main" val="4705980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0BF5205-F3CA-41A0-9C07-3CAD5E89937F}" type="datetimeFigureOut">
              <a:rPr lang="en-GB" smtClean="0"/>
              <a:t>28/11/2017</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D3E03316-5886-4CC2-BA83-411B90EA7F4F}" type="slidenum">
              <a:rPr lang="en-GB" smtClean="0"/>
              <a:t>‹#›</a:t>
            </a:fld>
            <a:endParaRPr lang="en-GB"/>
          </a:p>
        </p:txBody>
      </p:sp>
    </p:spTree>
    <p:extLst>
      <p:ext uri="{BB962C8B-B14F-4D97-AF65-F5344CB8AC3E}">
        <p14:creationId xmlns:p14="http://schemas.microsoft.com/office/powerpoint/2010/main" val="6487900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0BF5205-F3CA-41A0-9C07-3CAD5E89937F}" type="datetimeFigureOut">
              <a:rPr lang="en-GB" smtClean="0"/>
              <a:t>28/11/2017</a:t>
            </a:fld>
            <a:endParaRPr lang="en-GB"/>
          </a:p>
        </p:txBody>
      </p:sp>
      <p:sp>
        <p:nvSpPr>
          <p:cNvPr id="6" name="Slide Number Placeholder 5"/>
          <p:cNvSpPr>
            <a:spLocks noGrp="1"/>
          </p:cNvSpPr>
          <p:nvPr>
            <p:ph type="sldNum" sz="quarter" idx="12"/>
          </p:nvPr>
        </p:nvSpPr>
        <p:spPr/>
        <p:txBody>
          <a:bodyPr/>
          <a:lstStyle/>
          <a:p>
            <a:fld id="{D3E03316-5886-4CC2-BA83-411B90EA7F4F}" type="slidenum">
              <a:rPr lang="en-GB" smtClean="0"/>
              <a:t>‹#›</a:t>
            </a:fld>
            <a:endParaRPr lang="en-GB"/>
          </a:p>
        </p:txBody>
      </p:sp>
    </p:spTree>
    <p:extLst>
      <p:ext uri="{BB962C8B-B14F-4D97-AF65-F5344CB8AC3E}">
        <p14:creationId xmlns:p14="http://schemas.microsoft.com/office/powerpoint/2010/main" val="37706763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0BF5205-F3CA-41A0-9C07-3CAD5E89937F}" type="datetimeFigureOut">
              <a:rPr lang="en-GB" smtClean="0"/>
              <a:t>28/11/2017</a:t>
            </a:fld>
            <a:endParaRPr lang="en-GB"/>
          </a:p>
        </p:txBody>
      </p:sp>
      <p:sp>
        <p:nvSpPr>
          <p:cNvPr id="7" name="Slide Number Placeholder 6"/>
          <p:cNvSpPr>
            <a:spLocks noGrp="1"/>
          </p:cNvSpPr>
          <p:nvPr>
            <p:ph type="sldNum" sz="quarter" idx="12"/>
          </p:nvPr>
        </p:nvSpPr>
        <p:spPr/>
        <p:txBody>
          <a:bodyPr/>
          <a:lstStyle/>
          <a:p>
            <a:fld id="{D3E03316-5886-4CC2-BA83-411B90EA7F4F}" type="slidenum">
              <a:rPr lang="en-GB" smtClean="0"/>
              <a:t>‹#›</a:t>
            </a:fld>
            <a:endParaRPr lang="en-GB"/>
          </a:p>
        </p:txBody>
      </p:sp>
    </p:spTree>
    <p:extLst>
      <p:ext uri="{BB962C8B-B14F-4D97-AF65-F5344CB8AC3E}">
        <p14:creationId xmlns:p14="http://schemas.microsoft.com/office/powerpoint/2010/main" val="3022802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0BF5205-F3CA-41A0-9C07-3CAD5E89937F}" type="datetimeFigureOut">
              <a:rPr lang="en-GB" smtClean="0"/>
              <a:t>28/11/2017</a:t>
            </a:fld>
            <a:endParaRPr lang="en-GB"/>
          </a:p>
        </p:txBody>
      </p:sp>
      <p:sp>
        <p:nvSpPr>
          <p:cNvPr id="9" name="Slide Number Placeholder 8"/>
          <p:cNvSpPr>
            <a:spLocks noGrp="1"/>
          </p:cNvSpPr>
          <p:nvPr>
            <p:ph type="sldNum" sz="quarter" idx="12"/>
          </p:nvPr>
        </p:nvSpPr>
        <p:spPr/>
        <p:txBody>
          <a:bodyPr/>
          <a:lstStyle/>
          <a:p>
            <a:fld id="{D3E03316-5886-4CC2-BA83-411B90EA7F4F}" type="slidenum">
              <a:rPr lang="en-GB" smtClean="0"/>
              <a:t>‹#›</a:t>
            </a:fld>
            <a:endParaRPr lang="en-GB"/>
          </a:p>
        </p:txBody>
      </p:sp>
    </p:spTree>
    <p:extLst>
      <p:ext uri="{BB962C8B-B14F-4D97-AF65-F5344CB8AC3E}">
        <p14:creationId xmlns:p14="http://schemas.microsoft.com/office/powerpoint/2010/main" val="11450886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0BF5205-F3CA-41A0-9C07-3CAD5E89937F}" type="datetimeFigureOut">
              <a:rPr lang="en-GB" smtClean="0"/>
              <a:t>28/11/2017</a:t>
            </a:fld>
            <a:endParaRPr lang="en-GB"/>
          </a:p>
        </p:txBody>
      </p:sp>
      <p:sp>
        <p:nvSpPr>
          <p:cNvPr id="5" name="Slide Number Placeholder 4"/>
          <p:cNvSpPr>
            <a:spLocks noGrp="1"/>
          </p:cNvSpPr>
          <p:nvPr>
            <p:ph type="sldNum" sz="quarter" idx="12"/>
          </p:nvPr>
        </p:nvSpPr>
        <p:spPr/>
        <p:txBody>
          <a:bodyPr/>
          <a:lstStyle/>
          <a:p>
            <a:fld id="{D3E03316-5886-4CC2-BA83-411B90EA7F4F}" type="slidenum">
              <a:rPr lang="en-GB" smtClean="0"/>
              <a:t>‹#›</a:t>
            </a:fld>
            <a:endParaRPr lang="en-GB"/>
          </a:p>
        </p:txBody>
      </p:sp>
    </p:spTree>
    <p:extLst>
      <p:ext uri="{BB962C8B-B14F-4D97-AF65-F5344CB8AC3E}">
        <p14:creationId xmlns:p14="http://schemas.microsoft.com/office/powerpoint/2010/main" val="13207043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BF5205-F3CA-41A0-9C07-3CAD5E89937F}" type="datetimeFigureOut">
              <a:rPr lang="en-GB" smtClean="0"/>
              <a:t>28/11/2017</a:t>
            </a:fld>
            <a:endParaRPr lang="en-GB"/>
          </a:p>
        </p:txBody>
      </p:sp>
      <p:sp>
        <p:nvSpPr>
          <p:cNvPr id="4" name="Slide Number Placeholder 3"/>
          <p:cNvSpPr>
            <a:spLocks noGrp="1"/>
          </p:cNvSpPr>
          <p:nvPr>
            <p:ph type="sldNum" sz="quarter" idx="12"/>
          </p:nvPr>
        </p:nvSpPr>
        <p:spPr/>
        <p:txBody>
          <a:bodyPr/>
          <a:lstStyle/>
          <a:p>
            <a:fld id="{D3E03316-5886-4CC2-BA83-411B90EA7F4F}" type="slidenum">
              <a:rPr lang="en-GB" smtClean="0"/>
              <a:t>‹#›</a:t>
            </a:fld>
            <a:endParaRPr lang="en-GB"/>
          </a:p>
        </p:txBody>
      </p:sp>
    </p:spTree>
    <p:extLst>
      <p:ext uri="{BB962C8B-B14F-4D97-AF65-F5344CB8AC3E}">
        <p14:creationId xmlns:p14="http://schemas.microsoft.com/office/powerpoint/2010/main" val="13603013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0BF5205-F3CA-41A0-9C07-3CAD5E89937F}" type="datetimeFigureOut">
              <a:rPr lang="en-GB" smtClean="0"/>
              <a:t>28/11/2017</a:t>
            </a:fld>
            <a:endParaRPr lang="en-GB"/>
          </a:p>
        </p:txBody>
      </p:sp>
      <p:sp>
        <p:nvSpPr>
          <p:cNvPr id="7" name="Slide Number Placeholder 6"/>
          <p:cNvSpPr>
            <a:spLocks noGrp="1"/>
          </p:cNvSpPr>
          <p:nvPr>
            <p:ph type="sldNum" sz="quarter" idx="12"/>
          </p:nvPr>
        </p:nvSpPr>
        <p:spPr/>
        <p:txBody>
          <a:bodyPr/>
          <a:lstStyle/>
          <a:p>
            <a:fld id="{D3E03316-5886-4CC2-BA83-411B90EA7F4F}" type="slidenum">
              <a:rPr lang="en-GB" smtClean="0"/>
              <a:t>‹#›</a:t>
            </a:fld>
            <a:endParaRPr lang="en-GB"/>
          </a:p>
        </p:txBody>
      </p:sp>
    </p:spTree>
    <p:extLst>
      <p:ext uri="{BB962C8B-B14F-4D97-AF65-F5344CB8AC3E}">
        <p14:creationId xmlns:p14="http://schemas.microsoft.com/office/powerpoint/2010/main" val="5824807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0BF5205-F3CA-41A0-9C07-3CAD5E89937F}" type="datetimeFigureOut">
              <a:rPr lang="en-GB" smtClean="0"/>
              <a:t>28/11/2017</a:t>
            </a:fld>
            <a:endParaRPr lang="en-GB"/>
          </a:p>
        </p:txBody>
      </p:sp>
      <p:sp>
        <p:nvSpPr>
          <p:cNvPr id="7" name="Slide Number Placeholder 6"/>
          <p:cNvSpPr>
            <a:spLocks noGrp="1"/>
          </p:cNvSpPr>
          <p:nvPr>
            <p:ph type="sldNum" sz="quarter" idx="12"/>
          </p:nvPr>
        </p:nvSpPr>
        <p:spPr/>
        <p:txBody>
          <a:bodyPr/>
          <a:lstStyle/>
          <a:p>
            <a:fld id="{D3E03316-5886-4CC2-BA83-411B90EA7F4F}" type="slidenum">
              <a:rPr lang="en-GB" smtClean="0"/>
              <a:t>‹#›</a:t>
            </a:fld>
            <a:endParaRPr lang="en-GB"/>
          </a:p>
        </p:txBody>
      </p:sp>
    </p:spTree>
    <p:extLst>
      <p:ext uri="{BB962C8B-B14F-4D97-AF65-F5344CB8AC3E}">
        <p14:creationId xmlns:p14="http://schemas.microsoft.com/office/powerpoint/2010/main" val="28293701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0BF5205-F3CA-41A0-9C07-3CAD5E89937F}" type="datetimeFigureOut">
              <a:rPr lang="en-GB" smtClean="0"/>
              <a:t>28/11/2017</a:t>
            </a:fld>
            <a:endParaRPr lang="en-GB"/>
          </a:p>
        </p:txBody>
      </p:sp>
      <p:sp>
        <p:nvSpPr>
          <p:cNvPr id="6" name="Slide Number Placeholder 5"/>
          <p:cNvSpPr>
            <a:spLocks noGrp="1"/>
          </p:cNvSpPr>
          <p:nvPr>
            <p:ph type="sldNum" sz="quarter" idx="12"/>
          </p:nvPr>
        </p:nvSpPr>
        <p:spPr/>
        <p:txBody>
          <a:bodyPr/>
          <a:lstStyle/>
          <a:p>
            <a:fld id="{D3E03316-5886-4CC2-BA83-411B90EA7F4F}" type="slidenum">
              <a:rPr lang="en-GB" smtClean="0"/>
              <a:t>‹#›</a:t>
            </a:fld>
            <a:endParaRPr lang="en-GB"/>
          </a:p>
        </p:txBody>
      </p:sp>
    </p:spTree>
    <p:extLst>
      <p:ext uri="{BB962C8B-B14F-4D97-AF65-F5344CB8AC3E}">
        <p14:creationId xmlns:p14="http://schemas.microsoft.com/office/powerpoint/2010/main" val="528751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0BF5205-F3CA-41A0-9C07-3CAD5E89937F}" type="datetimeFigureOut">
              <a:rPr lang="en-GB" smtClean="0"/>
              <a:t>28/11/2017</a:t>
            </a:fld>
            <a:endParaRPr lang="en-GB"/>
          </a:p>
        </p:txBody>
      </p:sp>
      <p:sp>
        <p:nvSpPr>
          <p:cNvPr id="6" name="Slide Number Placeholder 5"/>
          <p:cNvSpPr>
            <a:spLocks noGrp="1"/>
          </p:cNvSpPr>
          <p:nvPr>
            <p:ph type="sldNum" sz="quarter" idx="12"/>
          </p:nvPr>
        </p:nvSpPr>
        <p:spPr/>
        <p:txBody>
          <a:bodyPr/>
          <a:lstStyle/>
          <a:p>
            <a:fld id="{D3E03316-5886-4CC2-BA83-411B90EA7F4F}" type="slidenum">
              <a:rPr lang="en-GB" smtClean="0"/>
              <a:t>‹#›</a:t>
            </a:fld>
            <a:endParaRPr lang="en-GB"/>
          </a:p>
        </p:txBody>
      </p:sp>
    </p:spTree>
    <p:extLst>
      <p:ext uri="{BB962C8B-B14F-4D97-AF65-F5344CB8AC3E}">
        <p14:creationId xmlns:p14="http://schemas.microsoft.com/office/powerpoint/2010/main" val="26034170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20BF5205-F3CA-41A0-9C07-3CAD5E89937F}" type="datetimeFigureOut">
              <a:rPr lang="en-GB" smtClean="0"/>
              <a:t>28/11/2017</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D3E03316-5886-4CC2-BA83-411B90EA7F4F}" type="slidenum">
              <a:rPr lang="en-GB" smtClean="0"/>
              <a:t>‹#›</a:t>
            </a:fld>
            <a:endParaRPr lang="en-GB"/>
          </a:p>
        </p:txBody>
      </p:sp>
    </p:spTree>
    <p:extLst>
      <p:ext uri="{BB962C8B-B14F-4D97-AF65-F5344CB8AC3E}">
        <p14:creationId xmlns:p14="http://schemas.microsoft.com/office/powerpoint/2010/main" val="23862123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0BF5205-F3CA-41A0-9C07-3CAD5E89937F}" type="datetimeFigureOut">
              <a:rPr lang="en-GB" smtClean="0"/>
              <a:t>28/11/2017</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D3E03316-5886-4CC2-BA83-411B90EA7F4F}" type="slidenum">
              <a:rPr lang="en-GB" smtClean="0"/>
              <a:t>‹#›</a:t>
            </a:fld>
            <a:endParaRPr lang="en-GB"/>
          </a:p>
        </p:txBody>
      </p:sp>
    </p:spTree>
    <p:extLst>
      <p:ext uri="{BB962C8B-B14F-4D97-AF65-F5344CB8AC3E}">
        <p14:creationId xmlns:p14="http://schemas.microsoft.com/office/powerpoint/2010/main" val="20473155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0BF5205-F3CA-41A0-9C07-3CAD5E89937F}" type="datetimeFigureOut">
              <a:rPr lang="en-GB" smtClean="0"/>
              <a:t>28/11/2017</a:t>
            </a:fld>
            <a:endParaRPr lang="en-GB"/>
          </a:p>
        </p:txBody>
      </p:sp>
      <p:sp>
        <p:nvSpPr>
          <p:cNvPr id="6" name="Slide Number Placeholder 5"/>
          <p:cNvSpPr>
            <a:spLocks noGrp="1"/>
          </p:cNvSpPr>
          <p:nvPr>
            <p:ph type="sldNum" sz="quarter" idx="12"/>
          </p:nvPr>
        </p:nvSpPr>
        <p:spPr/>
        <p:txBody>
          <a:bodyPr/>
          <a:lstStyle/>
          <a:p>
            <a:fld id="{D3E03316-5886-4CC2-BA83-411B90EA7F4F}" type="slidenum">
              <a:rPr lang="en-GB" smtClean="0"/>
              <a:t>‹#›</a:t>
            </a:fld>
            <a:endParaRPr lang="en-GB"/>
          </a:p>
        </p:txBody>
      </p:sp>
    </p:spTree>
    <p:extLst>
      <p:ext uri="{BB962C8B-B14F-4D97-AF65-F5344CB8AC3E}">
        <p14:creationId xmlns:p14="http://schemas.microsoft.com/office/powerpoint/2010/main" val="14785594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0BF5205-F3CA-41A0-9C07-3CAD5E89937F}" type="datetimeFigureOut">
              <a:rPr lang="en-GB" smtClean="0"/>
              <a:t>28/11/2017</a:t>
            </a:fld>
            <a:endParaRPr lang="en-GB"/>
          </a:p>
        </p:txBody>
      </p:sp>
      <p:sp>
        <p:nvSpPr>
          <p:cNvPr id="7" name="Slide Number Placeholder 6"/>
          <p:cNvSpPr>
            <a:spLocks noGrp="1"/>
          </p:cNvSpPr>
          <p:nvPr>
            <p:ph type="sldNum" sz="quarter" idx="12"/>
          </p:nvPr>
        </p:nvSpPr>
        <p:spPr/>
        <p:txBody>
          <a:bodyPr/>
          <a:lstStyle/>
          <a:p>
            <a:fld id="{D3E03316-5886-4CC2-BA83-411B90EA7F4F}" type="slidenum">
              <a:rPr lang="en-GB" smtClean="0"/>
              <a:t>‹#›</a:t>
            </a:fld>
            <a:endParaRPr lang="en-GB"/>
          </a:p>
        </p:txBody>
      </p:sp>
    </p:spTree>
    <p:extLst>
      <p:ext uri="{BB962C8B-B14F-4D97-AF65-F5344CB8AC3E}">
        <p14:creationId xmlns:p14="http://schemas.microsoft.com/office/powerpoint/2010/main" val="41729114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0BF5205-F3CA-41A0-9C07-3CAD5E89937F}" type="datetimeFigureOut">
              <a:rPr lang="en-GB" smtClean="0"/>
              <a:t>28/11/2017</a:t>
            </a:fld>
            <a:endParaRPr lang="en-GB"/>
          </a:p>
        </p:txBody>
      </p:sp>
      <p:sp>
        <p:nvSpPr>
          <p:cNvPr id="9" name="Slide Number Placeholder 8"/>
          <p:cNvSpPr>
            <a:spLocks noGrp="1"/>
          </p:cNvSpPr>
          <p:nvPr>
            <p:ph type="sldNum" sz="quarter" idx="12"/>
          </p:nvPr>
        </p:nvSpPr>
        <p:spPr/>
        <p:txBody>
          <a:bodyPr/>
          <a:lstStyle/>
          <a:p>
            <a:fld id="{D3E03316-5886-4CC2-BA83-411B90EA7F4F}" type="slidenum">
              <a:rPr lang="en-GB" smtClean="0"/>
              <a:t>‹#›</a:t>
            </a:fld>
            <a:endParaRPr lang="en-GB"/>
          </a:p>
        </p:txBody>
      </p:sp>
    </p:spTree>
    <p:extLst>
      <p:ext uri="{BB962C8B-B14F-4D97-AF65-F5344CB8AC3E}">
        <p14:creationId xmlns:p14="http://schemas.microsoft.com/office/powerpoint/2010/main" val="4922869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0BF5205-F3CA-41A0-9C07-3CAD5E89937F}" type="datetimeFigureOut">
              <a:rPr lang="en-GB" smtClean="0"/>
              <a:t>28/11/2017</a:t>
            </a:fld>
            <a:endParaRPr lang="en-GB"/>
          </a:p>
        </p:txBody>
      </p:sp>
      <p:sp>
        <p:nvSpPr>
          <p:cNvPr id="5" name="Slide Number Placeholder 4"/>
          <p:cNvSpPr>
            <a:spLocks noGrp="1"/>
          </p:cNvSpPr>
          <p:nvPr>
            <p:ph type="sldNum" sz="quarter" idx="12"/>
          </p:nvPr>
        </p:nvSpPr>
        <p:spPr/>
        <p:txBody>
          <a:bodyPr/>
          <a:lstStyle/>
          <a:p>
            <a:fld id="{D3E03316-5886-4CC2-BA83-411B90EA7F4F}" type="slidenum">
              <a:rPr lang="en-GB" smtClean="0"/>
              <a:t>‹#›</a:t>
            </a:fld>
            <a:endParaRPr lang="en-GB"/>
          </a:p>
        </p:txBody>
      </p:sp>
    </p:spTree>
    <p:extLst>
      <p:ext uri="{BB962C8B-B14F-4D97-AF65-F5344CB8AC3E}">
        <p14:creationId xmlns:p14="http://schemas.microsoft.com/office/powerpoint/2010/main" val="33986937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BF5205-F3CA-41A0-9C07-3CAD5E89937F}" type="datetimeFigureOut">
              <a:rPr lang="en-GB" smtClean="0"/>
              <a:t>28/11/2017</a:t>
            </a:fld>
            <a:endParaRPr lang="en-GB"/>
          </a:p>
        </p:txBody>
      </p:sp>
      <p:sp>
        <p:nvSpPr>
          <p:cNvPr id="4" name="Slide Number Placeholder 3"/>
          <p:cNvSpPr>
            <a:spLocks noGrp="1"/>
          </p:cNvSpPr>
          <p:nvPr>
            <p:ph type="sldNum" sz="quarter" idx="12"/>
          </p:nvPr>
        </p:nvSpPr>
        <p:spPr/>
        <p:txBody>
          <a:bodyPr/>
          <a:lstStyle/>
          <a:p>
            <a:fld id="{D3E03316-5886-4CC2-BA83-411B90EA7F4F}" type="slidenum">
              <a:rPr lang="en-GB" smtClean="0"/>
              <a:t>‹#›</a:t>
            </a:fld>
            <a:endParaRPr lang="en-GB"/>
          </a:p>
        </p:txBody>
      </p:sp>
    </p:spTree>
    <p:extLst>
      <p:ext uri="{BB962C8B-B14F-4D97-AF65-F5344CB8AC3E}">
        <p14:creationId xmlns:p14="http://schemas.microsoft.com/office/powerpoint/2010/main" val="45627727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0BF5205-F3CA-41A0-9C07-3CAD5E89937F}" type="datetimeFigureOut">
              <a:rPr lang="en-GB" smtClean="0"/>
              <a:t>28/11/2017</a:t>
            </a:fld>
            <a:endParaRPr lang="en-GB"/>
          </a:p>
        </p:txBody>
      </p:sp>
      <p:sp>
        <p:nvSpPr>
          <p:cNvPr id="7" name="Slide Number Placeholder 6"/>
          <p:cNvSpPr>
            <a:spLocks noGrp="1"/>
          </p:cNvSpPr>
          <p:nvPr>
            <p:ph type="sldNum" sz="quarter" idx="12"/>
          </p:nvPr>
        </p:nvSpPr>
        <p:spPr/>
        <p:txBody>
          <a:bodyPr/>
          <a:lstStyle/>
          <a:p>
            <a:fld id="{D3E03316-5886-4CC2-BA83-411B90EA7F4F}" type="slidenum">
              <a:rPr lang="en-GB" smtClean="0"/>
              <a:t>‹#›</a:t>
            </a:fld>
            <a:endParaRPr lang="en-GB"/>
          </a:p>
        </p:txBody>
      </p:sp>
    </p:spTree>
    <p:extLst>
      <p:ext uri="{BB962C8B-B14F-4D97-AF65-F5344CB8AC3E}">
        <p14:creationId xmlns:p14="http://schemas.microsoft.com/office/powerpoint/2010/main" val="402202358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0BF5205-F3CA-41A0-9C07-3CAD5E89937F}" type="datetimeFigureOut">
              <a:rPr lang="en-GB" smtClean="0"/>
              <a:t>28/11/2017</a:t>
            </a:fld>
            <a:endParaRPr lang="en-GB"/>
          </a:p>
        </p:txBody>
      </p:sp>
      <p:sp>
        <p:nvSpPr>
          <p:cNvPr id="7" name="Slide Number Placeholder 6"/>
          <p:cNvSpPr>
            <a:spLocks noGrp="1"/>
          </p:cNvSpPr>
          <p:nvPr>
            <p:ph type="sldNum" sz="quarter" idx="12"/>
          </p:nvPr>
        </p:nvSpPr>
        <p:spPr/>
        <p:txBody>
          <a:bodyPr/>
          <a:lstStyle/>
          <a:p>
            <a:fld id="{D3E03316-5886-4CC2-BA83-411B90EA7F4F}" type="slidenum">
              <a:rPr lang="en-GB" smtClean="0"/>
              <a:t>‹#›</a:t>
            </a:fld>
            <a:endParaRPr lang="en-GB"/>
          </a:p>
        </p:txBody>
      </p:sp>
    </p:spTree>
    <p:extLst>
      <p:ext uri="{BB962C8B-B14F-4D97-AF65-F5344CB8AC3E}">
        <p14:creationId xmlns:p14="http://schemas.microsoft.com/office/powerpoint/2010/main" val="64504406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0BF5205-F3CA-41A0-9C07-3CAD5E89937F}" type="datetimeFigureOut">
              <a:rPr lang="en-GB" smtClean="0"/>
              <a:t>28/11/2017</a:t>
            </a:fld>
            <a:endParaRPr lang="en-GB"/>
          </a:p>
        </p:txBody>
      </p:sp>
      <p:sp>
        <p:nvSpPr>
          <p:cNvPr id="6" name="Slide Number Placeholder 5"/>
          <p:cNvSpPr>
            <a:spLocks noGrp="1"/>
          </p:cNvSpPr>
          <p:nvPr>
            <p:ph type="sldNum" sz="quarter" idx="12"/>
          </p:nvPr>
        </p:nvSpPr>
        <p:spPr/>
        <p:txBody>
          <a:bodyPr/>
          <a:lstStyle/>
          <a:p>
            <a:fld id="{D3E03316-5886-4CC2-BA83-411B90EA7F4F}" type="slidenum">
              <a:rPr lang="en-GB" smtClean="0"/>
              <a:t>‹#›</a:t>
            </a:fld>
            <a:endParaRPr lang="en-GB"/>
          </a:p>
        </p:txBody>
      </p:sp>
    </p:spTree>
    <p:extLst>
      <p:ext uri="{BB962C8B-B14F-4D97-AF65-F5344CB8AC3E}">
        <p14:creationId xmlns:p14="http://schemas.microsoft.com/office/powerpoint/2010/main" val="176558624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0BF5205-F3CA-41A0-9C07-3CAD5E89937F}" type="datetimeFigureOut">
              <a:rPr lang="en-GB" smtClean="0"/>
              <a:t>28/11/2017</a:t>
            </a:fld>
            <a:endParaRPr lang="en-GB"/>
          </a:p>
        </p:txBody>
      </p:sp>
      <p:sp>
        <p:nvSpPr>
          <p:cNvPr id="6" name="Slide Number Placeholder 5"/>
          <p:cNvSpPr>
            <a:spLocks noGrp="1"/>
          </p:cNvSpPr>
          <p:nvPr>
            <p:ph type="sldNum" sz="quarter" idx="12"/>
          </p:nvPr>
        </p:nvSpPr>
        <p:spPr/>
        <p:txBody>
          <a:bodyPr/>
          <a:lstStyle/>
          <a:p>
            <a:fld id="{D3E03316-5886-4CC2-BA83-411B90EA7F4F}" type="slidenum">
              <a:rPr lang="en-GB" smtClean="0"/>
              <a:t>‹#›</a:t>
            </a:fld>
            <a:endParaRPr lang="en-GB"/>
          </a:p>
        </p:txBody>
      </p:sp>
    </p:spTree>
    <p:extLst>
      <p:ext uri="{BB962C8B-B14F-4D97-AF65-F5344CB8AC3E}">
        <p14:creationId xmlns:p14="http://schemas.microsoft.com/office/powerpoint/2010/main" val="355562792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84380B3-60F6-4B8C-9287-6D832885DB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1D9738C1-F92E-4D44-8AF9-40074BD4154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84C5BE23-9E84-400C-84E6-603CBE895389}"/>
              </a:ext>
            </a:extLst>
          </p:cNvPr>
          <p:cNvSpPr>
            <a:spLocks noGrp="1"/>
          </p:cNvSpPr>
          <p:nvPr>
            <p:ph type="dt" sz="half" idx="10"/>
          </p:nvPr>
        </p:nvSpPr>
        <p:spPr/>
        <p:txBody>
          <a:bodyPr/>
          <a:lstStyle/>
          <a:p>
            <a:fld id="{20BF5205-F3CA-41A0-9C07-3CAD5E89937F}" type="datetimeFigureOut">
              <a:rPr lang="en-GB" smtClean="0"/>
              <a:t>28/11/2017</a:t>
            </a:fld>
            <a:endParaRPr lang="en-GB"/>
          </a:p>
        </p:txBody>
      </p:sp>
      <p:sp>
        <p:nvSpPr>
          <p:cNvPr id="5" name="Footer Placeholder 4">
            <a:extLst>
              <a:ext uri="{FF2B5EF4-FFF2-40B4-BE49-F238E27FC236}">
                <a16:creationId xmlns:a16="http://schemas.microsoft.com/office/drawing/2014/main" xmlns="" id="{F4342F10-8997-4E7D-9B43-2439EAEE42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DF672EA9-82E9-4FAE-A2CC-4BE6974372A0}"/>
              </a:ext>
            </a:extLst>
          </p:cNvPr>
          <p:cNvSpPr>
            <a:spLocks noGrp="1"/>
          </p:cNvSpPr>
          <p:nvPr>
            <p:ph type="sldNum" sz="quarter" idx="12"/>
          </p:nvPr>
        </p:nvSpPr>
        <p:spPr/>
        <p:txBody>
          <a:bodyPr/>
          <a:lstStyle/>
          <a:p>
            <a:fld id="{D3E03316-5886-4CC2-BA83-411B90EA7F4F}" type="slidenum">
              <a:rPr lang="en-GB" smtClean="0"/>
              <a:t>‹#›</a:t>
            </a:fld>
            <a:endParaRPr lang="en-GB"/>
          </a:p>
        </p:txBody>
      </p:sp>
    </p:spTree>
    <p:extLst>
      <p:ext uri="{BB962C8B-B14F-4D97-AF65-F5344CB8AC3E}">
        <p14:creationId xmlns:p14="http://schemas.microsoft.com/office/powerpoint/2010/main" val="85560994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8498FAD-3506-4580-980D-6CFA49EA76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CE941887-E88E-40A0-8078-4040D7BC8C8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DA26E27-ACC7-4225-A827-2CD7D39501CC}"/>
              </a:ext>
            </a:extLst>
          </p:cNvPr>
          <p:cNvSpPr>
            <a:spLocks noGrp="1"/>
          </p:cNvSpPr>
          <p:nvPr>
            <p:ph type="dt" sz="half" idx="10"/>
          </p:nvPr>
        </p:nvSpPr>
        <p:spPr/>
        <p:txBody>
          <a:bodyPr/>
          <a:lstStyle/>
          <a:p>
            <a:fld id="{20BF5205-F3CA-41A0-9C07-3CAD5E89937F}" type="datetimeFigureOut">
              <a:rPr lang="en-GB" smtClean="0"/>
              <a:t>28/11/2017</a:t>
            </a:fld>
            <a:endParaRPr lang="en-GB"/>
          </a:p>
        </p:txBody>
      </p:sp>
      <p:sp>
        <p:nvSpPr>
          <p:cNvPr id="5" name="Footer Placeholder 4">
            <a:extLst>
              <a:ext uri="{FF2B5EF4-FFF2-40B4-BE49-F238E27FC236}">
                <a16:creationId xmlns:a16="http://schemas.microsoft.com/office/drawing/2014/main" xmlns="" id="{1B56E8D8-C780-4C51-824B-E2B490504E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8D8CA579-6F71-4BA8-B074-7151BCAD19EF}"/>
              </a:ext>
            </a:extLst>
          </p:cNvPr>
          <p:cNvSpPr>
            <a:spLocks noGrp="1"/>
          </p:cNvSpPr>
          <p:nvPr>
            <p:ph type="sldNum" sz="quarter" idx="12"/>
          </p:nvPr>
        </p:nvSpPr>
        <p:spPr/>
        <p:txBody>
          <a:bodyPr/>
          <a:lstStyle/>
          <a:p>
            <a:fld id="{D3E03316-5886-4CC2-BA83-411B90EA7F4F}" type="slidenum">
              <a:rPr lang="en-GB" smtClean="0"/>
              <a:t>‹#›</a:t>
            </a:fld>
            <a:endParaRPr lang="en-GB"/>
          </a:p>
        </p:txBody>
      </p:sp>
    </p:spTree>
    <p:extLst>
      <p:ext uri="{BB962C8B-B14F-4D97-AF65-F5344CB8AC3E}">
        <p14:creationId xmlns:p14="http://schemas.microsoft.com/office/powerpoint/2010/main" val="24098474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5E8EA4-9E1D-4A7A-9626-6505A70BC31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2ABCD175-0B7E-4DC5-A790-630B399549B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BA3A7707-74C8-4D0F-9731-CDAFBFD31CB0}"/>
              </a:ext>
            </a:extLst>
          </p:cNvPr>
          <p:cNvSpPr>
            <a:spLocks noGrp="1"/>
          </p:cNvSpPr>
          <p:nvPr>
            <p:ph type="dt" sz="half" idx="10"/>
          </p:nvPr>
        </p:nvSpPr>
        <p:spPr/>
        <p:txBody>
          <a:bodyPr/>
          <a:lstStyle/>
          <a:p>
            <a:fld id="{20BF5205-F3CA-41A0-9C07-3CAD5E89937F}" type="datetimeFigureOut">
              <a:rPr lang="en-GB" smtClean="0"/>
              <a:t>28/11/2017</a:t>
            </a:fld>
            <a:endParaRPr lang="en-GB"/>
          </a:p>
        </p:txBody>
      </p:sp>
      <p:sp>
        <p:nvSpPr>
          <p:cNvPr id="5" name="Footer Placeholder 4">
            <a:extLst>
              <a:ext uri="{FF2B5EF4-FFF2-40B4-BE49-F238E27FC236}">
                <a16:creationId xmlns:a16="http://schemas.microsoft.com/office/drawing/2014/main" xmlns="" id="{B51C4455-5B40-4F98-9785-39976F6CCA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16DCFB6F-6E21-4ED4-8BAD-D6FB62E6789E}"/>
              </a:ext>
            </a:extLst>
          </p:cNvPr>
          <p:cNvSpPr>
            <a:spLocks noGrp="1"/>
          </p:cNvSpPr>
          <p:nvPr>
            <p:ph type="sldNum" sz="quarter" idx="12"/>
          </p:nvPr>
        </p:nvSpPr>
        <p:spPr/>
        <p:txBody>
          <a:bodyPr/>
          <a:lstStyle/>
          <a:p>
            <a:fld id="{D3E03316-5886-4CC2-BA83-411B90EA7F4F}" type="slidenum">
              <a:rPr lang="en-GB" smtClean="0"/>
              <a:t>‹#›</a:t>
            </a:fld>
            <a:endParaRPr lang="en-GB"/>
          </a:p>
        </p:txBody>
      </p:sp>
    </p:spTree>
    <p:extLst>
      <p:ext uri="{BB962C8B-B14F-4D97-AF65-F5344CB8AC3E}">
        <p14:creationId xmlns:p14="http://schemas.microsoft.com/office/powerpoint/2010/main" val="239824386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698E989-BD69-49A7-B80A-A082298798A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A0CF1D89-6EC7-484D-8B4A-9B00E8C76AF9}"/>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F7813D05-F812-44DE-8308-899D923464D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D0DE02B6-A69E-40F6-8D1A-226A2F333C13}"/>
              </a:ext>
            </a:extLst>
          </p:cNvPr>
          <p:cNvSpPr>
            <a:spLocks noGrp="1"/>
          </p:cNvSpPr>
          <p:nvPr>
            <p:ph type="dt" sz="half" idx="10"/>
          </p:nvPr>
        </p:nvSpPr>
        <p:spPr/>
        <p:txBody>
          <a:bodyPr/>
          <a:lstStyle/>
          <a:p>
            <a:fld id="{20BF5205-F3CA-41A0-9C07-3CAD5E89937F}" type="datetimeFigureOut">
              <a:rPr lang="en-GB" smtClean="0"/>
              <a:t>28/11/2017</a:t>
            </a:fld>
            <a:endParaRPr lang="en-GB"/>
          </a:p>
        </p:txBody>
      </p:sp>
      <p:sp>
        <p:nvSpPr>
          <p:cNvPr id="6" name="Footer Placeholder 5">
            <a:extLst>
              <a:ext uri="{FF2B5EF4-FFF2-40B4-BE49-F238E27FC236}">
                <a16:creationId xmlns:a16="http://schemas.microsoft.com/office/drawing/2014/main" xmlns="" id="{311452FE-6507-4CF8-9582-AA04CB0242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D4D6730F-EC40-4567-A29F-3555F45F685A}"/>
              </a:ext>
            </a:extLst>
          </p:cNvPr>
          <p:cNvSpPr>
            <a:spLocks noGrp="1"/>
          </p:cNvSpPr>
          <p:nvPr>
            <p:ph type="sldNum" sz="quarter" idx="12"/>
          </p:nvPr>
        </p:nvSpPr>
        <p:spPr/>
        <p:txBody>
          <a:bodyPr/>
          <a:lstStyle/>
          <a:p>
            <a:fld id="{D3E03316-5886-4CC2-BA83-411B90EA7F4F}" type="slidenum">
              <a:rPr lang="en-GB" smtClean="0"/>
              <a:t>‹#›</a:t>
            </a:fld>
            <a:endParaRPr lang="en-GB"/>
          </a:p>
        </p:txBody>
      </p:sp>
    </p:spTree>
    <p:extLst>
      <p:ext uri="{BB962C8B-B14F-4D97-AF65-F5344CB8AC3E}">
        <p14:creationId xmlns:p14="http://schemas.microsoft.com/office/powerpoint/2010/main" val="322867013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787ED20-75B2-4B2D-8659-188E68C71F8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3F5108CB-6C98-4E3B-BFA7-932A57BE5D2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xmlns="" id="{A98426B8-3480-4891-8998-C80E02680FF4}"/>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ADADF3BF-6A0C-4EDA-ABF3-AD884C169BE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xmlns="" id="{6CF3E70B-EC5B-4125-8211-9D6D7D57F97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1EAFCF8D-5C60-470A-8CF0-A5A0EE8BD6FE}"/>
              </a:ext>
            </a:extLst>
          </p:cNvPr>
          <p:cNvSpPr>
            <a:spLocks noGrp="1"/>
          </p:cNvSpPr>
          <p:nvPr>
            <p:ph type="dt" sz="half" idx="10"/>
          </p:nvPr>
        </p:nvSpPr>
        <p:spPr/>
        <p:txBody>
          <a:bodyPr/>
          <a:lstStyle/>
          <a:p>
            <a:fld id="{20BF5205-F3CA-41A0-9C07-3CAD5E89937F}" type="datetimeFigureOut">
              <a:rPr lang="en-GB" smtClean="0"/>
              <a:t>28/11/2017</a:t>
            </a:fld>
            <a:endParaRPr lang="en-GB"/>
          </a:p>
        </p:txBody>
      </p:sp>
      <p:sp>
        <p:nvSpPr>
          <p:cNvPr id="8" name="Footer Placeholder 7">
            <a:extLst>
              <a:ext uri="{FF2B5EF4-FFF2-40B4-BE49-F238E27FC236}">
                <a16:creationId xmlns:a16="http://schemas.microsoft.com/office/drawing/2014/main" xmlns="" id="{07DE890B-B615-445C-ACC5-74793FA1D33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xmlns="" id="{DBB59E59-69B7-4D3B-B9EE-A624BD8033E5}"/>
              </a:ext>
            </a:extLst>
          </p:cNvPr>
          <p:cNvSpPr>
            <a:spLocks noGrp="1"/>
          </p:cNvSpPr>
          <p:nvPr>
            <p:ph type="sldNum" sz="quarter" idx="12"/>
          </p:nvPr>
        </p:nvSpPr>
        <p:spPr/>
        <p:txBody>
          <a:bodyPr/>
          <a:lstStyle/>
          <a:p>
            <a:fld id="{D3E03316-5886-4CC2-BA83-411B90EA7F4F}" type="slidenum">
              <a:rPr lang="en-GB" smtClean="0"/>
              <a:t>‹#›</a:t>
            </a:fld>
            <a:endParaRPr lang="en-GB"/>
          </a:p>
        </p:txBody>
      </p:sp>
    </p:spTree>
    <p:extLst>
      <p:ext uri="{BB962C8B-B14F-4D97-AF65-F5344CB8AC3E}">
        <p14:creationId xmlns:p14="http://schemas.microsoft.com/office/powerpoint/2010/main" val="343671492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92C0D82-CFC1-4C29-8B6B-E89598660D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3CC360F0-6A25-4732-A9B3-E7C182721357}"/>
              </a:ext>
            </a:extLst>
          </p:cNvPr>
          <p:cNvSpPr>
            <a:spLocks noGrp="1"/>
          </p:cNvSpPr>
          <p:nvPr>
            <p:ph type="dt" sz="half" idx="10"/>
          </p:nvPr>
        </p:nvSpPr>
        <p:spPr/>
        <p:txBody>
          <a:bodyPr/>
          <a:lstStyle/>
          <a:p>
            <a:fld id="{20BF5205-F3CA-41A0-9C07-3CAD5E89937F}" type="datetimeFigureOut">
              <a:rPr lang="en-GB" smtClean="0"/>
              <a:t>28/11/2017</a:t>
            </a:fld>
            <a:endParaRPr lang="en-GB"/>
          </a:p>
        </p:txBody>
      </p:sp>
      <p:sp>
        <p:nvSpPr>
          <p:cNvPr id="4" name="Footer Placeholder 3">
            <a:extLst>
              <a:ext uri="{FF2B5EF4-FFF2-40B4-BE49-F238E27FC236}">
                <a16:creationId xmlns:a16="http://schemas.microsoft.com/office/drawing/2014/main" xmlns="" id="{8AF0CA39-A576-4408-BB09-656FEA34C7B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xmlns="" id="{43753B21-EFD2-4826-A82A-3BCBA3FB776F}"/>
              </a:ext>
            </a:extLst>
          </p:cNvPr>
          <p:cNvSpPr>
            <a:spLocks noGrp="1"/>
          </p:cNvSpPr>
          <p:nvPr>
            <p:ph type="sldNum" sz="quarter" idx="12"/>
          </p:nvPr>
        </p:nvSpPr>
        <p:spPr/>
        <p:txBody>
          <a:bodyPr/>
          <a:lstStyle/>
          <a:p>
            <a:fld id="{D3E03316-5886-4CC2-BA83-411B90EA7F4F}" type="slidenum">
              <a:rPr lang="en-GB" smtClean="0"/>
              <a:t>‹#›</a:t>
            </a:fld>
            <a:endParaRPr lang="en-GB"/>
          </a:p>
        </p:txBody>
      </p:sp>
    </p:spTree>
    <p:extLst>
      <p:ext uri="{BB962C8B-B14F-4D97-AF65-F5344CB8AC3E}">
        <p14:creationId xmlns:p14="http://schemas.microsoft.com/office/powerpoint/2010/main" val="33742359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72409A2D-E8D3-4940-809C-C19AF6629E26}"/>
              </a:ext>
            </a:extLst>
          </p:cNvPr>
          <p:cNvSpPr>
            <a:spLocks noGrp="1"/>
          </p:cNvSpPr>
          <p:nvPr>
            <p:ph type="dt" sz="half" idx="10"/>
          </p:nvPr>
        </p:nvSpPr>
        <p:spPr/>
        <p:txBody>
          <a:bodyPr/>
          <a:lstStyle/>
          <a:p>
            <a:fld id="{20BF5205-F3CA-41A0-9C07-3CAD5E89937F}" type="datetimeFigureOut">
              <a:rPr lang="en-GB" smtClean="0"/>
              <a:t>28/11/2017</a:t>
            </a:fld>
            <a:endParaRPr lang="en-GB"/>
          </a:p>
        </p:txBody>
      </p:sp>
      <p:sp>
        <p:nvSpPr>
          <p:cNvPr id="3" name="Footer Placeholder 2">
            <a:extLst>
              <a:ext uri="{FF2B5EF4-FFF2-40B4-BE49-F238E27FC236}">
                <a16:creationId xmlns:a16="http://schemas.microsoft.com/office/drawing/2014/main" xmlns="" id="{23DC20B3-300B-4BB2-A26B-5DB7039DBC7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xmlns="" id="{813BA375-ED7C-4D36-9AFF-27BF2CE3B608}"/>
              </a:ext>
            </a:extLst>
          </p:cNvPr>
          <p:cNvSpPr>
            <a:spLocks noGrp="1"/>
          </p:cNvSpPr>
          <p:nvPr>
            <p:ph type="sldNum" sz="quarter" idx="12"/>
          </p:nvPr>
        </p:nvSpPr>
        <p:spPr/>
        <p:txBody>
          <a:bodyPr/>
          <a:lstStyle/>
          <a:p>
            <a:fld id="{D3E03316-5886-4CC2-BA83-411B90EA7F4F}" type="slidenum">
              <a:rPr lang="en-GB" smtClean="0"/>
              <a:t>‹#›</a:t>
            </a:fld>
            <a:endParaRPr lang="en-GB"/>
          </a:p>
        </p:txBody>
      </p:sp>
    </p:spTree>
    <p:extLst>
      <p:ext uri="{BB962C8B-B14F-4D97-AF65-F5344CB8AC3E}">
        <p14:creationId xmlns:p14="http://schemas.microsoft.com/office/powerpoint/2010/main" val="251219277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C83B661-F309-4E88-9A5F-2297E5C547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D9D02B0A-B9C4-49B2-AEF8-1318888D204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B040B346-0E3C-4165-A8F6-C530456A42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xmlns="" id="{CAAD14C6-5A94-4ADC-BE4A-75D806373941}"/>
              </a:ext>
            </a:extLst>
          </p:cNvPr>
          <p:cNvSpPr>
            <a:spLocks noGrp="1"/>
          </p:cNvSpPr>
          <p:nvPr>
            <p:ph type="dt" sz="half" idx="10"/>
          </p:nvPr>
        </p:nvSpPr>
        <p:spPr/>
        <p:txBody>
          <a:bodyPr/>
          <a:lstStyle/>
          <a:p>
            <a:fld id="{20BF5205-F3CA-41A0-9C07-3CAD5E89937F}" type="datetimeFigureOut">
              <a:rPr lang="en-GB" smtClean="0"/>
              <a:t>28/11/2017</a:t>
            </a:fld>
            <a:endParaRPr lang="en-GB"/>
          </a:p>
        </p:txBody>
      </p:sp>
      <p:sp>
        <p:nvSpPr>
          <p:cNvPr id="6" name="Footer Placeholder 5">
            <a:extLst>
              <a:ext uri="{FF2B5EF4-FFF2-40B4-BE49-F238E27FC236}">
                <a16:creationId xmlns:a16="http://schemas.microsoft.com/office/drawing/2014/main" xmlns="" id="{8E6ABBCE-320C-4B18-8C14-CA0CBE8697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67F43DEB-9F13-4F25-B0CE-BD12A8091523}"/>
              </a:ext>
            </a:extLst>
          </p:cNvPr>
          <p:cNvSpPr>
            <a:spLocks noGrp="1"/>
          </p:cNvSpPr>
          <p:nvPr>
            <p:ph type="sldNum" sz="quarter" idx="12"/>
          </p:nvPr>
        </p:nvSpPr>
        <p:spPr/>
        <p:txBody>
          <a:bodyPr/>
          <a:lstStyle/>
          <a:p>
            <a:fld id="{D3E03316-5886-4CC2-BA83-411B90EA7F4F}" type="slidenum">
              <a:rPr lang="en-GB" smtClean="0"/>
              <a:t>‹#›</a:t>
            </a:fld>
            <a:endParaRPr lang="en-GB"/>
          </a:p>
        </p:txBody>
      </p:sp>
    </p:spTree>
    <p:extLst>
      <p:ext uri="{BB962C8B-B14F-4D97-AF65-F5344CB8AC3E}">
        <p14:creationId xmlns:p14="http://schemas.microsoft.com/office/powerpoint/2010/main" val="85678059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B17F56A-08B4-447C-92EC-703D312927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C52686CD-64B8-40CC-9DFD-7760031B34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xmlns="" id="{31A11C08-CBE0-4385-84F0-BCA3DAD29A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xmlns="" id="{D1FD01B0-4925-4DED-9640-7A2E8EDE13DF}"/>
              </a:ext>
            </a:extLst>
          </p:cNvPr>
          <p:cNvSpPr>
            <a:spLocks noGrp="1"/>
          </p:cNvSpPr>
          <p:nvPr>
            <p:ph type="dt" sz="half" idx="10"/>
          </p:nvPr>
        </p:nvSpPr>
        <p:spPr/>
        <p:txBody>
          <a:bodyPr/>
          <a:lstStyle/>
          <a:p>
            <a:fld id="{20BF5205-F3CA-41A0-9C07-3CAD5E89937F}" type="datetimeFigureOut">
              <a:rPr lang="en-GB" smtClean="0"/>
              <a:t>28/11/2017</a:t>
            </a:fld>
            <a:endParaRPr lang="en-GB"/>
          </a:p>
        </p:txBody>
      </p:sp>
      <p:sp>
        <p:nvSpPr>
          <p:cNvPr id="6" name="Footer Placeholder 5">
            <a:extLst>
              <a:ext uri="{FF2B5EF4-FFF2-40B4-BE49-F238E27FC236}">
                <a16:creationId xmlns:a16="http://schemas.microsoft.com/office/drawing/2014/main" xmlns="" id="{1CD785FC-40EF-4978-AF9B-1503D8B97B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79984F93-801F-456A-A906-6185541D8F4C}"/>
              </a:ext>
            </a:extLst>
          </p:cNvPr>
          <p:cNvSpPr>
            <a:spLocks noGrp="1"/>
          </p:cNvSpPr>
          <p:nvPr>
            <p:ph type="sldNum" sz="quarter" idx="12"/>
          </p:nvPr>
        </p:nvSpPr>
        <p:spPr/>
        <p:txBody>
          <a:bodyPr/>
          <a:lstStyle/>
          <a:p>
            <a:fld id="{D3E03316-5886-4CC2-BA83-411B90EA7F4F}" type="slidenum">
              <a:rPr lang="en-GB" smtClean="0"/>
              <a:t>‹#›</a:t>
            </a:fld>
            <a:endParaRPr lang="en-GB"/>
          </a:p>
        </p:txBody>
      </p:sp>
    </p:spTree>
    <p:extLst>
      <p:ext uri="{BB962C8B-B14F-4D97-AF65-F5344CB8AC3E}">
        <p14:creationId xmlns:p14="http://schemas.microsoft.com/office/powerpoint/2010/main" val="69104845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394FF0B-393E-4112-90B8-D4E447FBCF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D2FF838F-4D4D-4712-B9B2-C87177055FB1}"/>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010A0BDC-0BD9-45F4-A183-C49BA57C98F9}"/>
              </a:ext>
            </a:extLst>
          </p:cNvPr>
          <p:cNvSpPr>
            <a:spLocks noGrp="1"/>
          </p:cNvSpPr>
          <p:nvPr>
            <p:ph type="dt" sz="half" idx="10"/>
          </p:nvPr>
        </p:nvSpPr>
        <p:spPr/>
        <p:txBody>
          <a:bodyPr/>
          <a:lstStyle/>
          <a:p>
            <a:fld id="{20BF5205-F3CA-41A0-9C07-3CAD5E89937F}" type="datetimeFigureOut">
              <a:rPr lang="en-GB" smtClean="0"/>
              <a:t>28/11/2017</a:t>
            </a:fld>
            <a:endParaRPr lang="en-GB"/>
          </a:p>
        </p:txBody>
      </p:sp>
      <p:sp>
        <p:nvSpPr>
          <p:cNvPr id="5" name="Footer Placeholder 4">
            <a:extLst>
              <a:ext uri="{FF2B5EF4-FFF2-40B4-BE49-F238E27FC236}">
                <a16:creationId xmlns:a16="http://schemas.microsoft.com/office/drawing/2014/main" xmlns="" id="{0FF84DCC-33C5-40DA-A714-6441C13FFD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880F8B57-907F-4EBA-B02F-1D085A0450B2}"/>
              </a:ext>
            </a:extLst>
          </p:cNvPr>
          <p:cNvSpPr>
            <a:spLocks noGrp="1"/>
          </p:cNvSpPr>
          <p:nvPr>
            <p:ph type="sldNum" sz="quarter" idx="12"/>
          </p:nvPr>
        </p:nvSpPr>
        <p:spPr/>
        <p:txBody>
          <a:bodyPr/>
          <a:lstStyle/>
          <a:p>
            <a:fld id="{D3E03316-5886-4CC2-BA83-411B90EA7F4F}" type="slidenum">
              <a:rPr lang="en-GB" smtClean="0"/>
              <a:t>‹#›</a:t>
            </a:fld>
            <a:endParaRPr lang="en-GB"/>
          </a:p>
        </p:txBody>
      </p:sp>
    </p:spTree>
    <p:extLst>
      <p:ext uri="{BB962C8B-B14F-4D97-AF65-F5344CB8AC3E}">
        <p14:creationId xmlns:p14="http://schemas.microsoft.com/office/powerpoint/2010/main" val="254042202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86482BBB-C623-4000-AA54-0DF5E0A0083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234CAFC4-E611-453F-834A-69DC7C2C6697}"/>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6FC07DFB-DE5C-4B6E-9C02-3606CD5547B1}"/>
              </a:ext>
            </a:extLst>
          </p:cNvPr>
          <p:cNvSpPr>
            <a:spLocks noGrp="1"/>
          </p:cNvSpPr>
          <p:nvPr>
            <p:ph type="dt" sz="half" idx="10"/>
          </p:nvPr>
        </p:nvSpPr>
        <p:spPr/>
        <p:txBody>
          <a:bodyPr/>
          <a:lstStyle/>
          <a:p>
            <a:fld id="{20BF5205-F3CA-41A0-9C07-3CAD5E89937F}" type="datetimeFigureOut">
              <a:rPr lang="en-GB" smtClean="0"/>
              <a:t>28/11/2017</a:t>
            </a:fld>
            <a:endParaRPr lang="en-GB"/>
          </a:p>
        </p:txBody>
      </p:sp>
      <p:sp>
        <p:nvSpPr>
          <p:cNvPr id="5" name="Footer Placeholder 4">
            <a:extLst>
              <a:ext uri="{FF2B5EF4-FFF2-40B4-BE49-F238E27FC236}">
                <a16:creationId xmlns:a16="http://schemas.microsoft.com/office/drawing/2014/main" xmlns="" id="{B0D30B97-BA3F-4AC8-9A30-69471B14C5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FF47D67D-0686-48E3-AF59-11D4AD305DC8}"/>
              </a:ext>
            </a:extLst>
          </p:cNvPr>
          <p:cNvSpPr>
            <a:spLocks noGrp="1"/>
          </p:cNvSpPr>
          <p:nvPr>
            <p:ph type="sldNum" sz="quarter" idx="12"/>
          </p:nvPr>
        </p:nvSpPr>
        <p:spPr/>
        <p:txBody>
          <a:bodyPr/>
          <a:lstStyle/>
          <a:p>
            <a:fld id="{D3E03316-5886-4CC2-BA83-411B90EA7F4F}" type="slidenum">
              <a:rPr lang="en-GB" smtClean="0"/>
              <a:t>‹#›</a:t>
            </a:fld>
            <a:endParaRPr lang="en-GB"/>
          </a:p>
        </p:txBody>
      </p:sp>
    </p:spTree>
    <p:extLst>
      <p:ext uri="{BB962C8B-B14F-4D97-AF65-F5344CB8AC3E}">
        <p14:creationId xmlns:p14="http://schemas.microsoft.com/office/powerpoint/2010/main" val="125748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20BF5205-F3CA-41A0-9C07-3CAD5E89937F}" type="datetimeFigureOut">
              <a:rPr lang="en-GB" smtClean="0"/>
              <a:t>28/11/2017</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D3E03316-5886-4CC2-BA83-411B90EA7F4F}" type="slidenum">
              <a:rPr lang="en-GB" smtClean="0"/>
              <a:t>‹#›</a:t>
            </a:fld>
            <a:endParaRPr lang="en-GB"/>
          </a:p>
        </p:txBody>
      </p:sp>
    </p:spTree>
    <p:extLst>
      <p:ext uri="{BB962C8B-B14F-4D97-AF65-F5344CB8AC3E}">
        <p14:creationId xmlns:p14="http://schemas.microsoft.com/office/powerpoint/2010/main" val="39788078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20BF5205-F3CA-41A0-9C07-3CAD5E89937F}" type="datetimeFigureOut">
              <a:rPr lang="en-GB" smtClean="0"/>
              <a:t>28/11/2017</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D3E03316-5886-4CC2-BA83-411B90EA7F4F}" type="slidenum">
              <a:rPr lang="en-GB" smtClean="0"/>
              <a:t>‹#›</a:t>
            </a:fld>
            <a:endParaRPr lang="en-GB"/>
          </a:p>
        </p:txBody>
      </p:sp>
    </p:spTree>
    <p:extLst>
      <p:ext uri="{BB962C8B-B14F-4D97-AF65-F5344CB8AC3E}">
        <p14:creationId xmlns:p14="http://schemas.microsoft.com/office/powerpoint/2010/main" val="387569950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27DEC34A-6590-441B-915A-225A8AB9454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F062617A-0476-44CE-8200-08708B66DDE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C306B703-6C0B-46ED-9CB8-556B1E3BCCD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0BF5205-F3CA-41A0-9C07-3CAD5E89937F}" type="datetimeFigureOut">
              <a:rPr lang="en-GB" smtClean="0"/>
              <a:t>28/11/2017</a:t>
            </a:fld>
            <a:endParaRPr lang="en-GB"/>
          </a:p>
        </p:txBody>
      </p:sp>
      <p:sp>
        <p:nvSpPr>
          <p:cNvPr id="5" name="Footer Placeholder 4">
            <a:extLst>
              <a:ext uri="{FF2B5EF4-FFF2-40B4-BE49-F238E27FC236}">
                <a16:creationId xmlns:a16="http://schemas.microsoft.com/office/drawing/2014/main" xmlns="" id="{59D39D2A-70AD-4B92-9DCC-DD7F764B3C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xmlns="" id="{B34F264B-074A-4414-A75C-621F9665B08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3E03316-5886-4CC2-BA83-411B90EA7F4F}" type="slidenum">
              <a:rPr lang="en-GB" smtClean="0"/>
              <a:t>‹#›</a:t>
            </a:fld>
            <a:endParaRPr lang="en-GB"/>
          </a:p>
        </p:txBody>
      </p:sp>
    </p:spTree>
    <p:extLst>
      <p:ext uri="{BB962C8B-B14F-4D97-AF65-F5344CB8AC3E}">
        <p14:creationId xmlns:p14="http://schemas.microsoft.com/office/powerpoint/2010/main" val="180881232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cipd.co.uk/podcasts/hr-technology"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bbc.co.uk/news/technology-34066941" TargetMode="External"/><Relationship Id="rId2" Type="http://schemas.openxmlformats.org/officeDocument/2006/relationships/hyperlink" Target="https://willrobotstakemyjob.com/"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bbc.co.uk/news/technology-42081703" TargetMode="External"/><Relationship Id="rId2" Type="http://schemas.openxmlformats.org/officeDocument/2006/relationships/hyperlink" Target="http://www.bbc.co.uk/timelines/zq376fr" TargetMode="External"/><Relationship Id="rId1" Type="http://schemas.openxmlformats.org/officeDocument/2006/relationships/slideLayout" Target="../slideLayouts/slideLayout2.xml"/><Relationship Id="rId4" Type="http://schemas.openxmlformats.org/officeDocument/2006/relationships/hyperlink" Target="https://www.bbc.co.uk/iplayer/episode/b09ckdqv/hardtalk-professor-alan-winfield-bristol-robotics-laboratory"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futureworkishuman.org/"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384101A-8CB7-40A6-974A-3F6C49459EB9}"/>
              </a:ext>
            </a:extLst>
          </p:cNvPr>
          <p:cNvSpPr>
            <a:spLocks noGrp="1"/>
          </p:cNvSpPr>
          <p:nvPr>
            <p:ph type="ctrTitle"/>
          </p:nvPr>
        </p:nvSpPr>
        <p:spPr/>
        <p:txBody>
          <a:bodyPr/>
          <a:lstStyle/>
          <a:p>
            <a:r>
              <a:rPr lang="en-GB" dirty="0"/>
              <a:t>The Technological Context</a:t>
            </a:r>
          </a:p>
        </p:txBody>
      </p:sp>
      <p:sp>
        <p:nvSpPr>
          <p:cNvPr id="3" name="Subtitle 2">
            <a:extLst>
              <a:ext uri="{FF2B5EF4-FFF2-40B4-BE49-F238E27FC236}">
                <a16:creationId xmlns:a16="http://schemas.microsoft.com/office/drawing/2014/main" xmlns="" id="{A88B2E55-44BD-49BA-AA1F-28DB9F5986E5}"/>
              </a:ext>
            </a:extLst>
          </p:cNvPr>
          <p:cNvSpPr>
            <a:spLocks noGrp="1"/>
          </p:cNvSpPr>
          <p:nvPr>
            <p:ph type="subTitle" idx="1"/>
          </p:nvPr>
        </p:nvSpPr>
        <p:spPr>
          <a:xfrm>
            <a:off x="2891226" y="3429000"/>
            <a:ext cx="8534400" cy="1752600"/>
          </a:xfrm>
        </p:spPr>
        <p:txBody>
          <a:bodyPr/>
          <a:lstStyle/>
          <a:p>
            <a:r>
              <a:rPr lang="en-GB" b="1" dirty="0">
                <a:solidFill>
                  <a:schemeClr val="tx1"/>
                </a:solidFill>
              </a:rPr>
              <a:t>Julie Thomas</a:t>
            </a:r>
          </a:p>
        </p:txBody>
      </p:sp>
    </p:spTree>
    <p:extLst>
      <p:ext uri="{BB962C8B-B14F-4D97-AF65-F5344CB8AC3E}">
        <p14:creationId xmlns:p14="http://schemas.microsoft.com/office/powerpoint/2010/main" val="1937070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a:extLst>
              <a:ext uri="{FF2B5EF4-FFF2-40B4-BE49-F238E27FC236}">
                <a16:creationId xmlns:a16="http://schemas.microsoft.com/office/drawing/2014/main" xmlns="" id="{A329017D-C6B7-44B2-BE7C-E5099D509AB9}"/>
              </a:ext>
            </a:extLst>
          </p:cNvPr>
          <p:cNvSpPr>
            <a:spLocks noGrp="1"/>
          </p:cNvSpPr>
          <p:nvPr>
            <p:ph type="title"/>
          </p:nvPr>
        </p:nvSpPr>
        <p:spPr>
          <a:xfrm>
            <a:off x="1981200" y="274639"/>
            <a:ext cx="8229600" cy="706437"/>
          </a:xfrm>
        </p:spPr>
        <p:txBody>
          <a:bodyPr>
            <a:normAutofit fontScale="90000"/>
          </a:bodyPr>
          <a:lstStyle/>
          <a:p>
            <a:r>
              <a:rPr lang="en-GB" altLang="en-US"/>
              <a:t>Deloitte (2015)</a:t>
            </a:r>
          </a:p>
        </p:txBody>
      </p:sp>
      <p:sp>
        <p:nvSpPr>
          <p:cNvPr id="3" name="Content Placeholder 2">
            <a:extLst>
              <a:ext uri="{FF2B5EF4-FFF2-40B4-BE49-F238E27FC236}">
                <a16:creationId xmlns:a16="http://schemas.microsoft.com/office/drawing/2014/main" xmlns="" id="{AE506AB0-1E0B-43B5-A95A-8DBFB88944C7}"/>
              </a:ext>
            </a:extLst>
          </p:cNvPr>
          <p:cNvSpPr>
            <a:spLocks noGrp="1"/>
          </p:cNvSpPr>
          <p:nvPr>
            <p:ph idx="1"/>
          </p:nvPr>
        </p:nvSpPr>
        <p:spPr>
          <a:xfrm>
            <a:off x="1981200" y="1196976"/>
            <a:ext cx="8229600" cy="3916363"/>
          </a:xfrm>
        </p:spPr>
        <p:txBody>
          <a:bodyPr>
            <a:normAutofit fontScale="92500"/>
          </a:bodyPr>
          <a:lstStyle/>
          <a:p>
            <a:pPr marL="0" indent="0">
              <a:buNone/>
              <a:defRPr/>
            </a:pPr>
            <a:r>
              <a:rPr lang="en-GB" sz="1600" dirty="0"/>
              <a:t>Over the last fifteen years, the UK has benefited from a </a:t>
            </a:r>
            <a:r>
              <a:rPr lang="en-GB" sz="1600" b="1" dirty="0"/>
              <a:t>technology-driven shift </a:t>
            </a:r>
            <a:r>
              <a:rPr lang="en-GB" sz="1600" dirty="0"/>
              <a:t>from low skill, routine jobs to higher skill, non-routine occupations.</a:t>
            </a:r>
          </a:p>
          <a:p>
            <a:pPr marL="0" indent="0">
              <a:buNone/>
              <a:defRPr/>
            </a:pPr>
            <a:endParaRPr lang="en-GB" sz="1600" dirty="0"/>
          </a:p>
          <a:p>
            <a:pPr marL="0" indent="0">
              <a:buNone/>
              <a:defRPr/>
            </a:pPr>
            <a:r>
              <a:rPr lang="en-GB" sz="1600" dirty="0"/>
              <a:t>• 800,000 jobs have been lost but nearly 3.5 million new ones have been created</a:t>
            </a:r>
          </a:p>
          <a:p>
            <a:pPr marL="0" indent="0">
              <a:buNone/>
              <a:defRPr/>
            </a:pPr>
            <a:r>
              <a:rPr lang="en-GB" sz="1600" dirty="0"/>
              <a:t>• On average, each job created is paid approximately £10,000 per annum more than the lower-skilled, routine jobs they replace, resulting in a £140 billion net boost to the economy.</a:t>
            </a:r>
          </a:p>
          <a:p>
            <a:pPr marL="0" indent="0">
              <a:buNone/>
              <a:defRPr/>
            </a:pPr>
            <a:r>
              <a:rPr lang="en-GB" sz="1600" dirty="0"/>
              <a:t>• Every region has benefitted from employment growth in higher-skilled occupations.</a:t>
            </a:r>
          </a:p>
          <a:p>
            <a:pPr marL="0" indent="0">
              <a:buNone/>
              <a:defRPr/>
            </a:pPr>
            <a:r>
              <a:rPr lang="en-GB" sz="1600" dirty="0"/>
              <a:t>• Almost </a:t>
            </a:r>
            <a:r>
              <a:rPr lang="en-GB" sz="1600" b="1" dirty="0"/>
              <a:t>three quarters of UK businesses surveyed</a:t>
            </a:r>
            <a:r>
              <a:rPr lang="en-GB" sz="1600" dirty="0"/>
              <a:t> say that they will employ more people (net) in future and most </a:t>
            </a:r>
            <a:r>
              <a:rPr lang="en-GB" sz="1600" b="1" dirty="0"/>
              <a:t>think that technology will have a significant or very significant impact </a:t>
            </a:r>
            <a:r>
              <a:rPr lang="en-GB" sz="1600" dirty="0"/>
              <a:t>on their businesses.</a:t>
            </a:r>
          </a:p>
          <a:p>
            <a:pPr marL="0" indent="0">
              <a:buNone/>
              <a:defRPr/>
            </a:pPr>
            <a:r>
              <a:rPr lang="en-GB" sz="1600" dirty="0"/>
              <a:t>• In the </a:t>
            </a:r>
            <a:r>
              <a:rPr lang="en-GB" sz="1600" b="1" dirty="0"/>
              <a:t>future businesses will need more skills</a:t>
            </a:r>
            <a:r>
              <a:rPr lang="en-GB" sz="1600" dirty="0"/>
              <a:t>, including: digital know-how, management capability, creativity, entrepreneurship and complex problem solving.</a:t>
            </a:r>
          </a:p>
          <a:p>
            <a:pPr marL="0" indent="0">
              <a:buNone/>
              <a:defRPr/>
            </a:pPr>
            <a:r>
              <a:rPr lang="en-GB" sz="1600" dirty="0"/>
              <a:t>• The UK’s continued success will rest on the ability of businesses and organisations, educators and government to anticipate correctly future skills requirements and provide the right training and education.</a:t>
            </a:r>
          </a:p>
          <a:p>
            <a:pPr>
              <a:defRPr/>
            </a:pPr>
            <a:endParaRPr lang="en-GB" sz="1600" dirty="0"/>
          </a:p>
        </p:txBody>
      </p:sp>
    </p:spTree>
    <p:extLst>
      <p:ext uri="{BB962C8B-B14F-4D97-AF65-F5344CB8AC3E}">
        <p14:creationId xmlns:p14="http://schemas.microsoft.com/office/powerpoint/2010/main" val="208993147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8ECA643-04E9-4C09-8702-B9C758CFDCF8}"/>
              </a:ext>
            </a:extLst>
          </p:cNvPr>
          <p:cNvSpPr>
            <a:spLocks noGrp="1"/>
          </p:cNvSpPr>
          <p:nvPr>
            <p:ph type="title"/>
          </p:nvPr>
        </p:nvSpPr>
        <p:spPr/>
        <p:txBody>
          <a:bodyPr/>
          <a:lstStyle/>
          <a:p>
            <a:r>
              <a:rPr lang="en-GB" dirty="0"/>
              <a:t>CIPD Podcast May 2017</a:t>
            </a:r>
          </a:p>
        </p:txBody>
      </p:sp>
      <p:sp>
        <p:nvSpPr>
          <p:cNvPr id="3" name="Content Placeholder 2">
            <a:extLst>
              <a:ext uri="{FF2B5EF4-FFF2-40B4-BE49-F238E27FC236}">
                <a16:creationId xmlns:a16="http://schemas.microsoft.com/office/drawing/2014/main" xmlns="" id="{BDD234B1-30AB-43F3-AB56-B4D3C9AFC8E6}"/>
              </a:ext>
            </a:extLst>
          </p:cNvPr>
          <p:cNvSpPr>
            <a:spLocks noGrp="1"/>
          </p:cNvSpPr>
          <p:nvPr>
            <p:ph idx="1"/>
          </p:nvPr>
        </p:nvSpPr>
        <p:spPr/>
        <p:txBody>
          <a:bodyPr/>
          <a:lstStyle/>
          <a:p>
            <a:r>
              <a:rPr lang="en-GB" dirty="0">
                <a:hlinkClick r:id="rId3"/>
              </a:rPr>
              <a:t>https://www.cipd.co.uk/podcasts/hr-technology</a:t>
            </a:r>
            <a:endParaRPr lang="en-GB" dirty="0"/>
          </a:p>
          <a:p>
            <a:endParaRPr lang="en-GB" dirty="0"/>
          </a:p>
          <a:p>
            <a:r>
              <a:rPr lang="en-GB" dirty="0"/>
              <a:t>20 mins</a:t>
            </a:r>
          </a:p>
          <a:p>
            <a:endParaRPr lang="en-GB" dirty="0"/>
          </a:p>
          <a:p>
            <a:r>
              <a:rPr lang="en-GB" dirty="0"/>
              <a:t>Listen and capture the main points of the podcast. </a:t>
            </a:r>
          </a:p>
        </p:txBody>
      </p:sp>
    </p:spTree>
    <p:extLst>
      <p:ext uri="{BB962C8B-B14F-4D97-AF65-F5344CB8AC3E}">
        <p14:creationId xmlns:p14="http://schemas.microsoft.com/office/powerpoint/2010/main" val="259373872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BC312DD-7967-450E-AD9B-46D9AE3E3756}"/>
              </a:ext>
            </a:extLst>
          </p:cNvPr>
          <p:cNvSpPr>
            <a:spLocks noGrp="1"/>
          </p:cNvSpPr>
          <p:nvPr>
            <p:ph type="title"/>
          </p:nvPr>
        </p:nvSpPr>
        <p:spPr/>
        <p:txBody>
          <a:bodyPr/>
          <a:lstStyle/>
          <a:p>
            <a:r>
              <a:rPr lang="en-GB" dirty="0"/>
              <a:t>Will a Robot take my job?</a:t>
            </a:r>
          </a:p>
        </p:txBody>
      </p:sp>
      <p:sp>
        <p:nvSpPr>
          <p:cNvPr id="3" name="Content Placeholder 2">
            <a:extLst>
              <a:ext uri="{FF2B5EF4-FFF2-40B4-BE49-F238E27FC236}">
                <a16:creationId xmlns:a16="http://schemas.microsoft.com/office/drawing/2014/main" xmlns="" id="{E65BAAB6-E7EB-4FD8-9035-011B53D1BBD0}"/>
              </a:ext>
            </a:extLst>
          </p:cNvPr>
          <p:cNvSpPr>
            <a:spLocks noGrp="1"/>
          </p:cNvSpPr>
          <p:nvPr>
            <p:ph idx="1"/>
          </p:nvPr>
        </p:nvSpPr>
        <p:spPr/>
        <p:txBody>
          <a:bodyPr/>
          <a:lstStyle/>
          <a:p>
            <a:r>
              <a:rPr lang="en-GB" dirty="0">
                <a:hlinkClick r:id="rId2"/>
              </a:rPr>
              <a:t>https://willrobotstakemyjob.com/</a:t>
            </a:r>
            <a:endParaRPr lang="en-GB" dirty="0"/>
          </a:p>
          <a:p>
            <a:endParaRPr lang="en-GB" dirty="0"/>
          </a:p>
          <a:p>
            <a:r>
              <a:rPr lang="en-GB" dirty="0"/>
              <a:t>Find out how likely it is that technology will do away with the need for your job!</a:t>
            </a:r>
          </a:p>
          <a:p>
            <a:pPr marL="0" indent="0">
              <a:buNone/>
            </a:pPr>
            <a:endParaRPr lang="en-GB" dirty="0"/>
          </a:p>
          <a:p>
            <a:r>
              <a:rPr lang="en-GB" dirty="0">
                <a:hlinkClick r:id="rId3"/>
              </a:rPr>
              <a:t>http://www.bbc.co.uk/news/technology-34066941</a:t>
            </a:r>
            <a:endParaRPr lang="en-GB" dirty="0"/>
          </a:p>
          <a:p>
            <a:endParaRPr lang="en-GB" dirty="0"/>
          </a:p>
        </p:txBody>
      </p:sp>
    </p:spTree>
    <p:extLst>
      <p:ext uri="{BB962C8B-B14F-4D97-AF65-F5344CB8AC3E}">
        <p14:creationId xmlns:p14="http://schemas.microsoft.com/office/powerpoint/2010/main" val="175730994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9FA9844-8290-4290-8096-57F14C7BB06C}"/>
              </a:ext>
            </a:extLst>
          </p:cNvPr>
          <p:cNvSpPr>
            <a:spLocks noGrp="1"/>
          </p:cNvSpPr>
          <p:nvPr>
            <p:ph type="title"/>
          </p:nvPr>
        </p:nvSpPr>
        <p:spPr/>
        <p:txBody>
          <a:bodyPr>
            <a:normAutofit fontScale="90000"/>
          </a:bodyPr>
          <a:lstStyle/>
          <a:p>
            <a:r>
              <a:rPr lang="en-GB" dirty="0"/>
              <a:t>What make a job susceptible to Automation?</a:t>
            </a:r>
          </a:p>
        </p:txBody>
      </p:sp>
      <p:pic>
        <p:nvPicPr>
          <p:cNvPr id="9" name="Content Placeholder 8" descr="A close up of a device&#10;&#10;Description generated with high confidence">
            <a:extLst>
              <a:ext uri="{FF2B5EF4-FFF2-40B4-BE49-F238E27FC236}">
                <a16:creationId xmlns:a16="http://schemas.microsoft.com/office/drawing/2014/main" xmlns="" id="{65829816-53D0-4480-A801-6B0AAAC4D99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825828" y="1600200"/>
            <a:ext cx="2540343" cy="3916363"/>
          </a:xfrm>
        </p:spPr>
      </p:pic>
    </p:spTree>
    <p:extLst>
      <p:ext uri="{BB962C8B-B14F-4D97-AF65-F5344CB8AC3E}">
        <p14:creationId xmlns:p14="http://schemas.microsoft.com/office/powerpoint/2010/main" val="38821156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C372BD9-0706-40B7-B049-E9AE122AE483}"/>
              </a:ext>
            </a:extLst>
          </p:cNvPr>
          <p:cNvSpPr>
            <a:spLocks noGrp="1"/>
          </p:cNvSpPr>
          <p:nvPr>
            <p:ph type="title"/>
          </p:nvPr>
        </p:nvSpPr>
        <p:spPr/>
        <p:txBody>
          <a:bodyPr/>
          <a:lstStyle/>
          <a:p>
            <a:r>
              <a:rPr lang="en-GB" dirty="0"/>
              <a:t>The Technology Timeline . . .</a:t>
            </a:r>
          </a:p>
        </p:txBody>
      </p:sp>
      <p:sp>
        <p:nvSpPr>
          <p:cNvPr id="3" name="Content Placeholder 2">
            <a:extLst>
              <a:ext uri="{FF2B5EF4-FFF2-40B4-BE49-F238E27FC236}">
                <a16:creationId xmlns:a16="http://schemas.microsoft.com/office/drawing/2014/main" xmlns="" id="{734F3FED-56AA-43AE-B31D-ED2BA1F9446F}"/>
              </a:ext>
            </a:extLst>
          </p:cNvPr>
          <p:cNvSpPr>
            <a:spLocks noGrp="1"/>
          </p:cNvSpPr>
          <p:nvPr>
            <p:ph idx="1"/>
          </p:nvPr>
        </p:nvSpPr>
        <p:spPr>
          <a:xfrm>
            <a:off x="609600" y="1417638"/>
            <a:ext cx="10972800" cy="3917032"/>
          </a:xfrm>
        </p:spPr>
        <p:txBody>
          <a:bodyPr>
            <a:normAutofit fontScale="55000" lnSpcReduction="20000"/>
          </a:bodyPr>
          <a:lstStyle/>
          <a:p>
            <a:r>
              <a:rPr lang="en-GB" dirty="0">
                <a:hlinkClick r:id="rId2"/>
              </a:rPr>
              <a:t>http://www.bbc.co.uk/timelines/zq376fr</a:t>
            </a:r>
            <a:endParaRPr lang="en-GB" dirty="0"/>
          </a:p>
          <a:p>
            <a:endParaRPr lang="en-GB" dirty="0"/>
          </a:p>
          <a:p>
            <a:pPr marL="0" indent="0">
              <a:buNone/>
            </a:pPr>
            <a:r>
              <a:rPr lang="en-GB" dirty="0"/>
              <a:t>Latest announcement relating to the Budget 2017:</a:t>
            </a:r>
          </a:p>
          <a:p>
            <a:pPr marL="0" indent="0">
              <a:buNone/>
            </a:pPr>
            <a:endParaRPr lang="en-GB" dirty="0"/>
          </a:p>
          <a:p>
            <a:r>
              <a:rPr lang="en-GB" dirty="0">
                <a:hlinkClick r:id="rId3"/>
              </a:rPr>
              <a:t>http://www.bbc.co.uk/news/technology-42081703</a:t>
            </a:r>
            <a:endParaRPr lang="en-GB" dirty="0"/>
          </a:p>
          <a:p>
            <a:endParaRPr lang="en-GB" dirty="0"/>
          </a:p>
          <a:p>
            <a:pPr marL="0" indent="0">
              <a:buNone/>
            </a:pPr>
            <a:r>
              <a:rPr lang="en-GB" dirty="0"/>
              <a:t>Video about Artificial Intelligence:</a:t>
            </a:r>
          </a:p>
          <a:p>
            <a:pPr marL="0" indent="0">
              <a:buNone/>
            </a:pPr>
            <a:endParaRPr lang="en-GB" dirty="0"/>
          </a:p>
          <a:p>
            <a:r>
              <a:rPr lang="en-GB" dirty="0">
                <a:hlinkClick r:id="rId4"/>
              </a:rPr>
              <a:t>https://www.bbc.co.uk/iplayer/episode/b09ckdqv/hardtalk-professor-alan-winfield-bristol-robotics-laboratory#</a:t>
            </a:r>
            <a:endParaRPr lang="en-GB" dirty="0"/>
          </a:p>
          <a:p>
            <a:endParaRPr lang="en-GB" dirty="0"/>
          </a:p>
          <a:p>
            <a:pPr marL="0" indent="0">
              <a:buNone/>
            </a:pPr>
            <a:r>
              <a:rPr lang="en-GB" dirty="0"/>
              <a:t>Developments – Google’s </a:t>
            </a:r>
            <a:r>
              <a:rPr lang="en-GB" dirty="0" err="1"/>
              <a:t>Deepmind</a:t>
            </a:r>
            <a:r>
              <a:rPr lang="en-GB" dirty="0"/>
              <a:t> - AlphaGo (AlphaGo is the first computer program to defeat a professional human Go player, the first program to defeat a Go world champion, and arguably the strongest Go player in history); IBM Watson (AI platform for business). </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0674276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34EC9B7-1C23-4D89-872D-BE1E08EFBA8F}"/>
              </a:ext>
            </a:extLst>
          </p:cNvPr>
          <p:cNvSpPr>
            <a:spLocks noGrp="1"/>
          </p:cNvSpPr>
          <p:nvPr>
            <p:ph type="title"/>
          </p:nvPr>
        </p:nvSpPr>
        <p:spPr/>
        <p:txBody>
          <a:bodyPr/>
          <a:lstStyle/>
          <a:p>
            <a:r>
              <a:rPr lang="en-GB" dirty="0" smtClean="0"/>
              <a:t>Ethical Issues - CIPD </a:t>
            </a:r>
            <a:r>
              <a:rPr lang="en-GB" dirty="0"/>
              <a:t>View</a:t>
            </a:r>
          </a:p>
        </p:txBody>
      </p:sp>
      <p:sp>
        <p:nvSpPr>
          <p:cNvPr id="3" name="Content Placeholder 2">
            <a:extLst>
              <a:ext uri="{FF2B5EF4-FFF2-40B4-BE49-F238E27FC236}">
                <a16:creationId xmlns:a16="http://schemas.microsoft.com/office/drawing/2014/main" xmlns="" id="{1E291D5F-1AC1-4E72-9B74-A4BDCDD762DA}"/>
              </a:ext>
            </a:extLst>
          </p:cNvPr>
          <p:cNvSpPr>
            <a:spLocks noGrp="1"/>
          </p:cNvSpPr>
          <p:nvPr>
            <p:ph idx="1"/>
          </p:nvPr>
        </p:nvSpPr>
        <p:spPr>
          <a:xfrm>
            <a:off x="609600" y="1417638"/>
            <a:ext cx="10972800" cy="4099595"/>
          </a:xfrm>
        </p:spPr>
        <p:txBody>
          <a:bodyPr>
            <a:noAutofit/>
          </a:bodyPr>
          <a:lstStyle/>
          <a:p>
            <a:pPr marL="0" indent="0">
              <a:buNone/>
            </a:pPr>
            <a:r>
              <a:rPr lang="en-GB" sz="1800" dirty="0"/>
              <a:t>The future of work is human</a:t>
            </a:r>
          </a:p>
          <a:p>
            <a:r>
              <a:rPr lang="en-GB" sz="1800" dirty="0">
                <a:hlinkClick r:id="rId3"/>
              </a:rPr>
              <a:t>https://www.futureworkishuman.org/</a:t>
            </a:r>
            <a:endParaRPr lang="en-GB" sz="1800" dirty="0"/>
          </a:p>
          <a:p>
            <a:pPr marL="0" indent="0">
              <a:buNone/>
            </a:pPr>
            <a:r>
              <a:rPr lang="en-GB" sz="1800" b="1" dirty="0"/>
              <a:t/>
            </a:r>
            <a:br>
              <a:rPr lang="en-GB" sz="1800" b="1" dirty="0"/>
            </a:br>
            <a:r>
              <a:rPr lang="en-GB" sz="1800" dirty="0">
                <a:hlinkClick r:id="rId3"/>
              </a:rPr>
              <a:t>Futureworkishuman.org</a:t>
            </a:r>
            <a:r>
              <a:rPr lang="en-GB" sz="1800" dirty="0"/>
              <a:t> is a platform for those who are passionate about the future of work to share, develop and debate emergent ideas. </a:t>
            </a:r>
          </a:p>
          <a:p>
            <a:endParaRPr lang="en-GB" sz="1800" b="1" dirty="0"/>
          </a:p>
          <a:p>
            <a:pPr marL="0" indent="0">
              <a:buNone/>
            </a:pPr>
            <a:r>
              <a:rPr lang="en-GB" sz="1800" b="1" dirty="0"/>
              <a:t>A human future of work</a:t>
            </a:r>
            <a:r>
              <a:rPr lang="en-GB" sz="1800" dirty="0"/>
              <a:t/>
            </a:r>
            <a:br>
              <a:rPr lang="en-GB" sz="1800" dirty="0"/>
            </a:br>
            <a:r>
              <a:rPr lang="en-GB" sz="1800" dirty="0"/>
              <a:t>Through discourse and engagement, the aim is draw together a wide range of stakeholders to spark fresh, radical ideas </a:t>
            </a:r>
            <a:r>
              <a:rPr lang="en-GB" sz="1800" b="1" dirty="0"/>
              <a:t>for a future of work that will benefit individuals, organisations and society as a whole.</a:t>
            </a:r>
          </a:p>
          <a:p>
            <a:pPr marL="0" indent="0">
              <a:buNone/>
            </a:pPr>
            <a:r>
              <a:rPr lang="en-GB" sz="1800" dirty="0"/>
              <a:t>Central to the debate are questions around </a:t>
            </a:r>
            <a:r>
              <a:rPr lang="en-GB" sz="1800" b="1" dirty="0"/>
              <a:t>how we can best unleash and enable human potential and capability to steer our course through a rapidly changing world.</a:t>
            </a:r>
          </a:p>
          <a:p>
            <a:pPr marL="0" indent="0">
              <a:buNone/>
            </a:pPr>
            <a:r>
              <a:rPr lang="en-GB" sz="1800" dirty="0"/>
              <a:t>This community provides an open forum for diverse voices: thought leaders, business leaders, policy-makers, HR professionals, educators, academics, trade union and any who are interested all have their part to play.</a:t>
            </a:r>
          </a:p>
        </p:txBody>
      </p:sp>
    </p:spTree>
    <p:extLst>
      <p:ext uri="{BB962C8B-B14F-4D97-AF65-F5344CB8AC3E}">
        <p14:creationId xmlns:p14="http://schemas.microsoft.com/office/powerpoint/2010/main" val="24558327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ext Box 4">
            <a:extLst>
              <a:ext uri="{FF2B5EF4-FFF2-40B4-BE49-F238E27FC236}">
                <a16:creationId xmlns:a16="http://schemas.microsoft.com/office/drawing/2014/main" xmlns="" id="{ED4DD437-3C18-4C92-B410-E56B35823340}"/>
              </a:ext>
            </a:extLst>
          </p:cNvPr>
          <p:cNvSpPr txBox="1">
            <a:spLocks noChangeArrowheads="1"/>
          </p:cNvSpPr>
          <p:nvPr/>
        </p:nvSpPr>
        <p:spPr bwMode="auto">
          <a:xfrm>
            <a:off x="4079875" y="234950"/>
            <a:ext cx="53657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en-GB" altLang="en-US" sz="3600">
                <a:latin typeface="Arial" panose="020B0604020202020204" pitchFamily="34" charset="0"/>
              </a:rPr>
              <a:t>The technological context</a:t>
            </a:r>
            <a:endParaRPr lang="en-US" altLang="en-US" sz="3600">
              <a:latin typeface="Arial" panose="020B0604020202020204" pitchFamily="34" charset="0"/>
            </a:endParaRPr>
          </a:p>
        </p:txBody>
      </p:sp>
      <p:grpSp>
        <p:nvGrpSpPr>
          <p:cNvPr id="50179" name="Group 9">
            <a:extLst>
              <a:ext uri="{FF2B5EF4-FFF2-40B4-BE49-F238E27FC236}">
                <a16:creationId xmlns:a16="http://schemas.microsoft.com/office/drawing/2014/main" xmlns="" id="{35CA6BD8-CF8E-44B4-B8C2-8D1ACAFBB87C}"/>
              </a:ext>
            </a:extLst>
          </p:cNvPr>
          <p:cNvGrpSpPr>
            <a:grpSpLocks/>
          </p:cNvGrpSpPr>
          <p:nvPr/>
        </p:nvGrpSpPr>
        <p:grpSpPr bwMode="auto">
          <a:xfrm>
            <a:off x="3863975" y="1109664"/>
            <a:ext cx="4464050" cy="720725"/>
            <a:chOff x="1474" y="799"/>
            <a:chExt cx="2812" cy="454"/>
          </a:xfrm>
        </p:grpSpPr>
        <p:sp>
          <p:nvSpPr>
            <p:cNvPr id="50196" name="Rectangle 8">
              <a:extLst>
                <a:ext uri="{FF2B5EF4-FFF2-40B4-BE49-F238E27FC236}">
                  <a16:creationId xmlns:a16="http://schemas.microsoft.com/office/drawing/2014/main" xmlns="" id="{6162136A-301E-4F45-A9C1-35F258974B6B}"/>
                </a:ext>
              </a:extLst>
            </p:cNvPr>
            <p:cNvSpPr>
              <a:spLocks noChangeArrowheads="1"/>
            </p:cNvSpPr>
            <p:nvPr/>
          </p:nvSpPr>
          <p:spPr bwMode="auto">
            <a:xfrm>
              <a:off x="1474" y="799"/>
              <a:ext cx="2812" cy="454"/>
            </a:xfrm>
            <a:prstGeom prst="rect">
              <a:avLst/>
            </a:prstGeom>
            <a:solidFill>
              <a:schemeClr val="accent1"/>
            </a:solidFill>
            <a:ln w="2857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1800">
                <a:latin typeface="Arial" panose="020B0604020202020204" pitchFamily="34" charset="0"/>
              </a:endParaRPr>
            </a:p>
          </p:txBody>
        </p:sp>
        <p:sp>
          <p:nvSpPr>
            <p:cNvPr id="50197" name="Text Box 5">
              <a:extLst>
                <a:ext uri="{FF2B5EF4-FFF2-40B4-BE49-F238E27FC236}">
                  <a16:creationId xmlns:a16="http://schemas.microsoft.com/office/drawing/2014/main" xmlns="" id="{0ED77ABC-DC07-4016-97F9-953007A48C5A}"/>
                </a:ext>
              </a:extLst>
            </p:cNvPr>
            <p:cNvSpPr txBox="1">
              <a:spLocks noChangeArrowheads="1"/>
            </p:cNvSpPr>
            <p:nvPr/>
          </p:nvSpPr>
          <p:spPr bwMode="auto">
            <a:xfrm>
              <a:off x="1489" y="882"/>
              <a:ext cx="2728"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en-GB" altLang="en-US" sz="2400" b="1">
                  <a:latin typeface="Arial" panose="020B0604020202020204" pitchFamily="34" charset="0"/>
                </a:rPr>
                <a:t>Developments in technology</a:t>
              </a:r>
              <a:endParaRPr lang="en-US" altLang="en-US" sz="2400" b="1">
                <a:latin typeface="Arial" panose="020B0604020202020204" pitchFamily="34" charset="0"/>
              </a:endParaRPr>
            </a:p>
          </p:txBody>
        </p:sp>
      </p:grpSp>
      <p:grpSp>
        <p:nvGrpSpPr>
          <p:cNvPr id="50180" name="Group 13">
            <a:extLst>
              <a:ext uri="{FF2B5EF4-FFF2-40B4-BE49-F238E27FC236}">
                <a16:creationId xmlns:a16="http://schemas.microsoft.com/office/drawing/2014/main" xmlns="" id="{8E7A5024-308F-4A53-89A5-274C529797B3}"/>
              </a:ext>
            </a:extLst>
          </p:cNvPr>
          <p:cNvGrpSpPr>
            <a:grpSpLocks/>
          </p:cNvGrpSpPr>
          <p:nvPr/>
        </p:nvGrpSpPr>
        <p:grpSpPr bwMode="auto">
          <a:xfrm>
            <a:off x="2541589" y="2420938"/>
            <a:ext cx="1800225" cy="1008062"/>
            <a:chOff x="612" y="1525"/>
            <a:chExt cx="1134" cy="635"/>
          </a:xfrm>
        </p:grpSpPr>
        <p:sp>
          <p:nvSpPr>
            <p:cNvPr id="50194" name="Oval 10">
              <a:extLst>
                <a:ext uri="{FF2B5EF4-FFF2-40B4-BE49-F238E27FC236}">
                  <a16:creationId xmlns:a16="http://schemas.microsoft.com/office/drawing/2014/main" xmlns="" id="{9750C0B3-07A1-44C2-A735-1EA0BBEAAF3A}"/>
                </a:ext>
              </a:extLst>
            </p:cNvPr>
            <p:cNvSpPr>
              <a:spLocks noChangeArrowheads="1"/>
            </p:cNvSpPr>
            <p:nvPr/>
          </p:nvSpPr>
          <p:spPr bwMode="auto">
            <a:xfrm>
              <a:off x="612" y="1525"/>
              <a:ext cx="1134" cy="635"/>
            </a:xfrm>
            <a:prstGeom prst="ellipse">
              <a:avLst/>
            </a:prstGeom>
            <a:solidFill>
              <a:schemeClr val="accent1"/>
            </a:solidFill>
            <a:ln w="2857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1800">
                <a:latin typeface="Arial" panose="020B0604020202020204" pitchFamily="34" charset="0"/>
              </a:endParaRPr>
            </a:p>
          </p:txBody>
        </p:sp>
        <p:sp>
          <p:nvSpPr>
            <p:cNvPr id="50195" name="Text Box 6">
              <a:extLst>
                <a:ext uri="{FF2B5EF4-FFF2-40B4-BE49-F238E27FC236}">
                  <a16:creationId xmlns:a16="http://schemas.microsoft.com/office/drawing/2014/main" xmlns="" id="{24691C99-EFBB-4D0C-8BA4-8B56B384675E}"/>
                </a:ext>
              </a:extLst>
            </p:cNvPr>
            <p:cNvSpPr txBox="1">
              <a:spLocks noChangeArrowheads="1"/>
            </p:cNvSpPr>
            <p:nvPr/>
          </p:nvSpPr>
          <p:spPr bwMode="auto">
            <a:xfrm>
              <a:off x="679" y="1699"/>
              <a:ext cx="1000"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en-GB" altLang="en-US" sz="2400" b="1">
                  <a:latin typeface="Arial" panose="020B0604020202020204" pitchFamily="34" charset="0"/>
                </a:rPr>
                <a:t>TOFFLER</a:t>
              </a:r>
              <a:endParaRPr lang="en-US" altLang="en-US" sz="2400" b="1">
                <a:latin typeface="Arial" panose="020B0604020202020204" pitchFamily="34" charset="0"/>
              </a:endParaRPr>
            </a:p>
          </p:txBody>
        </p:sp>
      </p:grpSp>
      <p:grpSp>
        <p:nvGrpSpPr>
          <p:cNvPr id="50181" name="Group 12">
            <a:extLst>
              <a:ext uri="{FF2B5EF4-FFF2-40B4-BE49-F238E27FC236}">
                <a16:creationId xmlns:a16="http://schemas.microsoft.com/office/drawing/2014/main" xmlns="" id="{0BCF416F-8A5A-4E8B-99D3-7CE1D74CE87E}"/>
              </a:ext>
            </a:extLst>
          </p:cNvPr>
          <p:cNvGrpSpPr>
            <a:grpSpLocks/>
          </p:cNvGrpSpPr>
          <p:nvPr/>
        </p:nvGrpSpPr>
        <p:grpSpPr bwMode="auto">
          <a:xfrm>
            <a:off x="7896226" y="2084388"/>
            <a:ext cx="2087563" cy="1008062"/>
            <a:chOff x="3992" y="1434"/>
            <a:chExt cx="1315" cy="635"/>
          </a:xfrm>
        </p:grpSpPr>
        <p:sp>
          <p:nvSpPr>
            <p:cNvPr id="50192" name="Oval 11">
              <a:extLst>
                <a:ext uri="{FF2B5EF4-FFF2-40B4-BE49-F238E27FC236}">
                  <a16:creationId xmlns:a16="http://schemas.microsoft.com/office/drawing/2014/main" xmlns="" id="{80714CFE-1829-4174-83EE-83276BBECB4B}"/>
                </a:ext>
              </a:extLst>
            </p:cNvPr>
            <p:cNvSpPr>
              <a:spLocks noChangeArrowheads="1"/>
            </p:cNvSpPr>
            <p:nvPr/>
          </p:nvSpPr>
          <p:spPr bwMode="auto">
            <a:xfrm>
              <a:off x="4014" y="1434"/>
              <a:ext cx="1134" cy="635"/>
            </a:xfrm>
            <a:prstGeom prst="ellipse">
              <a:avLst/>
            </a:prstGeom>
            <a:solidFill>
              <a:schemeClr val="accent1"/>
            </a:solidFill>
            <a:ln w="2857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1800">
                <a:latin typeface="Arial" panose="020B0604020202020204" pitchFamily="34" charset="0"/>
              </a:endParaRPr>
            </a:p>
          </p:txBody>
        </p:sp>
        <p:sp>
          <p:nvSpPr>
            <p:cNvPr id="50193" name="Text Box 7">
              <a:extLst>
                <a:ext uri="{FF2B5EF4-FFF2-40B4-BE49-F238E27FC236}">
                  <a16:creationId xmlns:a16="http://schemas.microsoft.com/office/drawing/2014/main" xmlns="" id="{22903A8C-516D-4D40-A7B6-204542CC5A70}"/>
                </a:ext>
              </a:extLst>
            </p:cNvPr>
            <p:cNvSpPr txBox="1">
              <a:spLocks noChangeArrowheads="1"/>
            </p:cNvSpPr>
            <p:nvPr/>
          </p:nvSpPr>
          <p:spPr bwMode="auto">
            <a:xfrm>
              <a:off x="3992" y="1607"/>
              <a:ext cx="1315"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en-GB" altLang="en-US" sz="2400" b="1" dirty="0" smtClean="0">
                  <a:latin typeface="Arial" panose="020B0604020202020204" pitchFamily="34" charset="0"/>
                </a:rPr>
                <a:t>GRUBLER</a:t>
              </a:r>
              <a:endParaRPr lang="en-US" altLang="en-US" sz="2400" b="1" dirty="0">
                <a:latin typeface="Arial" panose="020B0604020202020204" pitchFamily="34" charset="0"/>
              </a:endParaRPr>
            </a:p>
          </p:txBody>
        </p:sp>
      </p:grpSp>
      <p:sp>
        <p:nvSpPr>
          <p:cNvPr id="50182" name="AutoShape 16">
            <a:extLst>
              <a:ext uri="{FF2B5EF4-FFF2-40B4-BE49-F238E27FC236}">
                <a16:creationId xmlns:a16="http://schemas.microsoft.com/office/drawing/2014/main" xmlns="" id="{7B2CD101-8E46-4838-8CD1-AAED25775601}"/>
              </a:ext>
            </a:extLst>
          </p:cNvPr>
          <p:cNvSpPr>
            <a:spLocks noChangeArrowheads="1"/>
          </p:cNvSpPr>
          <p:nvPr/>
        </p:nvSpPr>
        <p:spPr bwMode="auto">
          <a:xfrm rot="2134828">
            <a:off x="4513263" y="2060576"/>
            <a:ext cx="285750" cy="790575"/>
          </a:xfrm>
          <a:prstGeom prst="downArrow">
            <a:avLst>
              <a:gd name="adj1" fmla="val 50000"/>
              <a:gd name="adj2" fmla="val 69167"/>
            </a:avLst>
          </a:prstGeom>
          <a:solidFill>
            <a:schemeClr val="accent1"/>
          </a:solidFill>
          <a:ln w="2857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1800">
              <a:latin typeface="Arial" panose="020B0604020202020204" pitchFamily="34" charset="0"/>
            </a:endParaRPr>
          </a:p>
        </p:txBody>
      </p:sp>
      <p:sp>
        <p:nvSpPr>
          <p:cNvPr id="50183" name="AutoShape 17">
            <a:extLst>
              <a:ext uri="{FF2B5EF4-FFF2-40B4-BE49-F238E27FC236}">
                <a16:creationId xmlns:a16="http://schemas.microsoft.com/office/drawing/2014/main" xmlns="" id="{F051C698-E13C-43E7-A78A-590F5F6B2CC7}"/>
              </a:ext>
            </a:extLst>
          </p:cNvPr>
          <p:cNvSpPr>
            <a:spLocks noChangeArrowheads="1"/>
          </p:cNvSpPr>
          <p:nvPr/>
        </p:nvSpPr>
        <p:spPr bwMode="auto">
          <a:xfrm rot="19126297">
            <a:off x="7319964" y="2073276"/>
            <a:ext cx="287337" cy="790575"/>
          </a:xfrm>
          <a:prstGeom prst="downArrow">
            <a:avLst>
              <a:gd name="adj1" fmla="val 50000"/>
              <a:gd name="adj2" fmla="val 68785"/>
            </a:avLst>
          </a:prstGeom>
          <a:solidFill>
            <a:schemeClr val="accent1"/>
          </a:solidFill>
          <a:ln w="2857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1800">
              <a:latin typeface="Arial" panose="020B0604020202020204" pitchFamily="34" charset="0"/>
            </a:endParaRPr>
          </a:p>
        </p:txBody>
      </p:sp>
      <p:grpSp>
        <p:nvGrpSpPr>
          <p:cNvPr id="50184" name="Group 25">
            <a:extLst>
              <a:ext uri="{FF2B5EF4-FFF2-40B4-BE49-F238E27FC236}">
                <a16:creationId xmlns:a16="http://schemas.microsoft.com/office/drawing/2014/main" xmlns="" id="{23AAAEA0-6986-4FCF-9473-56BE1C36BF04}"/>
              </a:ext>
            </a:extLst>
          </p:cNvPr>
          <p:cNvGrpSpPr>
            <a:grpSpLocks/>
          </p:cNvGrpSpPr>
          <p:nvPr/>
        </p:nvGrpSpPr>
        <p:grpSpPr bwMode="auto">
          <a:xfrm>
            <a:off x="2206625" y="4148138"/>
            <a:ext cx="2470150" cy="1871662"/>
            <a:chOff x="431" y="2664"/>
            <a:chExt cx="1555" cy="1179"/>
          </a:xfrm>
        </p:grpSpPr>
        <p:sp>
          <p:nvSpPr>
            <p:cNvPr id="50190" name="Rectangle 22">
              <a:extLst>
                <a:ext uri="{FF2B5EF4-FFF2-40B4-BE49-F238E27FC236}">
                  <a16:creationId xmlns:a16="http://schemas.microsoft.com/office/drawing/2014/main" xmlns="" id="{1411C33A-D4A8-4D2B-88D4-BD4A12C7E70D}"/>
                </a:ext>
              </a:extLst>
            </p:cNvPr>
            <p:cNvSpPr>
              <a:spLocks noChangeArrowheads="1"/>
            </p:cNvSpPr>
            <p:nvPr/>
          </p:nvSpPr>
          <p:spPr bwMode="auto">
            <a:xfrm>
              <a:off x="437" y="2664"/>
              <a:ext cx="1542" cy="1179"/>
            </a:xfrm>
            <a:prstGeom prst="rect">
              <a:avLst/>
            </a:prstGeom>
            <a:solidFill>
              <a:schemeClr val="accent1"/>
            </a:solidFill>
            <a:ln w="2857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1800">
                <a:latin typeface="Arial" panose="020B0604020202020204" pitchFamily="34" charset="0"/>
              </a:endParaRPr>
            </a:p>
          </p:txBody>
        </p:sp>
        <p:sp>
          <p:nvSpPr>
            <p:cNvPr id="50191" name="Text Box 20">
              <a:extLst>
                <a:ext uri="{FF2B5EF4-FFF2-40B4-BE49-F238E27FC236}">
                  <a16:creationId xmlns:a16="http://schemas.microsoft.com/office/drawing/2014/main" xmlns="" id="{B32A731A-3CE9-4562-9D82-3BEEDD444408}"/>
                </a:ext>
              </a:extLst>
            </p:cNvPr>
            <p:cNvSpPr txBox="1">
              <a:spLocks noChangeArrowheads="1"/>
            </p:cNvSpPr>
            <p:nvPr/>
          </p:nvSpPr>
          <p:spPr bwMode="auto">
            <a:xfrm>
              <a:off x="431" y="2745"/>
              <a:ext cx="1555" cy="10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US" altLang="en-US" sz="2000">
                  <a:latin typeface="Arial" panose="020B0604020202020204" pitchFamily="34" charset="0"/>
                </a:rPr>
                <a:t>A linear function over time which is vertically incorporated into the supply chain</a:t>
              </a:r>
            </a:p>
          </p:txBody>
        </p:sp>
      </p:grpSp>
      <p:grpSp>
        <p:nvGrpSpPr>
          <p:cNvPr id="50185" name="Group 26">
            <a:extLst>
              <a:ext uri="{FF2B5EF4-FFF2-40B4-BE49-F238E27FC236}">
                <a16:creationId xmlns:a16="http://schemas.microsoft.com/office/drawing/2014/main" xmlns="" id="{608F995E-2555-4954-9713-EF1225572F52}"/>
              </a:ext>
            </a:extLst>
          </p:cNvPr>
          <p:cNvGrpSpPr>
            <a:grpSpLocks/>
          </p:cNvGrpSpPr>
          <p:nvPr/>
        </p:nvGrpSpPr>
        <p:grpSpPr bwMode="auto">
          <a:xfrm>
            <a:off x="6175375" y="3932238"/>
            <a:ext cx="3314700" cy="2303462"/>
            <a:chOff x="3515" y="2614"/>
            <a:chExt cx="2087" cy="1451"/>
          </a:xfrm>
        </p:grpSpPr>
        <p:sp>
          <p:nvSpPr>
            <p:cNvPr id="50188" name="Rectangle 23">
              <a:extLst>
                <a:ext uri="{FF2B5EF4-FFF2-40B4-BE49-F238E27FC236}">
                  <a16:creationId xmlns:a16="http://schemas.microsoft.com/office/drawing/2014/main" xmlns="" id="{D2C41217-A284-4538-B77C-C7EF8D567428}"/>
                </a:ext>
              </a:extLst>
            </p:cNvPr>
            <p:cNvSpPr>
              <a:spLocks noChangeArrowheads="1"/>
            </p:cNvSpPr>
            <p:nvPr/>
          </p:nvSpPr>
          <p:spPr bwMode="auto">
            <a:xfrm>
              <a:off x="3515" y="2614"/>
              <a:ext cx="2087" cy="1451"/>
            </a:xfrm>
            <a:prstGeom prst="rect">
              <a:avLst/>
            </a:prstGeom>
            <a:solidFill>
              <a:schemeClr val="accent1"/>
            </a:solidFill>
            <a:ln w="2857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1800">
                <a:latin typeface="Arial" panose="020B0604020202020204" pitchFamily="34" charset="0"/>
              </a:endParaRPr>
            </a:p>
          </p:txBody>
        </p:sp>
        <p:sp>
          <p:nvSpPr>
            <p:cNvPr id="50189" name="Text Box 21">
              <a:extLst>
                <a:ext uri="{FF2B5EF4-FFF2-40B4-BE49-F238E27FC236}">
                  <a16:creationId xmlns:a16="http://schemas.microsoft.com/office/drawing/2014/main" xmlns="" id="{CB4A408F-7D3C-441E-9B5B-5276D3738B38}"/>
                </a:ext>
              </a:extLst>
            </p:cNvPr>
            <p:cNvSpPr txBox="1">
              <a:spLocks noChangeArrowheads="1"/>
            </p:cNvSpPr>
            <p:nvPr/>
          </p:nvSpPr>
          <p:spPr bwMode="auto">
            <a:xfrm>
              <a:off x="3622" y="2734"/>
              <a:ext cx="1872" cy="12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US" altLang="en-US" sz="2000">
                  <a:latin typeface="Arial" panose="020B0604020202020204" pitchFamily="34" charset="0"/>
                </a:rPr>
                <a:t>Progression is exponential.</a:t>
              </a:r>
            </a:p>
            <a:p>
              <a:pPr algn="ctr" eaLnBrk="1" hangingPunct="1">
                <a:spcBef>
                  <a:spcPct val="0"/>
                </a:spcBef>
                <a:buFontTx/>
                <a:buNone/>
              </a:pPr>
              <a:r>
                <a:rPr lang="en-US" altLang="en-US" sz="2000">
                  <a:latin typeface="Arial" panose="020B0604020202020204" pitchFamily="34" charset="0"/>
                </a:rPr>
                <a:t>Clusters of technologies are advancing simultaneously and are horizontally integrated</a:t>
              </a:r>
            </a:p>
          </p:txBody>
        </p:sp>
      </p:grpSp>
      <p:sp>
        <p:nvSpPr>
          <p:cNvPr id="50186" name="AutoShape 27">
            <a:extLst>
              <a:ext uri="{FF2B5EF4-FFF2-40B4-BE49-F238E27FC236}">
                <a16:creationId xmlns:a16="http://schemas.microsoft.com/office/drawing/2014/main" xmlns="" id="{62C5CEEE-B9CB-4CFD-8AC2-70DFD3E9D6B3}"/>
              </a:ext>
            </a:extLst>
          </p:cNvPr>
          <p:cNvSpPr>
            <a:spLocks noChangeArrowheads="1"/>
          </p:cNvSpPr>
          <p:nvPr/>
        </p:nvSpPr>
        <p:spPr bwMode="auto">
          <a:xfrm>
            <a:off x="8686800" y="3230563"/>
            <a:ext cx="287338" cy="576262"/>
          </a:xfrm>
          <a:prstGeom prst="downArrow">
            <a:avLst>
              <a:gd name="adj1" fmla="val 50000"/>
              <a:gd name="adj2" fmla="val 50138"/>
            </a:avLst>
          </a:prstGeom>
          <a:solidFill>
            <a:schemeClr val="accent1"/>
          </a:solidFill>
          <a:ln w="2857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1800">
              <a:latin typeface="Arial" panose="020B0604020202020204" pitchFamily="34" charset="0"/>
            </a:endParaRPr>
          </a:p>
        </p:txBody>
      </p:sp>
      <p:sp>
        <p:nvSpPr>
          <p:cNvPr id="50187" name="AutoShape 28">
            <a:extLst>
              <a:ext uri="{FF2B5EF4-FFF2-40B4-BE49-F238E27FC236}">
                <a16:creationId xmlns:a16="http://schemas.microsoft.com/office/drawing/2014/main" xmlns="" id="{F654E74F-6C26-4C62-878D-99B430DD2144}"/>
              </a:ext>
            </a:extLst>
          </p:cNvPr>
          <p:cNvSpPr>
            <a:spLocks noChangeArrowheads="1"/>
          </p:cNvSpPr>
          <p:nvPr/>
        </p:nvSpPr>
        <p:spPr bwMode="auto">
          <a:xfrm>
            <a:off x="3300413" y="3500438"/>
            <a:ext cx="285750" cy="576262"/>
          </a:xfrm>
          <a:prstGeom prst="downArrow">
            <a:avLst>
              <a:gd name="adj1" fmla="val 50000"/>
              <a:gd name="adj2" fmla="val 50417"/>
            </a:avLst>
          </a:prstGeom>
          <a:solidFill>
            <a:schemeClr val="accent1"/>
          </a:solidFill>
          <a:ln w="2857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1800">
              <a:latin typeface="Arial" panose="020B0604020202020204" pitchFamily="34" charset="0"/>
            </a:endParaRPr>
          </a:p>
        </p:txBody>
      </p:sp>
    </p:spTree>
    <p:extLst>
      <p:ext uri="{BB962C8B-B14F-4D97-AF65-F5344CB8AC3E}">
        <p14:creationId xmlns:p14="http://schemas.microsoft.com/office/powerpoint/2010/main" val="40327571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33">
            <a:extLst>
              <a:ext uri="{FF2B5EF4-FFF2-40B4-BE49-F238E27FC236}">
                <a16:creationId xmlns:a16="http://schemas.microsoft.com/office/drawing/2014/main" xmlns="" id="{496DA1AD-55C0-436B-BFF8-1D1A38A7EEE8}"/>
              </a:ext>
            </a:extLst>
          </p:cNvPr>
          <p:cNvSpPr>
            <a:spLocks noChangeArrowheads="1"/>
          </p:cNvSpPr>
          <p:nvPr/>
        </p:nvSpPr>
        <p:spPr bwMode="auto">
          <a:xfrm>
            <a:off x="5195888" y="5805488"/>
            <a:ext cx="2087562" cy="576262"/>
          </a:xfrm>
          <a:prstGeom prst="rect">
            <a:avLst/>
          </a:prstGeom>
          <a:solidFill>
            <a:schemeClr val="accent1"/>
          </a:solidFill>
          <a:ln w="28575">
            <a:solidFill>
              <a:schemeClr val="tx1"/>
            </a:solidFill>
            <a:miter lim="800000"/>
            <a:headEnd/>
            <a:tailEnd/>
          </a:ln>
        </p:spPr>
        <p:txBody>
          <a:bodyPr wrap="none"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100000"/>
              </a:lnSpc>
              <a:spcBef>
                <a:spcPct val="0"/>
              </a:spcBef>
              <a:buFontTx/>
              <a:buNone/>
            </a:pPr>
            <a:endParaRPr lang="en-GB" altLang="en-US" sz="1800">
              <a:latin typeface="Arial" panose="020B0604020202020204" pitchFamily="34" charset="0"/>
            </a:endParaRPr>
          </a:p>
        </p:txBody>
      </p:sp>
      <p:sp>
        <p:nvSpPr>
          <p:cNvPr id="52227" name="Rectangle 21">
            <a:extLst>
              <a:ext uri="{FF2B5EF4-FFF2-40B4-BE49-F238E27FC236}">
                <a16:creationId xmlns:a16="http://schemas.microsoft.com/office/drawing/2014/main" xmlns="" id="{6139B5CB-BBE0-4FFA-A7DA-9E0EF13D0538}"/>
              </a:ext>
            </a:extLst>
          </p:cNvPr>
          <p:cNvSpPr>
            <a:spLocks noChangeArrowheads="1"/>
          </p:cNvSpPr>
          <p:nvPr/>
        </p:nvSpPr>
        <p:spPr bwMode="auto">
          <a:xfrm>
            <a:off x="5124451" y="4005264"/>
            <a:ext cx="2233613" cy="1582737"/>
          </a:xfrm>
          <a:prstGeom prst="rect">
            <a:avLst/>
          </a:prstGeom>
          <a:solidFill>
            <a:schemeClr val="accent1"/>
          </a:solidFill>
          <a:ln w="28575">
            <a:solidFill>
              <a:schemeClr val="tx1"/>
            </a:solidFill>
            <a:miter lim="800000"/>
            <a:headEnd/>
            <a:tailEnd/>
          </a:ln>
        </p:spPr>
        <p:txBody>
          <a:bodyPr wrap="none"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100000"/>
              </a:lnSpc>
              <a:spcBef>
                <a:spcPct val="0"/>
              </a:spcBef>
              <a:buFontTx/>
              <a:buNone/>
            </a:pPr>
            <a:endParaRPr lang="en-GB" altLang="en-US" sz="1800">
              <a:latin typeface="Arial" panose="020B0604020202020204" pitchFamily="34" charset="0"/>
            </a:endParaRPr>
          </a:p>
        </p:txBody>
      </p:sp>
      <p:sp>
        <p:nvSpPr>
          <p:cNvPr id="52228" name="Rectangle 19">
            <a:extLst>
              <a:ext uri="{FF2B5EF4-FFF2-40B4-BE49-F238E27FC236}">
                <a16:creationId xmlns:a16="http://schemas.microsoft.com/office/drawing/2014/main" xmlns="" id="{BB8B3969-4AFE-4220-94CE-809B6F30D431}"/>
              </a:ext>
            </a:extLst>
          </p:cNvPr>
          <p:cNvSpPr>
            <a:spLocks noChangeArrowheads="1"/>
          </p:cNvSpPr>
          <p:nvPr/>
        </p:nvSpPr>
        <p:spPr bwMode="auto">
          <a:xfrm>
            <a:off x="4945064" y="2133600"/>
            <a:ext cx="2592387" cy="1295400"/>
          </a:xfrm>
          <a:prstGeom prst="rect">
            <a:avLst/>
          </a:prstGeom>
          <a:solidFill>
            <a:schemeClr val="accent1"/>
          </a:solidFill>
          <a:ln w="28575">
            <a:solidFill>
              <a:schemeClr val="tx1"/>
            </a:solidFill>
            <a:miter lim="800000"/>
            <a:headEnd/>
            <a:tailEnd/>
          </a:ln>
        </p:spPr>
        <p:txBody>
          <a:bodyPr wrap="none"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100000"/>
              </a:lnSpc>
              <a:spcBef>
                <a:spcPct val="0"/>
              </a:spcBef>
              <a:buFontTx/>
              <a:buNone/>
            </a:pPr>
            <a:endParaRPr lang="en-GB" altLang="en-US" sz="1800">
              <a:latin typeface="Arial" panose="020B0604020202020204" pitchFamily="34" charset="0"/>
            </a:endParaRPr>
          </a:p>
        </p:txBody>
      </p:sp>
      <p:sp>
        <p:nvSpPr>
          <p:cNvPr id="52229" name="Text Box 4">
            <a:extLst>
              <a:ext uri="{FF2B5EF4-FFF2-40B4-BE49-F238E27FC236}">
                <a16:creationId xmlns:a16="http://schemas.microsoft.com/office/drawing/2014/main" xmlns="" id="{067243B3-761B-4711-AB59-C44D0ECE81F2}"/>
              </a:ext>
            </a:extLst>
          </p:cNvPr>
          <p:cNvSpPr txBox="1">
            <a:spLocks noChangeArrowheads="1"/>
          </p:cNvSpPr>
          <p:nvPr/>
        </p:nvSpPr>
        <p:spPr bwMode="auto">
          <a:xfrm>
            <a:off x="3217863" y="404813"/>
            <a:ext cx="62547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3600">
                <a:latin typeface="Arial" panose="020B0604020202020204" pitchFamily="34" charset="0"/>
              </a:rPr>
              <a:t>Technology clusters in the UK</a:t>
            </a:r>
            <a:endParaRPr lang="en-US" altLang="en-US" sz="3600">
              <a:latin typeface="Arial" panose="020B0604020202020204" pitchFamily="34" charset="0"/>
            </a:endParaRPr>
          </a:p>
        </p:txBody>
      </p:sp>
      <p:sp>
        <p:nvSpPr>
          <p:cNvPr id="52230" name="Text Box 5">
            <a:extLst>
              <a:ext uri="{FF2B5EF4-FFF2-40B4-BE49-F238E27FC236}">
                <a16:creationId xmlns:a16="http://schemas.microsoft.com/office/drawing/2014/main" xmlns="" id="{20827E49-B903-45DB-83F9-5796301D5369}"/>
              </a:ext>
            </a:extLst>
          </p:cNvPr>
          <p:cNvSpPr txBox="1">
            <a:spLocks noChangeArrowheads="1"/>
          </p:cNvSpPr>
          <p:nvPr/>
        </p:nvSpPr>
        <p:spPr bwMode="auto">
          <a:xfrm>
            <a:off x="2692401" y="1989139"/>
            <a:ext cx="976313"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2000" b="1">
                <a:latin typeface="Arial" panose="020B0604020202020204" pitchFamily="34" charset="0"/>
              </a:rPr>
              <a:t>Sector</a:t>
            </a:r>
            <a:endParaRPr lang="en-US" altLang="en-US" sz="2000" b="1">
              <a:latin typeface="Arial" panose="020B0604020202020204" pitchFamily="34" charset="0"/>
            </a:endParaRPr>
          </a:p>
        </p:txBody>
      </p:sp>
      <p:sp>
        <p:nvSpPr>
          <p:cNvPr id="52231" name="Text Box 6">
            <a:extLst>
              <a:ext uri="{FF2B5EF4-FFF2-40B4-BE49-F238E27FC236}">
                <a16:creationId xmlns:a16="http://schemas.microsoft.com/office/drawing/2014/main" xmlns="" id="{FA1DA962-27E6-4045-9CBD-31C01DDBFCB9}"/>
              </a:ext>
            </a:extLst>
          </p:cNvPr>
          <p:cNvSpPr txBox="1">
            <a:spLocks noChangeArrowheads="1"/>
          </p:cNvSpPr>
          <p:nvPr/>
        </p:nvSpPr>
        <p:spPr bwMode="auto">
          <a:xfrm>
            <a:off x="5434013" y="1358901"/>
            <a:ext cx="16129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GB" altLang="en-US" sz="2000" b="1">
                <a:latin typeface="Arial" panose="020B0604020202020204" pitchFamily="34" charset="0"/>
              </a:rPr>
              <a:t>Technology</a:t>
            </a:r>
          </a:p>
          <a:p>
            <a:pPr algn="ctr" eaLnBrk="1" hangingPunct="1">
              <a:lnSpc>
                <a:spcPct val="100000"/>
              </a:lnSpc>
              <a:spcBef>
                <a:spcPct val="0"/>
              </a:spcBef>
              <a:buFontTx/>
              <a:buNone/>
            </a:pPr>
            <a:r>
              <a:rPr lang="en-GB" altLang="en-US" sz="2000" b="1">
                <a:latin typeface="Arial" panose="020B0604020202020204" pitchFamily="34" charset="0"/>
              </a:rPr>
              <a:t>clusters</a:t>
            </a:r>
            <a:endParaRPr lang="en-US" altLang="en-US" sz="2000" b="1">
              <a:latin typeface="Arial" panose="020B0604020202020204" pitchFamily="34" charset="0"/>
            </a:endParaRPr>
          </a:p>
        </p:txBody>
      </p:sp>
      <p:sp>
        <p:nvSpPr>
          <p:cNvPr id="52232" name="Text Box 7">
            <a:extLst>
              <a:ext uri="{FF2B5EF4-FFF2-40B4-BE49-F238E27FC236}">
                <a16:creationId xmlns:a16="http://schemas.microsoft.com/office/drawing/2014/main" xmlns="" id="{4F76A3A9-7230-4A2E-83DC-A5372A5FA74F}"/>
              </a:ext>
            </a:extLst>
          </p:cNvPr>
          <p:cNvSpPr txBox="1">
            <a:spLocks noChangeArrowheads="1"/>
          </p:cNvSpPr>
          <p:nvPr/>
        </p:nvSpPr>
        <p:spPr bwMode="auto">
          <a:xfrm>
            <a:off x="8777289" y="1700214"/>
            <a:ext cx="97472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2000" b="1">
                <a:latin typeface="Arial" panose="020B0604020202020204" pitchFamily="34" charset="0"/>
              </a:rPr>
              <a:t>Period</a:t>
            </a:r>
            <a:endParaRPr lang="en-US" altLang="en-US" sz="2000" b="1">
              <a:latin typeface="Arial" panose="020B0604020202020204" pitchFamily="34" charset="0"/>
            </a:endParaRPr>
          </a:p>
        </p:txBody>
      </p:sp>
      <p:grpSp>
        <p:nvGrpSpPr>
          <p:cNvPr id="52233" name="Group 12">
            <a:extLst>
              <a:ext uri="{FF2B5EF4-FFF2-40B4-BE49-F238E27FC236}">
                <a16:creationId xmlns:a16="http://schemas.microsoft.com/office/drawing/2014/main" xmlns="" id="{604C06BE-4ED9-4939-A2D0-863BB37166E6}"/>
              </a:ext>
            </a:extLst>
          </p:cNvPr>
          <p:cNvGrpSpPr>
            <a:grpSpLocks/>
          </p:cNvGrpSpPr>
          <p:nvPr/>
        </p:nvGrpSpPr>
        <p:grpSpPr bwMode="auto">
          <a:xfrm>
            <a:off x="2351088" y="2492376"/>
            <a:ext cx="1655762" cy="576263"/>
            <a:chOff x="476" y="1616"/>
            <a:chExt cx="1043" cy="363"/>
          </a:xfrm>
        </p:grpSpPr>
        <p:sp>
          <p:nvSpPr>
            <p:cNvPr id="52259" name="Rectangle 11">
              <a:extLst>
                <a:ext uri="{FF2B5EF4-FFF2-40B4-BE49-F238E27FC236}">
                  <a16:creationId xmlns:a16="http://schemas.microsoft.com/office/drawing/2014/main" xmlns="" id="{ABE86A88-6464-45BE-9579-7D294C2548BD}"/>
                </a:ext>
              </a:extLst>
            </p:cNvPr>
            <p:cNvSpPr>
              <a:spLocks noChangeArrowheads="1"/>
            </p:cNvSpPr>
            <p:nvPr/>
          </p:nvSpPr>
          <p:spPr bwMode="auto">
            <a:xfrm>
              <a:off x="476" y="1616"/>
              <a:ext cx="1043" cy="363"/>
            </a:xfrm>
            <a:prstGeom prst="rect">
              <a:avLst/>
            </a:prstGeom>
            <a:solidFill>
              <a:schemeClr val="accent1"/>
            </a:solidFill>
            <a:ln w="28575">
              <a:solidFill>
                <a:schemeClr val="tx1"/>
              </a:solidFill>
              <a:miter lim="800000"/>
              <a:headEnd/>
              <a:tailEnd/>
            </a:ln>
          </p:spPr>
          <p:txBody>
            <a:bodyPr wrap="none"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100000"/>
                </a:lnSpc>
                <a:spcBef>
                  <a:spcPct val="0"/>
                </a:spcBef>
                <a:buFontTx/>
                <a:buNone/>
              </a:pPr>
              <a:endParaRPr lang="en-GB" altLang="en-US" sz="1800">
                <a:latin typeface="Arial" panose="020B0604020202020204" pitchFamily="34" charset="0"/>
              </a:endParaRPr>
            </a:p>
          </p:txBody>
        </p:sp>
        <p:sp>
          <p:nvSpPr>
            <p:cNvPr id="52260" name="Text Box 8">
              <a:extLst>
                <a:ext uri="{FF2B5EF4-FFF2-40B4-BE49-F238E27FC236}">
                  <a16:creationId xmlns:a16="http://schemas.microsoft.com/office/drawing/2014/main" xmlns="" id="{79F48FE8-0D9A-4E76-B507-CA117C331DD5}"/>
                </a:ext>
              </a:extLst>
            </p:cNvPr>
            <p:cNvSpPr txBox="1">
              <a:spLocks noChangeArrowheads="1"/>
            </p:cNvSpPr>
            <p:nvPr/>
          </p:nvSpPr>
          <p:spPr bwMode="auto">
            <a:xfrm>
              <a:off x="480" y="1653"/>
              <a:ext cx="1035"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2400">
                  <a:latin typeface="Arial" panose="020B0604020202020204" pitchFamily="34" charset="0"/>
                </a:rPr>
                <a:t>Agriculture</a:t>
              </a:r>
              <a:endParaRPr lang="en-US" altLang="en-US" sz="2400">
                <a:latin typeface="Arial" panose="020B0604020202020204" pitchFamily="34" charset="0"/>
              </a:endParaRPr>
            </a:p>
          </p:txBody>
        </p:sp>
      </p:grpSp>
      <p:grpSp>
        <p:nvGrpSpPr>
          <p:cNvPr id="52234" name="Group 15">
            <a:extLst>
              <a:ext uri="{FF2B5EF4-FFF2-40B4-BE49-F238E27FC236}">
                <a16:creationId xmlns:a16="http://schemas.microsoft.com/office/drawing/2014/main" xmlns="" id="{CA4A2F12-1B71-4E32-AF08-9B5720EBC24D}"/>
              </a:ext>
            </a:extLst>
          </p:cNvPr>
          <p:cNvGrpSpPr>
            <a:grpSpLocks/>
          </p:cNvGrpSpPr>
          <p:nvPr/>
        </p:nvGrpSpPr>
        <p:grpSpPr bwMode="auto">
          <a:xfrm>
            <a:off x="2532063" y="4508501"/>
            <a:ext cx="1295400" cy="576263"/>
            <a:chOff x="521" y="2296"/>
            <a:chExt cx="817" cy="363"/>
          </a:xfrm>
        </p:grpSpPr>
        <p:sp>
          <p:nvSpPr>
            <p:cNvPr id="52257" name="Rectangle 14">
              <a:extLst>
                <a:ext uri="{FF2B5EF4-FFF2-40B4-BE49-F238E27FC236}">
                  <a16:creationId xmlns:a16="http://schemas.microsoft.com/office/drawing/2014/main" xmlns="" id="{5D4AB582-0BD6-4865-9310-6B6274BB79A6}"/>
                </a:ext>
              </a:extLst>
            </p:cNvPr>
            <p:cNvSpPr>
              <a:spLocks noChangeArrowheads="1"/>
            </p:cNvSpPr>
            <p:nvPr/>
          </p:nvSpPr>
          <p:spPr bwMode="auto">
            <a:xfrm>
              <a:off x="521" y="2296"/>
              <a:ext cx="817" cy="363"/>
            </a:xfrm>
            <a:prstGeom prst="rect">
              <a:avLst/>
            </a:prstGeom>
            <a:solidFill>
              <a:schemeClr val="accent1"/>
            </a:solidFill>
            <a:ln w="28575">
              <a:solidFill>
                <a:schemeClr val="tx1"/>
              </a:solidFill>
              <a:miter lim="800000"/>
              <a:headEnd/>
              <a:tailEnd/>
            </a:ln>
          </p:spPr>
          <p:txBody>
            <a:bodyPr wrap="none"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100000"/>
                </a:lnSpc>
                <a:spcBef>
                  <a:spcPct val="0"/>
                </a:spcBef>
                <a:buFontTx/>
                <a:buNone/>
              </a:pPr>
              <a:endParaRPr lang="en-GB" altLang="en-US" sz="1800">
                <a:latin typeface="Arial" panose="020B0604020202020204" pitchFamily="34" charset="0"/>
              </a:endParaRPr>
            </a:p>
          </p:txBody>
        </p:sp>
        <p:sp>
          <p:nvSpPr>
            <p:cNvPr id="52258" name="Text Box 9">
              <a:extLst>
                <a:ext uri="{FF2B5EF4-FFF2-40B4-BE49-F238E27FC236}">
                  <a16:creationId xmlns:a16="http://schemas.microsoft.com/office/drawing/2014/main" xmlns="" id="{65C311E5-D062-4E8C-B7FD-54FAFACC0BC3}"/>
                </a:ext>
              </a:extLst>
            </p:cNvPr>
            <p:cNvSpPr txBox="1">
              <a:spLocks noChangeArrowheads="1"/>
            </p:cNvSpPr>
            <p:nvPr/>
          </p:nvSpPr>
          <p:spPr bwMode="auto">
            <a:xfrm>
              <a:off x="530" y="2333"/>
              <a:ext cx="807"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2400">
                  <a:latin typeface="Arial" panose="020B0604020202020204" pitchFamily="34" charset="0"/>
                </a:rPr>
                <a:t>Industry</a:t>
              </a:r>
              <a:endParaRPr lang="en-US" altLang="en-US" sz="2400">
                <a:latin typeface="Arial" panose="020B0604020202020204" pitchFamily="34" charset="0"/>
              </a:endParaRPr>
            </a:p>
          </p:txBody>
        </p:sp>
      </p:grpSp>
      <p:grpSp>
        <p:nvGrpSpPr>
          <p:cNvPr id="52235" name="Group 17">
            <a:extLst>
              <a:ext uri="{FF2B5EF4-FFF2-40B4-BE49-F238E27FC236}">
                <a16:creationId xmlns:a16="http://schemas.microsoft.com/office/drawing/2014/main" xmlns="" id="{572005DB-A7D9-4443-B717-23BFF37B6C8B}"/>
              </a:ext>
            </a:extLst>
          </p:cNvPr>
          <p:cNvGrpSpPr>
            <a:grpSpLocks/>
          </p:cNvGrpSpPr>
          <p:nvPr/>
        </p:nvGrpSpPr>
        <p:grpSpPr bwMode="auto">
          <a:xfrm>
            <a:off x="2501900" y="5768975"/>
            <a:ext cx="1354138" cy="647700"/>
            <a:chOff x="571" y="3158"/>
            <a:chExt cx="853" cy="408"/>
          </a:xfrm>
        </p:grpSpPr>
        <p:sp>
          <p:nvSpPr>
            <p:cNvPr id="52255" name="Rectangle 16">
              <a:extLst>
                <a:ext uri="{FF2B5EF4-FFF2-40B4-BE49-F238E27FC236}">
                  <a16:creationId xmlns:a16="http://schemas.microsoft.com/office/drawing/2014/main" xmlns="" id="{35D69AD1-B712-4231-A822-A9CAAAEB11DE}"/>
                </a:ext>
              </a:extLst>
            </p:cNvPr>
            <p:cNvSpPr>
              <a:spLocks noChangeArrowheads="1"/>
            </p:cNvSpPr>
            <p:nvPr/>
          </p:nvSpPr>
          <p:spPr bwMode="auto">
            <a:xfrm>
              <a:off x="590" y="3158"/>
              <a:ext cx="817" cy="408"/>
            </a:xfrm>
            <a:prstGeom prst="rect">
              <a:avLst/>
            </a:prstGeom>
            <a:solidFill>
              <a:schemeClr val="accent1"/>
            </a:solidFill>
            <a:ln w="28575">
              <a:solidFill>
                <a:schemeClr val="tx1"/>
              </a:solidFill>
              <a:miter lim="800000"/>
              <a:headEnd/>
              <a:tailEnd/>
            </a:ln>
          </p:spPr>
          <p:txBody>
            <a:bodyPr wrap="none"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100000"/>
                </a:lnSpc>
                <a:spcBef>
                  <a:spcPct val="0"/>
                </a:spcBef>
                <a:buFontTx/>
                <a:buNone/>
              </a:pPr>
              <a:endParaRPr lang="en-GB" altLang="en-US" sz="1800">
                <a:latin typeface="Arial" panose="020B0604020202020204" pitchFamily="34" charset="0"/>
              </a:endParaRPr>
            </a:p>
          </p:txBody>
        </p:sp>
        <p:sp>
          <p:nvSpPr>
            <p:cNvPr id="52256" name="Text Box 10">
              <a:extLst>
                <a:ext uri="{FF2B5EF4-FFF2-40B4-BE49-F238E27FC236}">
                  <a16:creationId xmlns:a16="http://schemas.microsoft.com/office/drawing/2014/main" xmlns="" id="{EB6295FF-5902-4569-BF2D-B44C2CE66130}"/>
                </a:ext>
              </a:extLst>
            </p:cNvPr>
            <p:cNvSpPr txBox="1">
              <a:spLocks noChangeArrowheads="1"/>
            </p:cNvSpPr>
            <p:nvPr/>
          </p:nvSpPr>
          <p:spPr bwMode="auto">
            <a:xfrm>
              <a:off x="571" y="3218"/>
              <a:ext cx="853"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2400">
                  <a:latin typeface="Arial" panose="020B0604020202020204" pitchFamily="34" charset="0"/>
                </a:rPr>
                <a:t>Services</a:t>
              </a:r>
              <a:endParaRPr lang="en-US" altLang="en-US" sz="2400">
                <a:latin typeface="Arial" panose="020B0604020202020204" pitchFamily="34" charset="0"/>
              </a:endParaRPr>
            </a:p>
          </p:txBody>
        </p:sp>
      </p:grpSp>
      <p:sp>
        <p:nvSpPr>
          <p:cNvPr id="52236" name="Text Box 18">
            <a:extLst>
              <a:ext uri="{FF2B5EF4-FFF2-40B4-BE49-F238E27FC236}">
                <a16:creationId xmlns:a16="http://schemas.microsoft.com/office/drawing/2014/main" xmlns="" id="{1BA76905-9089-4C2F-99DD-49EAE6396A2C}"/>
              </a:ext>
            </a:extLst>
          </p:cNvPr>
          <p:cNvSpPr txBox="1">
            <a:spLocks noChangeArrowheads="1"/>
          </p:cNvSpPr>
          <p:nvPr/>
        </p:nvSpPr>
        <p:spPr bwMode="auto">
          <a:xfrm>
            <a:off x="4764088" y="2185989"/>
            <a:ext cx="2952750"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GB" altLang="en-US" sz="1800">
                <a:latin typeface="Arial" panose="020B0604020202020204" pitchFamily="34" charset="0"/>
              </a:rPr>
              <a:t>Agricultural innovations</a:t>
            </a:r>
          </a:p>
          <a:p>
            <a:pPr algn="ctr" eaLnBrk="1" hangingPunct="1">
              <a:lnSpc>
                <a:spcPct val="100000"/>
              </a:lnSpc>
              <a:spcBef>
                <a:spcPct val="0"/>
              </a:spcBef>
              <a:buFontTx/>
              <a:buNone/>
            </a:pPr>
            <a:r>
              <a:rPr lang="en-GB" altLang="en-US" sz="1800">
                <a:latin typeface="Arial" panose="020B0604020202020204" pitchFamily="34" charset="0"/>
              </a:rPr>
              <a:t>Mercantilist agriculture</a:t>
            </a:r>
          </a:p>
          <a:p>
            <a:pPr algn="ctr" eaLnBrk="1" hangingPunct="1">
              <a:lnSpc>
                <a:spcPct val="100000"/>
              </a:lnSpc>
              <a:spcBef>
                <a:spcPct val="0"/>
              </a:spcBef>
              <a:buFontTx/>
              <a:buNone/>
            </a:pPr>
            <a:r>
              <a:rPr lang="en-GB" altLang="en-US" sz="1800">
                <a:latin typeface="Arial" panose="020B0604020202020204" pitchFamily="34" charset="0"/>
              </a:rPr>
              <a:t>Industrialisation of agriculture</a:t>
            </a:r>
            <a:endParaRPr lang="en-US" altLang="en-US" sz="1800">
              <a:latin typeface="Arial" panose="020B0604020202020204" pitchFamily="34" charset="0"/>
            </a:endParaRPr>
          </a:p>
        </p:txBody>
      </p:sp>
      <p:sp>
        <p:nvSpPr>
          <p:cNvPr id="52237" name="Text Box 20">
            <a:extLst>
              <a:ext uri="{FF2B5EF4-FFF2-40B4-BE49-F238E27FC236}">
                <a16:creationId xmlns:a16="http://schemas.microsoft.com/office/drawing/2014/main" xmlns="" id="{DF20407E-B79B-4321-B800-B6043462088D}"/>
              </a:ext>
            </a:extLst>
          </p:cNvPr>
          <p:cNvSpPr txBox="1">
            <a:spLocks noChangeArrowheads="1"/>
          </p:cNvSpPr>
          <p:nvPr/>
        </p:nvSpPr>
        <p:spPr bwMode="auto">
          <a:xfrm>
            <a:off x="5180014" y="4065588"/>
            <a:ext cx="2122487" cy="1465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GB" altLang="en-US" sz="1800">
                <a:latin typeface="Arial" panose="020B0604020202020204" pitchFamily="34" charset="0"/>
              </a:rPr>
              <a:t>Textiles</a:t>
            </a:r>
          </a:p>
          <a:p>
            <a:pPr algn="ctr" eaLnBrk="1" hangingPunct="1">
              <a:lnSpc>
                <a:spcPct val="100000"/>
              </a:lnSpc>
              <a:spcBef>
                <a:spcPct val="0"/>
              </a:spcBef>
              <a:buFontTx/>
              <a:buNone/>
            </a:pPr>
            <a:r>
              <a:rPr lang="en-GB" altLang="en-US" sz="1800">
                <a:latin typeface="Arial" panose="020B0604020202020204" pitchFamily="34" charset="0"/>
              </a:rPr>
              <a:t>Steam Power</a:t>
            </a:r>
          </a:p>
          <a:p>
            <a:pPr algn="ctr" eaLnBrk="1" hangingPunct="1">
              <a:lnSpc>
                <a:spcPct val="100000"/>
              </a:lnSpc>
              <a:spcBef>
                <a:spcPct val="0"/>
              </a:spcBef>
              <a:buFontTx/>
              <a:buNone/>
            </a:pPr>
            <a:r>
              <a:rPr lang="en-GB" altLang="en-US" sz="1800">
                <a:latin typeface="Arial" panose="020B0604020202020204" pitchFamily="34" charset="0"/>
              </a:rPr>
              <a:t>Heavy engineering</a:t>
            </a:r>
          </a:p>
          <a:p>
            <a:pPr algn="ctr" eaLnBrk="1" hangingPunct="1">
              <a:lnSpc>
                <a:spcPct val="100000"/>
              </a:lnSpc>
              <a:spcBef>
                <a:spcPct val="0"/>
              </a:spcBef>
              <a:buFontTx/>
              <a:buNone/>
            </a:pPr>
            <a:r>
              <a:rPr lang="en-GB" altLang="en-US" sz="1800">
                <a:latin typeface="Arial" panose="020B0604020202020204" pitchFamily="34" charset="0"/>
              </a:rPr>
              <a:t>Mass production</a:t>
            </a:r>
          </a:p>
          <a:p>
            <a:pPr algn="ctr" eaLnBrk="1" hangingPunct="1">
              <a:lnSpc>
                <a:spcPct val="100000"/>
              </a:lnSpc>
              <a:spcBef>
                <a:spcPct val="0"/>
              </a:spcBef>
              <a:buFontTx/>
              <a:buNone/>
            </a:pPr>
            <a:r>
              <a:rPr lang="en-GB" altLang="en-US" sz="1800">
                <a:latin typeface="Arial" panose="020B0604020202020204" pitchFamily="34" charset="0"/>
              </a:rPr>
              <a:t>Total quality</a:t>
            </a:r>
            <a:endParaRPr lang="en-US" altLang="en-US" sz="1800">
              <a:latin typeface="Arial" panose="020B0604020202020204" pitchFamily="34" charset="0"/>
            </a:endParaRPr>
          </a:p>
        </p:txBody>
      </p:sp>
      <p:grpSp>
        <p:nvGrpSpPr>
          <p:cNvPr id="52238" name="Group 24">
            <a:extLst>
              <a:ext uri="{FF2B5EF4-FFF2-40B4-BE49-F238E27FC236}">
                <a16:creationId xmlns:a16="http://schemas.microsoft.com/office/drawing/2014/main" xmlns="" id="{C7B188C9-9CA2-4D4D-A2F5-3EDCE5EC4FF2}"/>
              </a:ext>
            </a:extLst>
          </p:cNvPr>
          <p:cNvGrpSpPr>
            <a:grpSpLocks/>
          </p:cNvGrpSpPr>
          <p:nvPr/>
        </p:nvGrpSpPr>
        <p:grpSpPr bwMode="auto">
          <a:xfrm>
            <a:off x="8472489" y="2133600"/>
            <a:ext cx="1584325" cy="1295400"/>
            <a:chOff x="4377" y="1344"/>
            <a:chExt cx="998" cy="816"/>
          </a:xfrm>
        </p:grpSpPr>
        <p:sp>
          <p:nvSpPr>
            <p:cNvPr id="52253" name="Rectangle 23">
              <a:extLst>
                <a:ext uri="{FF2B5EF4-FFF2-40B4-BE49-F238E27FC236}">
                  <a16:creationId xmlns:a16="http://schemas.microsoft.com/office/drawing/2014/main" xmlns="" id="{873111B0-2038-4C79-822F-5713AD56BFB0}"/>
                </a:ext>
              </a:extLst>
            </p:cNvPr>
            <p:cNvSpPr>
              <a:spLocks noChangeArrowheads="1"/>
            </p:cNvSpPr>
            <p:nvPr/>
          </p:nvSpPr>
          <p:spPr bwMode="auto">
            <a:xfrm>
              <a:off x="4377" y="1344"/>
              <a:ext cx="998" cy="816"/>
            </a:xfrm>
            <a:prstGeom prst="rect">
              <a:avLst/>
            </a:prstGeom>
            <a:solidFill>
              <a:schemeClr val="accent1"/>
            </a:solidFill>
            <a:ln w="28575">
              <a:solidFill>
                <a:schemeClr val="tx1"/>
              </a:solidFill>
              <a:miter lim="800000"/>
              <a:headEnd/>
              <a:tailEnd/>
            </a:ln>
          </p:spPr>
          <p:txBody>
            <a:bodyPr wrap="none"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100000"/>
                </a:lnSpc>
                <a:spcBef>
                  <a:spcPct val="0"/>
                </a:spcBef>
                <a:buFontTx/>
                <a:buNone/>
              </a:pPr>
              <a:endParaRPr lang="en-GB" altLang="en-US" sz="1800">
                <a:latin typeface="Arial" panose="020B0604020202020204" pitchFamily="34" charset="0"/>
              </a:endParaRPr>
            </a:p>
          </p:txBody>
        </p:sp>
        <p:sp>
          <p:nvSpPr>
            <p:cNvPr id="52254" name="Text Box 22">
              <a:extLst>
                <a:ext uri="{FF2B5EF4-FFF2-40B4-BE49-F238E27FC236}">
                  <a16:creationId xmlns:a16="http://schemas.microsoft.com/office/drawing/2014/main" xmlns="" id="{FC36D0AC-3A44-4D4C-A1FE-D7A21FF7F8F6}"/>
                </a:ext>
              </a:extLst>
            </p:cNvPr>
            <p:cNvSpPr txBox="1">
              <a:spLocks noChangeArrowheads="1"/>
            </p:cNvSpPr>
            <p:nvPr/>
          </p:nvSpPr>
          <p:spPr bwMode="auto">
            <a:xfrm>
              <a:off x="4388" y="1377"/>
              <a:ext cx="976" cy="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GB" altLang="en-US" sz="1800">
                  <a:latin typeface="Arial" panose="020B0604020202020204" pitchFamily="34" charset="0"/>
                </a:rPr>
                <a:t>1750–1820</a:t>
              </a:r>
            </a:p>
            <a:p>
              <a:pPr algn="ctr" eaLnBrk="1" hangingPunct="1">
                <a:lnSpc>
                  <a:spcPct val="100000"/>
                </a:lnSpc>
                <a:spcBef>
                  <a:spcPct val="0"/>
                </a:spcBef>
                <a:buFontTx/>
                <a:buNone/>
              </a:pPr>
              <a:r>
                <a:rPr lang="en-GB" altLang="en-US" sz="1800">
                  <a:latin typeface="Arial" panose="020B0604020202020204" pitchFamily="34" charset="0"/>
                </a:rPr>
                <a:t>1800–1879</a:t>
              </a:r>
            </a:p>
            <a:p>
              <a:pPr algn="ctr" eaLnBrk="1" hangingPunct="1">
                <a:lnSpc>
                  <a:spcPct val="100000"/>
                </a:lnSpc>
                <a:spcBef>
                  <a:spcPct val="0"/>
                </a:spcBef>
                <a:buFontTx/>
                <a:buNone/>
              </a:pPr>
              <a:r>
                <a:rPr lang="en-GB" altLang="en-US" sz="1800">
                  <a:latin typeface="Arial" panose="020B0604020202020204" pitchFamily="34" charset="0"/>
                </a:rPr>
                <a:t>1850–1940</a:t>
              </a:r>
            </a:p>
            <a:p>
              <a:pPr algn="ctr" eaLnBrk="1" hangingPunct="1">
                <a:lnSpc>
                  <a:spcPct val="100000"/>
                </a:lnSpc>
                <a:spcBef>
                  <a:spcPct val="0"/>
                </a:spcBef>
                <a:buFontTx/>
                <a:buNone/>
              </a:pPr>
              <a:r>
                <a:rPr lang="en-GB" altLang="en-US" sz="1800">
                  <a:latin typeface="Arial" panose="020B0604020202020204" pitchFamily="34" charset="0"/>
                </a:rPr>
                <a:t>Since 1920</a:t>
              </a:r>
              <a:endParaRPr lang="en-US" altLang="en-US" sz="1800">
                <a:latin typeface="Arial" panose="020B0604020202020204" pitchFamily="34" charset="0"/>
              </a:endParaRPr>
            </a:p>
          </p:txBody>
        </p:sp>
      </p:grpSp>
      <p:grpSp>
        <p:nvGrpSpPr>
          <p:cNvPr id="52239" name="Group 34">
            <a:extLst>
              <a:ext uri="{FF2B5EF4-FFF2-40B4-BE49-F238E27FC236}">
                <a16:creationId xmlns:a16="http://schemas.microsoft.com/office/drawing/2014/main" xmlns="" id="{5A67C9DD-FE23-4DF2-B993-9B123F3B47E8}"/>
              </a:ext>
            </a:extLst>
          </p:cNvPr>
          <p:cNvGrpSpPr>
            <a:grpSpLocks/>
          </p:cNvGrpSpPr>
          <p:nvPr/>
        </p:nvGrpSpPr>
        <p:grpSpPr bwMode="auto">
          <a:xfrm>
            <a:off x="8412163" y="4005264"/>
            <a:ext cx="1708150" cy="1584325"/>
            <a:chOff x="4338" y="2568"/>
            <a:chExt cx="1077" cy="998"/>
          </a:xfrm>
        </p:grpSpPr>
        <p:sp>
          <p:nvSpPr>
            <p:cNvPr id="52251" name="Rectangle 26">
              <a:extLst>
                <a:ext uri="{FF2B5EF4-FFF2-40B4-BE49-F238E27FC236}">
                  <a16:creationId xmlns:a16="http://schemas.microsoft.com/office/drawing/2014/main" xmlns="" id="{11875578-EA2C-4E64-ADE4-165C53A8C82E}"/>
                </a:ext>
              </a:extLst>
            </p:cNvPr>
            <p:cNvSpPr>
              <a:spLocks noChangeArrowheads="1"/>
            </p:cNvSpPr>
            <p:nvPr/>
          </p:nvSpPr>
          <p:spPr bwMode="auto">
            <a:xfrm>
              <a:off x="4377" y="2568"/>
              <a:ext cx="998" cy="998"/>
            </a:xfrm>
            <a:prstGeom prst="rect">
              <a:avLst/>
            </a:prstGeom>
            <a:solidFill>
              <a:schemeClr val="accent1"/>
            </a:solidFill>
            <a:ln w="28575">
              <a:solidFill>
                <a:schemeClr val="tx1"/>
              </a:solidFill>
              <a:miter lim="800000"/>
              <a:headEnd/>
              <a:tailEnd/>
            </a:ln>
          </p:spPr>
          <p:txBody>
            <a:bodyPr wrap="none"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100000"/>
                </a:lnSpc>
                <a:spcBef>
                  <a:spcPct val="0"/>
                </a:spcBef>
                <a:buFontTx/>
                <a:buNone/>
              </a:pPr>
              <a:endParaRPr lang="en-GB" altLang="en-US" sz="1800">
                <a:latin typeface="Arial" panose="020B0604020202020204" pitchFamily="34" charset="0"/>
              </a:endParaRPr>
            </a:p>
          </p:txBody>
        </p:sp>
        <p:sp>
          <p:nvSpPr>
            <p:cNvPr id="52252" name="Text Box 27">
              <a:extLst>
                <a:ext uri="{FF2B5EF4-FFF2-40B4-BE49-F238E27FC236}">
                  <a16:creationId xmlns:a16="http://schemas.microsoft.com/office/drawing/2014/main" xmlns="" id="{5F56BCFD-3819-4D40-BFF3-2BDCA46E1180}"/>
                </a:ext>
              </a:extLst>
            </p:cNvPr>
            <p:cNvSpPr txBox="1">
              <a:spLocks noChangeArrowheads="1"/>
            </p:cNvSpPr>
            <p:nvPr/>
          </p:nvSpPr>
          <p:spPr bwMode="auto">
            <a:xfrm>
              <a:off x="4338" y="2605"/>
              <a:ext cx="1077" cy="9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GB" altLang="en-US" sz="1800">
                  <a:latin typeface="Arial" panose="020B0604020202020204" pitchFamily="34" charset="0"/>
                </a:rPr>
                <a:t>1750–1820</a:t>
              </a:r>
            </a:p>
            <a:p>
              <a:pPr algn="ctr" eaLnBrk="1" hangingPunct="1">
                <a:lnSpc>
                  <a:spcPct val="100000"/>
                </a:lnSpc>
                <a:spcBef>
                  <a:spcPct val="0"/>
                </a:spcBef>
                <a:buFontTx/>
                <a:buNone/>
              </a:pPr>
              <a:r>
                <a:rPr lang="en-GB" altLang="en-US" sz="1800">
                  <a:latin typeface="Arial" panose="020B0604020202020204" pitchFamily="34" charset="0"/>
                </a:rPr>
                <a:t>1800–1870</a:t>
              </a:r>
            </a:p>
            <a:p>
              <a:pPr algn="ctr" eaLnBrk="1" hangingPunct="1">
                <a:lnSpc>
                  <a:spcPct val="100000"/>
                </a:lnSpc>
                <a:spcBef>
                  <a:spcPct val="0"/>
                </a:spcBef>
                <a:buFontTx/>
                <a:buNone/>
              </a:pPr>
              <a:r>
                <a:rPr lang="en-GB" altLang="en-US" sz="1800">
                  <a:latin typeface="Arial" panose="020B0604020202020204" pitchFamily="34" charset="0"/>
                </a:rPr>
                <a:t>1850–1940</a:t>
              </a:r>
            </a:p>
            <a:p>
              <a:pPr algn="ctr" eaLnBrk="1" hangingPunct="1">
                <a:lnSpc>
                  <a:spcPct val="100000"/>
                </a:lnSpc>
                <a:spcBef>
                  <a:spcPct val="0"/>
                </a:spcBef>
                <a:buFontTx/>
                <a:buNone/>
              </a:pPr>
              <a:r>
                <a:rPr lang="en-GB" altLang="en-US" sz="1800">
                  <a:latin typeface="Arial" panose="020B0604020202020204" pitchFamily="34" charset="0"/>
                </a:rPr>
                <a:t>1920–c.2000</a:t>
              </a:r>
            </a:p>
            <a:p>
              <a:pPr algn="ctr" eaLnBrk="1" hangingPunct="1">
                <a:lnSpc>
                  <a:spcPct val="100000"/>
                </a:lnSpc>
                <a:spcBef>
                  <a:spcPct val="0"/>
                </a:spcBef>
                <a:buFontTx/>
                <a:buNone/>
              </a:pPr>
              <a:r>
                <a:rPr lang="en-GB" altLang="en-US" sz="1800">
                  <a:latin typeface="Arial" panose="020B0604020202020204" pitchFamily="34" charset="0"/>
                </a:rPr>
                <a:t>Since 1980</a:t>
              </a:r>
              <a:endParaRPr lang="en-US" altLang="en-US" sz="1800">
                <a:latin typeface="Arial" panose="020B0604020202020204" pitchFamily="34" charset="0"/>
              </a:endParaRPr>
            </a:p>
          </p:txBody>
        </p:sp>
      </p:grpSp>
      <p:grpSp>
        <p:nvGrpSpPr>
          <p:cNvPr id="52240" name="Group 31">
            <a:extLst>
              <a:ext uri="{FF2B5EF4-FFF2-40B4-BE49-F238E27FC236}">
                <a16:creationId xmlns:a16="http://schemas.microsoft.com/office/drawing/2014/main" xmlns="" id="{B715521E-6809-4C74-9B0C-108071ADB78C}"/>
              </a:ext>
            </a:extLst>
          </p:cNvPr>
          <p:cNvGrpSpPr>
            <a:grpSpLocks/>
          </p:cNvGrpSpPr>
          <p:nvPr/>
        </p:nvGrpSpPr>
        <p:grpSpPr bwMode="auto">
          <a:xfrm>
            <a:off x="8472489" y="5829301"/>
            <a:ext cx="1584325" cy="530225"/>
            <a:chOff x="4195" y="3504"/>
            <a:chExt cx="998" cy="334"/>
          </a:xfrm>
        </p:grpSpPr>
        <p:sp>
          <p:nvSpPr>
            <p:cNvPr id="52249" name="Rectangle 29">
              <a:extLst>
                <a:ext uri="{FF2B5EF4-FFF2-40B4-BE49-F238E27FC236}">
                  <a16:creationId xmlns:a16="http://schemas.microsoft.com/office/drawing/2014/main" xmlns="" id="{F5A1AC11-9B79-4B23-84DF-526E756E5E28}"/>
                </a:ext>
              </a:extLst>
            </p:cNvPr>
            <p:cNvSpPr>
              <a:spLocks noChangeArrowheads="1"/>
            </p:cNvSpPr>
            <p:nvPr/>
          </p:nvSpPr>
          <p:spPr bwMode="auto">
            <a:xfrm>
              <a:off x="4195" y="3504"/>
              <a:ext cx="998" cy="334"/>
            </a:xfrm>
            <a:prstGeom prst="rect">
              <a:avLst/>
            </a:prstGeom>
            <a:solidFill>
              <a:schemeClr val="accent1"/>
            </a:solidFill>
            <a:ln w="28575">
              <a:solidFill>
                <a:schemeClr val="tx1"/>
              </a:solidFill>
              <a:miter lim="800000"/>
              <a:headEnd/>
              <a:tailEnd/>
            </a:ln>
          </p:spPr>
          <p:txBody>
            <a:bodyPr wrap="none"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100000"/>
                </a:lnSpc>
                <a:spcBef>
                  <a:spcPct val="0"/>
                </a:spcBef>
                <a:buFontTx/>
                <a:buNone/>
              </a:pPr>
              <a:endParaRPr lang="en-GB" altLang="en-US" sz="1800">
                <a:latin typeface="Arial" panose="020B0604020202020204" pitchFamily="34" charset="0"/>
              </a:endParaRPr>
            </a:p>
          </p:txBody>
        </p:sp>
        <p:sp>
          <p:nvSpPr>
            <p:cNvPr id="52250" name="Text Box 30">
              <a:extLst>
                <a:ext uri="{FF2B5EF4-FFF2-40B4-BE49-F238E27FC236}">
                  <a16:creationId xmlns:a16="http://schemas.microsoft.com/office/drawing/2014/main" xmlns="" id="{3F58A521-44F6-4CCF-B8CE-AD12AE81A067}"/>
                </a:ext>
              </a:extLst>
            </p:cNvPr>
            <p:cNvSpPr txBox="1">
              <a:spLocks noChangeArrowheads="1"/>
            </p:cNvSpPr>
            <p:nvPr/>
          </p:nvSpPr>
          <p:spPr bwMode="auto">
            <a:xfrm>
              <a:off x="4206" y="3555"/>
              <a:ext cx="976"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GB" altLang="en-US" sz="1800">
                  <a:latin typeface="Arial" panose="020B0604020202020204" pitchFamily="34" charset="0"/>
                </a:rPr>
                <a:t>Since 1920</a:t>
              </a:r>
              <a:endParaRPr lang="en-US" altLang="en-US" sz="1800">
                <a:latin typeface="Arial" panose="020B0604020202020204" pitchFamily="34" charset="0"/>
              </a:endParaRPr>
            </a:p>
          </p:txBody>
        </p:sp>
      </p:grpSp>
      <p:sp>
        <p:nvSpPr>
          <p:cNvPr id="52241" name="Rectangle 32">
            <a:extLst>
              <a:ext uri="{FF2B5EF4-FFF2-40B4-BE49-F238E27FC236}">
                <a16:creationId xmlns:a16="http://schemas.microsoft.com/office/drawing/2014/main" xmlns="" id="{D9418313-93C4-4F0D-9D25-BC2F6EF04513}"/>
              </a:ext>
            </a:extLst>
          </p:cNvPr>
          <p:cNvSpPr>
            <a:spLocks noChangeArrowheads="1"/>
          </p:cNvSpPr>
          <p:nvPr/>
        </p:nvSpPr>
        <p:spPr bwMode="auto">
          <a:xfrm>
            <a:off x="5268913" y="5910263"/>
            <a:ext cx="19431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1800">
                <a:latin typeface="Arial" panose="020B0604020202020204" pitchFamily="34" charset="0"/>
              </a:rPr>
              <a:t>Mass production</a:t>
            </a:r>
          </a:p>
        </p:txBody>
      </p:sp>
      <p:sp>
        <p:nvSpPr>
          <p:cNvPr id="52242" name="Line 35">
            <a:extLst>
              <a:ext uri="{FF2B5EF4-FFF2-40B4-BE49-F238E27FC236}">
                <a16:creationId xmlns:a16="http://schemas.microsoft.com/office/drawing/2014/main" xmlns="" id="{E9D3F928-2D90-4A45-8065-2ABBEFE6C21C}"/>
              </a:ext>
            </a:extLst>
          </p:cNvPr>
          <p:cNvSpPr>
            <a:spLocks noChangeShapeType="1"/>
          </p:cNvSpPr>
          <p:nvPr/>
        </p:nvSpPr>
        <p:spPr bwMode="auto">
          <a:xfrm>
            <a:off x="4224339" y="2781300"/>
            <a:ext cx="650875" cy="0"/>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2243" name="Line 36">
            <a:extLst>
              <a:ext uri="{FF2B5EF4-FFF2-40B4-BE49-F238E27FC236}">
                <a16:creationId xmlns:a16="http://schemas.microsoft.com/office/drawing/2014/main" xmlns="" id="{8CCCF12B-0DBD-46A5-AEB7-DA4F83F03DA8}"/>
              </a:ext>
            </a:extLst>
          </p:cNvPr>
          <p:cNvSpPr>
            <a:spLocks noChangeShapeType="1"/>
          </p:cNvSpPr>
          <p:nvPr/>
        </p:nvSpPr>
        <p:spPr bwMode="auto">
          <a:xfrm>
            <a:off x="4224339" y="4797425"/>
            <a:ext cx="650875" cy="0"/>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2244" name="Line 37">
            <a:extLst>
              <a:ext uri="{FF2B5EF4-FFF2-40B4-BE49-F238E27FC236}">
                <a16:creationId xmlns:a16="http://schemas.microsoft.com/office/drawing/2014/main" xmlns="" id="{7E6DEBB8-AEB5-4E8B-943C-27F4CDE83554}"/>
              </a:ext>
            </a:extLst>
          </p:cNvPr>
          <p:cNvSpPr>
            <a:spLocks noChangeShapeType="1"/>
          </p:cNvSpPr>
          <p:nvPr/>
        </p:nvSpPr>
        <p:spPr bwMode="auto">
          <a:xfrm>
            <a:off x="4224339" y="6094413"/>
            <a:ext cx="650875" cy="0"/>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2245" name="Line 38">
            <a:extLst>
              <a:ext uri="{FF2B5EF4-FFF2-40B4-BE49-F238E27FC236}">
                <a16:creationId xmlns:a16="http://schemas.microsoft.com/office/drawing/2014/main" xmlns="" id="{F77F1504-856D-408F-8477-A5118262AC40}"/>
              </a:ext>
            </a:extLst>
          </p:cNvPr>
          <p:cNvSpPr>
            <a:spLocks noChangeShapeType="1"/>
          </p:cNvSpPr>
          <p:nvPr/>
        </p:nvSpPr>
        <p:spPr bwMode="auto">
          <a:xfrm>
            <a:off x="7751764" y="2781300"/>
            <a:ext cx="649287" cy="0"/>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2246" name="Line 39">
            <a:extLst>
              <a:ext uri="{FF2B5EF4-FFF2-40B4-BE49-F238E27FC236}">
                <a16:creationId xmlns:a16="http://schemas.microsoft.com/office/drawing/2014/main" xmlns="" id="{97A31091-5086-40A7-BB1E-688584DF3A13}"/>
              </a:ext>
            </a:extLst>
          </p:cNvPr>
          <p:cNvSpPr>
            <a:spLocks noChangeShapeType="1"/>
          </p:cNvSpPr>
          <p:nvPr/>
        </p:nvSpPr>
        <p:spPr bwMode="auto">
          <a:xfrm>
            <a:off x="7751764" y="4797425"/>
            <a:ext cx="649287" cy="0"/>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2247" name="Line 40">
            <a:extLst>
              <a:ext uri="{FF2B5EF4-FFF2-40B4-BE49-F238E27FC236}">
                <a16:creationId xmlns:a16="http://schemas.microsoft.com/office/drawing/2014/main" xmlns="" id="{38B1D451-82CE-4038-AEC5-7B046E32E888}"/>
              </a:ext>
            </a:extLst>
          </p:cNvPr>
          <p:cNvSpPr>
            <a:spLocks noChangeShapeType="1"/>
          </p:cNvSpPr>
          <p:nvPr/>
        </p:nvSpPr>
        <p:spPr bwMode="auto">
          <a:xfrm>
            <a:off x="7751764" y="6094413"/>
            <a:ext cx="649287" cy="0"/>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2248" name="Text Box 41">
            <a:extLst>
              <a:ext uri="{FF2B5EF4-FFF2-40B4-BE49-F238E27FC236}">
                <a16:creationId xmlns:a16="http://schemas.microsoft.com/office/drawing/2014/main" xmlns="" id="{795BB2E3-57A3-41FF-A7A6-893E3EFD585C}"/>
              </a:ext>
            </a:extLst>
          </p:cNvPr>
          <p:cNvSpPr txBox="1">
            <a:spLocks noChangeArrowheads="1"/>
          </p:cNvSpPr>
          <p:nvPr/>
        </p:nvSpPr>
        <p:spPr bwMode="auto">
          <a:xfrm>
            <a:off x="1639888" y="188914"/>
            <a:ext cx="1073150"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GB" altLang="en-US" sz="1800" i="1">
                <a:latin typeface="Arial" panose="020B0604020202020204" pitchFamily="34" charset="0"/>
              </a:rPr>
              <a:t>Adapted</a:t>
            </a:r>
          </a:p>
          <a:p>
            <a:pPr algn="ctr" eaLnBrk="1" hangingPunct="1">
              <a:lnSpc>
                <a:spcPct val="100000"/>
              </a:lnSpc>
              <a:spcBef>
                <a:spcPct val="0"/>
              </a:spcBef>
              <a:buFontTx/>
              <a:buNone/>
            </a:pPr>
            <a:r>
              <a:rPr lang="en-GB" altLang="en-US" sz="1800" i="1">
                <a:latin typeface="Arial" panose="020B0604020202020204" pitchFamily="34" charset="0"/>
              </a:rPr>
              <a:t>from</a:t>
            </a:r>
          </a:p>
          <a:p>
            <a:pPr algn="ctr" eaLnBrk="1" hangingPunct="1">
              <a:lnSpc>
                <a:spcPct val="100000"/>
              </a:lnSpc>
              <a:spcBef>
                <a:spcPct val="0"/>
              </a:spcBef>
              <a:buFontTx/>
              <a:buNone/>
            </a:pPr>
            <a:r>
              <a:rPr lang="en-GB" altLang="en-US" sz="1800" i="1">
                <a:latin typeface="Arial" panose="020B0604020202020204" pitchFamily="34" charset="0"/>
              </a:rPr>
              <a:t>Gruebler</a:t>
            </a:r>
          </a:p>
          <a:p>
            <a:pPr algn="ctr" eaLnBrk="1" hangingPunct="1">
              <a:lnSpc>
                <a:spcPct val="100000"/>
              </a:lnSpc>
              <a:spcBef>
                <a:spcPct val="0"/>
              </a:spcBef>
              <a:buFontTx/>
              <a:buNone/>
            </a:pPr>
            <a:r>
              <a:rPr lang="en-GB" altLang="en-US" sz="1800" i="1">
                <a:latin typeface="Arial" panose="020B0604020202020204" pitchFamily="34" charset="0"/>
              </a:rPr>
              <a:t>(1998)</a:t>
            </a:r>
            <a:endParaRPr lang="en-US" altLang="en-US" sz="1800" i="1">
              <a:latin typeface="Arial" panose="020B0604020202020204" pitchFamily="34" charset="0"/>
            </a:endParaRPr>
          </a:p>
        </p:txBody>
      </p:sp>
    </p:spTree>
    <p:extLst>
      <p:ext uri="{BB962C8B-B14F-4D97-AF65-F5344CB8AC3E}">
        <p14:creationId xmlns:p14="http://schemas.microsoft.com/office/powerpoint/2010/main" val="21775717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extBox 4">
            <a:extLst>
              <a:ext uri="{FF2B5EF4-FFF2-40B4-BE49-F238E27FC236}">
                <a16:creationId xmlns:a16="http://schemas.microsoft.com/office/drawing/2014/main" xmlns="" id="{6A70462F-9F17-4900-B808-45890DBC08BE}"/>
              </a:ext>
            </a:extLst>
          </p:cNvPr>
          <p:cNvSpPr txBox="1">
            <a:spLocks noChangeArrowheads="1"/>
          </p:cNvSpPr>
          <p:nvPr/>
        </p:nvSpPr>
        <p:spPr bwMode="auto">
          <a:xfrm>
            <a:off x="2774951" y="1893889"/>
            <a:ext cx="5173211"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Char char="•"/>
            </a:pPr>
            <a:r>
              <a:rPr lang="en-GB" altLang="en-US" sz="2400" b="1">
                <a:latin typeface="Arial" panose="020B0604020202020204" pitchFamily="34" charset="0"/>
                <a:cs typeface="Arial" panose="020B0604020202020204" pitchFamily="34" charset="0"/>
              </a:rPr>
              <a:t>Energy Supply</a:t>
            </a:r>
          </a:p>
          <a:p>
            <a:pPr eaLnBrk="1" hangingPunct="1">
              <a:spcBef>
                <a:spcPct val="0"/>
              </a:spcBef>
              <a:buFontTx/>
              <a:buNone/>
            </a:pPr>
            <a:r>
              <a:rPr lang="en-GB" altLang="en-US" sz="2400">
                <a:latin typeface="Arial" panose="020B0604020202020204" pitchFamily="34" charset="0"/>
                <a:cs typeface="Arial" panose="020B0604020202020204" pitchFamily="34" charset="0"/>
              </a:rPr>
              <a:t>	advances in solar and wind power</a:t>
            </a:r>
            <a:endParaRPr lang="en-GB" altLang="en-US" sz="2000">
              <a:latin typeface="Arial" panose="020B0604020202020204" pitchFamily="34" charset="0"/>
              <a:cs typeface="Arial" panose="020B0604020202020204" pitchFamily="34" charset="0"/>
            </a:endParaRPr>
          </a:p>
        </p:txBody>
      </p:sp>
      <p:sp>
        <p:nvSpPr>
          <p:cNvPr id="54275" name="TextBox 6">
            <a:extLst>
              <a:ext uri="{FF2B5EF4-FFF2-40B4-BE49-F238E27FC236}">
                <a16:creationId xmlns:a16="http://schemas.microsoft.com/office/drawing/2014/main" xmlns="" id="{245DF068-E2FC-45D8-BEC9-BCD2D12F92EA}"/>
              </a:ext>
            </a:extLst>
          </p:cNvPr>
          <p:cNvSpPr txBox="1">
            <a:spLocks noChangeArrowheads="1"/>
          </p:cNvSpPr>
          <p:nvPr/>
        </p:nvSpPr>
        <p:spPr bwMode="auto">
          <a:xfrm>
            <a:off x="2763839" y="2689226"/>
            <a:ext cx="5258171"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Char char="•"/>
            </a:pPr>
            <a:r>
              <a:rPr lang="en-GB" altLang="en-US" sz="2400" b="1">
                <a:latin typeface="Arial" panose="020B0604020202020204" pitchFamily="34" charset="0"/>
                <a:cs typeface="Arial" panose="020B0604020202020204" pitchFamily="34" charset="0"/>
              </a:rPr>
              <a:t>Medicine</a:t>
            </a:r>
          </a:p>
          <a:p>
            <a:pPr eaLnBrk="1" hangingPunct="1">
              <a:spcBef>
                <a:spcPct val="0"/>
              </a:spcBef>
              <a:buFontTx/>
              <a:buNone/>
            </a:pPr>
            <a:r>
              <a:rPr lang="en-GB" altLang="en-US" sz="2400">
                <a:latin typeface="Arial" panose="020B0604020202020204" pitchFamily="34" charset="0"/>
                <a:cs typeface="Arial" panose="020B0604020202020204" pitchFamily="34" charset="0"/>
              </a:rPr>
              <a:t>	medical imaging, tele-consultation,</a:t>
            </a:r>
          </a:p>
          <a:p>
            <a:pPr eaLnBrk="1" hangingPunct="1">
              <a:spcBef>
                <a:spcPct val="0"/>
              </a:spcBef>
              <a:buFontTx/>
              <a:buNone/>
            </a:pPr>
            <a:r>
              <a:rPr lang="en-GB" altLang="en-US" sz="2400">
                <a:latin typeface="Arial" panose="020B0604020202020204" pitchFamily="34" charset="0"/>
                <a:cs typeface="Arial" panose="020B0604020202020204" pitchFamily="34" charset="0"/>
              </a:rPr>
              <a:t>	education and training</a:t>
            </a:r>
            <a:endParaRPr lang="en-GB" altLang="en-US" sz="2000">
              <a:latin typeface="Arial" panose="020B0604020202020204" pitchFamily="34" charset="0"/>
              <a:cs typeface="Arial" panose="020B0604020202020204" pitchFamily="34" charset="0"/>
            </a:endParaRPr>
          </a:p>
        </p:txBody>
      </p:sp>
      <p:sp>
        <p:nvSpPr>
          <p:cNvPr id="54276" name="TextBox 7">
            <a:extLst>
              <a:ext uri="{FF2B5EF4-FFF2-40B4-BE49-F238E27FC236}">
                <a16:creationId xmlns:a16="http://schemas.microsoft.com/office/drawing/2014/main" xmlns="" id="{24494283-A180-465C-8BA9-1A4395E6BB04}"/>
              </a:ext>
            </a:extLst>
          </p:cNvPr>
          <p:cNvSpPr txBox="1">
            <a:spLocks noChangeArrowheads="1"/>
          </p:cNvSpPr>
          <p:nvPr/>
        </p:nvSpPr>
        <p:spPr bwMode="auto">
          <a:xfrm>
            <a:off x="3143250" y="908051"/>
            <a:ext cx="184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1800">
              <a:latin typeface="Calibri" panose="020F0502020204030204" pitchFamily="34" charset="0"/>
            </a:endParaRPr>
          </a:p>
        </p:txBody>
      </p:sp>
      <p:sp>
        <p:nvSpPr>
          <p:cNvPr id="54277" name="TextBox 8">
            <a:extLst>
              <a:ext uri="{FF2B5EF4-FFF2-40B4-BE49-F238E27FC236}">
                <a16:creationId xmlns:a16="http://schemas.microsoft.com/office/drawing/2014/main" xmlns="" id="{F1D3762D-40FC-468E-A0FD-E4A3D72DD433}"/>
              </a:ext>
            </a:extLst>
          </p:cNvPr>
          <p:cNvSpPr txBox="1">
            <a:spLocks noChangeArrowheads="1"/>
          </p:cNvSpPr>
          <p:nvPr/>
        </p:nvSpPr>
        <p:spPr bwMode="auto">
          <a:xfrm>
            <a:off x="2938463" y="188914"/>
            <a:ext cx="6559550"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3600">
                <a:latin typeface="Arial" panose="020B0604020202020204" pitchFamily="34" charset="0"/>
                <a:cs typeface="Arial" panose="020B0604020202020204" pitchFamily="34" charset="0"/>
              </a:rPr>
              <a:t>Information and communication</a:t>
            </a:r>
          </a:p>
          <a:p>
            <a:pPr algn="ctr" eaLnBrk="1" hangingPunct="1">
              <a:spcBef>
                <a:spcPct val="0"/>
              </a:spcBef>
              <a:buFontTx/>
              <a:buNone/>
            </a:pPr>
            <a:r>
              <a:rPr lang="en-GB" altLang="en-US" sz="3600">
                <a:latin typeface="Arial" panose="020B0604020202020204" pitchFamily="34" charset="0"/>
                <a:cs typeface="Arial" panose="020B0604020202020204" pitchFamily="34" charset="0"/>
              </a:rPr>
              <a:t>technologies</a:t>
            </a:r>
          </a:p>
        </p:txBody>
      </p:sp>
      <p:sp>
        <p:nvSpPr>
          <p:cNvPr id="54278" name="TextBox 10">
            <a:extLst>
              <a:ext uri="{FF2B5EF4-FFF2-40B4-BE49-F238E27FC236}">
                <a16:creationId xmlns:a16="http://schemas.microsoft.com/office/drawing/2014/main" xmlns="" id="{971C0BC6-12D9-42AF-A4B0-107852C459F2}"/>
              </a:ext>
            </a:extLst>
          </p:cNvPr>
          <p:cNvSpPr txBox="1">
            <a:spLocks noChangeArrowheads="1"/>
          </p:cNvSpPr>
          <p:nvPr/>
        </p:nvSpPr>
        <p:spPr bwMode="auto">
          <a:xfrm>
            <a:off x="2774951" y="1358901"/>
            <a:ext cx="4403725"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en-GB" altLang="en-US" sz="2800">
                <a:latin typeface="Arial" panose="020B0604020202020204" pitchFamily="34" charset="0"/>
                <a:cs typeface="Arial" panose="020B0604020202020204" pitchFamily="34" charset="0"/>
              </a:rPr>
              <a:t>Consider developments in:</a:t>
            </a:r>
          </a:p>
        </p:txBody>
      </p:sp>
      <p:sp>
        <p:nvSpPr>
          <p:cNvPr id="54279" name="TextBox 11">
            <a:extLst>
              <a:ext uri="{FF2B5EF4-FFF2-40B4-BE49-F238E27FC236}">
                <a16:creationId xmlns:a16="http://schemas.microsoft.com/office/drawing/2014/main" xmlns="" id="{341F1990-2D3E-4EA3-98F1-CE3D4BFEFCD7}"/>
              </a:ext>
            </a:extLst>
          </p:cNvPr>
          <p:cNvSpPr txBox="1">
            <a:spLocks noChangeArrowheads="1"/>
          </p:cNvSpPr>
          <p:nvPr/>
        </p:nvSpPr>
        <p:spPr bwMode="auto">
          <a:xfrm>
            <a:off x="2782889" y="3849689"/>
            <a:ext cx="6378285"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Char char="•"/>
            </a:pPr>
            <a:r>
              <a:rPr lang="en-GB" altLang="en-US" sz="2400" b="1">
                <a:latin typeface="Arial" panose="020B0604020202020204" pitchFamily="34" charset="0"/>
                <a:cs typeface="Arial" panose="020B0604020202020204" pitchFamily="34" charset="0"/>
              </a:rPr>
              <a:t>Robotics</a:t>
            </a:r>
          </a:p>
          <a:p>
            <a:pPr eaLnBrk="1" hangingPunct="1">
              <a:spcBef>
                <a:spcPct val="0"/>
              </a:spcBef>
              <a:buFontTx/>
              <a:buNone/>
            </a:pPr>
            <a:r>
              <a:rPr lang="en-GB" altLang="en-US" sz="2400">
                <a:latin typeface="Arial" panose="020B0604020202020204" pitchFamily="34" charset="0"/>
                <a:cs typeface="Arial" panose="020B0604020202020204" pitchFamily="34" charset="0"/>
              </a:rPr>
              <a:t>	Increases in safety, quality and productivity</a:t>
            </a:r>
            <a:endParaRPr lang="en-GB" altLang="en-US" sz="2000">
              <a:latin typeface="Arial" panose="020B0604020202020204" pitchFamily="34" charset="0"/>
              <a:cs typeface="Arial" panose="020B0604020202020204" pitchFamily="34" charset="0"/>
            </a:endParaRPr>
          </a:p>
        </p:txBody>
      </p:sp>
      <p:sp>
        <p:nvSpPr>
          <p:cNvPr id="54280" name="TextBox 12">
            <a:extLst>
              <a:ext uri="{FF2B5EF4-FFF2-40B4-BE49-F238E27FC236}">
                <a16:creationId xmlns:a16="http://schemas.microsoft.com/office/drawing/2014/main" xmlns="" id="{1AAF1F27-4FFB-4952-AB72-F05950E05A35}"/>
              </a:ext>
            </a:extLst>
          </p:cNvPr>
          <p:cNvSpPr txBox="1">
            <a:spLocks noChangeArrowheads="1"/>
          </p:cNvSpPr>
          <p:nvPr/>
        </p:nvSpPr>
        <p:spPr bwMode="auto">
          <a:xfrm>
            <a:off x="2763838" y="4706939"/>
            <a:ext cx="3664786"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Char char="•"/>
            </a:pPr>
            <a:r>
              <a:rPr lang="en-GB" altLang="en-US" sz="2400" b="1">
                <a:latin typeface="Arial" panose="020B0604020202020204" pitchFamily="34" charset="0"/>
                <a:cs typeface="Arial" panose="020B0604020202020204" pitchFamily="34" charset="0"/>
              </a:rPr>
              <a:t>Nanotechnology</a:t>
            </a:r>
          </a:p>
          <a:p>
            <a:pPr eaLnBrk="1" hangingPunct="1">
              <a:spcBef>
                <a:spcPct val="0"/>
              </a:spcBef>
              <a:buFontTx/>
              <a:buNone/>
            </a:pPr>
            <a:r>
              <a:rPr lang="en-GB" altLang="en-US" sz="2400">
                <a:latin typeface="Arial" panose="020B0604020202020204" pitchFamily="34" charset="0"/>
                <a:cs typeface="Arial" panose="020B0604020202020204" pitchFamily="34" charset="0"/>
              </a:rPr>
              <a:t>	Molecular manufacture</a:t>
            </a:r>
            <a:endParaRPr lang="en-GB" altLang="en-US" sz="20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613832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5298" name="Group 13">
            <a:extLst>
              <a:ext uri="{FF2B5EF4-FFF2-40B4-BE49-F238E27FC236}">
                <a16:creationId xmlns:a16="http://schemas.microsoft.com/office/drawing/2014/main" xmlns="" id="{89AC7AAA-8ABC-4AC5-9565-98E42B04A650}"/>
              </a:ext>
            </a:extLst>
          </p:cNvPr>
          <p:cNvGrpSpPr>
            <a:grpSpLocks/>
          </p:cNvGrpSpPr>
          <p:nvPr/>
        </p:nvGrpSpPr>
        <p:grpSpPr bwMode="auto">
          <a:xfrm>
            <a:off x="3328989" y="260351"/>
            <a:ext cx="4860925" cy="720725"/>
            <a:chOff x="2375756" y="404664"/>
            <a:chExt cx="4860540" cy="720080"/>
          </a:xfrm>
        </p:grpSpPr>
        <p:sp>
          <p:nvSpPr>
            <p:cNvPr id="13" name="Rectangle 12">
              <a:extLst>
                <a:ext uri="{FF2B5EF4-FFF2-40B4-BE49-F238E27FC236}">
                  <a16:creationId xmlns:a16="http://schemas.microsoft.com/office/drawing/2014/main" xmlns="" id="{91CFA2DE-B744-45E1-B318-9627554D0851}"/>
                </a:ext>
              </a:extLst>
            </p:cNvPr>
            <p:cNvSpPr/>
            <p:nvPr/>
          </p:nvSpPr>
          <p:spPr>
            <a:xfrm>
              <a:off x="2375756" y="404664"/>
              <a:ext cx="4860540" cy="720080"/>
            </a:xfrm>
            <a:prstGeom prst="rect">
              <a:avLst/>
            </a:prstGeom>
            <a:solidFill>
              <a:schemeClr val="bg1">
                <a:lumMod val="95000"/>
              </a:schemeClr>
            </a:solidFill>
            <a:ln w="285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55316" name="TextBox 3">
              <a:extLst>
                <a:ext uri="{FF2B5EF4-FFF2-40B4-BE49-F238E27FC236}">
                  <a16:creationId xmlns:a16="http://schemas.microsoft.com/office/drawing/2014/main" xmlns="" id="{FFC6AF0F-AB6A-4576-93AE-67D5107DF4E6}"/>
                </a:ext>
              </a:extLst>
            </p:cNvPr>
            <p:cNvSpPr txBox="1">
              <a:spLocks noChangeArrowheads="1"/>
            </p:cNvSpPr>
            <p:nvPr/>
          </p:nvSpPr>
          <p:spPr bwMode="auto">
            <a:xfrm>
              <a:off x="2437664" y="503001"/>
              <a:ext cx="4592273" cy="518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2800" b="1">
                  <a:latin typeface="Arial" panose="020B0604020202020204" pitchFamily="34" charset="0"/>
                  <a:cs typeface="Arial" panose="020B0604020202020204" pitchFamily="34" charset="0"/>
                </a:rPr>
                <a:t>Dominant model of labour</a:t>
              </a:r>
            </a:p>
          </p:txBody>
        </p:sp>
      </p:grpSp>
      <p:grpSp>
        <p:nvGrpSpPr>
          <p:cNvPr id="55299" name="Group 9">
            <a:extLst>
              <a:ext uri="{FF2B5EF4-FFF2-40B4-BE49-F238E27FC236}">
                <a16:creationId xmlns:a16="http://schemas.microsoft.com/office/drawing/2014/main" xmlns="" id="{29E7919C-EC29-4CC3-A958-707CDB9F46AA}"/>
              </a:ext>
            </a:extLst>
          </p:cNvPr>
          <p:cNvGrpSpPr>
            <a:grpSpLocks/>
          </p:cNvGrpSpPr>
          <p:nvPr/>
        </p:nvGrpSpPr>
        <p:grpSpPr bwMode="auto">
          <a:xfrm>
            <a:off x="2736851" y="1484314"/>
            <a:ext cx="2449513" cy="1512887"/>
            <a:chOff x="1151620" y="1484784"/>
            <a:chExt cx="2448272" cy="1512168"/>
          </a:xfrm>
        </p:grpSpPr>
        <p:sp>
          <p:nvSpPr>
            <p:cNvPr id="9" name="Rectangle 8">
              <a:extLst>
                <a:ext uri="{FF2B5EF4-FFF2-40B4-BE49-F238E27FC236}">
                  <a16:creationId xmlns:a16="http://schemas.microsoft.com/office/drawing/2014/main" xmlns="" id="{2BB336A6-5EA8-403F-A546-C34D63B26DF8}"/>
                </a:ext>
              </a:extLst>
            </p:cNvPr>
            <p:cNvSpPr/>
            <p:nvPr/>
          </p:nvSpPr>
          <p:spPr>
            <a:xfrm>
              <a:off x="1151620" y="1484784"/>
              <a:ext cx="2448272" cy="1512168"/>
            </a:xfrm>
            <a:prstGeom prst="rect">
              <a:avLst/>
            </a:prstGeom>
            <a:solidFill>
              <a:schemeClr val="bg1">
                <a:lumMod val="95000"/>
              </a:schemeClr>
            </a:solidFill>
            <a:ln w="28575"/>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55314" name="TextBox 4">
              <a:extLst>
                <a:ext uri="{FF2B5EF4-FFF2-40B4-BE49-F238E27FC236}">
                  <a16:creationId xmlns:a16="http://schemas.microsoft.com/office/drawing/2014/main" xmlns="" id="{8950B763-A3B2-4C92-829E-1E2A133AB6FA}"/>
                </a:ext>
              </a:extLst>
            </p:cNvPr>
            <p:cNvSpPr txBox="1">
              <a:spLocks noChangeArrowheads="1"/>
            </p:cNvSpPr>
            <p:nvPr/>
          </p:nvSpPr>
          <p:spPr bwMode="auto">
            <a:xfrm>
              <a:off x="1283401" y="1764051"/>
              <a:ext cx="2181534" cy="94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GB" altLang="en-US" sz="2800" b="1">
                  <a:latin typeface="Arial" panose="020B0604020202020204" pitchFamily="34" charset="0"/>
                  <a:cs typeface="Arial" panose="020B0604020202020204" pitchFamily="34" charset="0"/>
                </a:rPr>
                <a:t>Core labour</a:t>
              </a:r>
            </a:p>
            <a:p>
              <a:pPr algn="ctr" eaLnBrk="1" hangingPunct="1">
                <a:lnSpc>
                  <a:spcPct val="100000"/>
                </a:lnSpc>
                <a:spcBef>
                  <a:spcPct val="0"/>
                </a:spcBef>
                <a:buFontTx/>
                <a:buNone/>
              </a:pPr>
              <a:r>
                <a:rPr lang="en-GB" altLang="en-US" sz="2800" b="1">
                  <a:latin typeface="Arial" panose="020B0604020202020204" pitchFamily="34" charset="0"/>
                  <a:cs typeface="Arial" panose="020B0604020202020204" pitchFamily="34" charset="0"/>
                </a:rPr>
                <a:t>force</a:t>
              </a:r>
            </a:p>
          </p:txBody>
        </p:sp>
      </p:grpSp>
      <p:grpSp>
        <p:nvGrpSpPr>
          <p:cNvPr id="55300" name="Group 11">
            <a:extLst>
              <a:ext uri="{FF2B5EF4-FFF2-40B4-BE49-F238E27FC236}">
                <a16:creationId xmlns:a16="http://schemas.microsoft.com/office/drawing/2014/main" xmlns="" id="{4B4CEA64-E0C9-49E7-AFDC-9DF7022EF378}"/>
              </a:ext>
            </a:extLst>
          </p:cNvPr>
          <p:cNvGrpSpPr>
            <a:grpSpLocks/>
          </p:cNvGrpSpPr>
          <p:nvPr/>
        </p:nvGrpSpPr>
        <p:grpSpPr bwMode="auto">
          <a:xfrm>
            <a:off x="6453188" y="1484314"/>
            <a:ext cx="3600450" cy="1512887"/>
            <a:chOff x="4932040" y="1484784"/>
            <a:chExt cx="3600400" cy="1512168"/>
          </a:xfrm>
        </p:grpSpPr>
        <p:sp>
          <p:nvSpPr>
            <p:cNvPr id="11" name="Rectangle 10">
              <a:extLst>
                <a:ext uri="{FF2B5EF4-FFF2-40B4-BE49-F238E27FC236}">
                  <a16:creationId xmlns:a16="http://schemas.microsoft.com/office/drawing/2014/main" xmlns="" id="{B3075117-6AE9-4D4E-8F85-C7B53AB972EC}"/>
                </a:ext>
              </a:extLst>
            </p:cNvPr>
            <p:cNvSpPr/>
            <p:nvPr/>
          </p:nvSpPr>
          <p:spPr>
            <a:xfrm>
              <a:off x="4932040" y="1484784"/>
              <a:ext cx="3600400" cy="1512168"/>
            </a:xfrm>
            <a:prstGeom prst="rect">
              <a:avLst/>
            </a:prstGeom>
            <a:solidFill>
              <a:schemeClr val="bg1">
                <a:lumMod val="95000"/>
              </a:schemeClr>
            </a:solidFill>
            <a:ln w="28575"/>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55312" name="TextBox 5">
              <a:extLst>
                <a:ext uri="{FF2B5EF4-FFF2-40B4-BE49-F238E27FC236}">
                  <a16:creationId xmlns:a16="http://schemas.microsoft.com/office/drawing/2014/main" xmlns="" id="{42238FD3-E0E3-4A69-AEDA-283F2B278865}"/>
                </a:ext>
              </a:extLst>
            </p:cNvPr>
            <p:cNvSpPr txBox="1">
              <a:spLocks noChangeArrowheads="1"/>
            </p:cNvSpPr>
            <p:nvPr/>
          </p:nvSpPr>
          <p:spPr bwMode="auto">
            <a:xfrm>
              <a:off x="5095550" y="1764051"/>
              <a:ext cx="3270205" cy="94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GB" altLang="en-US" sz="2800" b="1">
                  <a:latin typeface="Arial" panose="020B0604020202020204" pitchFamily="34" charset="0"/>
                  <a:cs typeface="Arial" panose="020B0604020202020204" pitchFamily="34" charset="0"/>
                </a:rPr>
                <a:t>Disposable labour</a:t>
              </a:r>
            </a:p>
            <a:p>
              <a:pPr algn="ctr" eaLnBrk="1" hangingPunct="1">
                <a:lnSpc>
                  <a:spcPct val="100000"/>
                </a:lnSpc>
                <a:spcBef>
                  <a:spcPct val="0"/>
                </a:spcBef>
                <a:buFontTx/>
                <a:buNone/>
              </a:pPr>
              <a:r>
                <a:rPr lang="en-GB" altLang="en-US" sz="2800" b="1">
                  <a:latin typeface="Arial" panose="020B0604020202020204" pitchFamily="34" charset="0"/>
                  <a:cs typeface="Arial" panose="020B0604020202020204" pitchFamily="34" charset="0"/>
                </a:rPr>
                <a:t>force</a:t>
              </a:r>
            </a:p>
          </p:txBody>
        </p:sp>
      </p:grpSp>
      <p:sp>
        <p:nvSpPr>
          <p:cNvPr id="55301" name="TextBox 6">
            <a:extLst>
              <a:ext uri="{FF2B5EF4-FFF2-40B4-BE49-F238E27FC236}">
                <a16:creationId xmlns:a16="http://schemas.microsoft.com/office/drawing/2014/main" xmlns="" id="{D6E7CA43-C9D5-4543-B648-B7BDBF84E876}"/>
              </a:ext>
            </a:extLst>
          </p:cNvPr>
          <p:cNvSpPr txBox="1">
            <a:spLocks noChangeArrowheads="1"/>
          </p:cNvSpPr>
          <p:nvPr/>
        </p:nvSpPr>
        <p:spPr bwMode="auto">
          <a:xfrm>
            <a:off x="2201863" y="3840163"/>
            <a:ext cx="3517900" cy="2227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GB" altLang="en-US" sz="2800" b="1">
                <a:latin typeface="Arial" panose="020B0604020202020204" pitchFamily="34" charset="0"/>
                <a:cs typeface="Arial" panose="020B0604020202020204" pitchFamily="34" charset="0"/>
              </a:rPr>
              <a:t>consists of</a:t>
            </a:r>
          </a:p>
          <a:p>
            <a:pPr algn="ctr" eaLnBrk="1" hangingPunct="1">
              <a:lnSpc>
                <a:spcPct val="100000"/>
              </a:lnSpc>
              <a:spcBef>
                <a:spcPct val="0"/>
              </a:spcBef>
              <a:buFontTx/>
              <a:buNone/>
            </a:pPr>
            <a:r>
              <a:rPr lang="en-GB" altLang="en-US" sz="2800" b="1">
                <a:latin typeface="Arial" panose="020B0604020202020204" pitchFamily="34" charset="0"/>
                <a:cs typeface="Arial" panose="020B0604020202020204" pitchFamily="34" charset="0"/>
              </a:rPr>
              <a:t>information-based managers and collaborating professionals</a:t>
            </a:r>
            <a:endParaRPr lang="en-GB" altLang="en-US" sz="2400" b="1">
              <a:latin typeface="Arial" panose="020B0604020202020204" pitchFamily="34" charset="0"/>
              <a:cs typeface="Arial" panose="020B0604020202020204" pitchFamily="34" charset="0"/>
            </a:endParaRPr>
          </a:p>
        </p:txBody>
      </p:sp>
      <p:sp>
        <p:nvSpPr>
          <p:cNvPr id="55302" name="TextBox 7">
            <a:extLst>
              <a:ext uri="{FF2B5EF4-FFF2-40B4-BE49-F238E27FC236}">
                <a16:creationId xmlns:a16="http://schemas.microsoft.com/office/drawing/2014/main" xmlns="" id="{C14B5870-C25E-4703-AD67-5F68EE765CFE}"/>
              </a:ext>
            </a:extLst>
          </p:cNvPr>
          <p:cNvSpPr txBox="1">
            <a:spLocks noChangeArrowheads="1"/>
          </p:cNvSpPr>
          <p:nvPr/>
        </p:nvSpPr>
        <p:spPr bwMode="auto">
          <a:xfrm>
            <a:off x="6494463" y="3625850"/>
            <a:ext cx="3517900" cy="265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GB" altLang="en-US" sz="2800" b="1">
                <a:latin typeface="Arial" panose="020B0604020202020204" pitchFamily="34" charset="0"/>
                <a:cs typeface="Arial" panose="020B0604020202020204" pitchFamily="34" charset="0"/>
              </a:rPr>
              <a:t>is automated, hired, fired, outsourced or off-shored, depending on demand and costs</a:t>
            </a:r>
            <a:endParaRPr lang="en-GB" altLang="en-US" sz="2400" b="1">
              <a:latin typeface="Arial" panose="020B0604020202020204" pitchFamily="34" charset="0"/>
              <a:cs typeface="Arial" panose="020B0604020202020204" pitchFamily="34" charset="0"/>
            </a:endParaRPr>
          </a:p>
        </p:txBody>
      </p:sp>
      <p:sp>
        <p:nvSpPr>
          <p:cNvPr id="15" name="Left Brace 14">
            <a:extLst>
              <a:ext uri="{FF2B5EF4-FFF2-40B4-BE49-F238E27FC236}">
                <a16:creationId xmlns:a16="http://schemas.microsoft.com/office/drawing/2014/main" xmlns="" id="{5A396F98-C735-4546-B0F0-C3E3CEB67046}"/>
              </a:ext>
            </a:extLst>
          </p:cNvPr>
          <p:cNvSpPr/>
          <p:nvPr/>
        </p:nvSpPr>
        <p:spPr>
          <a:xfrm>
            <a:off x="2135188" y="3740151"/>
            <a:ext cx="360362" cy="2447925"/>
          </a:xfrm>
          <a:prstGeom prst="leftBrace">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a:p>
        </p:txBody>
      </p:sp>
      <p:sp>
        <p:nvSpPr>
          <p:cNvPr id="16" name="Left Brace 15">
            <a:extLst>
              <a:ext uri="{FF2B5EF4-FFF2-40B4-BE49-F238E27FC236}">
                <a16:creationId xmlns:a16="http://schemas.microsoft.com/office/drawing/2014/main" xmlns="" id="{9C1BB470-AB66-4EFC-BB08-4EEF182134F0}"/>
              </a:ext>
            </a:extLst>
          </p:cNvPr>
          <p:cNvSpPr/>
          <p:nvPr/>
        </p:nvSpPr>
        <p:spPr>
          <a:xfrm>
            <a:off x="6453188" y="3740151"/>
            <a:ext cx="360362" cy="2447925"/>
          </a:xfrm>
          <a:prstGeom prst="leftBrace">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a:p>
        </p:txBody>
      </p:sp>
      <p:sp>
        <p:nvSpPr>
          <p:cNvPr id="17" name="Left Brace 16">
            <a:extLst>
              <a:ext uri="{FF2B5EF4-FFF2-40B4-BE49-F238E27FC236}">
                <a16:creationId xmlns:a16="http://schemas.microsoft.com/office/drawing/2014/main" xmlns="" id="{256FBF00-EB78-4E49-8FEB-58CFFF05CB67}"/>
              </a:ext>
            </a:extLst>
          </p:cNvPr>
          <p:cNvSpPr/>
          <p:nvPr/>
        </p:nvSpPr>
        <p:spPr>
          <a:xfrm flipH="1">
            <a:off x="5399088" y="3740151"/>
            <a:ext cx="360362" cy="2447925"/>
          </a:xfrm>
          <a:prstGeom prst="leftBrace">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a:p>
        </p:txBody>
      </p:sp>
      <p:sp>
        <p:nvSpPr>
          <p:cNvPr id="18" name="Left Brace 17">
            <a:extLst>
              <a:ext uri="{FF2B5EF4-FFF2-40B4-BE49-F238E27FC236}">
                <a16:creationId xmlns:a16="http://schemas.microsoft.com/office/drawing/2014/main" xmlns="" id="{C8ABE7C6-F457-44E7-9E61-AAC85013A7CE}"/>
              </a:ext>
            </a:extLst>
          </p:cNvPr>
          <p:cNvSpPr/>
          <p:nvPr/>
        </p:nvSpPr>
        <p:spPr>
          <a:xfrm flipH="1">
            <a:off x="9783763" y="3740151"/>
            <a:ext cx="361950" cy="2447925"/>
          </a:xfrm>
          <a:prstGeom prst="leftBrace">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a:p>
        </p:txBody>
      </p:sp>
      <p:sp>
        <p:nvSpPr>
          <p:cNvPr id="55307" name="Left-Up Arrow 18">
            <a:extLst>
              <a:ext uri="{FF2B5EF4-FFF2-40B4-BE49-F238E27FC236}">
                <a16:creationId xmlns:a16="http://schemas.microsoft.com/office/drawing/2014/main" xmlns="" id="{BDE16F02-C22F-4A0B-9441-BB7C4B7C4D7F}"/>
              </a:ext>
            </a:extLst>
          </p:cNvPr>
          <p:cNvSpPr>
            <a:spLocks/>
          </p:cNvSpPr>
          <p:nvPr/>
        </p:nvSpPr>
        <p:spPr bwMode="auto">
          <a:xfrm>
            <a:off x="5232401" y="1052514"/>
            <a:ext cx="347663" cy="1081087"/>
          </a:xfrm>
          <a:custGeom>
            <a:avLst/>
            <a:gdLst>
              <a:gd name="T0" fmla="*/ 0 w 346927"/>
              <a:gd name="T1" fmla="*/ 996950 h 1080120"/>
              <a:gd name="T2" fmla="*/ 87071 w 346927"/>
              <a:gd name="T3" fmla="*/ 909908 h 1080120"/>
              <a:gd name="T4" fmla="*/ 87071 w 346927"/>
              <a:gd name="T5" fmla="*/ 953428 h 1080120"/>
              <a:gd name="T6" fmla="*/ 217676 w 346927"/>
              <a:gd name="T7" fmla="*/ 953428 h 1080120"/>
              <a:gd name="T8" fmla="*/ 217676 w 346927"/>
              <a:gd name="T9" fmla="*/ 87044 h 1080120"/>
              <a:gd name="T10" fmla="*/ 174142 w 346927"/>
              <a:gd name="T11" fmla="*/ 87044 h 1080120"/>
              <a:gd name="T12" fmla="*/ 261212 w 346927"/>
              <a:gd name="T13" fmla="*/ 0 h 1080120"/>
              <a:gd name="T14" fmla="*/ 348282 w 346927"/>
              <a:gd name="T15" fmla="*/ 87044 h 1080120"/>
              <a:gd name="T16" fmla="*/ 304747 w 346927"/>
              <a:gd name="T17" fmla="*/ 87044 h 1080120"/>
              <a:gd name="T18" fmla="*/ 304747 w 346927"/>
              <a:gd name="T19" fmla="*/ 1040472 h 1080120"/>
              <a:gd name="T20" fmla="*/ 87071 w 346927"/>
              <a:gd name="T21" fmla="*/ 1040472 h 1080120"/>
              <a:gd name="T22" fmla="*/ 87071 w 346927"/>
              <a:gd name="T23" fmla="*/ 1083994 h 1080120"/>
              <a:gd name="T24" fmla="*/ 0 w 346927"/>
              <a:gd name="T25" fmla="*/ 996950 h 10801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46927"/>
              <a:gd name="T40" fmla="*/ 0 h 1080120"/>
              <a:gd name="T41" fmla="*/ 346927 w 346927"/>
              <a:gd name="T42" fmla="*/ 1080120 h 108012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46927" h="1080120">
                <a:moveTo>
                  <a:pt x="0" y="993388"/>
                </a:moveTo>
                <a:lnTo>
                  <a:pt x="86732" y="906657"/>
                </a:lnTo>
                <a:lnTo>
                  <a:pt x="86732" y="950022"/>
                </a:lnTo>
                <a:lnTo>
                  <a:pt x="216829" y="950022"/>
                </a:lnTo>
                <a:lnTo>
                  <a:pt x="216829" y="86732"/>
                </a:lnTo>
                <a:lnTo>
                  <a:pt x="173464" y="86732"/>
                </a:lnTo>
                <a:lnTo>
                  <a:pt x="260195" y="0"/>
                </a:lnTo>
                <a:lnTo>
                  <a:pt x="346927" y="86732"/>
                </a:lnTo>
                <a:lnTo>
                  <a:pt x="303561" y="86732"/>
                </a:lnTo>
                <a:lnTo>
                  <a:pt x="303561" y="1036754"/>
                </a:lnTo>
                <a:lnTo>
                  <a:pt x="86732" y="1036754"/>
                </a:lnTo>
                <a:lnTo>
                  <a:pt x="86732" y="1080120"/>
                </a:lnTo>
                <a:lnTo>
                  <a:pt x="0" y="993388"/>
                </a:lnTo>
                <a:close/>
              </a:path>
            </a:pathLst>
          </a:custGeom>
          <a:solidFill>
            <a:schemeClr val="bg2"/>
          </a:solidFill>
          <a:ln w="28575" cap="flat" cmpd="sng" algn="ctr">
            <a:solidFill>
              <a:schemeClr val="tx1"/>
            </a:solidFill>
            <a:prstDash val="solid"/>
            <a:round/>
            <a:headEnd/>
            <a:tailEnd/>
          </a:ln>
        </p:spPr>
        <p:txBody>
          <a:bodyPr anchor="ctr"/>
          <a:lstStyle/>
          <a:p>
            <a:endParaRPr lang="en-GB"/>
          </a:p>
        </p:txBody>
      </p:sp>
      <p:sp>
        <p:nvSpPr>
          <p:cNvPr id="55308" name="Left-Up Arrow 19">
            <a:extLst>
              <a:ext uri="{FF2B5EF4-FFF2-40B4-BE49-F238E27FC236}">
                <a16:creationId xmlns:a16="http://schemas.microsoft.com/office/drawing/2014/main" xmlns="" id="{3800D8AD-F811-4860-887E-0985F249CB93}"/>
              </a:ext>
            </a:extLst>
          </p:cNvPr>
          <p:cNvSpPr>
            <a:spLocks/>
          </p:cNvSpPr>
          <p:nvPr/>
        </p:nvSpPr>
        <p:spPr bwMode="auto">
          <a:xfrm flipH="1">
            <a:off x="6037264" y="1052514"/>
            <a:ext cx="346075" cy="1081087"/>
          </a:xfrm>
          <a:custGeom>
            <a:avLst/>
            <a:gdLst>
              <a:gd name="T0" fmla="*/ 0 w 346927"/>
              <a:gd name="T1" fmla="*/ 996950 h 1080120"/>
              <a:gd name="T2" fmla="*/ 86278 w 346927"/>
              <a:gd name="T3" fmla="*/ 909908 h 1080120"/>
              <a:gd name="T4" fmla="*/ 86278 w 346927"/>
              <a:gd name="T5" fmla="*/ 953428 h 1080120"/>
              <a:gd name="T6" fmla="*/ 215692 w 346927"/>
              <a:gd name="T7" fmla="*/ 953428 h 1080120"/>
              <a:gd name="T8" fmla="*/ 215692 w 346927"/>
              <a:gd name="T9" fmla="*/ 87044 h 1080120"/>
              <a:gd name="T10" fmla="*/ 172554 w 346927"/>
              <a:gd name="T11" fmla="*/ 87044 h 1080120"/>
              <a:gd name="T12" fmla="*/ 258831 w 346927"/>
              <a:gd name="T13" fmla="*/ 0 h 1080120"/>
              <a:gd name="T14" fmla="*/ 345107 w 346927"/>
              <a:gd name="T15" fmla="*/ 87044 h 1080120"/>
              <a:gd name="T16" fmla="*/ 301970 w 346927"/>
              <a:gd name="T17" fmla="*/ 87044 h 1080120"/>
              <a:gd name="T18" fmla="*/ 301970 w 346927"/>
              <a:gd name="T19" fmla="*/ 1040472 h 1080120"/>
              <a:gd name="T20" fmla="*/ 86278 w 346927"/>
              <a:gd name="T21" fmla="*/ 1040472 h 1080120"/>
              <a:gd name="T22" fmla="*/ 86278 w 346927"/>
              <a:gd name="T23" fmla="*/ 1083994 h 1080120"/>
              <a:gd name="T24" fmla="*/ 0 w 346927"/>
              <a:gd name="T25" fmla="*/ 996950 h 10801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46927"/>
              <a:gd name="T40" fmla="*/ 0 h 1080120"/>
              <a:gd name="T41" fmla="*/ 346927 w 346927"/>
              <a:gd name="T42" fmla="*/ 1080120 h 108012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46927" h="1080120">
                <a:moveTo>
                  <a:pt x="0" y="993388"/>
                </a:moveTo>
                <a:lnTo>
                  <a:pt x="86732" y="906657"/>
                </a:lnTo>
                <a:lnTo>
                  <a:pt x="86732" y="950022"/>
                </a:lnTo>
                <a:lnTo>
                  <a:pt x="216829" y="950022"/>
                </a:lnTo>
                <a:lnTo>
                  <a:pt x="216829" y="86732"/>
                </a:lnTo>
                <a:lnTo>
                  <a:pt x="173464" y="86732"/>
                </a:lnTo>
                <a:lnTo>
                  <a:pt x="260195" y="0"/>
                </a:lnTo>
                <a:lnTo>
                  <a:pt x="346927" y="86732"/>
                </a:lnTo>
                <a:lnTo>
                  <a:pt x="303561" y="86732"/>
                </a:lnTo>
                <a:lnTo>
                  <a:pt x="303561" y="1036754"/>
                </a:lnTo>
                <a:lnTo>
                  <a:pt x="86732" y="1036754"/>
                </a:lnTo>
                <a:lnTo>
                  <a:pt x="86732" y="1080120"/>
                </a:lnTo>
                <a:lnTo>
                  <a:pt x="0" y="993388"/>
                </a:lnTo>
                <a:close/>
              </a:path>
            </a:pathLst>
          </a:custGeom>
          <a:solidFill>
            <a:schemeClr val="bg2"/>
          </a:solidFill>
          <a:ln w="28575" cap="flat" cmpd="sng" algn="ctr">
            <a:solidFill>
              <a:schemeClr val="tx1"/>
            </a:solidFill>
            <a:prstDash val="solid"/>
            <a:round/>
            <a:headEnd/>
            <a:tailEnd/>
          </a:ln>
        </p:spPr>
        <p:txBody>
          <a:bodyPr anchor="ctr"/>
          <a:lstStyle/>
          <a:p>
            <a:endParaRPr lang="en-GB"/>
          </a:p>
        </p:txBody>
      </p:sp>
      <p:sp>
        <p:nvSpPr>
          <p:cNvPr id="55309" name="AutoShape 20">
            <a:extLst>
              <a:ext uri="{FF2B5EF4-FFF2-40B4-BE49-F238E27FC236}">
                <a16:creationId xmlns:a16="http://schemas.microsoft.com/office/drawing/2014/main" xmlns="" id="{EB619F2D-CF26-4A6A-ACA6-D397D86EDBEF}"/>
              </a:ext>
            </a:extLst>
          </p:cNvPr>
          <p:cNvSpPr>
            <a:spLocks noChangeArrowheads="1"/>
          </p:cNvSpPr>
          <p:nvPr/>
        </p:nvSpPr>
        <p:spPr bwMode="auto">
          <a:xfrm>
            <a:off x="3865563" y="3141664"/>
            <a:ext cx="215900" cy="503237"/>
          </a:xfrm>
          <a:prstGeom prst="downArrow">
            <a:avLst>
              <a:gd name="adj1" fmla="val 50000"/>
              <a:gd name="adj2" fmla="val 58272"/>
            </a:avLst>
          </a:prstGeom>
          <a:solidFill>
            <a:schemeClr val="bg2"/>
          </a:solidFill>
          <a:ln w="28575">
            <a:solidFill>
              <a:schemeClr val="tx1"/>
            </a:solidFill>
            <a:miter lim="800000"/>
            <a:headEnd/>
            <a:tailEnd/>
          </a:ln>
        </p:spPr>
        <p:txBody>
          <a:bodyPr wrap="none"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100000"/>
              </a:lnSpc>
              <a:spcBef>
                <a:spcPct val="0"/>
              </a:spcBef>
              <a:buFontTx/>
              <a:buNone/>
            </a:pPr>
            <a:endParaRPr lang="en-GB" altLang="en-US" sz="1800"/>
          </a:p>
        </p:txBody>
      </p:sp>
      <p:sp>
        <p:nvSpPr>
          <p:cNvPr id="55310" name="AutoShape 21">
            <a:extLst>
              <a:ext uri="{FF2B5EF4-FFF2-40B4-BE49-F238E27FC236}">
                <a16:creationId xmlns:a16="http://schemas.microsoft.com/office/drawing/2014/main" xmlns="" id="{F4F9C585-A054-4E66-B4D6-F7B616F67821}"/>
              </a:ext>
            </a:extLst>
          </p:cNvPr>
          <p:cNvSpPr>
            <a:spLocks noChangeArrowheads="1"/>
          </p:cNvSpPr>
          <p:nvPr/>
        </p:nvSpPr>
        <p:spPr bwMode="auto">
          <a:xfrm>
            <a:off x="8185150" y="3176589"/>
            <a:ext cx="215900" cy="503237"/>
          </a:xfrm>
          <a:prstGeom prst="downArrow">
            <a:avLst>
              <a:gd name="adj1" fmla="val 50000"/>
              <a:gd name="adj2" fmla="val 58272"/>
            </a:avLst>
          </a:prstGeom>
          <a:solidFill>
            <a:schemeClr val="bg2"/>
          </a:solidFill>
          <a:ln w="28575">
            <a:solidFill>
              <a:schemeClr val="tx1"/>
            </a:solidFill>
            <a:miter lim="800000"/>
            <a:headEnd/>
            <a:tailEnd/>
          </a:ln>
        </p:spPr>
        <p:txBody>
          <a:bodyPr wrap="none"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100000"/>
              </a:lnSpc>
              <a:spcBef>
                <a:spcPct val="0"/>
              </a:spcBef>
              <a:buFontTx/>
              <a:buNone/>
            </a:pPr>
            <a:endParaRPr lang="en-GB" altLang="en-US" sz="1800"/>
          </a:p>
        </p:txBody>
      </p:sp>
    </p:spTree>
    <p:extLst>
      <p:ext uri="{BB962C8B-B14F-4D97-AF65-F5344CB8AC3E}">
        <p14:creationId xmlns:p14="http://schemas.microsoft.com/office/powerpoint/2010/main" val="1394376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ext Box 4">
            <a:extLst>
              <a:ext uri="{FF2B5EF4-FFF2-40B4-BE49-F238E27FC236}">
                <a16:creationId xmlns:a16="http://schemas.microsoft.com/office/drawing/2014/main" xmlns="" id="{4C0B74D6-B8B5-40BD-A3BD-7DF75F778897}"/>
              </a:ext>
            </a:extLst>
          </p:cNvPr>
          <p:cNvSpPr txBox="1">
            <a:spLocks noChangeArrowheads="1"/>
          </p:cNvSpPr>
          <p:nvPr/>
        </p:nvSpPr>
        <p:spPr bwMode="auto">
          <a:xfrm>
            <a:off x="3365500" y="476251"/>
            <a:ext cx="5492750"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3600">
                <a:latin typeface="Arial" panose="020B0604020202020204" pitchFamily="34" charset="0"/>
              </a:rPr>
              <a:t>Knowledge intensive firms</a:t>
            </a:r>
          </a:p>
          <a:p>
            <a:pPr algn="ctr" eaLnBrk="1" hangingPunct="1">
              <a:spcBef>
                <a:spcPct val="0"/>
              </a:spcBef>
              <a:buFontTx/>
              <a:buNone/>
            </a:pPr>
            <a:r>
              <a:rPr lang="en-GB" altLang="en-US" sz="3600">
                <a:latin typeface="Arial" panose="020B0604020202020204" pitchFamily="34" charset="0"/>
              </a:rPr>
              <a:t>(KIFs)</a:t>
            </a:r>
            <a:endParaRPr lang="en-US" altLang="en-US" sz="3600">
              <a:latin typeface="Arial" panose="020B0604020202020204" pitchFamily="34" charset="0"/>
            </a:endParaRPr>
          </a:p>
        </p:txBody>
      </p:sp>
      <p:sp>
        <p:nvSpPr>
          <p:cNvPr id="57347" name="Text Box 5">
            <a:extLst>
              <a:ext uri="{FF2B5EF4-FFF2-40B4-BE49-F238E27FC236}">
                <a16:creationId xmlns:a16="http://schemas.microsoft.com/office/drawing/2014/main" xmlns="" id="{85C185C5-5916-4BDE-8DA0-78EE4B873685}"/>
              </a:ext>
            </a:extLst>
          </p:cNvPr>
          <p:cNvSpPr txBox="1">
            <a:spLocks noChangeArrowheads="1"/>
          </p:cNvSpPr>
          <p:nvPr/>
        </p:nvSpPr>
        <p:spPr bwMode="auto">
          <a:xfrm>
            <a:off x="2692401" y="1844676"/>
            <a:ext cx="683736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400">
                <a:latin typeface="Arial" panose="020B0604020202020204" pitchFamily="34" charset="0"/>
              </a:rPr>
              <a:t>‘On-line communication and computerised storage capacity are powerful tools in linking tacit and explicit knowledge.’</a:t>
            </a:r>
            <a:endParaRPr lang="en-US" altLang="en-US" sz="2400">
              <a:latin typeface="Arial" panose="020B0604020202020204" pitchFamily="34" charset="0"/>
            </a:endParaRPr>
          </a:p>
        </p:txBody>
      </p:sp>
      <p:sp>
        <p:nvSpPr>
          <p:cNvPr id="57348" name="Text Box 6">
            <a:extLst>
              <a:ext uri="{FF2B5EF4-FFF2-40B4-BE49-F238E27FC236}">
                <a16:creationId xmlns:a16="http://schemas.microsoft.com/office/drawing/2014/main" xmlns="" id="{71D1E969-29E2-4940-B6C8-4E0A18562316}"/>
              </a:ext>
            </a:extLst>
          </p:cNvPr>
          <p:cNvSpPr txBox="1">
            <a:spLocks noChangeArrowheads="1"/>
          </p:cNvSpPr>
          <p:nvPr/>
        </p:nvSpPr>
        <p:spPr bwMode="auto">
          <a:xfrm>
            <a:off x="2565401" y="3262314"/>
            <a:ext cx="7089775" cy="22159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400">
                <a:latin typeface="Arial" panose="020B0604020202020204" pitchFamily="34" charset="0"/>
              </a:rPr>
              <a:t>‘KIFs’ focus on the nature and quality of their intellectual capital, work processes that create market value through knowledge, and the deployment of knowledge involving innovation, initiative and competence building.’</a:t>
            </a:r>
          </a:p>
          <a:p>
            <a:pPr algn="ctr" eaLnBrk="1" hangingPunct="1">
              <a:spcBef>
                <a:spcPct val="0"/>
              </a:spcBef>
              <a:buFontTx/>
              <a:buNone/>
            </a:pPr>
            <a:r>
              <a:rPr lang="en-GB" altLang="en-US" sz="1800" i="1">
                <a:latin typeface="Arial" panose="020B0604020202020204" pitchFamily="34" charset="0"/>
              </a:rPr>
              <a:t>(Swart et al 2003)</a:t>
            </a:r>
            <a:endParaRPr lang="en-US" altLang="en-US" sz="1800" i="1">
              <a:latin typeface="Arial" panose="020B0604020202020204" pitchFamily="34" charset="0"/>
            </a:endParaRPr>
          </a:p>
        </p:txBody>
      </p:sp>
    </p:spTree>
    <p:extLst>
      <p:ext uri="{BB962C8B-B14F-4D97-AF65-F5344CB8AC3E}">
        <p14:creationId xmlns:p14="http://schemas.microsoft.com/office/powerpoint/2010/main" val="9016669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9394" name="Group 22">
            <a:extLst>
              <a:ext uri="{FF2B5EF4-FFF2-40B4-BE49-F238E27FC236}">
                <a16:creationId xmlns:a16="http://schemas.microsoft.com/office/drawing/2014/main" xmlns="" id="{70272838-A554-456D-AC65-776DA2977C7C}"/>
              </a:ext>
            </a:extLst>
          </p:cNvPr>
          <p:cNvGrpSpPr>
            <a:grpSpLocks/>
          </p:cNvGrpSpPr>
          <p:nvPr/>
        </p:nvGrpSpPr>
        <p:grpSpPr bwMode="auto">
          <a:xfrm>
            <a:off x="4621213" y="2852738"/>
            <a:ext cx="2952750" cy="1439862"/>
            <a:chOff x="1814" y="210"/>
            <a:chExt cx="1860" cy="907"/>
          </a:xfrm>
        </p:grpSpPr>
        <p:sp>
          <p:nvSpPr>
            <p:cNvPr id="59415" name="Rectangle 17">
              <a:extLst>
                <a:ext uri="{FF2B5EF4-FFF2-40B4-BE49-F238E27FC236}">
                  <a16:creationId xmlns:a16="http://schemas.microsoft.com/office/drawing/2014/main" xmlns="" id="{526E42B6-117A-4E3D-B93C-80405B632732}"/>
                </a:ext>
              </a:extLst>
            </p:cNvPr>
            <p:cNvSpPr>
              <a:spLocks noChangeArrowheads="1"/>
            </p:cNvSpPr>
            <p:nvPr/>
          </p:nvSpPr>
          <p:spPr bwMode="auto">
            <a:xfrm>
              <a:off x="1837" y="210"/>
              <a:ext cx="1815" cy="907"/>
            </a:xfrm>
            <a:prstGeom prst="rect">
              <a:avLst/>
            </a:prstGeom>
            <a:solidFill>
              <a:schemeClr val="accent1"/>
            </a:solidFill>
            <a:ln w="2857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1800">
                <a:latin typeface="Arial" panose="020B0604020202020204" pitchFamily="34" charset="0"/>
              </a:endParaRPr>
            </a:p>
          </p:txBody>
        </p:sp>
        <p:sp>
          <p:nvSpPr>
            <p:cNvPr id="59416" name="Text Box 4">
              <a:extLst>
                <a:ext uri="{FF2B5EF4-FFF2-40B4-BE49-F238E27FC236}">
                  <a16:creationId xmlns:a16="http://schemas.microsoft.com/office/drawing/2014/main" xmlns="" id="{81F6093E-8E3B-4DB7-88B8-6666F1B9D814}"/>
                </a:ext>
              </a:extLst>
            </p:cNvPr>
            <p:cNvSpPr txBox="1">
              <a:spLocks noChangeArrowheads="1"/>
            </p:cNvSpPr>
            <p:nvPr/>
          </p:nvSpPr>
          <p:spPr bwMode="auto">
            <a:xfrm>
              <a:off x="1814" y="231"/>
              <a:ext cx="1860" cy="8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800" b="1">
                  <a:latin typeface="Arial" panose="020B0604020202020204" pitchFamily="34" charset="0"/>
                </a:rPr>
                <a:t>Impact of technology on organisations</a:t>
              </a:r>
              <a:endParaRPr lang="en-US" altLang="en-US" sz="2800" b="1">
                <a:latin typeface="Arial" panose="020B0604020202020204" pitchFamily="34" charset="0"/>
              </a:endParaRPr>
            </a:p>
          </p:txBody>
        </p:sp>
      </p:grpSp>
      <p:grpSp>
        <p:nvGrpSpPr>
          <p:cNvPr id="59395" name="Group 11">
            <a:extLst>
              <a:ext uri="{FF2B5EF4-FFF2-40B4-BE49-F238E27FC236}">
                <a16:creationId xmlns:a16="http://schemas.microsoft.com/office/drawing/2014/main" xmlns="" id="{9C133E49-5359-4481-A962-0728A8ED23FB}"/>
              </a:ext>
            </a:extLst>
          </p:cNvPr>
          <p:cNvGrpSpPr>
            <a:grpSpLocks/>
          </p:cNvGrpSpPr>
          <p:nvPr/>
        </p:nvGrpSpPr>
        <p:grpSpPr bwMode="auto">
          <a:xfrm>
            <a:off x="1847850" y="1125538"/>
            <a:ext cx="2109788" cy="1223962"/>
            <a:chOff x="748" y="1117"/>
            <a:chExt cx="1329" cy="771"/>
          </a:xfrm>
        </p:grpSpPr>
        <p:sp>
          <p:nvSpPr>
            <p:cNvPr id="59413" name="Rectangle 10">
              <a:extLst>
                <a:ext uri="{FF2B5EF4-FFF2-40B4-BE49-F238E27FC236}">
                  <a16:creationId xmlns:a16="http://schemas.microsoft.com/office/drawing/2014/main" xmlns="" id="{A70B48DE-C458-469E-AC1D-0EEE0278813C}"/>
                </a:ext>
              </a:extLst>
            </p:cNvPr>
            <p:cNvSpPr>
              <a:spLocks noChangeArrowheads="1"/>
            </p:cNvSpPr>
            <p:nvPr/>
          </p:nvSpPr>
          <p:spPr bwMode="auto">
            <a:xfrm>
              <a:off x="823" y="1117"/>
              <a:ext cx="1180" cy="771"/>
            </a:xfrm>
            <a:prstGeom prst="rect">
              <a:avLst/>
            </a:prstGeom>
            <a:solidFill>
              <a:schemeClr val="accent1"/>
            </a:solidFill>
            <a:ln w="2857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1800">
                <a:latin typeface="Arial" panose="020B0604020202020204" pitchFamily="34" charset="0"/>
              </a:endParaRPr>
            </a:p>
          </p:txBody>
        </p:sp>
        <p:sp>
          <p:nvSpPr>
            <p:cNvPr id="59414" name="Text Box 5">
              <a:extLst>
                <a:ext uri="{FF2B5EF4-FFF2-40B4-BE49-F238E27FC236}">
                  <a16:creationId xmlns:a16="http://schemas.microsoft.com/office/drawing/2014/main" xmlns="" id="{49CDC1E3-EF1E-4C22-B232-3F0B44A1704A}"/>
                </a:ext>
              </a:extLst>
            </p:cNvPr>
            <p:cNvSpPr txBox="1">
              <a:spLocks noChangeArrowheads="1"/>
            </p:cNvSpPr>
            <p:nvPr/>
          </p:nvSpPr>
          <p:spPr bwMode="auto">
            <a:xfrm>
              <a:off x="748" y="1244"/>
              <a:ext cx="1329" cy="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400" b="1">
                  <a:latin typeface="Arial" panose="020B0604020202020204" pitchFamily="34" charset="0"/>
                </a:rPr>
                <a:t>Flexible production</a:t>
              </a:r>
              <a:endParaRPr lang="en-US" altLang="en-US" sz="2400" b="1">
                <a:latin typeface="Arial" panose="020B0604020202020204" pitchFamily="34" charset="0"/>
              </a:endParaRPr>
            </a:p>
          </p:txBody>
        </p:sp>
      </p:grpSp>
      <p:grpSp>
        <p:nvGrpSpPr>
          <p:cNvPr id="59396" name="Group 18">
            <a:extLst>
              <a:ext uri="{FF2B5EF4-FFF2-40B4-BE49-F238E27FC236}">
                <a16:creationId xmlns:a16="http://schemas.microsoft.com/office/drawing/2014/main" xmlns="" id="{CB01E49D-FAEC-4946-B05A-CE12C2642D22}"/>
              </a:ext>
            </a:extLst>
          </p:cNvPr>
          <p:cNvGrpSpPr>
            <a:grpSpLocks/>
          </p:cNvGrpSpPr>
          <p:nvPr/>
        </p:nvGrpSpPr>
        <p:grpSpPr bwMode="auto">
          <a:xfrm>
            <a:off x="4872039" y="476251"/>
            <a:ext cx="2447925" cy="1439863"/>
            <a:chOff x="861" y="1979"/>
            <a:chExt cx="1542" cy="907"/>
          </a:xfrm>
        </p:grpSpPr>
        <p:sp>
          <p:nvSpPr>
            <p:cNvPr id="59411" name="Rectangle 12">
              <a:extLst>
                <a:ext uri="{FF2B5EF4-FFF2-40B4-BE49-F238E27FC236}">
                  <a16:creationId xmlns:a16="http://schemas.microsoft.com/office/drawing/2014/main" xmlns="" id="{A73948FA-7703-446F-8767-6B2EA00E3BAA}"/>
                </a:ext>
              </a:extLst>
            </p:cNvPr>
            <p:cNvSpPr>
              <a:spLocks noChangeArrowheads="1"/>
            </p:cNvSpPr>
            <p:nvPr/>
          </p:nvSpPr>
          <p:spPr bwMode="auto">
            <a:xfrm>
              <a:off x="907" y="1979"/>
              <a:ext cx="1451" cy="907"/>
            </a:xfrm>
            <a:prstGeom prst="rect">
              <a:avLst/>
            </a:prstGeom>
            <a:solidFill>
              <a:schemeClr val="accent1"/>
            </a:solidFill>
            <a:ln w="2857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1800">
                <a:latin typeface="Arial" panose="020B0604020202020204" pitchFamily="34" charset="0"/>
              </a:endParaRPr>
            </a:p>
          </p:txBody>
        </p:sp>
        <p:sp>
          <p:nvSpPr>
            <p:cNvPr id="59412" name="Text Box 6">
              <a:extLst>
                <a:ext uri="{FF2B5EF4-FFF2-40B4-BE49-F238E27FC236}">
                  <a16:creationId xmlns:a16="http://schemas.microsoft.com/office/drawing/2014/main" xmlns="" id="{0E7F6C71-B61F-490C-ACD2-C0E2F594BF13}"/>
                </a:ext>
              </a:extLst>
            </p:cNvPr>
            <p:cNvSpPr txBox="1">
              <a:spLocks noChangeArrowheads="1"/>
            </p:cNvSpPr>
            <p:nvPr/>
          </p:nvSpPr>
          <p:spPr bwMode="auto">
            <a:xfrm>
              <a:off x="861" y="2058"/>
              <a:ext cx="1542" cy="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400" b="1">
                  <a:latin typeface="Arial" panose="020B0604020202020204" pitchFamily="34" charset="0"/>
                </a:rPr>
                <a:t>New organisational forms</a:t>
              </a:r>
              <a:endParaRPr lang="en-US" altLang="en-US" sz="2400" b="1">
                <a:latin typeface="Arial" panose="020B0604020202020204" pitchFamily="34" charset="0"/>
              </a:endParaRPr>
            </a:p>
          </p:txBody>
        </p:sp>
      </p:grpSp>
      <p:grpSp>
        <p:nvGrpSpPr>
          <p:cNvPr id="59397" name="Group 19">
            <a:extLst>
              <a:ext uri="{FF2B5EF4-FFF2-40B4-BE49-F238E27FC236}">
                <a16:creationId xmlns:a16="http://schemas.microsoft.com/office/drawing/2014/main" xmlns="" id="{D7933119-A914-4C0E-B6EF-98DEE1556060}"/>
              </a:ext>
            </a:extLst>
          </p:cNvPr>
          <p:cNvGrpSpPr>
            <a:grpSpLocks/>
          </p:cNvGrpSpPr>
          <p:nvPr/>
        </p:nvGrpSpPr>
        <p:grpSpPr bwMode="auto">
          <a:xfrm>
            <a:off x="8113714" y="1052513"/>
            <a:ext cx="2301875" cy="1439862"/>
            <a:chOff x="2297" y="1674"/>
            <a:chExt cx="1451" cy="907"/>
          </a:xfrm>
        </p:grpSpPr>
        <p:sp>
          <p:nvSpPr>
            <p:cNvPr id="59409" name="Rectangle 14">
              <a:extLst>
                <a:ext uri="{FF2B5EF4-FFF2-40B4-BE49-F238E27FC236}">
                  <a16:creationId xmlns:a16="http://schemas.microsoft.com/office/drawing/2014/main" xmlns="" id="{64C618C3-D085-4966-9F6B-9806B6A71411}"/>
                </a:ext>
              </a:extLst>
            </p:cNvPr>
            <p:cNvSpPr>
              <a:spLocks noChangeArrowheads="1"/>
            </p:cNvSpPr>
            <p:nvPr/>
          </p:nvSpPr>
          <p:spPr bwMode="auto">
            <a:xfrm>
              <a:off x="2297" y="1674"/>
              <a:ext cx="1451" cy="907"/>
            </a:xfrm>
            <a:prstGeom prst="rect">
              <a:avLst/>
            </a:prstGeom>
            <a:solidFill>
              <a:schemeClr val="accent1"/>
            </a:solidFill>
            <a:ln w="2857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1800">
                <a:latin typeface="Arial" panose="020B0604020202020204" pitchFamily="34" charset="0"/>
              </a:endParaRPr>
            </a:p>
          </p:txBody>
        </p:sp>
        <p:sp>
          <p:nvSpPr>
            <p:cNvPr id="59410" name="Text Box 7">
              <a:extLst>
                <a:ext uri="{FF2B5EF4-FFF2-40B4-BE49-F238E27FC236}">
                  <a16:creationId xmlns:a16="http://schemas.microsoft.com/office/drawing/2014/main" xmlns="" id="{B31BF805-0852-405F-8FE9-2F435A1E6EEE}"/>
                </a:ext>
              </a:extLst>
            </p:cNvPr>
            <p:cNvSpPr txBox="1">
              <a:spLocks noChangeArrowheads="1"/>
            </p:cNvSpPr>
            <p:nvPr/>
          </p:nvSpPr>
          <p:spPr bwMode="auto">
            <a:xfrm>
              <a:off x="2358" y="1753"/>
              <a:ext cx="1329" cy="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400" b="1">
                  <a:latin typeface="Arial" panose="020B0604020202020204" pitchFamily="34" charset="0"/>
                </a:rPr>
                <a:t>New methods of management</a:t>
              </a:r>
              <a:endParaRPr lang="en-US" altLang="en-US" sz="2400" b="1">
                <a:latin typeface="Arial" panose="020B0604020202020204" pitchFamily="34" charset="0"/>
              </a:endParaRPr>
            </a:p>
          </p:txBody>
        </p:sp>
      </p:grpSp>
      <p:grpSp>
        <p:nvGrpSpPr>
          <p:cNvPr id="59398" name="Group 20">
            <a:extLst>
              <a:ext uri="{FF2B5EF4-FFF2-40B4-BE49-F238E27FC236}">
                <a16:creationId xmlns:a16="http://schemas.microsoft.com/office/drawing/2014/main" xmlns="" id="{B1F7B645-7B61-4AEC-9AE6-2264AD6ACD41}"/>
              </a:ext>
            </a:extLst>
          </p:cNvPr>
          <p:cNvGrpSpPr>
            <a:grpSpLocks/>
          </p:cNvGrpSpPr>
          <p:nvPr/>
        </p:nvGrpSpPr>
        <p:grpSpPr bwMode="auto">
          <a:xfrm>
            <a:off x="1847851" y="4200526"/>
            <a:ext cx="2303463" cy="1439863"/>
            <a:chOff x="2880" y="2659"/>
            <a:chExt cx="1451" cy="907"/>
          </a:xfrm>
        </p:grpSpPr>
        <p:sp>
          <p:nvSpPr>
            <p:cNvPr id="59407" name="Rectangle 15">
              <a:extLst>
                <a:ext uri="{FF2B5EF4-FFF2-40B4-BE49-F238E27FC236}">
                  <a16:creationId xmlns:a16="http://schemas.microsoft.com/office/drawing/2014/main" xmlns="" id="{02744E99-44B6-47DC-8DC7-7E10E7FCC9FE}"/>
                </a:ext>
              </a:extLst>
            </p:cNvPr>
            <p:cNvSpPr>
              <a:spLocks noChangeArrowheads="1"/>
            </p:cNvSpPr>
            <p:nvPr/>
          </p:nvSpPr>
          <p:spPr bwMode="auto">
            <a:xfrm>
              <a:off x="2880" y="2659"/>
              <a:ext cx="1451" cy="907"/>
            </a:xfrm>
            <a:prstGeom prst="rect">
              <a:avLst/>
            </a:prstGeom>
            <a:solidFill>
              <a:schemeClr val="accent1"/>
            </a:solidFill>
            <a:ln w="2857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1800">
                <a:latin typeface="Arial" panose="020B0604020202020204" pitchFamily="34" charset="0"/>
              </a:endParaRPr>
            </a:p>
          </p:txBody>
        </p:sp>
        <p:sp>
          <p:nvSpPr>
            <p:cNvPr id="59408" name="Text Box 8">
              <a:extLst>
                <a:ext uri="{FF2B5EF4-FFF2-40B4-BE49-F238E27FC236}">
                  <a16:creationId xmlns:a16="http://schemas.microsoft.com/office/drawing/2014/main" xmlns="" id="{9B2A791E-044C-4C4D-BEA8-CF178611D6AA}"/>
                </a:ext>
              </a:extLst>
            </p:cNvPr>
            <p:cNvSpPr txBox="1">
              <a:spLocks noChangeArrowheads="1"/>
            </p:cNvSpPr>
            <p:nvPr/>
          </p:nvSpPr>
          <p:spPr bwMode="auto">
            <a:xfrm>
              <a:off x="2941" y="2738"/>
              <a:ext cx="1329" cy="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400" b="1">
                  <a:latin typeface="Arial" panose="020B0604020202020204" pitchFamily="34" charset="0"/>
                </a:rPr>
                <a:t>The organisation of work</a:t>
              </a:r>
              <a:endParaRPr lang="en-US" altLang="en-US" sz="2400" b="1">
                <a:latin typeface="Arial" panose="020B0604020202020204" pitchFamily="34" charset="0"/>
              </a:endParaRPr>
            </a:p>
          </p:txBody>
        </p:sp>
      </p:grpSp>
      <p:grpSp>
        <p:nvGrpSpPr>
          <p:cNvPr id="59399" name="Group 21">
            <a:extLst>
              <a:ext uri="{FF2B5EF4-FFF2-40B4-BE49-F238E27FC236}">
                <a16:creationId xmlns:a16="http://schemas.microsoft.com/office/drawing/2014/main" xmlns="" id="{1D0BC277-6F95-4E0B-AE6C-202D204FBE1A}"/>
              </a:ext>
            </a:extLst>
          </p:cNvPr>
          <p:cNvGrpSpPr>
            <a:grpSpLocks/>
          </p:cNvGrpSpPr>
          <p:nvPr/>
        </p:nvGrpSpPr>
        <p:grpSpPr bwMode="auto">
          <a:xfrm>
            <a:off x="8113714" y="4603750"/>
            <a:ext cx="2109787" cy="1035050"/>
            <a:chOff x="3992" y="3413"/>
            <a:chExt cx="1329" cy="652"/>
          </a:xfrm>
        </p:grpSpPr>
        <p:sp>
          <p:nvSpPr>
            <p:cNvPr id="59405" name="Rectangle 16">
              <a:extLst>
                <a:ext uri="{FF2B5EF4-FFF2-40B4-BE49-F238E27FC236}">
                  <a16:creationId xmlns:a16="http://schemas.microsoft.com/office/drawing/2014/main" xmlns="" id="{2F9B29DB-D867-462E-9947-04BA48F82226}"/>
                </a:ext>
              </a:extLst>
            </p:cNvPr>
            <p:cNvSpPr>
              <a:spLocks noChangeArrowheads="1"/>
            </p:cNvSpPr>
            <p:nvPr/>
          </p:nvSpPr>
          <p:spPr bwMode="auto">
            <a:xfrm>
              <a:off x="3998" y="3413"/>
              <a:ext cx="1315" cy="652"/>
            </a:xfrm>
            <a:prstGeom prst="rect">
              <a:avLst/>
            </a:prstGeom>
            <a:solidFill>
              <a:schemeClr val="accent1"/>
            </a:solidFill>
            <a:ln w="2857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1800">
                <a:latin typeface="Arial" panose="020B0604020202020204" pitchFamily="34" charset="0"/>
              </a:endParaRPr>
            </a:p>
          </p:txBody>
        </p:sp>
        <p:sp>
          <p:nvSpPr>
            <p:cNvPr id="59406" name="Text Box 9">
              <a:extLst>
                <a:ext uri="{FF2B5EF4-FFF2-40B4-BE49-F238E27FC236}">
                  <a16:creationId xmlns:a16="http://schemas.microsoft.com/office/drawing/2014/main" xmlns="" id="{EB2230CF-7920-4B25-8A89-3FD8A338CF3F}"/>
                </a:ext>
              </a:extLst>
            </p:cNvPr>
            <p:cNvSpPr txBox="1">
              <a:spLocks noChangeArrowheads="1"/>
            </p:cNvSpPr>
            <p:nvPr/>
          </p:nvSpPr>
          <p:spPr bwMode="auto">
            <a:xfrm>
              <a:off x="3992" y="3595"/>
              <a:ext cx="1329"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400" b="1">
                  <a:latin typeface="Arial" panose="020B0604020202020204" pitchFamily="34" charset="0"/>
                </a:rPr>
                <a:t>Teleworking</a:t>
              </a:r>
              <a:endParaRPr lang="en-US" altLang="en-US" sz="2400" b="1">
                <a:latin typeface="Arial" panose="020B0604020202020204" pitchFamily="34" charset="0"/>
              </a:endParaRPr>
            </a:p>
          </p:txBody>
        </p:sp>
      </p:grpSp>
      <p:sp>
        <p:nvSpPr>
          <p:cNvPr id="59400" name="Line 23">
            <a:extLst>
              <a:ext uri="{FF2B5EF4-FFF2-40B4-BE49-F238E27FC236}">
                <a16:creationId xmlns:a16="http://schemas.microsoft.com/office/drawing/2014/main" xmlns="" id="{4D08BF99-6FAE-4755-8F95-11A5229737BF}"/>
              </a:ext>
            </a:extLst>
          </p:cNvPr>
          <p:cNvSpPr>
            <a:spLocks noChangeShapeType="1"/>
          </p:cNvSpPr>
          <p:nvPr/>
        </p:nvSpPr>
        <p:spPr bwMode="auto">
          <a:xfrm flipH="1" flipV="1">
            <a:off x="3935414" y="2420938"/>
            <a:ext cx="720725" cy="431800"/>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9401" name="Line 24">
            <a:extLst>
              <a:ext uri="{FF2B5EF4-FFF2-40B4-BE49-F238E27FC236}">
                <a16:creationId xmlns:a16="http://schemas.microsoft.com/office/drawing/2014/main" xmlns="" id="{5EFC859E-ABBB-43BB-AF30-B58571B45D00}"/>
              </a:ext>
            </a:extLst>
          </p:cNvPr>
          <p:cNvSpPr>
            <a:spLocks noChangeShapeType="1"/>
          </p:cNvSpPr>
          <p:nvPr/>
        </p:nvSpPr>
        <p:spPr bwMode="auto">
          <a:xfrm flipH="1">
            <a:off x="4297364" y="4292600"/>
            <a:ext cx="358775" cy="431800"/>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9402" name="Line 25">
            <a:extLst>
              <a:ext uri="{FF2B5EF4-FFF2-40B4-BE49-F238E27FC236}">
                <a16:creationId xmlns:a16="http://schemas.microsoft.com/office/drawing/2014/main" xmlns="" id="{9AD9C631-418F-478C-BA70-7B6677BD6C9F}"/>
              </a:ext>
            </a:extLst>
          </p:cNvPr>
          <p:cNvSpPr>
            <a:spLocks noChangeShapeType="1"/>
          </p:cNvSpPr>
          <p:nvPr/>
        </p:nvSpPr>
        <p:spPr bwMode="auto">
          <a:xfrm flipV="1">
            <a:off x="6096000" y="2133600"/>
            <a:ext cx="0" cy="719138"/>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9403" name="Line 26">
            <a:extLst>
              <a:ext uri="{FF2B5EF4-FFF2-40B4-BE49-F238E27FC236}">
                <a16:creationId xmlns:a16="http://schemas.microsoft.com/office/drawing/2014/main" xmlns="" id="{C4BBDF5C-E7B9-48E2-97D6-552E740EC872}"/>
              </a:ext>
            </a:extLst>
          </p:cNvPr>
          <p:cNvSpPr>
            <a:spLocks noChangeShapeType="1"/>
          </p:cNvSpPr>
          <p:nvPr/>
        </p:nvSpPr>
        <p:spPr bwMode="auto">
          <a:xfrm flipV="1">
            <a:off x="7535863" y="2565400"/>
            <a:ext cx="431800" cy="287338"/>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9404" name="Line 27">
            <a:extLst>
              <a:ext uri="{FF2B5EF4-FFF2-40B4-BE49-F238E27FC236}">
                <a16:creationId xmlns:a16="http://schemas.microsoft.com/office/drawing/2014/main" xmlns="" id="{2AF83B47-BD5B-4166-822B-E821CE1BDD9F}"/>
              </a:ext>
            </a:extLst>
          </p:cNvPr>
          <p:cNvSpPr>
            <a:spLocks noChangeShapeType="1"/>
          </p:cNvSpPr>
          <p:nvPr/>
        </p:nvSpPr>
        <p:spPr bwMode="auto">
          <a:xfrm>
            <a:off x="7535863" y="4292600"/>
            <a:ext cx="431800" cy="649288"/>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32011935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1442" name="Group 35">
            <a:extLst>
              <a:ext uri="{FF2B5EF4-FFF2-40B4-BE49-F238E27FC236}">
                <a16:creationId xmlns:a16="http://schemas.microsoft.com/office/drawing/2014/main" xmlns="" id="{57683023-B4B7-40F2-9966-EBFB2E6CA55A}"/>
              </a:ext>
            </a:extLst>
          </p:cNvPr>
          <p:cNvGrpSpPr>
            <a:grpSpLocks/>
          </p:cNvGrpSpPr>
          <p:nvPr/>
        </p:nvGrpSpPr>
        <p:grpSpPr bwMode="auto">
          <a:xfrm>
            <a:off x="4621213" y="2565400"/>
            <a:ext cx="2952750" cy="1727200"/>
            <a:chOff x="2109" y="2251"/>
            <a:chExt cx="1860" cy="1088"/>
          </a:xfrm>
        </p:grpSpPr>
        <p:sp>
          <p:nvSpPr>
            <p:cNvPr id="61460" name="Rectangle 5">
              <a:extLst>
                <a:ext uri="{FF2B5EF4-FFF2-40B4-BE49-F238E27FC236}">
                  <a16:creationId xmlns:a16="http://schemas.microsoft.com/office/drawing/2014/main" xmlns="" id="{47C88EF7-DC2E-4FCC-BC40-DFCB00C85039}"/>
                </a:ext>
              </a:extLst>
            </p:cNvPr>
            <p:cNvSpPr>
              <a:spLocks noChangeArrowheads="1"/>
            </p:cNvSpPr>
            <p:nvPr/>
          </p:nvSpPr>
          <p:spPr bwMode="auto">
            <a:xfrm>
              <a:off x="2132" y="2251"/>
              <a:ext cx="1815" cy="1088"/>
            </a:xfrm>
            <a:prstGeom prst="rect">
              <a:avLst/>
            </a:prstGeom>
            <a:solidFill>
              <a:schemeClr val="accent1"/>
            </a:solidFill>
            <a:ln w="2857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1800">
                <a:latin typeface="Arial" panose="020B0604020202020204" pitchFamily="34" charset="0"/>
              </a:endParaRPr>
            </a:p>
          </p:txBody>
        </p:sp>
        <p:sp>
          <p:nvSpPr>
            <p:cNvPr id="61461" name="Text Box 6">
              <a:extLst>
                <a:ext uri="{FF2B5EF4-FFF2-40B4-BE49-F238E27FC236}">
                  <a16:creationId xmlns:a16="http://schemas.microsoft.com/office/drawing/2014/main" xmlns="" id="{1E6EE187-92E2-45CD-8A42-9977D2D67146}"/>
                </a:ext>
              </a:extLst>
            </p:cNvPr>
            <p:cNvSpPr txBox="1">
              <a:spLocks noChangeArrowheads="1"/>
            </p:cNvSpPr>
            <p:nvPr/>
          </p:nvSpPr>
          <p:spPr bwMode="auto">
            <a:xfrm>
              <a:off x="2109" y="2306"/>
              <a:ext cx="1860" cy="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400" b="1">
                  <a:latin typeface="Arial" panose="020B0604020202020204" pitchFamily="34" charset="0"/>
                </a:rPr>
                <a:t>Critical influences on forms and outcomes of competition</a:t>
              </a:r>
              <a:endParaRPr lang="en-US" altLang="en-US" sz="2400" b="1">
                <a:latin typeface="Arial" panose="020B0604020202020204" pitchFamily="34" charset="0"/>
              </a:endParaRPr>
            </a:p>
          </p:txBody>
        </p:sp>
      </p:grpSp>
      <p:grpSp>
        <p:nvGrpSpPr>
          <p:cNvPr id="61443" name="Group 32">
            <a:extLst>
              <a:ext uri="{FF2B5EF4-FFF2-40B4-BE49-F238E27FC236}">
                <a16:creationId xmlns:a16="http://schemas.microsoft.com/office/drawing/2014/main" xmlns="" id="{98697062-9351-4FD0-89C5-ABDD4E9CB558}"/>
              </a:ext>
            </a:extLst>
          </p:cNvPr>
          <p:cNvGrpSpPr>
            <a:grpSpLocks/>
          </p:cNvGrpSpPr>
          <p:nvPr/>
        </p:nvGrpSpPr>
        <p:grpSpPr bwMode="auto">
          <a:xfrm>
            <a:off x="2063750" y="477838"/>
            <a:ext cx="2376488" cy="1655762"/>
            <a:chOff x="363" y="663"/>
            <a:chExt cx="1497" cy="1043"/>
          </a:xfrm>
        </p:grpSpPr>
        <p:sp>
          <p:nvSpPr>
            <p:cNvPr id="61458" name="Oval 27">
              <a:extLst>
                <a:ext uri="{FF2B5EF4-FFF2-40B4-BE49-F238E27FC236}">
                  <a16:creationId xmlns:a16="http://schemas.microsoft.com/office/drawing/2014/main" xmlns="" id="{50C71AC6-B33A-41C0-A470-B98772FF54E5}"/>
                </a:ext>
              </a:extLst>
            </p:cNvPr>
            <p:cNvSpPr>
              <a:spLocks noChangeArrowheads="1"/>
            </p:cNvSpPr>
            <p:nvPr/>
          </p:nvSpPr>
          <p:spPr bwMode="auto">
            <a:xfrm>
              <a:off x="363" y="663"/>
              <a:ext cx="1497" cy="1043"/>
            </a:xfrm>
            <a:prstGeom prst="ellipse">
              <a:avLst/>
            </a:prstGeom>
            <a:solidFill>
              <a:schemeClr val="accent1"/>
            </a:solidFill>
            <a:ln w="2857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1800">
                <a:latin typeface="Arial" panose="020B0604020202020204" pitchFamily="34" charset="0"/>
              </a:endParaRPr>
            </a:p>
          </p:txBody>
        </p:sp>
        <p:sp>
          <p:nvSpPr>
            <p:cNvPr id="61459" name="Text Box 9">
              <a:extLst>
                <a:ext uri="{FF2B5EF4-FFF2-40B4-BE49-F238E27FC236}">
                  <a16:creationId xmlns:a16="http://schemas.microsoft.com/office/drawing/2014/main" xmlns="" id="{D51A9B57-3478-4588-B506-F18044F9CC22}"/>
                </a:ext>
              </a:extLst>
            </p:cNvPr>
            <p:cNvSpPr txBox="1">
              <a:spLocks noChangeArrowheads="1"/>
            </p:cNvSpPr>
            <p:nvPr/>
          </p:nvSpPr>
          <p:spPr bwMode="auto">
            <a:xfrm>
              <a:off x="408" y="926"/>
              <a:ext cx="1406" cy="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400" b="1">
                  <a:latin typeface="Arial" panose="020B0604020202020204" pitchFamily="34" charset="0"/>
                </a:rPr>
                <a:t>Technological capacity</a:t>
              </a:r>
              <a:endParaRPr lang="en-US" altLang="en-US" sz="2400" b="1">
                <a:latin typeface="Arial" panose="020B0604020202020204" pitchFamily="34" charset="0"/>
              </a:endParaRPr>
            </a:p>
          </p:txBody>
        </p:sp>
      </p:grpSp>
      <p:grpSp>
        <p:nvGrpSpPr>
          <p:cNvPr id="61444" name="Group 33">
            <a:extLst>
              <a:ext uri="{FF2B5EF4-FFF2-40B4-BE49-F238E27FC236}">
                <a16:creationId xmlns:a16="http://schemas.microsoft.com/office/drawing/2014/main" xmlns="" id="{B11DD75C-797A-4851-9876-044DB104E217}"/>
              </a:ext>
            </a:extLst>
          </p:cNvPr>
          <p:cNvGrpSpPr>
            <a:grpSpLocks/>
          </p:cNvGrpSpPr>
          <p:nvPr/>
        </p:nvGrpSpPr>
        <p:grpSpPr bwMode="auto">
          <a:xfrm>
            <a:off x="8096251" y="3970338"/>
            <a:ext cx="2447925" cy="1655762"/>
            <a:chOff x="2245" y="391"/>
            <a:chExt cx="1542" cy="1043"/>
          </a:xfrm>
        </p:grpSpPr>
        <p:sp>
          <p:nvSpPr>
            <p:cNvPr id="61456" name="Oval 28">
              <a:extLst>
                <a:ext uri="{FF2B5EF4-FFF2-40B4-BE49-F238E27FC236}">
                  <a16:creationId xmlns:a16="http://schemas.microsoft.com/office/drawing/2014/main" xmlns="" id="{A47411DF-805A-4C58-AE8D-5D175706C98F}"/>
                </a:ext>
              </a:extLst>
            </p:cNvPr>
            <p:cNvSpPr>
              <a:spLocks noChangeArrowheads="1"/>
            </p:cNvSpPr>
            <p:nvPr/>
          </p:nvSpPr>
          <p:spPr bwMode="auto">
            <a:xfrm>
              <a:off x="2267" y="391"/>
              <a:ext cx="1497" cy="1043"/>
            </a:xfrm>
            <a:prstGeom prst="ellipse">
              <a:avLst/>
            </a:prstGeom>
            <a:solidFill>
              <a:schemeClr val="accent1"/>
            </a:solidFill>
            <a:ln w="2857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1800">
                <a:latin typeface="Arial" panose="020B0604020202020204" pitchFamily="34" charset="0"/>
              </a:endParaRPr>
            </a:p>
          </p:txBody>
        </p:sp>
        <p:sp>
          <p:nvSpPr>
            <p:cNvPr id="61457" name="Text Box 12">
              <a:extLst>
                <a:ext uri="{FF2B5EF4-FFF2-40B4-BE49-F238E27FC236}">
                  <a16:creationId xmlns:a16="http://schemas.microsoft.com/office/drawing/2014/main" xmlns="" id="{22F3CAD8-99AA-45C7-A2BC-A9A2BA3EA3CE}"/>
                </a:ext>
              </a:extLst>
            </p:cNvPr>
            <p:cNvSpPr txBox="1">
              <a:spLocks noChangeArrowheads="1"/>
            </p:cNvSpPr>
            <p:nvPr/>
          </p:nvSpPr>
          <p:spPr bwMode="auto">
            <a:xfrm>
              <a:off x="2245" y="538"/>
              <a:ext cx="1542" cy="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400" b="1">
                  <a:latin typeface="Arial" panose="020B0604020202020204" pitchFamily="34" charset="0"/>
                </a:rPr>
                <a:t>Differential between costs and prices</a:t>
              </a:r>
              <a:endParaRPr lang="en-US" altLang="en-US" sz="2400" b="1">
                <a:latin typeface="Arial" panose="020B0604020202020204" pitchFamily="34" charset="0"/>
              </a:endParaRPr>
            </a:p>
          </p:txBody>
        </p:sp>
      </p:grpSp>
      <p:grpSp>
        <p:nvGrpSpPr>
          <p:cNvPr id="61445" name="Group 34">
            <a:extLst>
              <a:ext uri="{FF2B5EF4-FFF2-40B4-BE49-F238E27FC236}">
                <a16:creationId xmlns:a16="http://schemas.microsoft.com/office/drawing/2014/main" xmlns="" id="{608C4860-0EC1-418F-A169-B579E5A4594C}"/>
              </a:ext>
            </a:extLst>
          </p:cNvPr>
          <p:cNvGrpSpPr>
            <a:grpSpLocks/>
          </p:cNvGrpSpPr>
          <p:nvPr/>
        </p:nvGrpSpPr>
        <p:grpSpPr bwMode="auto">
          <a:xfrm>
            <a:off x="1725614" y="3970339"/>
            <a:ext cx="2376487" cy="1654175"/>
            <a:chOff x="4263" y="709"/>
            <a:chExt cx="1497" cy="1043"/>
          </a:xfrm>
        </p:grpSpPr>
        <p:sp>
          <p:nvSpPr>
            <p:cNvPr id="61454" name="Oval 30">
              <a:extLst>
                <a:ext uri="{FF2B5EF4-FFF2-40B4-BE49-F238E27FC236}">
                  <a16:creationId xmlns:a16="http://schemas.microsoft.com/office/drawing/2014/main" xmlns="" id="{272A8E31-DEF1-4E8E-A058-3158CA56555E}"/>
                </a:ext>
              </a:extLst>
            </p:cNvPr>
            <p:cNvSpPr>
              <a:spLocks noChangeArrowheads="1"/>
            </p:cNvSpPr>
            <p:nvPr/>
          </p:nvSpPr>
          <p:spPr bwMode="auto">
            <a:xfrm>
              <a:off x="4263" y="709"/>
              <a:ext cx="1497" cy="1043"/>
            </a:xfrm>
            <a:prstGeom prst="ellipse">
              <a:avLst/>
            </a:prstGeom>
            <a:solidFill>
              <a:schemeClr val="accent1"/>
            </a:solidFill>
            <a:ln w="2857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1800">
                <a:latin typeface="Arial" panose="020B0604020202020204" pitchFamily="34" charset="0"/>
              </a:endParaRPr>
            </a:p>
          </p:txBody>
        </p:sp>
        <p:sp>
          <p:nvSpPr>
            <p:cNvPr id="61455" name="Text Box 15">
              <a:extLst>
                <a:ext uri="{FF2B5EF4-FFF2-40B4-BE49-F238E27FC236}">
                  <a16:creationId xmlns:a16="http://schemas.microsoft.com/office/drawing/2014/main" xmlns="" id="{A5CB4D32-6580-4271-84B0-E6FC98EF1837}"/>
                </a:ext>
              </a:extLst>
            </p:cNvPr>
            <p:cNvSpPr txBox="1">
              <a:spLocks noChangeArrowheads="1"/>
            </p:cNvSpPr>
            <p:nvPr/>
          </p:nvSpPr>
          <p:spPr bwMode="auto">
            <a:xfrm>
              <a:off x="4347" y="857"/>
              <a:ext cx="1329" cy="7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400" b="1">
                  <a:latin typeface="Arial" panose="020B0604020202020204" pitchFamily="34" charset="0"/>
                </a:rPr>
                <a:t>Political capacity of institutions</a:t>
              </a:r>
              <a:endParaRPr lang="en-US" altLang="en-US" sz="2400" b="1">
                <a:latin typeface="Arial" panose="020B0604020202020204" pitchFamily="34" charset="0"/>
              </a:endParaRPr>
            </a:p>
          </p:txBody>
        </p:sp>
      </p:grpSp>
      <p:grpSp>
        <p:nvGrpSpPr>
          <p:cNvPr id="61446" name="Group 31">
            <a:extLst>
              <a:ext uri="{FF2B5EF4-FFF2-40B4-BE49-F238E27FC236}">
                <a16:creationId xmlns:a16="http://schemas.microsoft.com/office/drawing/2014/main" xmlns="" id="{466A0694-6747-4DE9-B233-B454B13B7194}"/>
              </a:ext>
            </a:extLst>
          </p:cNvPr>
          <p:cNvGrpSpPr>
            <a:grpSpLocks/>
          </p:cNvGrpSpPr>
          <p:nvPr/>
        </p:nvGrpSpPr>
        <p:grpSpPr bwMode="auto">
          <a:xfrm>
            <a:off x="7681913" y="476251"/>
            <a:ext cx="2374900" cy="1655763"/>
            <a:chOff x="295" y="3142"/>
            <a:chExt cx="1497" cy="1043"/>
          </a:xfrm>
        </p:grpSpPr>
        <p:sp>
          <p:nvSpPr>
            <p:cNvPr id="61452" name="Oval 29">
              <a:extLst>
                <a:ext uri="{FF2B5EF4-FFF2-40B4-BE49-F238E27FC236}">
                  <a16:creationId xmlns:a16="http://schemas.microsoft.com/office/drawing/2014/main" xmlns="" id="{9B2B79FC-3413-41CA-AF33-55AC66D8BF39}"/>
                </a:ext>
              </a:extLst>
            </p:cNvPr>
            <p:cNvSpPr>
              <a:spLocks noChangeArrowheads="1"/>
            </p:cNvSpPr>
            <p:nvPr/>
          </p:nvSpPr>
          <p:spPr bwMode="auto">
            <a:xfrm>
              <a:off x="295" y="3142"/>
              <a:ext cx="1497" cy="1043"/>
            </a:xfrm>
            <a:prstGeom prst="ellipse">
              <a:avLst/>
            </a:prstGeom>
            <a:solidFill>
              <a:schemeClr val="accent1"/>
            </a:solidFill>
            <a:ln w="2857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1800">
                <a:latin typeface="Arial" panose="020B0604020202020204" pitchFamily="34" charset="0"/>
              </a:endParaRPr>
            </a:p>
          </p:txBody>
        </p:sp>
        <p:sp>
          <p:nvSpPr>
            <p:cNvPr id="61453" name="Text Box 18">
              <a:extLst>
                <a:ext uri="{FF2B5EF4-FFF2-40B4-BE49-F238E27FC236}">
                  <a16:creationId xmlns:a16="http://schemas.microsoft.com/office/drawing/2014/main" xmlns="" id="{F7E13D70-7738-4457-92CB-00F6C82C9266}"/>
                </a:ext>
              </a:extLst>
            </p:cNvPr>
            <p:cNvSpPr txBox="1">
              <a:spLocks noChangeArrowheads="1"/>
            </p:cNvSpPr>
            <p:nvPr/>
          </p:nvSpPr>
          <p:spPr bwMode="auto">
            <a:xfrm>
              <a:off x="379" y="3175"/>
              <a:ext cx="1329" cy="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400" b="1">
                  <a:latin typeface="Arial" panose="020B0604020202020204" pitchFamily="34" charset="0"/>
                </a:rPr>
                <a:t>Large affluent integrated markets</a:t>
              </a:r>
              <a:endParaRPr lang="en-US" altLang="en-US" sz="2400" b="1">
                <a:latin typeface="Arial" panose="020B0604020202020204" pitchFamily="34" charset="0"/>
              </a:endParaRPr>
            </a:p>
          </p:txBody>
        </p:sp>
      </p:grpSp>
      <p:sp>
        <p:nvSpPr>
          <p:cNvPr id="61447" name="Line 36">
            <a:extLst>
              <a:ext uri="{FF2B5EF4-FFF2-40B4-BE49-F238E27FC236}">
                <a16:creationId xmlns:a16="http://schemas.microsoft.com/office/drawing/2014/main" xmlns="" id="{6DC6C0C6-8BBE-42BB-8640-2152AAE637F4}"/>
              </a:ext>
            </a:extLst>
          </p:cNvPr>
          <p:cNvSpPr>
            <a:spLocks noChangeShapeType="1"/>
          </p:cNvSpPr>
          <p:nvPr/>
        </p:nvSpPr>
        <p:spPr bwMode="auto">
          <a:xfrm flipH="1">
            <a:off x="4151314" y="4292601"/>
            <a:ext cx="504825" cy="504825"/>
          </a:xfrm>
          <a:prstGeom prst="line">
            <a:avLst/>
          </a:prstGeom>
          <a:noFill/>
          <a:ln w="762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61448" name="Line 37">
            <a:extLst>
              <a:ext uri="{FF2B5EF4-FFF2-40B4-BE49-F238E27FC236}">
                <a16:creationId xmlns:a16="http://schemas.microsoft.com/office/drawing/2014/main" xmlns="" id="{1D66AE36-982B-4AE6-BF60-23ED30897D5C}"/>
              </a:ext>
            </a:extLst>
          </p:cNvPr>
          <p:cNvSpPr>
            <a:spLocks noChangeShapeType="1"/>
          </p:cNvSpPr>
          <p:nvPr/>
        </p:nvSpPr>
        <p:spPr bwMode="auto">
          <a:xfrm flipH="1" flipV="1">
            <a:off x="4151314" y="2060576"/>
            <a:ext cx="504825" cy="504825"/>
          </a:xfrm>
          <a:prstGeom prst="line">
            <a:avLst/>
          </a:prstGeom>
          <a:noFill/>
          <a:ln w="762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61449" name="Line 38">
            <a:extLst>
              <a:ext uri="{FF2B5EF4-FFF2-40B4-BE49-F238E27FC236}">
                <a16:creationId xmlns:a16="http://schemas.microsoft.com/office/drawing/2014/main" xmlns="" id="{D5342B98-56C9-4359-AE94-A5CB5124FABB}"/>
              </a:ext>
            </a:extLst>
          </p:cNvPr>
          <p:cNvSpPr>
            <a:spLocks noChangeShapeType="1"/>
          </p:cNvSpPr>
          <p:nvPr/>
        </p:nvSpPr>
        <p:spPr bwMode="auto">
          <a:xfrm flipV="1">
            <a:off x="7535864" y="2060576"/>
            <a:ext cx="504825" cy="504825"/>
          </a:xfrm>
          <a:prstGeom prst="line">
            <a:avLst/>
          </a:prstGeom>
          <a:noFill/>
          <a:ln w="762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61450" name="Line 39">
            <a:extLst>
              <a:ext uri="{FF2B5EF4-FFF2-40B4-BE49-F238E27FC236}">
                <a16:creationId xmlns:a16="http://schemas.microsoft.com/office/drawing/2014/main" xmlns="" id="{56115136-2CB2-406A-9B79-DA4F2B30EFE2}"/>
              </a:ext>
            </a:extLst>
          </p:cNvPr>
          <p:cNvSpPr>
            <a:spLocks noChangeShapeType="1"/>
          </p:cNvSpPr>
          <p:nvPr/>
        </p:nvSpPr>
        <p:spPr bwMode="auto">
          <a:xfrm>
            <a:off x="7535864" y="4292601"/>
            <a:ext cx="504825" cy="504825"/>
          </a:xfrm>
          <a:prstGeom prst="line">
            <a:avLst/>
          </a:prstGeom>
          <a:noFill/>
          <a:ln w="762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61451" name="Text Box 40">
            <a:extLst>
              <a:ext uri="{FF2B5EF4-FFF2-40B4-BE49-F238E27FC236}">
                <a16:creationId xmlns:a16="http://schemas.microsoft.com/office/drawing/2014/main" xmlns="" id="{1FCC038B-1149-452A-B427-CB4EB1A656AE}"/>
              </a:ext>
            </a:extLst>
          </p:cNvPr>
          <p:cNvSpPr txBox="1">
            <a:spLocks noChangeArrowheads="1"/>
          </p:cNvSpPr>
          <p:nvPr/>
        </p:nvSpPr>
        <p:spPr bwMode="auto">
          <a:xfrm>
            <a:off x="4137025" y="4983163"/>
            <a:ext cx="38163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1800" i="1">
                <a:latin typeface="Arial" panose="020B0604020202020204" pitchFamily="34" charset="0"/>
              </a:rPr>
              <a:t>Adapted from</a:t>
            </a:r>
          </a:p>
          <a:p>
            <a:pPr algn="ctr" eaLnBrk="1" hangingPunct="1">
              <a:spcBef>
                <a:spcPct val="0"/>
              </a:spcBef>
              <a:buFontTx/>
              <a:buNone/>
            </a:pPr>
            <a:r>
              <a:rPr lang="en-GB" altLang="en-US" sz="1800" i="1">
                <a:latin typeface="Arial" panose="020B0604020202020204" pitchFamily="34" charset="0"/>
              </a:rPr>
              <a:t>Reich 1991, Evans 1995, Weil 2009</a:t>
            </a:r>
            <a:endParaRPr lang="en-US" altLang="en-US" sz="1800" i="1">
              <a:latin typeface="Arial" panose="020B0604020202020204" pitchFamily="34" charset="0"/>
            </a:endParaRPr>
          </a:p>
        </p:txBody>
      </p:sp>
    </p:spTree>
    <p:extLst>
      <p:ext uri="{BB962C8B-B14F-4D97-AF65-F5344CB8AC3E}">
        <p14:creationId xmlns:p14="http://schemas.microsoft.com/office/powerpoint/2010/main" val="17195118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49546C53-59C6-4315-BC47-40EC48C35D99}"/>
              </a:ext>
            </a:extLst>
          </p:cNvPr>
          <p:cNvSpPr/>
          <p:nvPr/>
        </p:nvSpPr>
        <p:spPr>
          <a:xfrm>
            <a:off x="4656138" y="2636838"/>
            <a:ext cx="2735262" cy="1008062"/>
          </a:xfrm>
          <a:prstGeom prst="rec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GB" altLang="en-US" sz="1600">
              <a:solidFill>
                <a:srgbClr val="FFFFFF"/>
              </a:solidFill>
            </a:endParaRPr>
          </a:p>
        </p:txBody>
      </p:sp>
      <p:sp>
        <p:nvSpPr>
          <p:cNvPr id="63491" name="TextBox 3">
            <a:extLst>
              <a:ext uri="{FF2B5EF4-FFF2-40B4-BE49-F238E27FC236}">
                <a16:creationId xmlns:a16="http://schemas.microsoft.com/office/drawing/2014/main" xmlns="" id="{91DBBC3C-F5E5-413E-811E-BFAE0A343CB0}"/>
              </a:ext>
            </a:extLst>
          </p:cNvPr>
          <p:cNvSpPr txBox="1">
            <a:spLocks noChangeArrowheads="1"/>
          </p:cNvSpPr>
          <p:nvPr/>
        </p:nvSpPr>
        <p:spPr bwMode="auto">
          <a:xfrm>
            <a:off x="4845487" y="2636839"/>
            <a:ext cx="2339102"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400" b="1">
                <a:latin typeface="Arial" panose="020B0604020202020204" pitchFamily="34" charset="0"/>
              </a:rPr>
              <a:t>Interpretations</a:t>
            </a:r>
          </a:p>
          <a:p>
            <a:pPr algn="ctr" eaLnBrk="1" hangingPunct="1">
              <a:spcBef>
                <a:spcPct val="0"/>
              </a:spcBef>
              <a:buFontTx/>
              <a:buNone/>
            </a:pPr>
            <a:r>
              <a:rPr lang="en-GB" altLang="en-US" sz="2400" b="1">
                <a:latin typeface="Arial" panose="020B0604020202020204" pitchFamily="34" charset="0"/>
              </a:rPr>
              <a:t>of Luddism</a:t>
            </a:r>
          </a:p>
        </p:txBody>
      </p:sp>
      <p:grpSp>
        <p:nvGrpSpPr>
          <p:cNvPr id="63492" name="Group 15">
            <a:extLst>
              <a:ext uri="{FF2B5EF4-FFF2-40B4-BE49-F238E27FC236}">
                <a16:creationId xmlns:a16="http://schemas.microsoft.com/office/drawing/2014/main" xmlns="" id="{F1AE42D7-FD57-460B-B09F-F733BA632E6B}"/>
              </a:ext>
            </a:extLst>
          </p:cNvPr>
          <p:cNvGrpSpPr>
            <a:grpSpLocks/>
          </p:cNvGrpSpPr>
          <p:nvPr/>
        </p:nvGrpSpPr>
        <p:grpSpPr bwMode="auto">
          <a:xfrm>
            <a:off x="2514600" y="504826"/>
            <a:ext cx="2736850" cy="1008063"/>
            <a:chOff x="990051" y="504528"/>
            <a:chExt cx="2737156" cy="1008113"/>
          </a:xfrm>
        </p:grpSpPr>
        <p:sp>
          <p:nvSpPr>
            <p:cNvPr id="12" name="Rectangle 11">
              <a:extLst>
                <a:ext uri="{FF2B5EF4-FFF2-40B4-BE49-F238E27FC236}">
                  <a16:creationId xmlns:a16="http://schemas.microsoft.com/office/drawing/2014/main" xmlns="" id="{5A297950-07DB-49C1-AA35-63BEF9F49AC1}"/>
                </a:ext>
              </a:extLst>
            </p:cNvPr>
            <p:cNvSpPr/>
            <p:nvPr/>
          </p:nvSpPr>
          <p:spPr>
            <a:xfrm>
              <a:off x="990051" y="504528"/>
              <a:ext cx="2737156" cy="1008113"/>
            </a:xfrm>
            <a:prstGeom prst="rec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GB" altLang="en-US" sz="1600">
                <a:solidFill>
                  <a:srgbClr val="FFFFFF"/>
                </a:solidFill>
              </a:endParaRPr>
            </a:p>
          </p:txBody>
        </p:sp>
        <p:sp>
          <p:nvSpPr>
            <p:cNvPr id="63511" name="TextBox 4">
              <a:extLst>
                <a:ext uri="{FF2B5EF4-FFF2-40B4-BE49-F238E27FC236}">
                  <a16:creationId xmlns:a16="http://schemas.microsoft.com/office/drawing/2014/main" xmlns="" id="{341E7FDF-83E7-4270-9EA8-6FA668303E10}"/>
                </a:ext>
              </a:extLst>
            </p:cNvPr>
            <p:cNvSpPr txBox="1">
              <a:spLocks noChangeArrowheads="1"/>
            </p:cNvSpPr>
            <p:nvPr/>
          </p:nvSpPr>
          <p:spPr bwMode="auto">
            <a:xfrm>
              <a:off x="1010691" y="593432"/>
              <a:ext cx="2695877" cy="7017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000" b="1">
                  <a:latin typeface="Arial" panose="020B0604020202020204" pitchFamily="34" charset="0"/>
                </a:rPr>
                <a:t>Rational technology:</a:t>
              </a:r>
            </a:p>
            <a:p>
              <a:pPr algn="ctr" eaLnBrk="1" hangingPunct="1">
                <a:spcBef>
                  <a:spcPct val="0"/>
                </a:spcBef>
                <a:buFontTx/>
                <a:buNone/>
              </a:pPr>
              <a:r>
                <a:rPr lang="en-GB" altLang="en-US" sz="2000" b="1">
                  <a:latin typeface="Arial" panose="020B0604020202020204" pitchFamily="34" charset="0"/>
                </a:rPr>
                <a:t>irrational Luddites</a:t>
              </a:r>
            </a:p>
          </p:txBody>
        </p:sp>
      </p:grpSp>
      <p:grpSp>
        <p:nvGrpSpPr>
          <p:cNvPr id="63493" name="Group 19">
            <a:extLst>
              <a:ext uri="{FF2B5EF4-FFF2-40B4-BE49-F238E27FC236}">
                <a16:creationId xmlns:a16="http://schemas.microsoft.com/office/drawing/2014/main" xmlns="" id="{434D7AAB-7C6C-47C0-B20A-BC65D33A5B69}"/>
              </a:ext>
            </a:extLst>
          </p:cNvPr>
          <p:cNvGrpSpPr>
            <a:grpSpLocks/>
          </p:cNvGrpSpPr>
          <p:nvPr/>
        </p:nvGrpSpPr>
        <p:grpSpPr bwMode="auto">
          <a:xfrm>
            <a:off x="5284788" y="4318000"/>
            <a:ext cx="1490662" cy="1525588"/>
            <a:chOff x="3555533" y="4549123"/>
            <a:chExt cx="1489127" cy="1525220"/>
          </a:xfrm>
        </p:grpSpPr>
        <p:sp>
          <p:nvSpPr>
            <p:cNvPr id="14" name="Rectangle 13">
              <a:extLst>
                <a:ext uri="{FF2B5EF4-FFF2-40B4-BE49-F238E27FC236}">
                  <a16:creationId xmlns:a16="http://schemas.microsoft.com/office/drawing/2014/main" xmlns="" id="{D8DA7DDE-BA6C-4213-998B-5C2CA14F5D2D}"/>
                </a:ext>
              </a:extLst>
            </p:cNvPr>
            <p:cNvSpPr/>
            <p:nvPr/>
          </p:nvSpPr>
          <p:spPr>
            <a:xfrm>
              <a:off x="3555533" y="4593562"/>
              <a:ext cx="1489127" cy="1480781"/>
            </a:xfrm>
            <a:prstGeom prst="rec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GB" altLang="en-US" sz="1600">
                <a:solidFill>
                  <a:srgbClr val="FFFFFF"/>
                </a:solidFill>
              </a:endParaRPr>
            </a:p>
          </p:txBody>
        </p:sp>
        <p:sp>
          <p:nvSpPr>
            <p:cNvPr id="63509" name="TextBox 5">
              <a:extLst>
                <a:ext uri="{FF2B5EF4-FFF2-40B4-BE49-F238E27FC236}">
                  <a16:creationId xmlns:a16="http://schemas.microsoft.com/office/drawing/2014/main" xmlns="" id="{FD817366-61CA-442E-A6EB-E5E4EFE5D25D}"/>
                </a:ext>
              </a:extLst>
            </p:cNvPr>
            <p:cNvSpPr txBox="1">
              <a:spLocks noChangeArrowheads="1"/>
            </p:cNvSpPr>
            <p:nvPr/>
          </p:nvSpPr>
          <p:spPr bwMode="auto">
            <a:xfrm>
              <a:off x="3700001" y="4549123"/>
              <a:ext cx="1200191" cy="13109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000" b="1">
                  <a:latin typeface="Arial" panose="020B0604020202020204" pitchFamily="34" charset="0"/>
                </a:rPr>
                <a:t>Machine</a:t>
              </a:r>
            </a:p>
            <a:p>
              <a:pPr algn="ctr" eaLnBrk="1" hangingPunct="1">
                <a:spcBef>
                  <a:spcPct val="0"/>
                </a:spcBef>
                <a:buFontTx/>
                <a:buNone/>
              </a:pPr>
              <a:r>
                <a:rPr lang="en-GB" altLang="en-US" sz="2000" b="1">
                  <a:latin typeface="Arial" panose="020B0604020202020204" pitchFamily="34" charset="0"/>
                </a:rPr>
                <a:t>as a</a:t>
              </a:r>
            </a:p>
            <a:p>
              <a:pPr algn="ctr" eaLnBrk="1" hangingPunct="1">
                <a:spcBef>
                  <a:spcPct val="0"/>
                </a:spcBef>
                <a:buFontTx/>
                <a:buNone/>
              </a:pPr>
              <a:r>
                <a:rPr lang="en-GB" altLang="en-US" sz="2000" b="1">
                  <a:latin typeface="Arial" panose="020B0604020202020204" pitchFamily="34" charset="0"/>
                </a:rPr>
                <a:t>Trojan</a:t>
              </a:r>
            </a:p>
            <a:p>
              <a:pPr algn="ctr" eaLnBrk="1" hangingPunct="1">
                <a:spcBef>
                  <a:spcPct val="0"/>
                </a:spcBef>
                <a:buFontTx/>
                <a:buNone/>
              </a:pPr>
              <a:r>
                <a:rPr lang="en-GB" altLang="en-US" sz="2000" b="1">
                  <a:latin typeface="Arial" panose="020B0604020202020204" pitchFamily="34" charset="0"/>
                </a:rPr>
                <a:t>horse</a:t>
              </a:r>
            </a:p>
          </p:txBody>
        </p:sp>
      </p:grpSp>
      <p:grpSp>
        <p:nvGrpSpPr>
          <p:cNvPr id="63494" name="Group 17">
            <a:extLst>
              <a:ext uri="{FF2B5EF4-FFF2-40B4-BE49-F238E27FC236}">
                <a16:creationId xmlns:a16="http://schemas.microsoft.com/office/drawing/2014/main" xmlns="" id="{6E4D61D8-12B6-4B4D-84B6-D087BF537B1C}"/>
              </a:ext>
            </a:extLst>
          </p:cNvPr>
          <p:cNvGrpSpPr>
            <a:grpSpLocks/>
          </p:cNvGrpSpPr>
          <p:nvPr/>
        </p:nvGrpSpPr>
        <p:grpSpPr bwMode="auto">
          <a:xfrm>
            <a:off x="8329613" y="3389314"/>
            <a:ext cx="2070100" cy="1163637"/>
            <a:chOff x="6376636" y="3439476"/>
            <a:chExt cx="2070525" cy="1162273"/>
          </a:xfrm>
        </p:grpSpPr>
        <p:sp>
          <p:nvSpPr>
            <p:cNvPr id="15" name="Rectangle 14">
              <a:extLst>
                <a:ext uri="{FF2B5EF4-FFF2-40B4-BE49-F238E27FC236}">
                  <a16:creationId xmlns:a16="http://schemas.microsoft.com/office/drawing/2014/main" xmlns="" id="{3736908C-10F9-4211-A4D8-03D222CE7FF7}"/>
                </a:ext>
              </a:extLst>
            </p:cNvPr>
            <p:cNvSpPr/>
            <p:nvPr/>
          </p:nvSpPr>
          <p:spPr>
            <a:xfrm>
              <a:off x="6376636" y="3477531"/>
              <a:ext cx="2070525" cy="1124218"/>
            </a:xfrm>
            <a:prstGeom prst="rec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GB" altLang="en-US" sz="1600">
                <a:solidFill>
                  <a:srgbClr val="FFFFFF"/>
                </a:solidFill>
              </a:endParaRPr>
            </a:p>
          </p:txBody>
        </p:sp>
        <p:sp>
          <p:nvSpPr>
            <p:cNvPr id="63507" name="TextBox 7">
              <a:extLst>
                <a:ext uri="{FF2B5EF4-FFF2-40B4-BE49-F238E27FC236}">
                  <a16:creationId xmlns:a16="http://schemas.microsoft.com/office/drawing/2014/main" xmlns="" id="{D152724B-6D04-4EF0-A5CC-43A262BF0473}"/>
                </a:ext>
              </a:extLst>
            </p:cNvPr>
            <p:cNvSpPr txBox="1">
              <a:spLocks noChangeArrowheads="1"/>
            </p:cNvSpPr>
            <p:nvPr/>
          </p:nvSpPr>
          <p:spPr bwMode="auto">
            <a:xfrm>
              <a:off x="6479845" y="3439476"/>
              <a:ext cx="1862520" cy="10052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000" b="1">
                  <a:latin typeface="Arial" panose="020B0604020202020204" pitchFamily="34" charset="0"/>
                </a:rPr>
                <a:t>The</a:t>
              </a:r>
            </a:p>
            <a:p>
              <a:pPr algn="ctr" eaLnBrk="1" hangingPunct="1">
                <a:spcBef>
                  <a:spcPct val="0"/>
                </a:spcBef>
                <a:buFontTx/>
                <a:buNone/>
              </a:pPr>
              <a:r>
                <a:rPr lang="en-GB" altLang="en-US" sz="2000" b="1">
                  <a:latin typeface="Arial" panose="020B0604020202020204" pitchFamily="34" charset="0"/>
                </a:rPr>
                <a:t>actor-network</a:t>
              </a:r>
            </a:p>
            <a:p>
              <a:pPr algn="ctr" eaLnBrk="1" hangingPunct="1">
                <a:spcBef>
                  <a:spcPct val="0"/>
                </a:spcBef>
                <a:buFontTx/>
                <a:buNone/>
              </a:pPr>
              <a:r>
                <a:rPr lang="en-GB" altLang="en-US" sz="2000" b="1">
                  <a:latin typeface="Arial" panose="020B0604020202020204" pitchFamily="34" charset="0"/>
                </a:rPr>
                <a:t>perspective</a:t>
              </a:r>
            </a:p>
          </p:txBody>
        </p:sp>
      </p:grpSp>
      <p:grpSp>
        <p:nvGrpSpPr>
          <p:cNvPr id="63495" name="Group 16">
            <a:extLst>
              <a:ext uri="{FF2B5EF4-FFF2-40B4-BE49-F238E27FC236}">
                <a16:creationId xmlns:a16="http://schemas.microsoft.com/office/drawing/2014/main" xmlns="" id="{D480A3C9-C266-4F03-85EE-3ACFCA904DAD}"/>
              </a:ext>
            </a:extLst>
          </p:cNvPr>
          <p:cNvGrpSpPr>
            <a:grpSpLocks/>
          </p:cNvGrpSpPr>
          <p:nvPr/>
        </p:nvGrpSpPr>
        <p:grpSpPr bwMode="auto">
          <a:xfrm>
            <a:off x="6475413" y="508001"/>
            <a:ext cx="2736850" cy="1008063"/>
            <a:chOff x="4949320" y="507767"/>
            <a:chExt cx="2737156" cy="1008113"/>
          </a:xfrm>
        </p:grpSpPr>
        <p:sp>
          <p:nvSpPr>
            <p:cNvPr id="11" name="Rectangle 10">
              <a:extLst>
                <a:ext uri="{FF2B5EF4-FFF2-40B4-BE49-F238E27FC236}">
                  <a16:creationId xmlns:a16="http://schemas.microsoft.com/office/drawing/2014/main" xmlns="" id="{657A7D6D-8114-471B-8AAD-18EF57299312}"/>
                </a:ext>
              </a:extLst>
            </p:cNvPr>
            <p:cNvSpPr/>
            <p:nvPr/>
          </p:nvSpPr>
          <p:spPr>
            <a:xfrm>
              <a:off x="4949320" y="507767"/>
              <a:ext cx="2737156" cy="1008113"/>
            </a:xfrm>
            <a:prstGeom prst="rec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GB" altLang="en-US" sz="1600">
                <a:solidFill>
                  <a:srgbClr val="FFFFFF"/>
                </a:solidFill>
              </a:endParaRPr>
            </a:p>
          </p:txBody>
        </p:sp>
        <p:sp>
          <p:nvSpPr>
            <p:cNvPr id="63505" name="TextBox 8">
              <a:extLst>
                <a:ext uri="{FF2B5EF4-FFF2-40B4-BE49-F238E27FC236}">
                  <a16:creationId xmlns:a16="http://schemas.microsoft.com/office/drawing/2014/main" xmlns="" id="{070715E1-A672-4DCE-B063-FEEEE133DE23}"/>
                </a:ext>
              </a:extLst>
            </p:cNvPr>
            <p:cNvSpPr txBox="1">
              <a:spLocks noChangeArrowheads="1"/>
            </p:cNvSpPr>
            <p:nvPr/>
          </p:nvSpPr>
          <p:spPr bwMode="auto">
            <a:xfrm>
              <a:off x="4969960" y="596671"/>
              <a:ext cx="2695877" cy="7017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000" b="1">
                  <a:latin typeface="Arial" panose="020B0604020202020204" pitchFamily="34" charset="0"/>
                </a:rPr>
                <a:t>Rational technology:</a:t>
              </a:r>
            </a:p>
            <a:p>
              <a:pPr algn="ctr" eaLnBrk="1" hangingPunct="1">
                <a:spcBef>
                  <a:spcPct val="0"/>
                </a:spcBef>
                <a:buFontTx/>
                <a:buNone/>
              </a:pPr>
              <a:r>
                <a:rPr lang="en-GB" altLang="en-US" sz="2000" b="1">
                  <a:latin typeface="Arial" panose="020B0604020202020204" pitchFamily="34" charset="0"/>
                </a:rPr>
                <a:t>irrational capitalism</a:t>
              </a:r>
            </a:p>
          </p:txBody>
        </p:sp>
      </p:grpSp>
      <p:cxnSp>
        <p:nvCxnSpPr>
          <p:cNvPr id="22" name="Straight Arrow Connector 21">
            <a:extLst>
              <a:ext uri="{FF2B5EF4-FFF2-40B4-BE49-F238E27FC236}">
                <a16:creationId xmlns:a16="http://schemas.microsoft.com/office/drawing/2014/main" xmlns="" id="{3E102545-18EF-4A85-ADD1-C5C3D3332585}"/>
              </a:ext>
            </a:extLst>
          </p:cNvPr>
          <p:cNvCxnSpPr/>
          <p:nvPr/>
        </p:nvCxnSpPr>
        <p:spPr>
          <a:xfrm flipH="1" flipV="1">
            <a:off x="3946525" y="1700214"/>
            <a:ext cx="717550" cy="936625"/>
          </a:xfrm>
          <a:prstGeom prst="straightConnector1">
            <a:avLst/>
          </a:prstGeom>
          <a:ln w="571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xmlns="" id="{68B42BA1-ADEA-402E-B2E6-65C296586781}"/>
              </a:ext>
            </a:extLst>
          </p:cNvPr>
          <p:cNvCxnSpPr/>
          <p:nvPr/>
        </p:nvCxnSpPr>
        <p:spPr>
          <a:xfrm flipV="1">
            <a:off x="7391401" y="1700214"/>
            <a:ext cx="360363" cy="936625"/>
          </a:xfrm>
          <a:prstGeom prst="straightConnector1">
            <a:avLst/>
          </a:prstGeom>
          <a:ln w="571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xmlns="" id="{1E592AB8-2B9B-4885-A88F-D387DF9FBEB2}"/>
              </a:ext>
            </a:extLst>
          </p:cNvPr>
          <p:cNvCxnSpPr>
            <a:stCxn id="10" idx="2"/>
          </p:cNvCxnSpPr>
          <p:nvPr/>
        </p:nvCxnSpPr>
        <p:spPr>
          <a:xfrm>
            <a:off x="6024563" y="3657600"/>
            <a:ext cx="0" cy="647700"/>
          </a:xfrm>
          <a:prstGeom prst="straightConnector1">
            <a:avLst/>
          </a:prstGeom>
          <a:ln w="571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xmlns="" id="{73828872-F7C3-405A-A909-0B7E3414A6E6}"/>
              </a:ext>
            </a:extLst>
          </p:cNvPr>
          <p:cNvCxnSpPr/>
          <p:nvPr/>
        </p:nvCxnSpPr>
        <p:spPr>
          <a:xfrm flipH="1">
            <a:off x="4079875" y="3644900"/>
            <a:ext cx="584200" cy="323850"/>
          </a:xfrm>
          <a:prstGeom prst="straightConnector1">
            <a:avLst/>
          </a:prstGeom>
          <a:ln w="571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xmlns="" id="{0B853EF9-72E9-4708-9CF8-F978BEE04D88}"/>
              </a:ext>
            </a:extLst>
          </p:cNvPr>
          <p:cNvCxnSpPr/>
          <p:nvPr/>
        </p:nvCxnSpPr>
        <p:spPr>
          <a:xfrm>
            <a:off x="7391401" y="3644900"/>
            <a:ext cx="720725" cy="344488"/>
          </a:xfrm>
          <a:prstGeom prst="straightConnector1">
            <a:avLst/>
          </a:prstGeom>
          <a:ln w="57150">
            <a:solidFill>
              <a:schemeClr val="tx1"/>
            </a:solidFill>
            <a:tailEnd type="arrow"/>
          </a:ln>
        </p:spPr>
        <p:style>
          <a:lnRef idx="1">
            <a:schemeClr val="accent1"/>
          </a:lnRef>
          <a:fillRef idx="0">
            <a:schemeClr val="accent1"/>
          </a:fillRef>
          <a:effectRef idx="0">
            <a:schemeClr val="accent1"/>
          </a:effectRef>
          <a:fontRef idx="minor">
            <a:schemeClr val="tx1"/>
          </a:fontRef>
        </p:style>
      </p:cxnSp>
      <p:grpSp>
        <p:nvGrpSpPr>
          <p:cNvPr id="63501" name="Group 18">
            <a:extLst>
              <a:ext uri="{FF2B5EF4-FFF2-40B4-BE49-F238E27FC236}">
                <a16:creationId xmlns:a16="http://schemas.microsoft.com/office/drawing/2014/main" xmlns="" id="{2D3C86A2-153C-4B17-B79A-CBD2B0DBF63F}"/>
              </a:ext>
            </a:extLst>
          </p:cNvPr>
          <p:cNvGrpSpPr>
            <a:grpSpLocks/>
          </p:cNvGrpSpPr>
          <p:nvPr/>
        </p:nvGrpSpPr>
        <p:grpSpPr bwMode="auto">
          <a:xfrm>
            <a:off x="1776414" y="3481388"/>
            <a:ext cx="2162175" cy="1008062"/>
            <a:chOff x="461890" y="3340441"/>
            <a:chExt cx="2163680" cy="1008113"/>
          </a:xfrm>
        </p:grpSpPr>
        <p:sp>
          <p:nvSpPr>
            <p:cNvPr id="13" name="Rectangle 12">
              <a:extLst>
                <a:ext uri="{FF2B5EF4-FFF2-40B4-BE49-F238E27FC236}">
                  <a16:creationId xmlns:a16="http://schemas.microsoft.com/office/drawing/2014/main" xmlns="" id="{ED4A5F0D-EE34-49A0-B1ED-1FBCCACDCEA7}"/>
                </a:ext>
              </a:extLst>
            </p:cNvPr>
            <p:cNvSpPr/>
            <p:nvPr/>
          </p:nvSpPr>
          <p:spPr>
            <a:xfrm>
              <a:off x="461890" y="3340441"/>
              <a:ext cx="2163680" cy="1008113"/>
            </a:xfrm>
            <a:prstGeom prst="rec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GB" altLang="en-US" sz="1600">
                <a:solidFill>
                  <a:srgbClr val="FFFFFF"/>
                </a:solidFill>
              </a:endParaRPr>
            </a:p>
          </p:txBody>
        </p:sp>
        <p:sp>
          <p:nvSpPr>
            <p:cNvPr id="63503" name="TextBox 6">
              <a:extLst>
                <a:ext uri="{FF2B5EF4-FFF2-40B4-BE49-F238E27FC236}">
                  <a16:creationId xmlns:a16="http://schemas.microsoft.com/office/drawing/2014/main" xmlns="" id="{4B28F054-3193-44B5-9A67-01972E9508AB}"/>
                </a:ext>
              </a:extLst>
            </p:cNvPr>
            <p:cNvSpPr txBox="1">
              <a:spLocks noChangeArrowheads="1"/>
            </p:cNvSpPr>
            <p:nvPr/>
          </p:nvSpPr>
          <p:spPr bwMode="auto">
            <a:xfrm>
              <a:off x="488068" y="3429345"/>
              <a:ext cx="2109736" cy="7079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000" b="1">
                  <a:latin typeface="Arial" panose="020B0604020202020204" pitchFamily="34" charset="0"/>
                </a:rPr>
                <a:t>The machine as</a:t>
              </a:r>
            </a:p>
            <a:p>
              <a:pPr algn="ctr" eaLnBrk="1" hangingPunct="1">
                <a:spcBef>
                  <a:spcPct val="0"/>
                </a:spcBef>
                <a:buFontTx/>
                <a:buNone/>
              </a:pPr>
              <a:r>
                <a:rPr lang="en-GB" altLang="en-US" sz="2000" b="1">
                  <a:latin typeface="Arial" panose="020B0604020202020204" pitchFamily="34" charset="0"/>
                </a:rPr>
                <a:t>metaphor</a:t>
              </a:r>
            </a:p>
          </p:txBody>
        </p:sp>
      </p:grpSp>
    </p:spTree>
    <p:extLst>
      <p:ext uri="{BB962C8B-B14F-4D97-AF65-F5344CB8AC3E}">
        <p14:creationId xmlns:p14="http://schemas.microsoft.com/office/powerpoint/2010/main" val="27426266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xmlns="" id="{4DDF0DED-A38C-4116-A4BE-F1A91F718467}"/>
              </a:ext>
            </a:extLst>
          </p:cNvPr>
          <p:cNvSpPr/>
          <p:nvPr/>
        </p:nvSpPr>
        <p:spPr>
          <a:xfrm>
            <a:off x="5516563" y="6080126"/>
            <a:ext cx="1981200" cy="631825"/>
          </a:xfrm>
          <a:prstGeom prst="rect">
            <a:avLst/>
          </a:prstGeom>
          <a:solidFill>
            <a:schemeClr val="bg2"/>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 name="Rectangle 13">
            <a:extLst>
              <a:ext uri="{FF2B5EF4-FFF2-40B4-BE49-F238E27FC236}">
                <a16:creationId xmlns:a16="http://schemas.microsoft.com/office/drawing/2014/main" xmlns="" id="{43045010-1298-4475-9903-A3F2B352B32B}"/>
              </a:ext>
            </a:extLst>
          </p:cNvPr>
          <p:cNvSpPr/>
          <p:nvPr/>
        </p:nvSpPr>
        <p:spPr>
          <a:xfrm>
            <a:off x="4824413" y="4437063"/>
            <a:ext cx="3365500" cy="1200150"/>
          </a:xfrm>
          <a:prstGeom prst="rect">
            <a:avLst/>
          </a:prstGeom>
          <a:solidFill>
            <a:schemeClr val="bg2"/>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3" name="Rectangle 12">
            <a:extLst>
              <a:ext uri="{FF2B5EF4-FFF2-40B4-BE49-F238E27FC236}">
                <a16:creationId xmlns:a16="http://schemas.microsoft.com/office/drawing/2014/main" xmlns="" id="{080A6FDB-6B31-49E5-B32F-41E639840A0C}"/>
              </a:ext>
            </a:extLst>
          </p:cNvPr>
          <p:cNvSpPr/>
          <p:nvPr/>
        </p:nvSpPr>
        <p:spPr>
          <a:xfrm>
            <a:off x="8399463" y="3148013"/>
            <a:ext cx="1860550" cy="1200150"/>
          </a:xfrm>
          <a:prstGeom prst="rect">
            <a:avLst/>
          </a:prstGeom>
          <a:solidFill>
            <a:schemeClr val="bg2"/>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2" name="Rectangle 11">
            <a:extLst>
              <a:ext uri="{FF2B5EF4-FFF2-40B4-BE49-F238E27FC236}">
                <a16:creationId xmlns:a16="http://schemas.microsoft.com/office/drawing/2014/main" xmlns="" id="{3B7AF855-D898-4944-94F7-5B9F01ACC219}"/>
              </a:ext>
            </a:extLst>
          </p:cNvPr>
          <p:cNvSpPr/>
          <p:nvPr/>
        </p:nvSpPr>
        <p:spPr>
          <a:xfrm>
            <a:off x="2436814" y="3149600"/>
            <a:ext cx="1849437" cy="1200150"/>
          </a:xfrm>
          <a:prstGeom prst="rect">
            <a:avLst/>
          </a:prstGeom>
          <a:solidFill>
            <a:schemeClr val="bg2"/>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1" name="Rectangle 10">
            <a:extLst>
              <a:ext uri="{FF2B5EF4-FFF2-40B4-BE49-F238E27FC236}">
                <a16:creationId xmlns:a16="http://schemas.microsoft.com/office/drawing/2014/main" xmlns="" id="{17C133CD-29F9-43AD-8F5F-A68978111B69}"/>
              </a:ext>
            </a:extLst>
          </p:cNvPr>
          <p:cNvSpPr/>
          <p:nvPr/>
        </p:nvSpPr>
        <p:spPr>
          <a:xfrm>
            <a:off x="4929188" y="1916114"/>
            <a:ext cx="3154362" cy="1201737"/>
          </a:xfrm>
          <a:prstGeom prst="rect">
            <a:avLst/>
          </a:prstGeom>
          <a:solidFill>
            <a:schemeClr val="bg2"/>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4519" name="TextBox 3">
            <a:extLst>
              <a:ext uri="{FF2B5EF4-FFF2-40B4-BE49-F238E27FC236}">
                <a16:creationId xmlns:a16="http://schemas.microsoft.com/office/drawing/2014/main" xmlns="" id="{DD64512D-CBF5-4B3F-B4D6-6FE4C7E16AD4}"/>
              </a:ext>
            </a:extLst>
          </p:cNvPr>
          <p:cNvSpPr txBox="1">
            <a:spLocks noChangeArrowheads="1"/>
          </p:cNvSpPr>
          <p:nvPr/>
        </p:nvSpPr>
        <p:spPr bwMode="auto">
          <a:xfrm>
            <a:off x="3897313" y="188914"/>
            <a:ext cx="4914900" cy="1068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3600">
                <a:latin typeface="Arial" panose="020B0604020202020204" pitchFamily="34" charset="0"/>
                <a:cs typeface="Arial" panose="020B0604020202020204" pitchFamily="34" charset="0"/>
              </a:rPr>
              <a:t>Knowledge</a:t>
            </a:r>
          </a:p>
          <a:p>
            <a:pPr algn="ctr" eaLnBrk="1" hangingPunct="1">
              <a:spcBef>
                <a:spcPct val="0"/>
              </a:spcBef>
              <a:buFontTx/>
              <a:buNone/>
            </a:pPr>
            <a:r>
              <a:rPr lang="en-GB" altLang="en-US" sz="2800">
                <a:latin typeface="Arial" panose="020B0604020202020204" pitchFamily="34" charset="0"/>
                <a:cs typeface="Arial" panose="020B0604020202020204" pitchFamily="34" charset="0"/>
              </a:rPr>
              <a:t>A critical competitive resource</a:t>
            </a:r>
          </a:p>
        </p:txBody>
      </p:sp>
      <p:sp>
        <p:nvSpPr>
          <p:cNvPr id="64520" name="TextBox 4">
            <a:extLst>
              <a:ext uri="{FF2B5EF4-FFF2-40B4-BE49-F238E27FC236}">
                <a16:creationId xmlns:a16="http://schemas.microsoft.com/office/drawing/2014/main" xmlns="" id="{554CFF3C-89E6-438B-9E1E-9F45685A5706}"/>
              </a:ext>
            </a:extLst>
          </p:cNvPr>
          <p:cNvSpPr txBox="1">
            <a:spLocks noChangeArrowheads="1"/>
          </p:cNvSpPr>
          <p:nvPr/>
        </p:nvSpPr>
        <p:spPr bwMode="auto">
          <a:xfrm>
            <a:off x="4281488" y="1196976"/>
            <a:ext cx="4144962"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800">
                <a:latin typeface="Arial" panose="020B0604020202020204" pitchFamily="34" charset="0"/>
                <a:cs typeface="Arial" panose="020B0604020202020204" pitchFamily="34" charset="0"/>
              </a:rPr>
              <a:t>How would you define it?</a:t>
            </a:r>
          </a:p>
        </p:txBody>
      </p:sp>
      <p:sp>
        <p:nvSpPr>
          <p:cNvPr id="64521" name="TextBox 5">
            <a:extLst>
              <a:ext uri="{FF2B5EF4-FFF2-40B4-BE49-F238E27FC236}">
                <a16:creationId xmlns:a16="http://schemas.microsoft.com/office/drawing/2014/main" xmlns="" id="{F43F9149-9B2D-46D6-ABF7-D2AF4E4BDD68}"/>
              </a:ext>
            </a:extLst>
          </p:cNvPr>
          <p:cNvSpPr txBox="1">
            <a:spLocks noChangeArrowheads="1"/>
          </p:cNvSpPr>
          <p:nvPr/>
        </p:nvSpPr>
        <p:spPr bwMode="auto">
          <a:xfrm>
            <a:off x="5028249" y="1916114"/>
            <a:ext cx="2954655"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400" b="1">
                <a:latin typeface="Arial" panose="020B0604020202020204" pitchFamily="34" charset="0"/>
                <a:cs typeface="Arial" panose="020B0604020202020204" pitchFamily="34" charset="0"/>
              </a:rPr>
              <a:t>KNOWLEDGE</a:t>
            </a:r>
          </a:p>
          <a:p>
            <a:pPr algn="ctr" eaLnBrk="1" hangingPunct="1">
              <a:spcBef>
                <a:spcPct val="0"/>
              </a:spcBef>
              <a:buFontTx/>
              <a:buNone/>
            </a:pPr>
            <a:r>
              <a:rPr lang="en-GB" altLang="en-US" sz="2400" b="1">
                <a:latin typeface="Arial" panose="020B0604020202020204" pitchFamily="34" charset="0"/>
                <a:cs typeface="Arial" panose="020B0604020202020204" pitchFamily="34" charset="0"/>
              </a:rPr>
              <a:t>MANAGEMENT</a:t>
            </a:r>
          </a:p>
          <a:p>
            <a:pPr algn="ctr" eaLnBrk="1" hangingPunct="1">
              <a:spcBef>
                <a:spcPct val="0"/>
              </a:spcBef>
              <a:buFontTx/>
              <a:buNone/>
            </a:pPr>
            <a:r>
              <a:rPr lang="en-GB" altLang="en-US" sz="2400" b="1">
                <a:latin typeface="Arial" panose="020B0604020202020204" pitchFamily="34" charset="0"/>
                <a:cs typeface="Arial" panose="020B0604020202020204" pitchFamily="34" charset="0"/>
              </a:rPr>
              <a:t>is the central issue</a:t>
            </a:r>
          </a:p>
        </p:txBody>
      </p:sp>
      <p:sp>
        <p:nvSpPr>
          <p:cNvPr id="64522" name="TextBox 6">
            <a:extLst>
              <a:ext uri="{FF2B5EF4-FFF2-40B4-BE49-F238E27FC236}">
                <a16:creationId xmlns:a16="http://schemas.microsoft.com/office/drawing/2014/main" xmlns="" id="{329774C7-D1DE-4A11-AD4C-8F18CE1A4D6F}"/>
              </a:ext>
            </a:extLst>
          </p:cNvPr>
          <p:cNvSpPr txBox="1">
            <a:spLocks noChangeArrowheads="1"/>
          </p:cNvSpPr>
          <p:nvPr/>
        </p:nvSpPr>
        <p:spPr bwMode="auto">
          <a:xfrm>
            <a:off x="2474911" y="3333751"/>
            <a:ext cx="1773242"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400" b="1">
                <a:latin typeface="Arial" panose="020B0604020202020204" pitchFamily="34" charset="0"/>
                <a:cs typeface="Arial" panose="020B0604020202020204" pitchFamily="34" charset="0"/>
              </a:rPr>
              <a:t>Tacit</a:t>
            </a:r>
          </a:p>
          <a:p>
            <a:pPr algn="ctr" eaLnBrk="1" hangingPunct="1">
              <a:spcBef>
                <a:spcPct val="0"/>
              </a:spcBef>
              <a:buFontTx/>
              <a:buNone/>
            </a:pPr>
            <a:r>
              <a:rPr lang="en-GB" altLang="en-US" sz="2400" b="1">
                <a:latin typeface="Arial" panose="020B0604020202020204" pitchFamily="34" charset="0"/>
                <a:cs typeface="Arial" panose="020B0604020202020204" pitchFamily="34" charset="0"/>
              </a:rPr>
              <a:t>knowledge</a:t>
            </a:r>
          </a:p>
        </p:txBody>
      </p:sp>
      <p:sp>
        <p:nvSpPr>
          <p:cNvPr id="64523" name="TextBox 7">
            <a:extLst>
              <a:ext uri="{FF2B5EF4-FFF2-40B4-BE49-F238E27FC236}">
                <a16:creationId xmlns:a16="http://schemas.microsoft.com/office/drawing/2014/main" xmlns="" id="{2CBA251D-BAC6-4EF0-BBD4-05DE0B3CA2A5}"/>
              </a:ext>
            </a:extLst>
          </p:cNvPr>
          <p:cNvSpPr txBox="1">
            <a:spLocks noChangeArrowheads="1"/>
          </p:cNvSpPr>
          <p:nvPr/>
        </p:nvSpPr>
        <p:spPr bwMode="auto">
          <a:xfrm>
            <a:off x="8442323" y="3333751"/>
            <a:ext cx="1773242"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400" b="1">
                <a:latin typeface="Arial" panose="020B0604020202020204" pitchFamily="34" charset="0"/>
                <a:cs typeface="Arial" panose="020B0604020202020204" pitchFamily="34" charset="0"/>
              </a:rPr>
              <a:t>Explicit</a:t>
            </a:r>
          </a:p>
          <a:p>
            <a:pPr algn="ctr" eaLnBrk="1" hangingPunct="1">
              <a:spcBef>
                <a:spcPct val="0"/>
              </a:spcBef>
              <a:buFontTx/>
              <a:buNone/>
            </a:pPr>
            <a:r>
              <a:rPr lang="en-GB" altLang="en-US" sz="2400" b="1">
                <a:latin typeface="Arial" panose="020B0604020202020204" pitchFamily="34" charset="0"/>
                <a:cs typeface="Arial" panose="020B0604020202020204" pitchFamily="34" charset="0"/>
              </a:rPr>
              <a:t>knowledge</a:t>
            </a:r>
          </a:p>
        </p:txBody>
      </p:sp>
      <p:sp>
        <p:nvSpPr>
          <p:cNvPr id="64524" name="TextBox 8">
            <a:extLst>
              <a:ext uri="{FF2B5EF4-FFF2-40B4-BE49-F238E27FC236}">
                <a16:creationId xmlns:a16="http://schemas.microsoft.com/office/drawing/2014/main" xmlns="" id="{A2950A68-3B9E-4096-A530-8AE37B169E75}"/>
              </a:ext>
            </a:extLst>
          </p:cNvPr>
          <p:cNvSpPr txBox="1">
            <a:spLocks noChangeArrowheads="1"/>
          </p:cNvSpPr>
          <p:nvPr/>
        </p:nvSpPr>
        <p:spPr bwMode="auto">
          <a:xfrm>
            <a:off x="4842293" y="4621214"/>
            <a:ext cx="3328155"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400" b="1">
                <a:latin typeface="Arial" panose="020B0604020202020204" pitchFamily="34" charset="0"/>
                <a:cs typeface="Arial" panose="020B0604020202020204" pitchFamily="34" charset="0"/>
              </a:rPr>
              <a:t>How discovered,</a:t>
            </a:r>
          </a:p>
          <a:p>
            <a:pPr algn="ctr" eaLnBrk="1" hangingPunct="1">
              <a:spcBef>
                <a:spcPct val="0"/>
              </a:spcBef>
              <a:buFontTx/>
              <a:buNone/>
            </a:pPr>
            <a:r>
              <a:rPr lang="en-GB" altLang="en-US" sz="2400" b="1">
                <a:latin typeface="Arial" panose="020B0604020202020204" pitchFamily="34" charset="0"/>
                <a:cs typeface="Arial" panose="020B0604020202020204" pitchFamily="34" charset="0"/>
              </a:rPr>
              <a:t>applied and managed</a:t>
            </a:r>
          </a:p>
        </p:txBody>
      </p:sp>
      <p:sp>
        <p:nvSpPr>
          <p:cNvPr id="64525" name="TextBox 9">
            <a:extLst>
              <a:ext uri="{FF2B5EF4-FFF2-40B4-BE49-F238E27FC236}">
                <a16:creationId xmlns:a16="http://schemas.microsoft.com/office/drawing/2014/main" xmlns="" id="{E7717D2C-D400-4D98-949D-A20DBA616249}"/>
              </a:ext>
            </a:extLst>
          </p:cNvPr>
          <p:cNvSpPr txBox="1">
            <a:spLocks noChangeArrowheads="1"/>
          </p:cNvSpPr>
          <p:nvPr/>
        </p:nvSpPr>
        <p:spPr bwMode="auto">
          <a:xfrm>
            <a:off x="5645150" y="6165850"/>
            <a:ext cx="17224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400" b="1">
                <a:latin typeface="Arial" panose="020B0604020202020204" pitchFamily="34" charset="0"/>
                <a:cs typeface="Arial" panose="020B0604020202020204" pitchFamily="34" charset="0"/>
              </a:rPr>
              <a:t>Innovation</a:t>
            </a:r>
          </a:p>
        </p:txBody>
      </p:sp>
      <p:cxnSp>
        <p:nvCxnSpPr>
          <p:cNvPr id="17" name="Straight Arrow Connector 16">
            <a:extLst>
              <a:ext uri="{FF2B5EF4-FFF2-40B4-BE49-F238E27FC236}">
                <a16:creationId xmlns:a16="http://schemas.microsoft.com/office/drawing/2014/main" xmlns="" id="{D7DCB268-928B-4FE8-8088-FEF51853C75A}"/>
              </a:ext>
            </a:extLst>
          </p:cNvPr>
          <p:cNvCxnSpPr>
            <a:stCxn id="11" idx="1"/>
          </p:cNvCxnSpPr>
          <p:nvPr/>
        </p:nvCxnSpPr>
        <p:spPr>
          <a:xfrm flipH="1">
            <a:off x="4083050" y="2517776"/>
            <a:ext cx="831850" cy="550863"/>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xmlns="" id="{AC987F24-3092-4E0C-B70E-B139ADFE101D}"/>
              </a:ext>
            </a:extLst>
          </p:cNvPr>
          <p:cNvCxnSpPr>
            <a:stCxn id="11" idx="3"/>
          </p:cNvCxnSpPr>
          <p:nvPr/>
        </p:nvCxnSpPr>
        <p:spPr>
          <a:xfrm>
            <a:off x="8097839" y="2517776"/>
            <a:ext cx="676275" cy="550863"/>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1" name="Elbow Connector 20">
            <a:extLst>
              <a:ext uri="{FF2B5EF4-FFF2-40B4-BE49-F238E27FC236}">
                <a16:creationId xmlns:a16="http://schemas.microsoft.com/office/drawing/2014/main" xmlns="" id="{73832EA9-61E1-4FA8-8C0D-6FC5DE6BB061}"/>
              </a:ext>
            </a:extLst>
          </p:cNvPr>
          <p:cNvCxnSpPr>
            <a:stCxn id="13" idx="2"/>
          </p:cNvCxnSpPr>
          <p:nvPr/>
        </p:nvCxnSpPr>
        <p:spPr>
          <a:xfrm rot="5400000">
            <a:off x="8484395" y="4206082"/>
            <a:ext cx="688975" cy="1001713"/>
          </a:xfrm>
          <a:prstGeom prst="bentConnector2">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5" name="Elbow Connector 24">
            <a:extLst>
              <a:ext uri="{FF2B5EF4-FFF2-40B4-BE49-F238E27FC236}">
                <a16:creationId xmlns:a16="http://schemas.microsoft.com/office/drawing/2014/main" xmlns="" id="{1072EAFB-AB9F-4208-B42F-7028399C73F5}"/>
              </a:ext>
            </a:extLst>
          </p:cNvPr>
          <p:cNvCxnSpPr>
            <a:stCxn id="12" idx="2"/>
          </p:cNvCxnSpPr>
          <p:nvPr/>
        </p:nvCxnSpPr>
        <p:spPr>
          <a:xfrm rot="16200000" flipH="1">
            <a:off x="3678238" y="4048125"/>
            <a:ext cx="735012" cy="1366838"/>
          </a:xfrm>
          <a:prstGeom prst="bentConnector2">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xmlns="" id="{F65B32D3-04CB-476A-B73F-7559F2D79DBA}"/>
              </a:ext>
            </a:extLst>
          </p:cNvPr>
          <p:cNvCxnSpPr>
            <a:stCxn id="14" idx="2"/>
          </p:cNvCxnSpPr>
          <p:nvPr/>
        </p:nvCxnSpPr>
        <p:spPr>
          <a:xfrm>
            <a:off x="6507163" y="5651501"/>
            <a:ext cx="0" cy="384175"/>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44013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ext Box 4">
            <a:extLst>
              <a:ext uri="{FF2B5EF4-FFF2-40B4-BE49-F238E27FC236}">
                <a16:creationId xmlns:a16="http://schemas.microsoft.com/office/drawing/2014/main" xmlns="" id="{98D020BD-7641-4670-B26D-CA12BFC34EA5}"/>
              </a:ext>
            </a:extLst>
          </p:cNvPr>
          <p:cNvSpPr txBox="1">
            <a:spLocks noChangeArrowheads="1"/>
          </p:cNvSpPr>
          <p:nvPr/>
        </p:nvSpPr>
        <p:spPr bwMode="auto">
          <a:xfrm>
            <a:off x="3287713" y="188913"/>
            <a:ext cx="5180012"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2800">
                <a:latin typeface="Arial" panose="020B0604020202020204" pitchFamily="34" charset="0"/>
              </a:rPr>
              <a:t>Single and double loop learning</a:t>
            </a:r>
            <a:endParaRPr lang="en-US" altLang="en-US" sz="2800">
              <a:latin typeface="Arial" panose="020B0604020202020204" pitchFamily="34" charset="0"/>
            </a:endParaRPr>
          </a:p>
        </p:txBody>
      </p:sp>
      <p:sp>
        <p:nvSpPr>
          <p:cNvPr id="65539" name="Text Box 5">
            <a:extLst>
              <a:ext uri="{FF2B5EF4-FFF2-40B4-BE49-F238E27FC236}">
                <a16:creationId xmlns:a16="http://schemas.microsoft.com/office/drawing/2014/main" xmlns="" id="{73ED394C-E2DF-4B56-A4BD-1490DC7EDF2A}"/>
              </a:ext>
            </a:extLst>
          </p:cNvPr>
          <p:cNvSpPr txBox="1">
            <a:spLocks noChangeArrowheads="1"/>
          </p:cNvSpPr>
          <p:nvPr/>
        </p:nvSpPr>
        <p:spPr bwMode="auto">
          <a:xfrm>
            <a:off x="5432425" y="908050"/>
            <a:ext cx="1327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GB" altLang="en-US" sz="1800" b="1">
                <a:latin typeface="Arial" panose="020B0604020202020204" pitchFamily="34" charset="0"/>
              </a:rPr>
              <a:t>Implement</a:t>
            </a:r>
          </a:p>
          <a:p>
            <a:pPr algn="ctr" eaLnBrk="1" hangingPunct="1">
              <a:lnSpc>
                <a:spcPct val="100000"/>
              </a:lnSpc>
              <a:spcBef>
                <a:spcPct val="0"/>
              </a:spcBef>
              <a:buFontTx/>
              <a:buNone/>
            </a:pPr>
            <a:r>
              <a:rPr lang="en-GB" altLang="en-US" sz="1800">
                <a:latin typeface="Arial" panose="020B0604020202020204" pitchFamily="34" charset="0"/>
              </a:rPr>
              <a:t>action</a:t>
            </a:r>
          </a:p>
          <a:p>
            <a:pPr algn="ctr" eaLnBrk="1" hangingPunct="1">
              <a:lnSpc>
                <a:spcPct val="100000"/>
              </a:lnSpc>
              <a:spcBef>
                <a:spcPct val="0"/>
              </a:spcBef>
              <a:buFontTx/>
              <a:buNone/>
            </a:pPr>
            <a:r>
              <a:rPr lang="en-GB" altLang="en-US" sz="1800">
                <a:latin typeface="Arial" panose="020B0604020202020204" pitchFamily="34" charset="0"/>
              </a:rPr>
              <a:t>strategies</a:t>
            </a:r>
            <a:endParaRPr lang="en-US" altLang="en-US" sz="1800">
              <a:latin typeface="Arial" panose="020B0604020202020204" pitchFamily="34" charset="0"/>
            </a:endParaRPr>
          </a:p>
        </p:txBody>
      </p:sp>
      <p:sp>
        <p:nvSpPr>
          <p:cNvPr id="65540" name="Text Box 7">
            <a:extLst>
              <a:ext uri="{FF2B5EF4-FFF2-40B4-BE49-F238E27FC236}">
                <a16:creationId xmlns:a16="http://schemas.microsoft.com/office/drawing/2014/main" xmlns="" id="{B71AB610-E585-4F55-B552-70CE2A4EF971}"/>
              </a:ext>
            </a:extLst>
          </p:cNvPr>
          <p:cNvSpPr txBox="1">
            <a:spLocks noChangeArrowheads="1"/>
          </p:cNvSpPr>
          <p:nvPr/>
        </p:nvSpPr>
        <p:spPr bwMode="auto">
          <a:xfrm>
            <a:off x="5565775" y="2397125"/>
            <a:ext cx="10604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GB" altLang="en-US" sz="1800" b="1">
                <a:latin typeface="Arial" panose="020B0604020202020204" pitchFamily="34" charset="0"/>
              </a:rPr>
              <a:t>Define</a:t>
            </a:r>
          </a:p>
          <a:p>
            <a:pPr algn="ctr" eaLnBrk="1" hangingPunct="1">
              <a:lnSpc>
                <a:spcPct val="100000"/>
              </a:lnSpc>
              <a:spcBef>
                <a:spcPct val="0"/>
              </a:spcBef>
              <a:buFontTx/>
              <a:buNone/>
            </a:pPr>
            <a:r>
              <a:rPr lang="en-GB" altLang="en-US" sz="1800">
                <a:latin typeface="Arial" panose="020B0604020202020204" pitchFamily="34" charset="0"/>
              </a:rPr>
              <a:t>intended</a:t>
            </a:r>
          </a:p>
          <a:p>
            <a:pPr algn="ctr" eaLnBrk="1" hangingPunct="1">
              <a:lnSpc>
                <a:spcPct val="100000"/>
              </a:lnSpc>
              <a:spcBef>
                <a:spcPct val="0"/>
              </a:spcBef>
              <a:buFontTx/>
              <a:buNone/>
            </a:pPr>
            <a:r>
              <a:rPr lang="en-GB" altLang="en-US" sz="1800">
                <a:latin typeface="Arial" panose="020B0604020202020204" pitchFamily="34" charset="0"/>
              </a:rPr>
              <a:t>outcome</a:t>
            </a:r>
            <a:endParaRPr lang="en-US" altLang="en-US" sz="1800">
              <a:latin typeface="Arial" panose="020B0604020202020204" pitchFamily="34" charset="0"/>
            </a:endParaRPr>
          </a:p>
        </p:txBody>
      </p:sp>
      <p:sp>
        <p:nvSpPr>
          <p:cNvPr id="65541" name="Text Box 8">
            <a:extLst>
              <a:ext uri="{FF2B5EF4-FFF2-40B4-BE49-F238E27FC236}">
                <a16:creationId xmlns:a16="http://schemas.microsoft.com/office/drawing/2014/main" xmlns="" id="{BF06ED81-48C7-4BB7-810B-2158AE569E9F}"/>
              </a:ext>
            </a:extLst>
          </p:cNvPr>
          <p:cNvSpPr txBox="1">
            <a:spLocks noChangeArrowheads="1"/>
          </p:cNvSpPr>
          <p:nvPr/>
        </p:nvSpPr>
        <p:spPr bwMode="auto">
          <a:xfrm>
            <a:off x="8626475" y="2563813"/>
            <a:ext cx="10985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GB" altLang="en-US" sz="1800" b="1">
                <a:latin typeface="Arial" panose="020B0604020202020204" pitchFamily="34" charset="0"/>
              </a:rPr>
              <a:t>Observe</a:t>
            </a:r>
          </a:p>
          <a:p>
            <a:pPr algn="ctr" eaLnBrk="1" hangingPunct="1">
              <a:lnSpc>
                <a:spcPct val="100000"/>
              </a:lnSpc>
              <a:spcBef>
                <a:spcPct val="0"/>
              </a:spcBef>
              <a:buFontTx/>
              <a:buNone/>
            </a:pPr>
            <a:r>
              <a:rPr lang="en-GB" altLang="en-US" sz="1800">
                <a:latin typeface="Arial" panose="020B0604020202020204" pitchFamily="34" charset="0"/>
              </a:rPr>
              <a:t>outcome</a:t>
            </a:r>
            <a:endParaRPr lang="en-US" altLang="en-US" sz="1800">
              <a:latin typeface="Arial" panose="020B0604020202020204" pitchFamily="34" charset="0"/>
            </a:endParaRPr>
          </a:p>
        </p:txBody>
      </p:sp>
      <p:sp>
        <p:nvSpPr>
          <p:cNvPr id="65542" name="Text Box 9">
            <a:extLst>
              <a:ext uri="{FF2B5EF4-FFF2-40B4-BE49-F238E27FC236}">
                <a16:creationId xmlns:a16="http://schemas.microsoft.com/office/drawing/2014/main" xmlns="" id="{5F647DE1-9F5F-4221-AAD7-278BBEE87AB7}"/>
              </a:ext>
            </a:extLst>
          </p:cNvPr>
          <p:cNvSpPr txBox="1">
            <a:spLocks noChangeArrowheads="1"/>
          </p:cNvSpPr>
          <p:nvPr/>
        </p:nvSpPr>
        <p:spPr bwMode="auto">
          <a:xfrm>
            <a:off x="5445125" y="3860800"/>
            <a:ext cx="13017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GB" altLang="en-US" sz="1800" b="1">
                <a:latin typeface="Arial" panose="020B0604020202020204" pitchFamily="34" charset="0"/>
              </a:rPr>
              <a:t>Assess</a:t>
            </a:r>
          </a:p>
          <a:p>
            <a:pPr algn="ctr" eaLnBrk="1" hangingPunct="1">
              <a:lnSpc>
                <a:spcPct val="100000"/>
              </a:lnSpc>
              <a:spcBef>
                <a:spcPct val="0"/>
              </a:spcBef>
              <a:buFontTx/>
              <a:buNone/>
            </a:pPr>
            <a:r>
              <a:rPr lang="en-GB" altLang="en-US" sz="1800">
                <a:latin typeface="Arial" panose="020B0604020202020204" pitchFamily="34" charset="0"/>
              </a:rPr>
              <a:t>possible</a:t>
            </a:r>
          </a:p>
          <a:p>
            <a:pPr algn="ctr" eaLnBrk="1" hangingPunct="1">
              <a:lnSpc>
                <a:spcPct val="100000"/>
              </a:lnSpc>
              <a:spcBef>
                <a:spcPct val="0"/>
              </a:spcBef>
              <a:buFontTx/>
              <a:buNone/>
            </a:pPr>
            <a:r>
              <a:rPr lang="en-GB" altLang="en-US" sz="1800">
                <a:latin typeface="Arial" panose="020B0604020202020204" pitchFamily="34" charset="0"/>
              </a:rPr>
              <a:t>corrections</a:t>
            </a:r>
            <a:endParaRPr lang="en-US" altLang="en-US" sz="1800">
              <a:latin typeface="Arial" panose="020B0604020202020204" pitchFamily="34" charset="0"/>
            </a:endParaRPr>
          </a:p>
        </p:txBody>
      </p:sp>
      <p:sp>
        <p:nvSpPr>
          <p:cNvPr id="65543" name="Text Box 10">
            <a:extLst>
              <a:ext uri="{FF2B5EF4-FFF2-40B4-BE49-F238E27FC236}">
                <a16:creationId xmlns:a16="http://schemas.microsoft.com/office/drawing/2014/main" xmlns="" id="{61C61D91-36FE-4D89-94FC-0634E457CB1B}"/>
              </a:ext>
            </a:extLst>
          </p:cNvPr>
          <p:cNvSpPr txBox="1">
            <a:spLocks noChangeArrowheads="1"/>
          </p:cNvSpPr>
          <p:nvPr/>
        </p:nvSpPr>
        <p:spPr bwMode="auto">
          <a:xfrm>
            <a:off x="4670425" y="5445126"/>
            <a:ext cx="2863850"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GB" altLang="en-US" sz="1800" b="1">
                <a:latin typeface="Arial" panose="020B0604020202020204" pitchFamily="34" charset="0"/>
              </a:rPr>
              <a:t>Assess</a:t>
            </a:r>
          </a:p>
          <a:p>
            <a:pPr algn="ctr" eaLnBrk="1" hangingPunct="1">
              <a:lnSpc>
                <a:spcPct val="100000"/>
              </a:lnSpc>
              <a:spcBef>
                <a:spcPct val="0"/>
              </a:spcBef>
              <a:buFontTx/>
              <a:buNone/>
            </a:pPr>
            <a:r>
              <a:rPr lang="en-GB" altLang="en-US" sz="1800" u="sng">
                <a:latin typeface="Arial" panose="020B0604020202020204" pitchFamily="34" charset="0"/>
              </a:rPr>
              <a:t>value</a:t>
            </a:r>
            <a:r>
              <a:rPr lang="en-GB" altLang="en-US" sz="1800">
                <a:latin typeface="Arial" panose="020B0604020202020204" pitchFamily="34" charset="0"/>
              </a:rPr>
              <a:t> of intended outcome</a:t>
            </a:r>
          </a:p>
          <a:p>
            <a:pPr algn="ctr" eaLnBrk="1" hangingPunct="1">
              <a:lnSpc>
                <a:spcPct val="100000"/>
              </a:lnSpc>
              <a:spcBef>
                <a:spcPct val="0"/>
              </a:spcBef>
              <a:buFontTx/>
              <a:buNone/>
            </a:pPr>
            <a:r>
              <a:rPr lang="en-GB" altLang="en-US" sz="1800">
                <a:latin typeface="Arial" panose="020B0604020202020204" pitchFamily="34" charset="0"/>
              </a:rPr>
              <a:t>and </a:t>
            </a:r>
            <a:r>
              <a:rPr lang="en-GB" altLang="en-US" sz="1800" u="sng">
                <a:latin typeface="Arial" panose="020B0604020202020204" pitchFamily="34" charset="0"/>
              </a:rPr>
              <a:t>assumptions</a:t>
            </a:r>
            <a:r>
              <a:rPr lang="en-GB" altLang="en-US" sz="1800">
                <a:latin typeface="Arial" panose="020B0604020202020204" pitchFamily="34" charset="0"/>
              </a:rPr>
              <a:t> behind</a:t>
            </a:r>
          </a:p>
          <a:p>
            <a:pPr algn="ctr" eaLnBrk="1" hangingPunct="1">
              <a:lnSpc>
                <a:spcPct val="100000"/>
              </a:lnSpc>
              <a:spcBef>
                <a:spcPct val="0"/>
              </a:spcBef>
              <a:buFontTx/>
              <a:buNone/>
            </a:pPr>
            <a:r>
              <a:rPr lang="en-GB" altLang="en-US" sz="1800">
                <a:latin typeface="Arial" panose="020B0604020202020204" pitchFamily="34" charset="0"/>
              </a:rPr>
              <a:t>action strategies</a:t>
            </a:r>
            <a:endParaRPr lang="en-US" altLang="en-US" sz="1800">
              <a:latin typeface="Arial" panose="020B0604020202020204" pitchFamily="34" charset="0"/>
            </a:endParaRPr>
          </a:p>
        </p:txBody>
      </p:sp>
      <p:sp>
        <p:nvSpPr>
          <p:cNvPr id="65544" name="Text Box 11">
            <a:extLst>
              <a:ext uri="{FF2B5EF4-FFF2-40B4-BE49-F238E27FC236}">
                <a16:creationId xmlns:a16="http://schemas.microsoft.com/office/drawing/2014/main" xmlns="" id="{2B3A0F05-E45C-4042-AC6D-49CE1D403905}"/>
              </a:ext>
            </a:extLst>
          </p:cNvPr>
          <p:cNvSpPr txBox="1">
            <a:spLocks noChangeArrowheads="1"/>
          </p:cNvSpPr>
          <p:nvPr/>
        </p:nvSpPr>
        <p:spPr bwMode="auto">
          <a:xfrm>
            <a:off x="2563813" y="4022726"/>
            <a:ext cx="1466850"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GB" altLang="en-US" sz="1800" b="1">
                <a:latin typeface="Arial" panose="020B0604020202020204" pitchFamily="34" charset="0"/>
              </a:rPr>
              <a:t>Design</a:t>
            </a:r>
          </a:p>
          <a:p>
            <a:pPr algn="ctr" eaLnBrk="1" hangingPunct="1">
              <a:lnSpc>
                <a:spcPct val="100000"/>
              </a:lnSpc>
              <a:spcBef>
                <a:spcPct val="0"/>
              </a:spcBef>
              <a:buFontTx/>
              <a:buNone/>
            </a:pPr>
            <a:r>
              <a:rPr lang="en-GB" altLang="en-US" sz="1800">
                <a:latin typeface="Arial" panose="020B0604020202020204" pitchFamily="34" charset="0"/>
              </a:rPr>
              <a:t>new values</a:t>
            </a:r>
          </a:p>
          <a:p>
            <a:pPr algn="ctr" eaLnBrk="1" hangingPunct="1">
              <a:lnSpc>
                <a:spcPct val="100000"/>
              </a:lnSpc>
              <a:spcBef>
                <a:spcPct val="0"/>
              </a:spcBef>
              <a:buFontTx/>
              <a:buNone/>
            </a:pPr>
            <a:r>
              <a:rPr lang="en-GB" altLang="en-US" sz="1800">
                <a:latin typeface="Arial" panose="020B0604020202020204" pitchFamily="34" charset="0"/>
              </a:rPr>
              <a:t>And</a:t>
            </a:r>
          </a:p>
          <a:p>
            <a:pPr algn="ctr" eaLnBrk="1" hangingPunct="1">
              <a:lnSpc>
                <a:spcPct val="100000"/>
              </a:lnSpc>
              <a:spcBef>
                <a:spcPct val="0"/>
              </a:spcBef>
              <a:buFontTx/>
              <a:buNone/>
            </a:pPr>
            <a:r>
              <a:rPr lang="en-GB" altLang="en-US" sz="1800">
                <a:latin typeface="Arial" panose="020B0604020202020204" pitchFamily="34" charset="0"/>
              </a:rPr>
              <a:t>assumptions</a:t>
            </a:r>
            <a:endParaRPr lang="en-US" altLang="en-US" sz="1800">
              <a:latin typeface="Arial" panose="020B0604020202020204" pitchFamily="34" charset="0"/>
            </a:endParaRPr>
          </a:p>
        </p:txBody>
      </p:sp>
      <p:sp>
        <p:nvSpPr>
          <p:cNvPr id="65545" name="Arc 13">
            <a:extLst>
              <a:ext uri="{FF2B5EF4-FFF2-40B4-BE49-F238E27FC236}">
                <a16:creationId xmlns:a16="http://schemas.microsoft.com/office/drawing/2014/main" xmlns="" id="{FD45FF5C-1C1C-4DD5-B00F-A927CE85F20C}"/>
              </a:ext>
            </a:extLst>
          </p:cNvPr>
          <p:cNvSpPr>
            <a:spLocks/>
          </p:cNvSpPr>
          <p:nvPr/>
        </p:nvSpPr>
        <p:spPr bwMode="auto">
          <a:xfrm>
            <a:off x="7345363" y="1322389"/>
            <a:ext cx="1727200" cy="1189037"/>
          </a:xfrm>
          <a:custGeom>
            <a:avLst/>
            <a:gdLst>
              <a:gd name="T0" fmla="*/ 0 w 21600"/>
              <a:gd name="T1" fmla="*/ 0 h 21600"/>
              <a:gd name="T2" fmla="*/ 2147483646 w 21600"/>
              <a:gd name="T3" fmla="*/ 2147483646 h 21600"/>
              <a:gd name="T4" fmla="*/ 0 w 21600"/>
              <a:gd name="T5" fmla="*/ 214748364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3810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65546" name="Rectangle 14">
            <a:extLst>
              <a:ext uri="{FF2B5EF4-FFF2-40B4-BE49-F238E27FC236}">
                <a16:creationId xmlns:a16="http://schemas.microsoft.com/office/drawing/2014/main" xmlns="" id="{AA139767-1ADE-47ED-9DAE-A224541230DF}"/>
              </a:ext>
            </a:extLst>
          </p:cNvPr>
          <p:cNvSpPr>
            <a:spLocks noChangeArrowheads="1"/>
          </p:cNvSpPr>
          <p:nvPr/>
        </p:nvSpPr>
        <p:spPr bwMode="auto">
          <a:xfrm>
            <a:off x="8208964" y="2565401"/>
            <a:ext cx="1919287" cy="593725"/>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100000"/>
              </a:lnSpc>
              <a:spcBef>
                <a:spcPct val="0"/>
              </a:spcBef>
              <a:buFontTx/>
              <a:buNone/>
            </a:pPr>
            <a:endParaRPr lang="en-GB" altLang="en-US" sz="1400">
              <a:latin typeface="Arial" panose="020B0604020202020204" pitchFamily="34" charset="0"/>
            </a:endParaRPr>
          </a:p>
        </p:txBody>
      </p:sp>
      <p:sp>
        <p:nvSpPr>
          <p:cNvPr id="65547" name="Rectangle 15">
            <a:extLst>
              <a:ext uri="{FF2B5EF4-FFF2-40B4-BE49-F238E27FC236}">
                <a16:creationId xmlns:a16="http://schemas.microsoft.com/office/drawing/2014/main" xmlns="" id="{74F006D2-CCC3-415A-A527-01EBE1041240}"/>
              </a:ext>
            </a:extLst>
          </p:cNvPr>
          <p:cNvSpPr>
            <a:spLocks noChangeArrowheads="1"/>
          </p:cNvSpPr>
          <p:nvPr/>
        </p:nvSpPr>
        <p:spPr bwMode="auto">
          <a:xfrm>
            <a:off x="4846639" y="890589"/>
            <a:ext cx="2498725" cy="917575"/>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100000"/>
              </a:lnSpc>
              <a:spcBef>
                <a:spcPct val="0"/>
              </a:spcBef>
              <a:buFontTx/>
              <a:buNone/>
            </a:pPr>
            <a:endParaRPr lang="en-GB" altLang="en-US" sz="1400">
              <a:latin typeface="Arial" panose="020B0604020202020204" pitchFamily="34" charset="0"/>
            </a:endParaRPr>
          </a:p>
        </p:txBody>
      </p:sp>
      <p:sp>
        <p:nvSpPr>
          <p:cNvPr id="65548" name="Rectangle 16">
            <a:extLst>
              <a:ext uri="{FF2B5EF4-FFF2-40B4-BE49-F238E27FC236}">
                <a16:creationId xmlns:a16="http://schemas.microsoft.com/office/drawing/2014/main" xmlns="" id="{4421B616-B6F3-4784-8C91-7F39116579B0}"/>
              </a:ext>
            </a:extLst>
          </p:cNvPr>
          <p:cNvSpPr>
            <a:spLocks noChangeArrowheads="1"/>
          </p:cNvSpPr>
          <p:nvPr/>
        </p:nvSpPr>
        <p:spPr bwMode="auto">
          <a:xfrm>
            <a:off x="5135564" y="2403476"/>
            <a:ext cx="1919287" cy="917575"/>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100000"/>
              </a:lnSpc>
              <a:spcBef>
                <a:spcPct val="0"/>
              </a:spcBef>
              <a:buFontTx/>
              <a:buNone/>
            </a:pPr>
            <a:endParaRPr lang="en-GB" altLang="en-US" sz="1400">
              <a:latin typeface="Arial" panose="020B0604020202020204" pitchFamily="34" charset="0"/>
            </a:endParaRPr>
          </a:p>
        </p:txBody>
      </p:sp>
      <p:grpSp>
        <p:nvGrpSpPr>
          <p:cNvPr id="65549" name="Group 34">
            <a:extLst>
              <a:ext uri="{FF2B5EF4-FFF2-40B4-BE49-F238E27FC236}">
                <a16:creationId xmlns:a16="http://schemas.microsoft.com/office/drawing/2014/main" xmlns="" id="{C433A58A-93BB-4E8E-B90A-54B65D2CA892}"/>
              </a:ext>
            </a:extLst>
          </p:cNvPr>
          <p:cNvGrpSpPr>
            <a:grpSpLocks/>
          </p:cNvGrpSpPr>
          <p:nvPr/>
        </p:nvGrpSpPr>
        <p:grpSpPr bwMode="auto">
          <a:xfrm>
            <a:off x="2343150" y="2400301"/>
            <a:ext cx="1919288" cy="950913"/>
            <a:chOff x="387" y="2016"/>
            <a:chExt cx="907" cy="799"/>
          </a:xfrm>
        </p:grpSpPr>
        <p:sp>
          <p:nvSpPr>
            <p:cNvPr id="65570" name="Text Box 6">
              <a:extLst>
                <a:ext uri="{FF2B5EF4-FFF2-40B4-BE49-F238E27FC236}">
                  <a16:creationId xmlns:a16="http://schemas.microsoft.com/office/drawing/2014/main" xmlns="" id="{68D87B08-1186-4EE7-92E9-90819F869AFB}"/>
                </a:ext>
              </a:extLst>
            </p:cNvPr>
            <p:cNvSpPr txBox="1">
              <a:spLocks noChangeArrowheads="1"/>
            </p:cNvSpPr>
            <p:nvPr/>
          </p:nvSpPr>
          <p:spPr bwMode="auto">
            <a:xfrm>
              <a:off x="561" y="2045"/>
              <a:ext cx="555" cy="7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GB" altLang="en-US" sz="1800" b="1">
                  <a:latin typeface="Arial" panose="020B0604020202020204" pitchFamily="34" charset="0"/>
                </a:rPr>
                <a:t>Design</a:t>
              </a:r>
            </a:p>
            <a:p>
              <a:pPr algn="ctr" eaLnBrk="1" hangingPunct="1">
                <a:lnSpc>
                  <a:spcPct val="100000"/>
                </a:lnSpc>
                <a:spcBef>
                  <a:spcPct val="0"/>
                </a:spcBef>
                <a:buFontTx/>
                <a:buNone/>
              </a:pPr>
              <a:r>
                <a:rPr lang="en-GB" altLang="en-US" sz="1800">
                  <a:latin typeface="Arial" panose="020B0604020202020204" pitchFamily="34" charset="0"/>
                </a:rPr>
                <a:t>action</a:t>
              </a:r>
            </a:p>
            <a:p>
              <a:pPr algn="ctr" eaLnBrk="1" hangingPunct="1">
                <a:lnSpc>
                  <a:spcPct val="100000"/>
                </a:lnSpc>
                <a:spcBef>
                  <a:spcPct val="0"/>
                </a:spcBef>
                <a:buFontTx/>
                <a:buNone/>
              </a:pPr>
              <a:r>
                <a:rPr lang="en-GB" altLang="en-US" sz="1800">
                  <a:latin typeface="Arial" panose="020B0604020202020204" pitchFamily="34" charset="0"/>
                </a:rPr>
                <a:t>strategies</a:t>
              </a:r>
              <a:endParaRPr lang="en-US" altLang="en-US" sz="1800">
                <a:latin typeface="Arial" panose="020B0604020202020204" pitchFamily="34" charset="0"/>
              </a:endParaRPr>
            </a:p>
          </p:txBody>
        </p:sp>
        <p:sp>
          <p:nvSpPr>
            <p:cNvPr id="65571" name="Rectangle 17">
              <a:extLst>
                <a:ext uri="{FF2B5EF4-FFF2-40B4-BE49-F238E27FC236}">
                  <a16:creationId xmlns:a16="http://schemas.microsoft.com/office/drawing/2014/main" xmlns="" id="{0B769355-185C-4583-B395-43D88DF8B8C0}"/>
                </a:ext>
              </a:extLst>
            </p:cNvPr>
            <p:cNvSpPr>
              <a:spLocks noChangeArrowheads="1"/>
            </p:cNvSpPr>
            <p:nvPr/>
          </p:nvSpPr>
          <p:spPr bwMode="auto">
            <a:xfrm>
              <a:off x="387" y="2016"/>
              <a:ext cx="907" cy="771"/>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100000"/>
                </a:lnSpc>
                <a:spcBef>
                  <a:spcPct val="0"/>
                </a:spcBef>
                <a:buFontTx/>
                <a:buNone/>
              </a:pPr>
              <a:endParaRPr lang="en-GB" altLang="en-US" sz="1400">
                <a:latin typeface="Arial" panose="020B0604020202020204" pitchFamily="34" charset="0"/>
              </a:endParaRPr>
            </a:p>
          </p:txBody>
        </p:sp>
      </p:grpSp>
      <p:sp>
        <p:nvSpPr>
          <p:cNvPr id="65550" name="Rectangle 18">
            <a:extLst>
              <a:ext uri="{FF2B5EF4-FFF2-40B4-BE49-F238E27FC236}">
                <a16:creationId xmlns:a16="http://schemas.microsoft.com/office/drawing/2014/main" xmlns="" id="{2B3A7DD7-254D-4393-A4A2-1C06CA86D01E}"/>
              </a:ext>
            </a:extLst>
          </p:cNvPr>
          <p:cNvSpPr>
            <a:spLocks noChangeArrowheads="1"/>
          </p:cNvSpPr>
          <p:nvPr/>
        </p:nvSpPr>
        <p:spPr bwMode="auto">
          <a:xfrm>
            <a:off x="5135564" y="3808413"/>
            <a:ext cx="1919287" cy="971550"/>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100000"/>
              </a:lnSpc>
              <a:spcBef>
                <a:spcPct val="0"/>
              </a:spcBef>
              <a:buFontTx/>
              <a:buNone/>
            </a:pPr>
            <a:endParaRPr lang="en-GB" altLang="en-US" sz="1400">
              <a:latin typeface="Arial" panose="020B0604020202020204" pitchFamily="34" charset="0"/>
            </a:endParaRPr>
          </a:p>
        </p:txBody>
      </p:sp>
      <p:sp>
        <p:nvSpPr>
          <p:cNvPr id="65551" name="Rectangle 19">
            <a:extLst>
              <a:ext uri="{FF2B5EF4-FFF2-40B4-BE49-F238E27FC236}">
                <a16:creationId xmlns:a16="http://schemas.microsoft.com/office/drawing/2014/main" xmlns="" id="{6BC3D8C4-0748-4CEE-8810-67BABAF10C01}"/>
              </a:ext>
            </a:extLst>
          </p:cNvPr>
          <p:cNvSpPr>
            <a:spLocks noChangeArrowheads="1"/>
          </p:cNvSpPr>
          <p:nvPr/>
        </p:nvSpPr>
        <p:spPr bwMode="auto">
          <a:xfrm>
            <a:off x="2159000" y="3970338"/>
            <a:ext cx="2305050" cy="1187450"/>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100000"/>
              </a:lnSpc>
              <a:spcBef>
                <a:spcPct val="0"/>
              </a:spcBef>
              <a:buFontTx/>
              <a:buNone/>
            </a:pPr>
            <a:endParaRPr lang="en-GB" altLang="en-US" sz="1400">
              <a:latin typeface="Arial" panose="020B0604020202020204" pitchFamily="34" charset="0"/>
            </a:endParaRPr>
          </a:p>
        </p:txBody>
      </p:sp>
      <p:sp>
        <p:nvSpPr>
          <p:cNvPr id="65552" name="Rectangle 20">
            <a:extLst>
              <a:ext uri="{FF2B5EF4-FFF2-40B4-BE49-F238E27FC236}">
                <a16:creationId xmlns:a16="http://schemas.microsoft.com/office/drawing/2014/main" xmlns="" id="{00CC6424-2528-42C9-88CB-DC9972DB803D}"/>
              </a:ext>
            </a:extLst>
          </p:cNvPr>
          <p:cNvSpPr>
            <a:spLocks noChangeArrowheads="1"/>
          </p:cNvSpPr>
          <p:nvPr/>
        </p:nvSpPr>
        <p:spPr bwMode="auto">
          <a:xfrm>
            <a:off x="3600450" y="5373689"/>
            <a:ext cx="5087938" cy="129698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100000"/>
              </a:lnSpc>
              <a:spcBef>
                <a:spcPct val="0"/>
              </a:spcBef>
              <a:buFontTx/>
              <a:buNone/>
            </a:pPr>
            <a:endParaRPr lang="en-GB" altLang="en-US" sz="1400">
              <a:latin typeface="Arial" panose="020B0604020202020204" pitchFamily="34" charset="0"/>
            </a:endParaRPr>
          </a:p>
        </p:txBody>
      </p:sp>
      <p:sp>
        <p:nvSpPr>
          <p:cNvPr id="65553" name="Arc 21">
            <a:extLst>
              <a:ext uri="{FF2B5EF4-FFF2-40B4-BE49-F238E27FC236}">
                <a16:creationId xmlns:a16="http://schemas.microsoft.com/office/drawing/2014/main" xmlns="" id="{60713642-9269-4A02-9CEA-1EA790E7EEF8}"/>
              </a:ext>
            </a:extLst>
          </p:cNvPr>
          <p:cNvSpPr>
            <a:spLocks/>
          </p:cNvSpPr>
          <p:nvPr/>
        </p:nvSpPr>
        <p:spPr bwMode="auto">
          <a:xfrm flipV="1">
            <a:off x="7345363" y="3213100"/>
            <a:ext cx="1727200" cy="1081088"/>
          </a:xfrm>
          <a:custGeom>
            <a:avLst/>
            <a:gdLst>
              <a:gd name="T0" fmla="*/ 0 w 21600"/>
              <a:gd name="T1" fmla="*/ 0 h 21600"/>
              <a:gd name="T2" fmla="*/ 2147483646 w 21600"/>
              <a:gd name="T3" fmla="*/ 2147483646 h 21600"/>
              <a:gd name="T4" fmla="*/ 0 w 21600"/>
              <a:gd name="T5" fmla="*/ 214748364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38100">
            <a:solidFill>
              <a:schemeClr val="tx1"/>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65554" name="Line 22">
            <a:extLst>
              <a:ext uri="{FF2B5EF4-FFF2-40B4-BE49-F238E27FC236}">
                <a16:creationId xmlns:a16="http://schemas.microsoft.com/office/drawing/2014/main" xmlns="" id="{004C4BA1-DBF0-4F8C-BDC2-858D4915A3D0}"/>
              </a:ext>
            </a:extLst>
          </p:cNvPr>
          <p:cNvSpPr>
            <a:spLocks noChangeShapeType="1"/>
          </p:cNvSpPr>
          <p:nvPr/>
        </p:nvSpPr>
        <p:spPr bwMode="auto">
          <a:xfrm>
            <a:off x="7151688" y="2889250"/>
            <a:ext cx="863600"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nvGrpSpPr>
          <p:cNvPr id="65555" name="Group 26">
            <a:extLst>
              <a:ext uri="{FF2B5EF4-FFF2-40B4-BE49-F238E27FC236}">
                <a16:creationId xmlns:a16="http://schemas.microsoft.com/office/drawing/2014/main" xmlns="" id="{865003CA-5D5D-4328-AB56-2269D4683B7A}"/>
              </a:ext>
            </a:extLst>
          </p:cNvPr>
          <p:cNvGrpSpPr>
            <a:grpSpLocks/>
          </p:cNvGrpSpPr>
          <p:nvPr/>
        </p:nvGrpSpPr>
        <p:grpSpPr bwMode="auto">
          <a:xfrm>
            <a:off x="8783638" y="3159126"/>
            <a:ext cx="768350" cy="2862263"/>
            <a:chOff x="3430" y="2653"/>
            <a:chExt cx="363" cy="2404"/>
          </a:xfrm>
        </p:grpSpPr>
        <p:sp>
          <p:nvSpPr>
            <p:cNvPr id="65568" name="Line 24">
              <a:extLst>
                <a:ext uri="{FF2B5EF4-FFF2-40B4-BE49-F238E27FC236}">
                  <a16:creationId xmlns:a16="http://schemas.microsoft.com/office/drawing/2014/main" xmlns="" id="{49B00670-E325-4B0B-8187-CD8F9160AB5B}"/>
                </a:ext>
              </a:extLst>
            </p:cNvPr>
            <p:cNvSpPr>
              <a:spLocks noChangeShapeType="1"/>
            </p:cNvSpPr>
            <p:nvPr/>
          </p:nvSpPr>
          <p:spPr bwMode="auto">
            <a:xfrm>
              <a:off x="3793" y="2653"/>
              <a:ext cx="0" cy="2404"/>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5569" name="Line 25">
              <a:extLst>
                <a:ext uri="{FF2B5EF4-FFF2-40B4-BE49-F238E27FC236}">
                  <a16:creationId xmlns:a16="http://schemas.microsoft.com/office/drawing/2014/main" xmlns="" id="{B19595E1-8C2F-4E64-8934-03F86D78B4D9}"/>
                </a:ext>
              </a:extLst>
            </p:cNvPr>
            <p:cNvSpPr>
              <a:spLocks noChangeShapeType="1"/>
            </p:cNvSpPr>
            <p:nvPr/>
          </p:nvSpPr>
          <p:spPr bwMode="auto">
            <a:xfrm flipH="1">
              <a:off x="3430" y="5057"/>
              <a:ext cx="363"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grpSp>
        <p:nvGrpSpPr>
          <p:cNvPr id="65556" name="Group 27">
            <a:extLst>
              <a:ext uri="{FF2B5EF4-FFF2-40B4-BE49-F238E27FC236}">
                <a16:creationId xmlns:a16="http://schemas.microsoft.com/office/drawing/2014/main" xmlns="" id="{88C95FC1-11E5-4A1F-AB0D-26648CA7BCEA}"/>
              </a:ext>
            </a:extLst>
          </p:cNvPr>
          <p:cNvGrpSpPr>
            <a:grpSpLocks/>
          </p:cNvGrpSpPr>
          <p:nvPr/>
        </p:nvGrpSpPr>
        <p:grpSpPr bwMode="auto">
          <a:xfrm rot="5400000">
            <a:off x="2766219" y="5331619"/>
            <a:ext cx="755650" cy="623888"/>
            <a:chOff x="3430" y="2653"/>
            <a:chExt cx="363" cy="2404"/>
          </a:xfrm>
        </p:grpSpPr>
        <p:sp>
          <p:nvSpPr>
            <p:cNvPr id="65566" name="Line 28">
              <a:extLst>
                <a:ext uri="{FF2B5EF4-FFF2-40B4-BE49-F238E27FC236}">
                  <a16:creationId xmlns:a16="http://schemas.microsoft.com/office/drawing/2014/main" xmlns="" id="{9EAEF62A-10B5-4F74-A167-4EA46251166E}"/>
                </a:ext>
              </a:extLst>
            </p:cNvPr>
            <p:cNvSpPr>
              <a:spLocks noChangeShapeType="1"/>
            </p:cNvSpPr>
            <p:nvPr/>
          </p:nvSpPr>
          <p:spPr bwMode="auto">
            <a:xfrm>
              <a:off x="3793" y="2653"/>
              <a:ext cx="0" cy="2404"/>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5567" name="Line 29">
              <a:extLst>
                <a:ext uri="{FF2B5EF4-FFF2-40B4-BE49-F238E27FC236}">
                  <a16:creationId xmlns:a16="http://schemas.microsoft.com/office/drawing/2014/main" xmlns="" id="{BF271EF0-C70D-49C2-92F1-82A42B187FF5}"/>
                </a:ext>
              </a:extLst>
            </p:cNvPr>
            <p:cNvSpPr>
              <a:spLocks noChangeShapeType="1"/>
            </p:cNvSpPr>
            <p:nvPr/>
          </p:nvSpPr>
          <p:spPr bwMode="auto">
            <a:xfrm flipH="1">
              <a:off x="3430" y="5057"/>
              <a:ext cx="363"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sp>
        <p:nvSpPr>
          <p:cNvPr id="65557" name="Line 30">
            <a:extLst>
              <a:ext uri="{FF2B5EF4-FFF2-40B4-BE49-F238E27FC236}">
                <a16:creationId xmlns:a16="http://schemas.microsoft.com/office/drawing/2014/main" xmlns="" id="{B35D95BF-9E68-4E53-BFBD-B152FB256D57}"/>
              </a:ext>
            </a:extLst>
          </p:cNvPr>
          <p:cNvSpPr>
            <a:spLocks noChangeShapeType="1"/>
          </p:cNvSpPr>
          <p:nvPr/>
        </p:nvSpPr>
        <p:spPr bwMode="auto">
          <a:xfrm flipV="1">
            <a:off x="2735263" y="3429001"/>
            <a:ext cx="0" cy="485775"/>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65558" name="Line 31">
            <a:extLst>
              <a:ext uri="{FF2B5EF4-FFF2-40B4-BE49-F238E27FC236}">
                <a16:creationId xmlns:a16="http://schemas.microsoft.com/office/drawing/2014/main" xmlns="" id="{2A5A3A68-E9C7-4C06-8839-1D5A0E7ECEAC}"/>
              </a:ext>
            </a:extLst>
          </p:cNvPr>
          <p:cNvSpPr>
            <a:spLocks noChangeShapeType="1"/>
          </p:cNvSpPr>
          <p:nvPr/>
        </p:nvSpPr>
        <p:spPr bwMode="auto">
          <a:xfrm flipH="1" flipV="1">
            <a:off x="4271963" y="3429001"/>
            <a:ext cx="863600" cy="379413"/>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65559" name="Arc 32">
            <a:extLst>
              <a:ext uri="{FF2B5EF4-FFF2-40B4-BE49-F238E27FC236}">
                <a16:creationId xmlns:a16="http://schemas.microsoft.com/office/drawing/2014/main" xmlns="" id="{DDA3ACDE-E15D-44F5-B67E-106FA464DB0C}"/>
              </a:ext>
            </a:extLst>
          </p:cNvPr>
          <p:cNvSpPr>
            <a:spLocks/>
          </p:cNvSpPr>
          <p:nvPr/>
        </p:nvSpPr>
        <p:spPr bwMode="auto">
          <a:xfrm rot="5400000" flipH="1" flipV="1">
            <a:off x="3624263" y="1068388"/>
            <a:ext cx="914400" cy="1536700"/>
          </a:xfrm>
          <a:custGeom>
            <a:avLst/>
            <a:gdLst>
              <a:gd name="T0" fmla="*/ 0 w 21641"/>
              <a:gd name="T1" fmla="*/ 0 h 21600"/>
              <a:gd name="T2" fmla="*/ 2147483646 w 21641"/>
              <a:gd name="T3" fmla="*/ 2147483646 h 21600"/>
              <a:gd name="T4" fmla="*/ 174481810 w 21641"/>
              <a:gd name="T5" fmla="*/ 2147483646 h 21600"/>
              <a:gd name="T6" fmla="*/ 0 60000 65536"/>
              <a:gd name="T7" fmla="*/ 0 60000 65536"/>
              <a:gd name="T8" fmla="*/ 0 60000 65536"/>
              <a:gd name="T9" fmla="*/ 0 w 21641"/>
              <a:gd name="T10" fmla="*/ 0 h 21600"/>
              <a:gd name="T11" fmla="*/ 21641 w 21641"/>
              <a:gd name="T12" fmla="*/ 21600 h 21600"/>
            </a:gdLst>
            <a:ahLst/>
            <a:cxnLst>
              <a:cxn ang="T6">
                <a:pos x="T0" y="T1"/>
              </a:cxn>
              <a:cxn ang="T7">
                <a:pos x="T2" y="T3"/>
              </a:cxn>
              <a:cxn ang="T8">
                <a:pos x="T4" y="T5"/>
              </a:cxn>
            </a:cxnLst>
            <a:rect l="T9" t="T10" r="T11" b="T12"/>
            <a:pathLst>
              <a:path w="21641" h="21600" fill="none" extrusionOk="0">
                <a:moveTo>
                  <a:pt x="0" y="0"/>
                </a:moveTo>
                <a:cubicBezTo>
                  <a:pt x="13" y="0"/>
                  <a:pt x="27" y="-1"/>
                  <a:pt x="41" y="0"/>
                </a:cubicBezTo>
                <a:cubicBezTo>
                  <a:pt x="11970" y="0"/>
                  <a:pt x="21641" y="9670"/>
                  <a:pt x="21641" y="21600"/>
                </a:cubicBezTo>
              </a:path>
              <a:path w="21641" h="21600" stroke="0" extrusionOk="0">
                <a:moveTo>
                  <a:pt x="0" y="0"/>
                </a:moveTo>
                <a:cubicBezTo>
                  <a:pt x="13" y="0"/>
                  <a:pt x="27" y="-1"/>
                  <a:pt x="41" y="0"/>
                </a:cubicBezTo>
                <a:cubicBezTo>
                  <a:pt x="11970" y="0"/>
                  <a:pt x="21641" y="9670"/>
                  <a:pt x="21641" y="21600"/>
                </a:cubicBezTo>
                <a:lnTo>
                  <a:pt x="41" y="21600"/>
                </a:lnTo>
                <a:lnTo>
                  <a:pt x="0" y="0"/>
                </a:lnTo>
                <a:close/>
              </a:path>
            </a:pathLst>
          </a:custGeom>
          <a:noFill/>
          <a:ln w="3810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grpSp>
        <p:nvGrpSpPr>
          <p:cNvPr id="65560" name="Group 39">
            <a:extLst>
              <a:ext uri="{FF2B5EF4-FFF2-40B4-BE49-F238E27FC236}">
                <a16:creationId xmlns:a16="http://schemas.microsoft.com/office/drawing/2014/main" xmlns="" id="{8F704C8E-A065-4F75-A08D-DCC4BCBFC112}"/>
              </a:ext>
            </a:extLst>
          </p:cNvPr>
          <p:cNvGrpSpPr>
            <a:grpSpLocks/>
          </p:cNvGrpSpPr>
          <p:nvPr/>
        </p:nvGrpSpPr>
        <p:grpSpPr bwMode="auto">
          <a:xfrm>
            <a:off x="7632700" y="3590926"/>
            <a:ext cx="1441450" cy="588963"/>
            <a:chOff x="2876" y="2904"/>
            <a:chExt cx="681" cy="494"/>
          </a:xfrm>
        </p:grpSpPr>
        <p:sp>
          <p:nvSpPr>
            <p:cNvPr id="65564" name="Rectangle 37">
              <a:extLst>
                <a:ext uri="{FF2B5EF4-FFF2-40B4-BE49-F238E27FC236}">
                  <a16:creationId xmlns:a16="http://schemas.microsoft.com/office/drawing/2014/main" xmlns="" id="{7F1D4819-D2AA-4E87-A870-711ED4D25DAE}"/>
                </a:ext>
              </a:extLst>
            </p:cNvPr>
            <p:cNvSpPr>
              <a:spLocks noChangeArrowheads="1"/>
            </p:cNvSpPr>
            <p:nvPr/>
          </p:nvSpPr>
          <p:spPr bwMode="auto">
            <a:xfrm>
              <a:off x="2876" y="2904"/>
              <a:ext cx="681" cy="454"/>
            </a:xfrm>
            <a:prstGeom prst="rect">
              <a:avLst/>
            </a:prstGeom>
            <a:solidFill>
              <a:schemeClr val="accent1"/>
            </a:solidFill>
            <a:ln w="28575">
              <a:solidFill>
                <a:schemeClr val="tx1"/>
              </a:solidFill>
              <a:miter lim="800000"/>
              <a:headEnd/>
              <a:tailEnd/>
            </a:ln>
          </p:spPr>
          <p:txBody>
            <a:bodyPr wrap="none"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100000"/>
                </a:lnSpc>
                <a:spcBef>
                  <a:spcPct val="0"/>
                </a:spcBef>
                <a:buFontTx/>
                <a:buNone/>
              </a:pPr>
              <a:endParaRPr lang="en-GB" altLang="en-US" sz="1400">
                <a:latin typeface="Arial" panose="020B0604020202020204" pitchFamily="34" charset="0"/>
              </a:endParaRPr>
            </a:p>
          </p:txBody>
        </p:sp>
        <p:sp>
          <p:nvSpPr>
            <p:cNvPr id="65565" name="Text Box 36">
              <a:extLst>
                <a:ext uri="{FF2B5EF4-FFF2-40B4-BE49-F238E27FC236}">
                  <a16:creationId xmlns:a16="http://schemas.microsoft.com/office/drawing/2014/main" xmlns="" id="{881DEBA0-E942-4FBF-98DF-4F6D30AD081E}"/>
                </a:ext>
              </a:extLst>
            </p:cNvPr>
            <p:cNvSpPr txBox="1">
              <a:spLocks noChangeArrowheads="1"/>
            </p:cNvSpPr>
            <p:nvPr/>
          </p:nvSpPr>
          <p:spPr bwMode="auto">
            <a:xfrm>
              <a:off x="3029" y="2911"/>
              <a:ext cx="375" cy="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GB" altLang="en-US" sz="1600" b="1">
                  <a:latin typeface="Arial" panose="020B0604020202020204" pitchFamily="34" charset="0"/>
                </a:rPr>
                <a:t>Single</a:t>
              </a:r>
            </a:p>
            <a:p>
              <a:pPr algn="ctr" eaLnBrk="1" hangingPunct="1">
                <a:lnSpc>
                  <a:spcPct val="100000"/>
                </a:lnSpc>
                <a:spcBef>
                  <a:spcPct val="0"/>
                </a:spcBef>
                <a:buFontTx/>
                <a:buNone/>
              </a:pPr>
              <a:r>
                <a:rPr lang="en-GB" altLang="en-US" sz="1600" b="1">
                  <a:latin typeface="Arial" panose="020B0604020202020204" pitchFamily="34" charset="0"/>
                </a:rPr>
                <a:t>loop</a:t>
              </a:r>
              <a:endParaRPr lang="en-US" altLang="en-US" sz="1600" b="1">
                <a:latin typeface="Arial" panose="020B0604020202020204" pitchFamily="34" charset="0"/>
              </a:endParaRPr>
            </a:p>
          </p:txBody>
        </p:sp>
      </p:grpSp>
      <p:grpSp>
        <p:nvGrpSpPr>
          <p:cNvPr id="65561" name="Group 40">
            <a:extLst>
              <a:ext uri="{FF2B5EF4-FFF2-40B4-BE49-F238E27FC236}">
                <a16:creationId xmlns:a16="http://schemas.microsoft.com/office/drawing/2014/main" xmlns="" id="{0C3CA7A1-34A5-4489-930F-F67E6C102DDA}"/>
              </a:ext>
            </a:extLst>
          </p:cNvPr>
          <p:cNvGrpSpPr>
            <a:grpSpLocks/>
          </p:cNvGrpSpPr>
          <p:nvPr/>
        </p:nvGrpSpPr>
        <p:grpSpPr bwMode="auto">
          <a:xfrm>
            <a:off x="8783638" y="4564064"/>
            <a:ext cx="1441450" cy="587375"/>
            <a:chOff x="2876" y="2904"/>
            <a:chExt cx="681" cy="494"/>
          </a:xfrm>
        </p:grpSpPr>
        <p:sp>
          <p:nvSpPr>
            <p:cNvPr id="65562" name="Rectangle 41">
              <a:extLst>
                <a:ext uri="{FF2B5EF4-FFF2-40B4-BE49-F238E27FC236}">
                  <a16:creationId xmlns:a16="http://schemas.microsoft.com/office/drawing/2014/main" xmlns="" id="{F3470E74-CFD7-47DD-BE5E-FF3E0969CF7D}"/>
                </a:ext>
              </a:extLst>
            </p:cNvPr>
            <p:cNvSpPr>
              <a:spLocks noChangeArrowheads="1"/>
            </p:cNvSpPr>
            <p:nvPr/>
          </p:nvSpPr>
          <p:spPr bwMode="auto">
            <a:xfrm>
              <a:off x="2876" y="2904"/>
              <a:ext cx="681" cy="454"/>
            </a:xfrm>
            <a:prstGeom prst="rect">
              <a:avLst/>
            </a:prstGeom>
            <a:solidFill>
              <a:schemeClr val="accent1"/>
            </a:solidFill>
            <a:ln w="28575">
              <a:solidFill>
                <a:schemeClr val="tx1"/>
              </a:solidFill>
              <a:miter lim="800000"/>
              <a:headEnd/>
              <a:tailEnd/>
            </a:ln>
          </p:spPr>
          <p:txBody>
            <a:bodyPr wrap="none"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100000"/>
                </a:lnSpc>
                <a:spcBef>
                  <a:spcPct val="0"/>
                </a:spcBef>
                <a:buFontTx/>
                <a:buNone/>
              </a:pPr>
              <a:endParaRPr lang="en-GB" altLang="en-US" sz="1400">
                <a:latin typeface="Arial" panose="020B0604020202020204" pitchFamily="34" charset="0"/>
              </a:endParaRPr>
            </a:p>
          </p:txBody>
        </p:sp>
        <p:sp>
          <p:nvSpPr>
            <p:cNvPr id="65563" name="Text Box 42">
              <a:extLst>
                <a:ext uri="{FF2B5EF4-FFF2-40B4-BE49-F238E27FC236}">
                  <a16:creationId xmlns:a16="http://schemas.microsoft.com/office/drawing/2014/main" xmlns="" id="{394F5927-847E-4E7D-9B6B-ABC612FB94E6}"/>
                </a:ext>
              </a:extLst>
            </p:cNvPr>
            <p:cNvSpPr txBox="1">
              <a:spLocks noChangeArrowheads="1"/>
            </p:cNvSpPr>
            <p:nvPr/>
          </p:nvSpPr>
          <p:spPr bwMode="auto">
            <a:xfrm>
              <a:off x="3011" y="2909"/>
              <a:ext cx="412" cy="4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GB" altLang="en-US" sz="1600" b="1">
                  <a:latin typeface="Arial" panose="020B0604020202020204" pitchFamily="34" charset="0"/>
                </a:rPr>
                <a:t>Double</a:t>
              </a:r>
            </a:p>
            <a:p>
              <a:pPr algn="ctr" eaLnBrk="1" hangingPunct="1">
                <a:lnSpc>
                  <a:spcPct val="100000"/>
                </a:lnSpc>
                <a:spcBef>
                  <a:spcPct val="0"/>
                </a:spcBef>
                <a:buFontTx/>
                <a:buNone/>
              </a:pPr>
              <a:r>
                <a:rPr lang="en-GB" altLang="en-US" sz="1600" b="1">
                  <a:latin typeface="Arial" panose="020B0604020202020204" pitchFamily="34" charset="0"/>
                </a:rPr>
                <a:t>loop</a:t>
              </a:r>
              <a:endParaRPr lang="en-US" altLang="en-US" sz="1600" b="1">
                <a:latin typeface="Arial" panose="020B0604020202020204" pitchFamily="34" charset="0"/>
              </a:endParaRPr>
            </a:p>
          </p:txBody>
        </p:sp>
      </p:grpSp>
    </p:spTree>
    <p:extLst>
      <p:ext uri="{BB962C8B-B14F-4D97-AF65-F5344CB8AC3E}">
        <p14:creationId xmlns:p14="http://schemas.microsoft.com/office/powerpoint/2010/main" val="42692379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ext Box 5">
            <a:extLst>
              <a:ext uri="{FF2B5EF4-FFF2-40B4-BE49-F238E27FC236}">
                <a16:creationId xmlns:a16="http://schemas.microsoft.com/office/drawing/2014/main" xmlns="" id="{8201E01E-FA04-43A1-91EE-A05E97461FC4}"/>
              </a:ext>
            </a:extLst>
          </p:cNvPr>
          <p:cNvSpPr txBox="1">
            <a:spLocks noChangeArrowheads="1"/>
          </p:cNvSpPr>
          <p:nvPr/>
        </p:nvSpPr>
        <p:spPr bwMode="auto">
          <a:xfrm>
            <a:off x="3652838" y="476250"/>
            <a:ext cx="4883150"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3600">
                <a:latin typeface="Arial" panose="020B0604020202020204" pitchFamily="34" charset="0"/>
              </a:rPr>
              <a:t>Organisational learning</a:t>
            </a:r>
          </a:p>
          <a:p>
            <a:pPr algn="ctr" eaLnBrk="1" hangingPunct="1">
              <a:spcBef>
                <a:spcPct val="0"/>
              </a:spcBef>
              <a:buFontTx/>
              <a:buNone/>
            </a:pPr>
            <a:r>
              <a:rPr lang="en-GB" altLang="en-US" sz="2000">
                <a:latin typeface="Arial" panose="020B0604020202020204" pitchFamily="34" charset="0"/>
              </a:rPr>
              <a:t>Argyris and Schon (1996)</a:t>
            </a:r>
            <a:endParaRPr lang="en-US" altLang="en-US" sz="2000">
              <a:latin typeface="Arial" panose="020B0604020202020204" pitchFamily="34" charset="0"/>
            </a:endParaRPr>
          </a:p>
        </p:txBody>
      </p:sp>
      <p:sp>
        <p:nvSpPr>
          <p:cNvPr id="67587" name="Text Box 6">
            <a:extLst>
              <a:ext uri="{FF2B5EF4-FFF2-40B4-BE49-F238E27FC236}">
                <a16:creationId xmlns:a16="http://schemas.microsoft.com/office/drawing/2014/main" xmlns="" id="{EDDF4E4C-0E32-4FE2-911C-E67326C7FA90}"/>
              </a:ext>
            </a:extLst>
          </p:cNvPr>
          <p:cNvSpPr txBox="1">
            <a:spLocks noChangeArrowheads="1"/>
          </p:cNvSpPr>
          <p:nvPr/>
        </p:nvSpPr>
        <p:spPr bwMode="auto">
          <a:xfrm>
            <a:off x="1919289" y="1557338"/>
            <a:ext cx="8353425"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400">
                <a:latin typeface="Arial" panose="020B0604020202020204" pitchFamily="34" charset="0"/>
              </a:rPr>
              <a:t>‘Takes place within wider institutional contexts and relationships and refers to an organisation’s acquisition of understanding, know-how, techniques and practices by any means available.’</a:t>
            </a:r>
            <a:endParaRPr lang="en-US" altLang="en-US" sz="2400">
              <a:latin typeface="Arial" panose="020B0604020202020204" pitchFamily="34" charset="0"/>
            </a:endParaRPr>
          </a:p>
        </p:txBody>
      </p:sp>
      <p:sp>
        <p:nvSpPr>
          <p:cNvPr id="67588" name="Text Box 7">
            <a:extLst>
              <a:ext uri="{FF2B5EF4-FFF2-40B4-BE49-F238E27FC236}">
                <a16:creationId xmlns:a16="http://schemas.microsoft.com/office/drawing/2014/main" xmlns="" id="{ED4EEBC8-E723-46D3-9ED4-52AB4D1DED11}"/>
              </a:ext>
            </a:extLst>
          </p:cNvPr>
          <p:cNvSpPr txBox="1">
            <a:spLocks noChangeArrowheads="1"/>
          </p:cNvSpPr>
          <p:nvPr/>
        </p:nvSpPr>
        <p:spPr bwMode="auto">
          <a:xfrm>
            <a:off x="1919289" y="3716339"/>
            <a:ext cx="8353425"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400">
                <a:latin typeface="Arial" panose="020B0604020202020204" pitchFamily="34" charset="0"/>
              </a:rPr>
              <a:t>‘Leading-edge organisations use and manage knowledge to promote competitive advantage.’</a:t>
            </a:r>
            <a:endParaRPr lang="en-US" altLang="en-US" sz="2400">
              <a:latin typeface="Arial" panose="020B0604020202020204" pitchFamily="34" charset="0"/>
            </a:endParaRPr>
          </a:p>
        </p:txBody>
      </p:sp>
    </p:spTree>
    <p:extLst>
      <p:ext uri="{BB962C8B-B14F-4D97-AF65-F5344CB8AC3E}">
        <p14:creationId xmlns:p14="http://schemas.microsoft.com/office/powerpoint/2010/main" val="26206523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CD96943-2E6C-4ADE-B12B-EEAF85C6556A}"/>
              </a:ext>
            </a:extLst>
          </p:cNvPr>
          <p:cNvSpPr>
            <a:spLocks noGrp="1"/>
          </p:cNvSpPr>
          <p:nvPr>
            <p:ph type="title"/>
          </p:nvPr>
        </p:nvSpPr>
        <p:spPr/>
        <p:txBody>
          <a:bodyPr/>
          <a:lstStyle/>
          <a:p>
            <a:r>
              <a:rPr lang="en-GB" dirty="0"/>
              <a:t>Activity (45 minutes)</a:t>
            </a:r>
          </a:p>
        </p:txBody>
      </p:sp>
      <p:sp>
        <p:nvSpPr>
          <p:cNvPr id="3" name="Content Placeholder 2">
            <a:extLst>
              <a:ext uri="{FF2B5EF4-FFF2-40B4-BE49-F238E27FC236}">
                <a16:creationId xmlns:a16="http://schemas.microsoft.com/office/drawing/2014/main" xmlns="" id="{BD35DA03-40AD-4089-B540-1E8F87E5090A}"/>
              </a:ext>
            </a:extLst>
          </p:cNvPr>
          <p:cNvSpPr>
            <a:spLocks noGrp="1"/>
          </p:cNvSpPr>
          <p:nvPr>
            <p:ph idx="1"/>
          </p:nvPr>
        </p:nvSpPr>
        <p:spPr/>
        <p:txBody>
          <a:bodyPr>
            <a:normAutofit fontScale="85000" lnSpcReduction="10000"/>
          </a:bodyPr>
          <a:lstStyle/>
          <a:p>
            <a:pPr marL="0" indent="0">
              <a:buNone/>
            </a:pPr>
            <a:r>
              <a:rPr lang="en-GB" dirty="0"/>
              <a:t>Using the Deloitte reports, on-line catalogue, the core text-books and other resources prepare a group answer to the following:</a:t>
            </a:r>
          </a:p>
          <a:p>
            <a:pPr marL="0" indent="0">
              <a:buNone/>
            </a:pPr>
            <a:endParaRPr lang="en-GB" dirty="0"/>
          </a:p>
          <a:p>
            <a:pPr marL="514350" indent="-514350">
              <a:buAutoNum type="arabicPeriod"/>
            </a:pPr>
            <a:r>
              <a:rPr lang="en-GB" dirty="0"/>
              <a:t>Critically analyse how technological change has impacted organisations and influenced HR strategy in </a:t>
            </a:r>
            <a:r>
              <a:rPr lang="en-GB" dirty="0" smtClean="0"/>
              <a:t>recent times</a:t>
            </a:r>
            <a:r>
              <a:rPr lang="en-GB" dirty="0" smtClean="0"/>
              <a:t>.</a:t>
            </a:r>
            <a:endParaRPr lang="en-GB" dirty="0"/>
          </a:p>
          <a:p>
            <a:pPr marL="0" indent="0">
              <a:buNone/>
            </a:pPr>
            <a:r>
              <a:rPr lang="en-GB" dirty="0"/>
              <a:t> </a:t>
            </a:r>
          </a:p>
          <a:p>
            <a:pPr marL="0" indent="0">
              <a:buNone/>
            </a:pPr>
            <a:r>
              <a:rPr lang="en-GB" dirty="0"/>
              <a:t>2.  Critically analyse how technological change may impact the world of work </a:t>
            </a:r>
            <a:r>
              <a:rPr lang="en-GB" dirty="0" smtClean="0"/>
              <a:t>in the near future </a:t>
            </a:r>
            <a:r>
              <a:rPr lang="en-GB" dirty="0" smtClean="0"/>
              <a:t>and </a:t>
            </a:r>
            <a:r>
              <a:rPr lang="en-GB" dirty="0"/>
              <a:t>its implications for HR strategy. </a:t>
            </a:r>
          </a:p>
          <a:p>
            <a:endParaRPr lang="en-GB" dirty="0"/>
          </a:p>
        </p:txBody>
      </p:sp>
    </p:spTree>
    <p:extLst>
      <p:ext uri="{BB962C8B-B14F-4D97-AF65-F5344CB8AC3E}">
        <p14:creationId xmlns:p14="http://schemas.microsoft.com/office/powerpoint/2010/main" val="33878095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ext Box 4">
            <a:extLst>
              <a:ext uri="{FF2B5EF4-FFF2-40B4-BE49-F238E27FC236}">
                <a16:creationId xmlns:a16="http://schemas.microsoft.com/office/drawing/2014/main" xmlns="" id="{E34C60C3-8443-4601-90AC-52F3BE0708BC}"/>
              </a:ext>
            </a:extLst>
          </p:cNvPr>
          <p:cNvSpPr txBox="1">
            <a:spLocks noChangeArrowheads="1"/>
          </p:cNvSpPr>
          <p:nvPr/>
        </p:nvSpPr>
        <p:spPr bwMode="auto">
          <a:xfrm>
            <a:off x="4575175" y="476250"/>
            <a:ext cx="280828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3600">
                <a:latin typeface="Arial" panose="020B0604020202020204" pitchFamily="34" charset="0"/>
              </a:rPr>
              <a:t>Conclusion</a:t>
            </a:r>
            <a:endParaRPr lang="en-US" altLang="en-US" sz="3600">
              <a:latin typeface="Arial" panose="020B0604020202020204" pitchFamily="34" charset="0"/>
            </a:endParaRPr>
          </a:p>
        </p:txBody>
      </p:sp>
      <p:sp>
        <p:nvSpPr>
          <p:cNvPr id="69635" name="Text Box 5">
            <a:extLst>
              <a:ext uri="{FF2B5EF4-FFF2-40B4-BE49-F238E27FC236}">
                <a16:creationId xmlns:a16="http://schemas.microsoft.com/office/drawing/2014/main" xmlns="" id="{4F7ECAE7-C131-44F7-A987-2372688A61A5}"/>
              </a:ext>
            </a:extLst>
          </p:cNvPr>
          <p:cNvSpPr txBox="1">
            <a:spLocks noChangeArrowheads="1"/>
          </p:cNvSpPr>
          <p:nvPr/>
        </p:nvSpPr>
        <p:spPr bwMode="auto">
          <a:xfrm>
            <a:off x="2540000" y="1298576"/>
            <a:ext cx="6878638"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400">
                <a:latin typeface="Arial" panose="020B0604020202020204" pitchFamily="34" charset="0"/>
              </a:rPr>
              <a:t>‘Technology is continually developing in response to new needs, the latest discoveries and advancing applications of them in everyday life.’</a:t>
            </a:r>
            <a:endParaRPr lang="en-US" altLang="en-US" sz="2400">
              <a:latin typeface="Arial" panose="020B0604020202020204" pitchFamily="34" charset="0"/>
            </a:endParaRPr>
          </a:p>
        </p:txBody>
      </p:sp>
      <p:sp>
        <p:nvSpPr>
          <p:cNvPr id="69636" name="Text Box 6">
            <a:extLst>
              <a:ext uri="{FF2B5EF4-FFF2-40B4-BE49-F238E27FC236}">
                <a16:creationId xmlns:a16="http://schemas.microsoft.com/office/drawing/2014/main" xmlns="" id="{84A1886B-8E43-448D-BD49-B011BE9BD43B}"/>
              </a:ext>
            </a:extLst>
          </p:cNvPr>
          <p:cNvSpPr txBox="1">
            <a:spLocks noChangeArrowheads="1"/>
          </p:cNvSpPr>
          <p:nvPr/>
        </p:nvSpPr>
        <p:spPr bwMode="auto">
          <a:xfrm>
            <a:off x="1919288" y="3155950"/>
            <a:ext cx="8424862"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400">
                <a:latin typeface="Arial" panose="020B0604020202020204" pitchFamily="34" charset="0"/>
              </a:rPr>
              <a:t>‘Technology also poses potential threats to civil and personal liberties. It can never be accepted unreservedly without questioning its human and ethical consequences. </a:t>
            </a:r>
          </a:p>
          <a:p>
            <a:pPr algn="ctr" eaLnBrk="1" hangingPunct="1">
              <a:spcBef>
                <a:spcPct val="0"/>
              </a:spcBef>
              <a:buFontTx/>
              <a:buNone/>
            </a:pPr>
            <a:endParaRPr lang="en-GB" altLang="en-US" sz="2400">
              <a:latin typeface="Arial" panose="020B0604020202020204" pitchFamily="34" charset="0"/>
            </a:endParaRPr>
          </a:p>
          <a:p>
            <a:pPr algn="ctr" eaLnBrk="1" hangingPunct="1">
              <a:spcBef>
                <a:spcPct val="0"/>
              </a:spcBef>
              <a:buFontTx/>
              <a:buNone/>
            </a:pPr>
            <a:r>
              <a:rPr lang="en-GB" altLang="en-US" sz="2400">
                <a:latin typeface="Arial" panose="020B0604020202020204" pitchFamily="34" charset="0"/>
              </a:rPr>
              <a:t>These issues are particularly relevant to HR professionals.’</a:t>
            </a:r>
            <a:endParaRPr lang="en-US" altLang="en-US" sz="2400">
              <a:latin typeface="Arial" panose="020B0604020202020204" pitchFamily="34" charset="0"/>
            </a:endParaRPr>
          </a:p>
        </p:txBody>
      </p:sp>
    </p:spTree>
    <p:extLst>
      <p:ext uri="{BB962C8B-B14F-4D97-AF65-F5344CB8AC3E}">
        <p14:creationId xmlns:p14="http://schemas.microsoft.com/office/powerpoint/2010/main" val="1865436513"/>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1_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254</TotalTime>
  <Words>1800</Words>
  <Application>Microsoft Office PowerPoint</Application>
  <PresentationFormat>Widescreen</PresentationFormat>
  <Paragraphs>259</Paragraphs>
  <Slides>20</Slides>
  <Notes>16</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20</vt:i4>
      </vt:variant>
    </vt:vector>
  </HeadingPairs>
  <TitlesOfParts>
    <vt:vector size="27" baseType="lpstr">
      <vt:lpstr>Arial</vt:lpstr>
      <vt:lpstr>Calibri</vt:lpstr>
      <vt:lpstr>Calibri Light</vt:lpstr>
      <vt:lpstr>Myriad Pro</vt:lpstr>
      <vt:lpstr>ThemeUWTSD</vt:lpstr>
      <vt:lpstr>1_ThemeUWTSD</vt:lpstr>
      <vt:lpstr>Office Theme</vt:lpstr>
      <vt:lpstr>The Technological Context</vt:lpstr>
      <vt:lpstr>Deloitte (2015)</vt:lpstr>
      <vt:lpstr>CIPD Podcast May 2017</vt:lpstr>
      <vt:lpstr>Will a Robot take my job?</vt:lpstr>
      <vt:lpstr>What make a job susceptible to Automation?</vt:lpstr>
      <vt:lpstr>The Technology Timeline . . .</vt:lpstr>
      <vt:lpstr>Ethical Issues - CIPD View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Activity (45 minutes)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Technological Context</dc:title>
  <dc:creator>Julie Thomas</dc:creator>
  <cp:lastModifiedBy>Julie Thomas</cp:lastModifiedBy>
  <cp:revision>16</cp:revision>
  <dcterms:created xsi:type="dcterms:W3CDTF">2017-11-24T09:41:35Z</dcterms:created>
  <dcterms:modified xsi:type="dcterms:W3CDTF">2017-11-28T10:29:07Z</dcterms:modified>
</cp:coreProperties>
</file>