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7" r:id="rId24"/>
    <p:sldId id="258" r:id="rId25"/>
    <p:sldId id="259" r:id="rId26"/>
    <p:sldId id="260" r:id="rId27"/>
    <p:sldId id="261" r:id="rId28"/>
    <p:sldId id="262" r:id="rId29"/>
    <p:sldId id="263" r:id="rId30"/>
    <p:sldId id="264" r:id="rId31"/>
    <p:sldId id="265" r:id="rId32"/>
    <p:sldId id="268" r:id="rId33"/>
    <p:sldId id="266" r:id="rId34"/>
    <p:sldId id="267" r:id="rId35"/>
    <p:sldId id="269" r:id="rId36"/>
    <p:sldId id="270" r:id="rId37"/>
    <p:sldId id="271" r:id="rId38"/>
    <p:sldId id="272" r:id="rId39"/>
    <p:sldId id="273" r:id="rId40"/>
    <p:sldId id="27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70"/>
    <p:restoredTop sz="96327"/>
  </p:normalViewPr>
  <p:slideViewPr>
    <p:cSldViewPr snapToGrid="0" snapToObjects="1">
      <p:cViewPr>
        <p:scale>
          <a:sx n="80" d="100"/>
          <a:sy n="80" d="100"/>
        </p:scale>
        <p:origin x="38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9.xml"/><Relationship Id="rId34" Type="http://schemas.openxmlformats.org/officeDocument/2006/relationships/slide" Target="slides/slide12.xml"/><Relationship Id="rId42"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4"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viewProps" Target="viewProp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20" Type="http://schemas.openxmlformats.org/officeDocument/2006/relationships/slideMaster" Target="slideMasters/slideMaster18.xml"/><Relationship Id="rId41" Type="http://schemas.openxmlformats.org/officeDocument/2006/relationships/slide" Target="slides/slide19.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17T21:10:50.0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239 185,'0'-1,"1"0,0 0,0-1,0 1,0 0,0 0,0 0,0 0,0 0,0 0,0 0,0 1,1-1,-1 0,0 1,1-1,-1 1,0-1,1 1,-1 0,1-1,-1 1,3 0,-1-1,66-12,-1 3,2 3,99 3,-132 4,145 0,1 8,262 46,-325-31,-1 6,-1 5,-1 5,186 91,-24-11,-257-110,23 6,72 15,-28-10,0 5,1-5,1-3,1-4,141 1,-196-14,-12 0,-1 0,28-5,-45 4,-1 0,0-1,0 1,0-1,0-1,0 1,0-1,0 0,-1 0,1-1,-1 1,0-1,5-6,-1 2,0 0,1 1,-1 0,2 0,13-6,-10 6,-2-1,23-17,-15 10,0 0,1 2,0 0,1 1,1 1,0 1,0 2,0 0,1 1,35-5,-2 4,0 3,0 2,81 7,-21 9,-87-8,0-1,1-1,0-2,0-1,54-7,5-5,120-2,-94 8,772-12,-748 19,-87 3,-51-3,0-1,0 1,0-1,0 1,-1-1,1 1,0 0,-1 0,1 0,-1 0,3 2,-4-2,1-1,-1 1,0-1,1 1,-1-1,0 1,0 0,0-1,0 1,0-1,1 1,-1 0,0-1,0 1,-1 0,1-1,0 1,0-1,0 1,0 0,0-1,-1 1,1-1,0 1,0-1,-1 1,1-1,-1 1,1-1,0 1,-1-1,1 1,-1-1,0 1,-6 4,0-1,0 0,-1 0,0-1,1 1,-1-2,0 1,0-1,-1-1,-10 2,5 0,-44 6,0-2,0-2,-1-4,-66-5,58-5,0-2,-71-23,-8-2,100 27,-36-9,0 3,-161-6,104 20,-134 4,61 26,-1 0,-469 22,383-42,80-5,65 10,-29 1,-322-16,452-1,1-3,0-3,-54-14,56 11,-243-31,267 39,-60-10,47 7,-57-3,23 10,-42-2,104 0,-1 0,0-1,0-1,1 0,-1 0,1-1,-14-8,12 6,0 1,0 0,-1 0,0 1,0 1,0 0,-16 0,-105 1,99 3,0-1,-59-8,42 1,-81-1,24 3,108 5,1 0,-1 0,1 0,-1 0,0 0,1 0,-1-1,1 1,-1 0,1-1,-1 1,1-1,0 0,-1 1,1-1,0 0,-1 0,1 0,0 0,0 0,0 0,0 0,-2-3,3 3,0-1,0 1,0-1,0 1,0 0,1-1,-1 1,0-1,1 1,-1 0,1-1,-1 1,1 0,0 0,0-1,-1 1,1 0,0 0,2-2,6-6,0 1,0 0,1 1,18-12,-12 12,0 1,0 0,0 1,30-6,0 1,-19 2,302-72,-238 63,156-10,244 29,-453 3,0 2,0 2,0 1,-1 2,64 31,10 2,12-9,-48-15,-17-5,1-3,0-2,1-4,0-1,75-4,722-4,-807 0,86-17,-93 12,90-25,-12 2,-42 16,0-4,100-36,-142 43,0 1,1 1,59-4,-5 0,87-17,-113 22,-1 3,129 5,-75 3,2-5,131 4,-231 0,0 1,0 1,0 0,-1 1,0 2,0 0,-1 1,0 1,0 0,-1 2,0 0,-1 1,0 1,21 21,46 42,-77-70,-2-2,-1 0,1 0,-1 0,0 1,0 0,3 4,-6-6,0-1,-1 1,1-1,0 0,-1 1,1-1,-1 1,0-1,1 1,-1-1,-1 1,1 0,0-1,-1 1,1-1,-1 0,-1 5,-21 57,12-38,2 0,0 1,-6 40,-32 192,39-219,-3 30,9-48,-1 0,-1 0,-1 0,-15 39,17-55,0 0,0-1,0 0,-1 1,0-1,0 0,0-1,0 1,-1-1,0 0,0 0,0 0,-1-1,1 0,-1 0,1 0,-1 0,0-1,0 0,0-1,-12 3,-9-2,0-1,0-2,1 0,-1-2,0-1,1-1,-37-12,21 6,-67-8,-319 12,235 10,161-3,-239 5,198 0,-123 25,124-18,-88 5,-41 5,101-7,-145 4,-105-20,134-2,-235-15,124 9,56 5,224-1,0-3,-80-24,86 20,0 1,-1 3,0 1,-46-1,-13 6,1-3,-151-28,202 25,0 2,-69 2,15 1,-62-18,117 13,-23-4,35 5,-67-5,76 12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17T21:10:54.8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61,'35'0,"15"-1,-1 2,0 2,1 2,71 16,-45-1,-37-11,-1 2,53 22,-79-28,0-1,1 0,0-1,-1 0,1-1,18 1,83-4,-55-1,279-30,-225 16,129 0,-196 16,0-1,78-14,-59 6,0 3,1 3,72 6,-19 0,426-3,-519 1,1 2,-2 0,1 2,0 1,-1 1,0 1,41 20,9-1,-147-22,60-5,-25 0,31-3,19-3,142-42,2 7,227-30,-270 60,181 7,-217 5,-46 1,60 11,-58-7,50 3,595-8,-330-3,-324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17T21:11:00.14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2856 244,'-54'-2,"-62"-12,61 7,-56-1,33 7,-18 2,-140-18,112-2,-212-6,243 27,-122-3,122-14,62 9,-56-4,-572 9,319 3,314-1,-31 0,54-1,0 0,0 0,1-1,-1 1,0-1,0 0,0 1,0-1,0-1,1 1,-1 0,0-1,-4-3,7 5,-1-1,1 0,-1 1,1-1,0 0,-1 1,1-1,0 0,-1 1,1-1,0 0,0 0,0 0,0 1,0-1,0 0,0 0,0 1,0-1,0 0,0 0,0 0,1 1,-1-1,0 0,0 1,1-1,-1 0,1 1,-1-1,0 0,1 1,-1-1,1 1,0-1,-1 0,1 1,-1 0,1-1,0 1,-1-1,1 1,0 0,0-1,0 1,41-19,-35 16,2 0,14-8,0 2,1 1,0 1,1 0,-1 2,47-3,617 8,-287 2,-375-2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17T21:53:55.45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416 642,'8'0,"208"0,248 31,-20 19,267 44,-576-61,-1 6,153 68,119 36,-312-120,-83-14,-17-3,-24 4,28-10,-113 22,0-5,-129 3,-241-17,262-5,-300-17,369 3,-212-47,350 59,9 4,1-2,0 1,0-1,1 1,-1-2,0 1,0-1,-8-5,14 8,-1-1,1 1,-1-1,1 1,-1-1,1 1,0-1,-1 0,1 1,0-1,0 0,-1 1,1-1,0 0,0 1,0-1,0 0,0 1,0-1,0 0,0 0,0 1,0-1,0 0,0 1,0-1,1 0,-1 1,0-1,1 0,-1 1,0-1,1 0,-1 1,1-1,-1 1,0-1,1 1,0-1,-1 1,1-1,-1 1,1 0,0-1,35-20,-36 21,51-22,1 3,94-22,-133 37,353-81,3 16,2 16,3 17,408 12,-278 35,-497-10,0-1,0 1,1 1,-1-1,0 1,0 0,0 1,0 0,-1 0,12 7,4 5,33 29,-17-12,-20-18,1 0,0-2,33 16,-39-22,0-2,0 1,0-2,1 0,0-1,-1 0,20 0,398 26,-369-27,155-2,-206-1,0-1,0 0,0-1,0 0,-1 0,1-1,-1-1,0 1,-1-2,13-10,-6 6,0 0,25-12,21-8,76-52,-15 9,-119 70,1 1,-1-1,0 0,0 0,0 0,-1 0,1-1,-1 0,0 0,-1 0,1 0,-1 0,0 0,0 0,0-1,-1 1,0-1,0 1,-1-1,1 0,-1 1,0-1,-1 0,1 1,-3-11,2 10,0 0,0 1,0-1,-1 1,0-1,0 1,0 0,-1-1,0 1,0 1,0-1,0 0,-1 1,0-1,0 1,0 0,0 0,0 1,-1 0,0-1,0 1,0 1,0-1,0 1,-9-3,5 5,0-1,-1 2,1-1,-1 2,1-1,0 1,0 0,0 1,0 0,0 1,-15 8,11-6,0 0,-1-1,1-1,-1 0,-14 2,-81 1,-131-8,83-2,57-3,1-3,0-5,-179-49,230 52,1 2,-2 2,1 2,0 3,-1 1,-56 7,104-6,-1 0,1 0,-1 0,1 0,-1 0,1 0,-1 0,1 0,-1 1,1-1,0 1,-1-1,1 1,0 0,-1-1,1 1,0 0,0 0,0 0,-1 0,0 2,2-2,1 0,-1 0,0 0,1 0,0 0,-1 0,1 0,-1 0,1-1,0 1,0 0,0 0,-1-1,1 1,0 0,0-1,0 1,0-1,0 1,2 0,14 7,0-1,21 6,170 28,-97-23,400 79,-490-92,-1 0,0 2,0 0,28 15,-3-1,15-1,-50-18,-1 0,1 1,-1 0,1 1,-1 0,0 0,-1 1,1 0,-1 1,0 0,0 0,13 14,156 250,-52-71,-49-85,63 127,-89-120,-12-24,-34-87,-1-1,0 1,0 0,-1 0,0 0,0 1,-2-1,1 0,-1 0,-1 1,1-1,-2 0,-4 19,-4 2,-1-1,-1 0,-17 29,27-57,-8 15,-1 0,-25 31,23-32,0 0,-18 33,21-29,1 2,2-1,0 1,1 1,1-1,-4 43,7 140,4-101,-2-97,0 0,1 1,0-1,0 0,1 0,0 1,0-1,0-1,1 1,0 0,1 0,-1-1,1 0,0 0,1 0,0 0,-1-1,2 0,5 5,26 35,-30-36,0 0,0-1,1 1,0-1,0-1,14 10,-19-15,0 0,1-1,-1 0,0 0,1 0,-1 0,1 0,-1-1,1 0,-1 1,1-1,-1-1,1 1,-1 0,1-1,-1 0,1 0,-1 0,0 0,0 0,1-1,-1 1,0-1,0 0,4-3,1-2,0 0,0 0,-1-1,0 0,7-11,13-13,-17 21,-1 0,1-1,-2 0,0 0,0-1,-1 0,-1 0,6-18,-10 25,0 0,-1 1,0-1,0 0,-1 0,1 0,-1-1,-1 1,1 0,-1 0,0 1,0-1,-1 0,0 0,0 0,0 1,-1-1,1 1,-1 0,-1 0,1 0,-1 0,-5-5,-3-2,-1 1,-1 1,0 0,0 1,-1 1,0 0,0 0,-1 2,0 0,0 1,-1 1,-17-3,-30-3,-115-2,162 11,-569 0,274 3,-2063-2,2162 16,3 0,71-18,-160 3,278 1,1 0,0 1,0 1,0 1,0 1,1 1,-20 9,6 1,1 1,1 2,-31 25,54-39,-1-1,0 0,0 0,0-1,-1 0,1-1,-1 0,0 0,0-1,0-1,-11 1,-18 0,-62-6,29 0,32 5,-44-2,78 1,1-1,-1 0,1 0,0 0,-1-1,1 1,0-1,0-1,0 1,0-1,-8-6,10 6,1 0,-1 0,1 0,-1-1,1 1,0-1,1 0,-1 0,0 1,1-1,0 0,0 0,0 0,1 0,-1-1,1 1,0 0,1-4,0-10,1-1,7-28,-8 45,4-17,1 1,0 0,2 0,0 0,1 1,13-18,75-94,-42 59,107-130,9 7,308-270,-138 187,-280 234,1 2,2 3,130-54,-100 62,2 4,136-18,-188 35,6 0,0 1,0 3,1 2,-1 2,1 2,-1 3,0 1,0 3,88 28,111 65,-247-101,1 0,-1 0,0 0,0 0,0 0,1 0,-1 1,0-1,-1 1,1 0,0-1,0 1,-1 0,1 0,-1 0,0 0,1 0,-1 0,0 0,0 1,0-1,-1 0,1 1,0-1,-1 0,0 1,1-1,-1 3,-2-1,1 0,-1 0,0-1,1 1,-2-1,1 1,0-1,-1 0,0 0,1 0,-1 0,0 0,-1 0,1-1,0 0,-1 0,-4 3,-33 17,0-2,-87 30,-102 15,190-55,-594 148,168-44,165-40,-169 43,246-80,1124-17,-4 57,46 42,-699-75,441 143,-580-150,136 45,-196-70,1-2,0-1,66 3,-89-13,-46-1,-129-3,-179-12,-846-117,262 27,314 91,440 17,153-1,-1 1,1 0,-1 0,1 1,0 0,-1 1,-8 3,16-5,0 0,0-1,0 1,0 0,0 1,0-1,0 0,1 0,-1 1,0-1,1 1,-1 0,1-1,0 1,0 0,-1 0,1 0,0-1,1 1,-1 1,0-1,0 0,1 0,-1 0,1 0,0 0,0 0,0 1,0-1,0 0,0 0,0 0,1 0,-1 0,1 1,1 2,-1-3,0 1,1-1,-1 0,1 0,-1 0,1 0,0 0,0 0,0 0,0-1,0 1,0-1,0 1,1-1,-1 0,0 0,1 0,2 1,56 12,-35-9,259 65,-260-63,332 86,164 40,754 196,148 38,-1398-361,339 78,-336-78,-18-3,1 0,-1-1,0-1,1 1,-1-2,1 1,-1-2,0 1,1-1,12-3,-23 4,1 0,-1 0,1 0,-1 0,1 0,-1-1,1 1,-1 0,1 0,-1 0,1 0,-1-1,0 1,1 0,-1-1,1 1,-1 0,0 0,1-1,-1 1,0-1,1 1,-1 0,0-1,1 1,-1-1,0 1,0-1,0 1,1-1,-1 1,0-1,-15-7,-28 0,-112 3,58 3,-107-16,-38-28,2-11,-374-141,169 26,358 146,62 21,1-2,-24-10,0-5,-2 3,0 3,-1 1,-1 3,-71-9,-349 11,282 13,169-2,0 0,0 2,0 1,0 0,1 2,-1 0,1 2,-19 9,-25 16,-63 44,-40 22,-43-7,54-26,-82 25,-20 11,-19 38,237-121,-57 19,65-27,1-4,22-11,13-11,3 7,0 0,0 1,1-1,0 1,1 1,0-1,13-6,18-15,-14 11,1 0,0 1,30-11,-11 5,69-31,181-58,132-12,-330 96,261-64,618-74,-456 122,-514 43,341-4,-188 6,-126 0,1 2,57 13,-72-12,-16-4,-1 0,0 0,1 0,-1 0,0 1,0 0,0-1,0 1,0 1,0-1,-1 0,1 0,-1 1,1 0,-1-1,0 1,0 0,0 0,-1 0,1 0,-1 1,1-1,-1 0,0 1,-1-1,1 1,0-1,-1 1,0-1,0 6,0 2,0-1,-1 1,-1 0,0-1,0 1,-1-1,0 0,-1 0,-5 10,-2 1,-2-1,0 0,-1-1,-1-1,-1 0,-1-1,0-1,-1-1,-1 0,0-1,-1-1,-28 13,17-9,-147 71,74-42,-103 41,117-56,-1-4,-1-4,-164 19,39-16,95-10,-158 1,153-15,-116-6,238 3,1 1,0-1,0 0,0 0,0 0,0 0,0-1,0 1,1-1,-1 0,0-1,1 1,-5-4,7 5,0 0,0 0,1 0,-1 0,1 0,-1 0,0 0,1 0,0 0,-1 0,1 0,0 0,-1-1,1 1,0 0,0 0,0 0,0 0,0 0,0-2,1 1,0 0,0-1,0 1,0 0,0 0,0 0,1 0,-1 0,1 1,-1-1,1 0,0 1,3-3,26-18,1 2,1 1,0 2,58-21,8-5,66-33,4 8,3 7,202-44,177 17,-460 77,0-1,42-7,212-1,-337 20,0 0,1-1,-1 1,0-2,0 1,0-1,0 0,-1-1,13-5,-10 2,0 0,0-1,-1-1,1 1,14-18,-3 5,1 1,36-24,-39 31,-1-2,0 0,-1 0,-1-2,24-28,-6-2,-16 24,0-1,-2-1,0 0,-2-2,-1 1,-1-2,15-49,-10-10,-5-1,-3-1,-4 1,-10-135,4 202,-1 0,-1 0,0 0,-2 1,0-1,-9-20,10 31,-1 0,0 0,0 0,-1 1,1 0,-2 0,1 0,-1 1,-1 0,1 0,-1 1,0 0,0 0,-11-4,-37-15,-1 3,-1 2,-91-18,91 27,-1 2,-76 0,-122 10,120 2,-19-3,-272 37,330-20,-268 42,39 6,76-11,210-47,-307 63,282-46,61-21,1-1,-1 1,0 0,1 0,0 0,0 0,0 1,0 0,0 0,-4 7,7-10,1-1,-1 1,1 0,0-1,0 1,-1 0,1 0,0 0,0-1,0 1,-1 0,1 0,0 0,0-1,0 1,1 0,-1 0,0 0,0-1,0 1,1 0,-1 0,0-1,1 1,-1 0,0 0,1-1,-1 1,1-1,-1 1,1 0,-1-1,1 1,0-1,-1 1,1-1,0 1,-1-1,1 0,0 1,0-1,-1 0,1 0,0 1,1-1,42 7,237-12,-113-1,1042 65,-714-15,0-31,-472-13,30-1,-52 1,1 0,-1 0,1-1,-1 1,0-1,1 0,-1 0,1 0,-1 0,0 0,0 0,0-1,0 1,0 0,0-1,2-2,-4 4,1 0,-1-1,0 1,0 0,0-1,1 1,-1-1,0 1,0 0,0-1,0 1,0-1,0 1,0 0,0-1,0 1,0-1,0 1,0 0,0-1,0 1,0-1,0 1,0-1,0 1,-1 0,1-1,0 1,0 0,0-1,-1 1,1 0,-1-1,-15-9,-23 0,-889-187,-755-78,1148 252,340 21,-156-26,50 1,195 21,0-5,2-4,-1-5,2-5,1-4,-154-66,181 68,59 22,-1-1,0 0,1-1,0 0,1-2,-21-13,33 20,0-1,1 1,-1-1,1 0,-1 0,1 0,0 0,0 0,0 0,0 0,0-1,1 1,0-1,0 1,0-1,0 0,0-4,1 6,0 0,0 0,1 0,-1 0,1 0,0 0,-1 1,1-1,0 0,0 0,0 0,0 1,1-1,-1 0,0 1,1-1,-1 1,1 0,-1-1,1 1,0 0,-1 0,1 0,0 0,0 0,0 1,0-1,0 1,0-1,0 1,0-1,2 1,12-3,1 0,-1 1,1 1,-1 1,1 0,-1 1,1 1,-1 1,17 4,-29-5,-1 1,0-1,1 0,-1 1,0 0,-1 0,1 0,0 0,-1 0,0 0,1 1,-2-1,1 1,0 0,-1-1,1 1,1 7,2 9,-1 0,1 23,-4-35,19 187,12 97,11 201,-40 4,-4-276,-16 30,3-66,13-393,4-103,11 178,0-21,-12-252,-3 210,1 187,-1-1,0 1,0 0,-1-1,0 1,-7-17,8 24,1 0,-1 0,0 0,0 0,0 0,0 0,0 1,-1-1,1 0,0 0,-1 1,1-1,-1 1,0 0,0-1,1 1,-1 0,0 0,0 0,0 0,0 0,0 0,0 1,-1-1,1 1,0 0,0-1,0 1,0 0,-1 0,1 0,0 1,0-1,0 0,-4 2,2 0,0 0,1 0,-1 0,0 0,1 1,-1 0,1 0,0 0,0 0,0 0,0 0,-3 7,-28 52,20-35,-10 26,2 1,2 1,-20 93,-11 33,42-152,2 2,0-1,2 1,-1 40,7 128,2-79,-3 613,-1-729,1 1,1 0,-1 0,1 0,0 0,0 0,0 0,1 0,0-1,-1 1,2-1,4 9,-5-11,0 0,0-1,0 1,0 0,0-1,0 1,0-1,1 1,-1-1,1 0,-1 0,1 0,-1-1,1 1,-1-1,1 1,0-1,-1 0,1 0,0 0,-1 0,1 0,0-1,-1 1,6-2,11-5,0 1,0-2,22-13,28-11,-38 21,0 1,0 2,1 1,0 2,0 1,0 1,40 2,419 4,-318-4,-150 0,0-2,-1 0,1-2,36-12,-34 9,1 1,0 1,28-2,86-8,-67 7,76 0,54 8,199 4,-348 3,97 24,-62-11,-60-12,49 20,-19-7,-38-15,0-1,0-1,0 0,1-2,27-2,-24 0,0 2,0 0,39 8,31 10,121 11,-104-19,145 8,-95-5,-24 0,-73-8,90 19,-91-13,99 7,445-17,-296-5,-177 2,156 3,-192 11,-68-8,0-1,47 0,-69-4,1-1,-1 0,1-1,-1 0,1 0,-1-1,0 0,0-1,-1 0,1 0,-1-1,12-8,0-3,-1 0,0-2,-1 0,-1-2,16-21,-30 36,0 0,-1 1,0-1,0 0,0 0,-1 0,1-1,-1 1,-1 0,1 0,-1-1,1 1,-2 0,1-1,-2-7,-2-6,-1 0,-1 1,-8-19,-6-20,-19-114,9 32,10 62,-54-185,-10 11,49 139,-4-12,-28-174,47 158,6-1,5-151,10-573,0 843,1 1,8-36,-5 36,-2-1,2-27,-5 47,0-1,0 1,0 0,0-1,-1 1,1 0,-1-1,0 1,1 0,-1 0,0-1,0 1,-1 0,1 0,0 0,-1 0,1 1,-1-1,1 0,-3-1,0 1,1-1,-1 1,0 0,0 1,0-1,0 1,0-1,0 1,0 0,-7 0,-5 0,-1 1,0 1,0 0,-27 6,-182 49,-26 4,-493 81,587-109,-186 11,-417 46,374-51,108-15,-137 38,20-19,286-34,-4 0,-161 19,-118 8,-3-34,211-2,-32 17,23-1,65-15,184 63,-19-10,-2 1,-3 1,-2 2,-3 1,38 121,-39-82,-4 1,-5 1,5 109,37 309,-38-365,-10-92,3-1,2 0,3-1,2 0,3-2,2-1,3-1,38 57,-62-105,0-1,0 0,0 1,0-2,1 1,0 0,0-1,0 0,0 0,1 0,-1-1,1 0,0 0,7 2,-8-4,-1 0,1 0,0 0,0-1,-1 0,1 0,0 0,0-1,-1 1,1-1,0 0,-1-1,1 1,-1-1,1 0,-1 0,0 0,0 0,0-1,4-3,20-19,-2-1,-1-1,-1-1,-1-1,27-47,-12 21,348-433,38 36,-284 317,-136 130,0 0,0-1,-1 1,0-1,0 0,0 0,-1 0,0 0,0 0,0-1,-1 1,0-1,0 1,-1-1,1 1,-2-1,1 1,-1-1,0 1,0-1,0 1,-1-1,0 1,-1 0,1 0,-1 0,0 0,-1 1,1-1,-1 1,0 0,-1 0,-6-6,3 4,-2 1,1-1,-1 2,0 0,0 0,0 0,-1 1,0 1,0 0,0 0,0 1,0 1,0 0,0 0,-1 1,1 1,0-1,-13 4,-1 2,0 1,0 1,1 1,0 1,1 2,-43 27,-298 182,-20-30,299-160,-114 25,78-25,57-13,-80 34,82-29,-15 8,122-52,58-19,-56 23,91-45,-91 35,-2-2,-1-2,-1-2,-2-2,-1-2,-2-1,-2-2,-2-1,54-83,-49 62,-17 29,-1-2,26-57,-43 82,0-1,-1 1,0-1,0 1,-1-1,-1 0,0 1,0-1,-1 0,-1 0,0 0,0 0,-1 1,-4-15,5 20,-1 1,0-1,0 1,-1 0,0 0,1 0,-1 0,0 0,-1 0,1 1,-1 0,1-1,-1 1,0 1,0-1,0 1,-1-1,1 1,-1 0,1 1,-1-1,0 1,1 0,-10-1,4 1,-1 0,1 1,0 1,0 0,0 0,0 1,0 0,0 0,1 1,-19 9,8-2,2 2,-1 0,1 1,1 1,-27 27,-67 89,70-79,19-23,-34 53,50-72,1 1,0 0,0 0,1 1,1-1,0 1,0 0,1 0,-2 19,4-27,0-1,1 0,-1 1,0-1,1 0,-1 1,1-1,0 0,0 1,0-1,0 0,0 0,0 0,1 0,-1 0,1 0,-1 0,1-1,0 1,0 0,0-1,0 0,0 1,0-1,0 0,0 0,0 0,0 0,5 1,5 1,1-1,-1 0,1-1,19 0,-18-1,586-15,-392 4,2180-24,-1455 95,54 1,-936-59,23 0,96-10,-80-9,-82 16,0-2,0 1,0-1,0-1,-1 1,0-1,1-1,11-8,-16 9,0 0,0-1,0 1,0 0,-1-1,1 0,-1 1,0-1,-1 0,1 0,-1 0,0 0,0 0,-1 0,1-1,-1 1,0 0,-1 0,-1-10,-2-4,0 0,-2 0,-14-34,8 27,1-1,2 0,0 0,2-1,1 0,-4-45,8 35,-1 1,-2-1,-2 1,-1 0,-24-63,8 29,19 51,-2 1,0 0,-1 0,0 1,-2 0,-14-21,23 38,1 0,0 0,-1 1,1-1,-1 0,1 1,-1-1,0 0,1 1,-1-1,0 1,1-1,-1 1,0-1,1 1,-1 0,0-1,0 1,0 0,1-1,-1 1,0 0,0 0,0 0,0 0,-1 0,1 1,0-1,1 1,-1 0,0 0,1-1,-1 1,0 0,1 0,-1 0,1 0,-1 0,1 0,0 0,-1 0,1 0,0 0,0 2,-3 56,3-53,1 20,2-1,9 43,2 8,-11-53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8.xml"/><Relationship Id="rId5" Type="http://schemas.openxmlformats.org/officeDocument/2006/relationships/image" Target="../media/image40.svg"/><Relationship Id="rId4" Type="http://schemas.openxmlformats.org/officeDocument/2006/relationships/image" Target="../media/image39.png"/></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45.png"/><Relationship Id="rId1" Type="http://schemas.openxmlformats.org/officeDocument/2006/relationships/slideLayout" Target="../slideLayouts/slideLayout18.xml"/><Relationship Id="rId6" Type="http://schemas.openxmlformats.org/officeDocument/2006/relationships/image" Target="../media/image47.png"/><Relationship Id="rId5" Type="http://schemas.openxmlformats.org/officeDocument/2006/relationships/customXml" Target="../ink/ink2.xml"/><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53.png"/><Relationship Id="rId1" Type="http://schemas.openxmlformats.org/officeDocument/2006/relationships/slideLayout" Target="../slideLayouts/slideLayout18.xml"/><Relationship Id="rId4" Type="http://schemas.openxmlformats.org/officeDocument/2006/relationships/image" Target="../media/image54.png"/></Relationships>
</file>

<file path=ppt/slides/_rels/slide19.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p>
          <a:p>
            <a:pPr algn="ctr"/>
            <a:r>
              <a:rPr lang="en-GB" sz="4000" dirty="0"/>
              <a:t>BMHP6020_BIRM – Independent Project</a:t>
            </a:r>
          </a:p>
          <a:p>
            <a:pPr algn="ctr"/>
            <a:r>
              <a:rPr lang="en-GB" sz="4000" b="1" u="sng" dirty="0"/>
              <a:t>Chapter 2  - Literature Review (Systematic)</a:t>
            </a:r>
          </a:p>
          <a:p>
            <a:pPr algn="ctr"/>
            <a:endParaRPr lang="en-GB" sz="4000" dirty="0"/>
          </a:p>
          <a:p>
            <a:pPr algn="ctr"/>
            <a:r>
              <a:rPr lang="en-GB" sz="4000" dirty="0"/>
              <a:t>Lecturer – Chloe Harries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4000" dirty="0"/>
              <a:t>Welcome to Chapter 2 –  Literature Review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640790"/>
            <a:ext cx="7844053" cy="3891985"/>
          </a:xfrm>
        </p:spPr>
        <p:txBody>
          <a:bodyPr>
            <a:normAutofit/>
          </a:bodyPr>
          <a:lstStyle/>
          <a:p>
            <a:pPr>
              <a:lnSpc>
                <a:spcPct val="150000"/>
              </a:lnSpc>
            </a:pPr>
            <a:r>
              <a:rPr lang="en-GB" sz="2200" dirty="0"/>
              <a:t>This PowerPoint highlights key information regarding Chapter 2 of your dissertation. </a:t>
            </a:r>
          </a:p>
          <a:p>
            <a:pPr>
              <a:lnSpc>
                <a:spcPct val="150000"/>
              </a:lnSpc>
            </a:pPr>
            <a:r>
              <a:rPr lang="en-GB" sz="2200" dirty="0"/>
              <a:t>Each heading which has been provided in the </a:t>
            </a:r>
            <a:r>
              <a:rPr lang="en-GB" sz="2200" b="1" dirty="0"/>
              <a:t>‘Dissertation Template’</a:t>
            </a:r>
            <a:r>
              <a:rPr lang="en-GB" sz="2200" dirty="0"/>
              <a:t> will be broken down. </a:t>
            </a:r>
          </a:p>
          <a:p>
            <a:pPr>
              <a:lnSpc>
                <a:spcPct val="150000"/>
              </a:lnSpc>
            </a:pPr>
            <a:r>
              <a:rPr lang="en-GB" sz="2200" dirty="0"/>
              <a:t>You will be expected to highlight any section you do not understand and speak with your lecturer about this at an appropriate point.  </a:t>
            </a:r>
          </a:p>
        </p:txBody>
      </p:sp>
      <p:pic>
        <p:nvPicPr>
          <p:cNvPr id="7" name="Graphic 6" descr="Graduation cap">
            <a:extLst>
              <a:ext uri="{FF2B5EF4-FFF2-40B4-BE49-F238E27FC236}">
                <a16:creationId xmlns:a16="http://schemas.microsoft.com/office/drawing/2014/main" id="{656C887C-422D-D9C4-8FCC-C13EDCE33F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01996" y="2391536"/>
            <a:ext cx="3651349" cy="3651349"/>
          </a:xfrm>
          <a:prstGeom prst="rect">
            <a:avLst/>
          </a:prstGeom>
        </p:spPr>
      </p:pic>
    </p:spTree>
    <p:extLst>
      <p:ext uri="{BB962C8B-B14F-4D97-AF65-F5344CB8AC3E}">
        <p14:creationId xmlns:p14="http://schemas.microsoft.com/office/powerpoint/2010/main" val="61073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t>What is a Systematic Literature Review?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872160" cy="4040205"/>
          </a:xfrm>
        </p:spPr>
        <p:txBody>
          <a:bodyPr>
            <a:normAutofit fontScale="85000" lnSpcReduction="20000"/>
          </a:bodyPr>
          <a:lstStyle/>
          <a:p>
            <a:pPr>
              <a:lnSpc>
                <a:spcPct val="170000"/>
              </a:lnSpc>
            </a:pPr>
            <a:r>
              <a:rPr lang="en-GB" sz="2400" dirty="0"/>
              <a:t>A systematic literature review can be defined as ‘concise summaries of the best available literature and evidence that address a title or question for study’ (Aveyard, 2019).  </a:t>
            </a:r>
          </a:p>
          <a:p>
            <a:pPr>
              <a:lnSpc>
                <a:spcPct val="170000"/>
              </a:lnSpc>
            </a:pPr>
            <a:r>
              <a:rPr lang="en-GB" sz="2400" dirty="0"/>
              <a:t>It establishes the best information (journals, books, evidence) possible to aid in answering or developing your analysis. </a:t>
            </a:r>
          </a:p>
          <a:p>
            <a:pPr>
              <a:lnSpc>
                <a:spcPct val="170000"/>
              </a:lnSpc>
            </a:pPr>
            <a:r>
              <a:rPr lang="en-GB" sz="2400" dirty="0"/>
              <a:t>The literature review is also an opportunity to highlight information which is important – e.g. you may find something which can be used later in your discussion (a theme). </a:t>
            </a:r>
          </a:p>
        </p:txBody>
      </p:sp>
      <p:pic>
        <p:nvPicPr>
          <p:cNvPr id="5" name="Graphic 4" descr="Graph and note paper pads with pencil">
            <a:extLst>
              <a:ext uri="{FF2B5EF4-FFF2-40B4-BE49-F238E27FC236}">
                <a16:creationId xmlns:a16="http://schemas.microsoft.com/office/drawing/2014/main" id="{E744297F-D9ED-D061-1503-5640A6256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91662" y="2746489"/>
            <a:ext cx="3517084" cy="3517084"/>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t>How do I start a Systematic Literature Review?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885886" cy="4040205"/>
          </a:xfrm>
        </p:spPr>
        <p:txBody>
          <a:bodyPr>
            <a:normAutofit fontScale="92500" lnSpcReduction="10000"/>
          </a:bodyPr>
          <a:lstStyle/>
          <a:p>
            <a:pPr>
              <a:lnSpc>
                <a:spcPct val="160000"/>
              </a:lnSpc>
            </a:pPr>
            <a:r>
              <a:rPr lang="en-GB" sz="2400" dirty="0"/>
              <a:t>In the next few slides we will use the step by step guide to conducting a systematic literature review. </a:t>
            </a:r>
          </a:p>
          <a:p>
            <a:pPr>
              <a:lnSpc>
                <a:spcPct val="160000"/>
              </a:lnSpc>
            </a:pPr>
            <a:r>
              <a:rPr lang="en-GB" sz="2400" dirty="0"/>
              <a:t>You will need to have 4-6 articles which are related to your topic – these will be </a:t>
            </a:r>
            <a:r>
              <a:rPr lang="en-GB" sz="2400" b="1" dirty="0"/>
              <a:t>‘core articles’ </a:t>
            </a:r>
            <a:r>
              <a:rPr lang="en-GB" sz="2400" dirty="0"/>
              <a:t>which are the best available information in relation to your topic and what you plan on researching. </a:t>
            </a:r>
          </a:p>
          <a:p>
            <a:pPr>
              <a:lnSpc>
                <a:spcPct val="160000"/>
              </a:lnSpc>
            </a:pPr>
            <a:r>
              <a:rPr lang="en-GB" sz="2400" dirty="0"/>
              <a:t>The next slides will demonstrate how to find these articles and how to use them to conduct your systematic literature review. </a:t>
            </a:r>
          </a:p>
        </p:txBody>
      </p:sp>
      <p:pic>
        <p:nvPicPr>
          <p:cNvPr id="6" name="Graphic 5" descr="A stack of books">
            <a:extLst>
              <a:ext uri="{FF2B5EF4-FFF2-40B4-BE49-F238E27FC236}">
                <a16:creationId xmlns:a16="http://schemas.microsoft.com/office/drawing/2014/main" id="{225D72CD-8371-856E-7878-17A30ED5F360}"/>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17418" t="14974" r="20947" b="14073"/>
          <a:stretch/>
        </p:blipFill>
        <p:spPr>
          <a:xfrm>
            <a:off x="9078686" y="2677886"/>
            <a:ext cx="2817940" cy="3243943"/>
          </a:xfrm>
          <a:prstGeom prst="rect">
            <a:avLst/>
          </a:prstGeom>
        </p:spPr>
      </p:pic>
    </p:spTree>
    <p:extLst>
      <p:ext uri="{BB962C8B-B14F-4D97-AF65-F5344CB8AC3E}">
        <p14:creationId xmlns:p14="http://schemas.microsoft.com/office/powerpoint/2010/main" val="3682386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2"/>
            <a:ext cx="11594969" cy="1325563"/>
          </a:xfrm>
        </p:spPr>
        <p:txBody>
          <a:bodyPr>
            <a:normAutofit/>
          </a:bodyPr>
          <a:lstStyle/>
          <a:p>
            <a:r>
              <a:rPr lang="en-GB" sz="4000" dirty="0"/>
              <a:t>How do I find my </a:t>
            </a:r>
            <a:r>
              <a:rPr lang="en-GB" sz="4000" b="1" dirty="0"/>
              <a:t>‘core articles’</a:t>
            </a:r>
            <a:r>
              <a:rPr lang="en-GB" sz="4000" dirty="0"/>
              <a:t>?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057400"/>
            <a:ext cx="9201572" cy="4702629"/>
          </a:xfrm>
        </p:spPr>
        <p:txBody>
          <a:bodyPr>
            <a:normAutofit lnSpcReduction="10000"/>
          </a:bodyPr>
          <a:lstStyle/>
          <a:p>
            <a:pPr>
              <a:lnSpc>
                <a:spcPct val="160000"/>
              </a:lnSpc>
            </a:pPr>
            <a:r>
              <a:rPr lang="en-GB" sz="1600" b="1" dirty="0"/>
              <a:t>Step 1</a:t>
            </a:r>
            <a:r>
              <a:rPr lang="en-GB" sz="1600" dirty="0"/>
              <a:t> – Have your title of your dissertation ready. </a:t>
            </a:r>
          </a:p>
          <a:p>
            <a:pPr>
              <a:lnSpc>
                <a:spcPct val="160000"/>
              </a:lnSpc>
            </a:pPr>
            <a:r>
              <a:rPr lang="en-GB" sz="1600" b="1" dirty="0"/>
              <a:t>Step 2</a:t>
            </a:r>
            <a:r>
              <a:rPr lang="en-GB" sz="1600" dirty="0"/>
              <a:t> – Take your title and add this into a search engine or ‘journal data base’ – this will bring up information (journals, books, evidence) in relation to your title. </a:t>
            </a:r>
          </a:p>
          <a:p>
            <a:pPr>
              <a:lnSpc>
                <a:spcPct val="160000"/>
              </a:lnSpc>
            </a:pPr>
            <a:r>
              <a:rPr lang="en-GB" sz="1600" b="1" dirty="0"/>
              <a:t>Step 3 </a:t>
            </a:r>
            <a:r>
              <a:rPr lang="en-GB" sz="1600" dirty="0"/>
              <a:t>– filter your search (date, language, country, field of study etc.) to ensure the most relevant results. </a:t>
            </a:r>
          </a:p>
          <a:p>
            <a:pPr>
              <a:lnSpc>
                <a:spcPct val="160000"/>
              </a:lnSpc>
            </a:pPr>
            <a:r>
              <a:rPr lang="en-GB" sz="1600" b="1" dirty="0"/>
              <a:t>Step 4 </a:t>
            </a:r>
            <a:r>
              <a:rPr lang="en-GB" sz="1600" dirty="0"/>
              <a:t>– Choose an article which helps address your dissertation title, this will usually be the first set of results at the top of the page. </a:t>
            </a:r>
          </a:p>
          <a:p>
            <a:pPr>
              <a:lnSpc>
                <a:spcPct val="160000"/>
              </a:lnSpc>
            </a:pPr>
            <a:r>
              <a:rPr lang="en-GB" sz="1600" b="1" dirty="0"/>
              <a:t>Step 5 </a:t>
            </a:r>
            <a:r>
              <a:rPr lang="en-GB" sz="1600" dirty="0"/>
              <a:t>– Read the article to establish if it will help answer your title or question for study. </a:t>
            </a:r>
          </a:p>
          <a:p>
            <a:pPr>
              <a:lnSpc>
                <a:spcPct val="160000"/>
              </a:lnSpc>
            </a:pPr>
            <a:r>
              <a:rPr lang="en-GB" sz="1600" b="1" dirty="0"/>
              <a:t>Step 6 </a:t>
            </a:r>
            <a:r>
              <a:rPr lang="en-GB" sz="1600" dirty="0"/>
              <a:t>– If it does (yay!) it will be one of your ‘core articles’ if not, repeat the process until you find one which does address Step 5. </a:t>
            </a:r>
          </a:p>
          <a:p>
            <a:pPr>
              <a:lnSpc>
                <a:spcPct val="160000"/>
              </a:lnSpc>
            </a:pPr>
            <a:r>
              <a:rPr lang="en-GB" sz="1600" b="1" dirty="0"/>
              <a:t>Step 7 </a:t>
            </a:r>
            <a:r>
              <a:rPr lang="en-GB" sz="1600" dirty="0"/>
              <a:t>– Repeat the process to find the remaining articles you will need. </a:t>
            </a:r>
          </a:p>
        </p:txBody>
      </p:sp>
      <p:pic>
        <p:nvPicPr>
          <p:cNvPr id="5" name="Graphic 4" descr="A puzzle">
            <a:extLst>
              <a:ext uri="{FF2B5EF4-FFF2-40B4-BE49-F238E27FC236}">
                <a16:creationId xmlns:a16="http://schemas.microsoft.com/office/drawing/2014/main" id="{43A8A849-54C4-9530-D0EB-FE912057A671}"/>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14585" t="15607" r="15670" b="16559"/>
          <a:stretch/>
        </p:blipFill>
        <p:spPr>
          <a:xfrm rot="10800000">
            <a:off x="9361713" y="4105252"/>
            <a:ext cx="2830287" cy="2752748"/>
          </a:xfrm>
          <a:prstGeom prst="rect">
            <a:avLst/>
          </a:prstGeom>
        </p:spPr>
      </p:pic>
    </p:spTree>
    <p:extLst>
      <p:ext uri="{BB962C8B-B14F-4D97-AF65-F5344CB8AC3E}">
        <p14:creationId xmlns:p14="http://schemas.microsoft.com/office/powerpoint/2010/main" val="2531502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2"/>
            <a:ext cx="11594969" cy="1325563"/>
          </a:xfrm>
        </p:spPr>
        <p:txBody>
          <a:bodyPr>
            <a:normAutofit/>
          </a:bodyPr>
          <a:lstStyle/>
          <a:p>
            <a:r>
              <a:rPr lang="en-GB" sz="4000" dirty="0"/>
              <a:t>I’ve found my </a:t>
            </a:r>
            <a:r>
              <a:rPr lang="en-GB" sz="4000" b="1" dirty="0"/>
              <a:t>‘core articles’ </a:t>
            </a:r>
            <a:r>
              <a:rPr lang="en-GB" sz="4000" dirty="0"/>
              <a:t>what now?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144486"/>
            <a:ext cx="9201572" cy="4408714"/>
          </a:xfrm>
        </p:spPr>
        <p:txBody>
          <a:bodyPr>
            <a:normAutofit/>
          </a:bodyPr>
          <a:lstStyle/>
          <a:p>
            <a:pPr>
              <a:lnSpc>
                <a:spcPct val="150000"/>
              </a:lnSpc>
            </a:pPr>
            <a:r>
              <a:rPr lang="en-GB" sz="1600" dirty="0"/>
              <a:t>Great! You have chosen your ‘core articles’ for your literature review! Now is where we put them to use. </a:t>
            </a:r>
          </a:p>
          <a:p>
            <a:pPr>
              <a:lnSpc>
                <a:spcPct val="150000"/>
              </a:lnSpc>
            </a:pPr>
            <a:r>
              <a:rPr lang="en-GB" sz="1600" dirty="0"/>
              <a:t>Next you will take 1 of the ‘core articles’ and you will read through it – highlighting the information below: </a:t>
            </a:r>
            <a:br>
              <a:rPr lang="en-GB" sz="1600" dirty="0"/>
            </a:br>
            <a:endParaRPr lang="en-GB" sz="1600" dirty="0"/>
          </a:p>
          <a:p>
            <a:pPr>
              <a:lnSpc>
                <a:spcPct val="150000"/>
              </a:lnSpc>
            </a:pPr>
            <a:r>
              <a:rPr lang="en-GB" sz="1600" dirty="0">
                <a:ea typeface="Calibri Light" panose="020F0302020204030204" pitchFamily="34" charset="0"/>
                <a:cs typeface="Calibri Light" panose="020F0302020204030204" pitchFamily="34" charset="0"/>
              </a:rPr>
              <a:t>What is the purpose </a:t>
            </a:r>
            <a:r>
              <a:rPr lang="en-GB" sz="1600" dirty="0">
                <a:effectLst/>
                <a:ea typeface="Calibri Light" panose="020F0302020204030204" pitchFamily="34" charset="0"/>
                <a:cs typeface="Calibri Light" panose="020F0302020204030204" pitchFamily="34" charset="0"/>
              </a:rPr>
              <a:t>(what is the article researching?)</a:t>
            </a:r>
          </a:p>
          <a:p>
            <a:pPr>
              <a:lnSpc>
                <a:spcPct val="150000"/>
              </a:lnSpc>
            </a:pPr>
            <a:r>
              <a:rPr lang="en-GB" sz="1600" dirty="0">
                <a:effectLst/>
                <a:ea typeface="Calibri Light" panose="020F0302020204030204" pitchFamily="34" charset="0"/>
                <a:cs typeface="Calibri Light" panose="020F0302020204030204" pitchFamily="34" charset="0"/>
              </a:rPr>
              <a:t>Aim and/or Objective of the article </a:t>
            </a:r>
          </a:p>
          <a:p>
            <a:pPr>
              <a:lnSpc>
                <a:spcPct val="150000"/>
              </a:lnSpc>
            </a:pPr>
            <a:r>
              <a:rPr lang="en-GB" sz="1600" dirty="0">
                <a:effectLst/>
                <a:ea typeface="Calibri Light" panose="020F0302020204030204" pitchFamily="34" charset="0"/>
                <a:cs typeface="Calibri Light" panose="020F0302020204030204" pitchFamily="34" charset="0"/>
              </a:rPr>
              <a:t>Methodology / methods used within the article (including ethics) </a:t>
            </a:r>
          </a:p>
          <a:p>
            <a:pPr>
              <a:lnSpc>
                <a:spcPct val="150000"/>
              </a:lnSpc>
            </a:pPr>
            <a:r>
              <a:rPr lang="en-GB" sz="1600" dirty="0">
                <a:effectLst/>
                <a:ea typeface="Calibri Light" panose="020F0302020204030204" pitchFamily="34" charset="0"/>
                <a:cs typeface="Calibri Light" panose="020F0302020204030204" pitchFamily="34" charset="0"/>
              </a:rPr>
              <a:t>Limitations and Weaknesses identified in the article </a:t>
            </a:r>
          </a:p>
          <a:p>
            <a:pPr>
              <a:lnSpc>
                <a:spcPct val="150000"/>
              </a:lnSpc>
            </a:pPr>
            <a:r>
              <a:rPr lang="en-GB" sz="1600" dirty="0">
                <a:effectLst/>
                <a:ea typeface="Calibri Light" panose="020F0302020204030204" pitchFamily="34" charset="0"/>
                <a:cs typeface="Calibri Light" panose="020F0302020204030204" pitchFamily="34" charset="0"/>
              </a:rPr>
              <a:t>Article Findings (what did the article find out)</a:t>
            </a:r>
          </a:p>
          <a:p>
            <a:pPr>
              <a:lnSpc>
                <a:spcPct val="150000"/>
              </a:lnSpc>
            </a:pPr>
            <a:r>
              <a:rPr lang="en-GB" sz="1600" dirty="0">
                <a:effectLst/>
                <a:ea typeface="Calibri Light" panose="020F0302020204030204" pitchFamily="34" charset="0"/>
                <a:cs typeface="Calibri Light" panose="020F0302020204030204" pitchFamily="34" charset="0"/>
              </a:rPr>
              <a:t>Article Recommendations (what did the article recommend)</a:t>
            </a:r>
          </a:p>
          <a:p>
            <a:pPr>
              <a:lnSpc>
                <a:spcPct val="160000"/>
              </a:lnSpc>
            </a:pPr>
            <a:endParaRPr lang="en-GB" sz="1600" dirty="0"/>
          </a:p>
        </p:txBody>
      </p:sp>
      <p:pic>
        <p:nvPicPr>
          <p:cNvPr id="6" name="Graphic 5" descr="A trophy cup">
            <a:extLst>
              <a:ext uri="{FF2B5EF4-FFF2-40B4-BE49-F238E27FC236}">
                <a16:creationId xmlns:a16="http://schemas.microsoft.com/office/drawing/2014/main" id="{8FF51748-7D2B-F93B-8ACC-34C060E7123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5936" y="2983415"/>
            <a:ext cx="3874585" cy="3874585"/>
          </a:xfrm>
          <a:prstGeom prst="rect">
            <a:avLst/>
          </a:prstGeom>
        </p:spPr>
      </p:pic>
    </p:spTree>
    <p:extLst>
      <p:ext uri="{BB962C8B-B14F-4D97-AF65-F5344CB8AC3E}">
        <p14:creationId xmlns:p14="http://schemas.microsoft.com/office/powerpoint/2010/main" val="1863473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394666"/>
            <a:ext cx="11594969" cy="1325563"/>
          </a:xfrm>
        </p:spPr>
        <p:txBody>
          <a:bodyPr>
            <a:normAutofit/>
          </a:bodyPr>
          <a:lstStyle/>
          <a:p>
            <a:r>
              <a:rPr lang="en-GB" sz="4000" dirty="0"/>
              <a:t>I’ve highlighted the main information from the points in my articles! What now?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3015342"/>
            <a:ext cx="8287172" cy="3537857"/>
          </a:xfrm>
        </p:spPr>
        <p:txBody>
          <a:bodyPr>
            <a:normAutofit/>
          </a:bodyPr>
          <a:lstStyle/>
          <a:p>
            <a:pPr>
              <a:lnSpc>
                <a:spcPct val="150000"/>
              </a:lnSpc>
            </a:pPr>
            <a:r>
              <a:rPr lang="en-GB" sz="1600" dirty="0"/>
              <a:t>Now we start to write. </a:t>
            </a:r>
          </a:p>
          <a:p>
            <a:pPr>
              <a:lnSpc>
                <a:spcPct val="150000"/>
              </a:lnSpc>
            </a:pPr>
            <a:r>
              <a:rPr lang="en-GB" sz="1600" dirty="0">
                <a:effectLst/>
                <a:ea typeface="Calibri Light" panose="020F0302020204030204" pitchFamily="34" charset="0"/>
                <a:cs typeface="Calibri Light" panose="020F0302020204030204" pitchFamily="34" charset="0"/>
              </a:rPr>
              <a:t>Following the ‘Dissertation Template’ for the Chapter 2 section and </a:t>
            </a:r>
            <a:r>
              <a:rPr lang="en-GB" sz="1600" dirty="0">
                <a:ea typeface="Calibri Light" panose="020F0302020204030204" pitchFamily="34" charset="0"/>
                <a:cs typeface="Calibri Light" panose="020F0302020204030204" pitchFamily="34" charset="0"/>
              </a:rPr>
              <a:t>the information you have highlighted in your core articles – write down the information which you have found under each heading. </a:t>
            </a:r>
          </a:p>
          <a:p>
            <a:pPr>
              <a:lnSpc>
                <a:spcPct val="150000"/>
              </a:lnSpc>
            </a:pPr>
            <a:r>
              <a:rPr lang="en-GB" sz="1600" dirty="0">
                <a:ea typeface="Calibri Light" panose="020F0302020204030204" pitchFamily="34" charset="0"/>
                <a:cs typeface="Calibri Light" panose="020F0302020204030204" pitchFamily="34" charset="0"/>
              </a:rPr>
              <a:t>The next few slides highlight some information under each heading with a screen shotted example. </a:t>
            </a:r>
          </a:p>
          <a:p>
            <a:pPr>
              <a:lnSpc>
                <a:spcPct val="150000"/>
              </a:lnSpc>
            </a:pPr>
            <a:r>
              <a:rPr lang="en-GB" sz="1600" dirty="0">
                <a:ea typeface="Calibri Light" panose="020F0302020204030204" pitchFamily="34" charset="0"/>
                <a:cs typeface="Calibri Light" panose="020F0302020204030204" pitchFamily="34" charset="0"/>
              </a:rPr>
              <a:t>You can also view the video in the ‘Chapter 2’ section on Moodle for further guidance and examples will be given in class. </a:t>
            </a:r>
          </a:p>
          <a:p>
            <a:pPr>
              <a:lnSpc>
                <a:spcPct val="150000"/>
              </a:lnSpc>
            </a:pPr>
            <a:endParaRPr lang="en-GB" sz="1600" dirty="0">
              <a:effectLst/>
              <a:ea typeface="Calibri Light" panose="020F0302020204030204" pitchFamily="34" charset="0"/>
              <a:cs typeface="Calibri Light" panose="020F0302020204030204" pitchFamily="34" charset="0"/>
            </a:endParaRPr>
          </a:p>
          <a:p>
            <a:pPr>
              <a:lnSpc>
                <a:spcPct val="160000"/>
              </a:lnSpc>
            </a:pPr>
            <a:endParaRPr lang="en-GB" sz="1600" dirty="0"/>
          </a:p>
        </p:txBody>
      </p:sp>
      <p:pic>
        <p:nvPicPr>
          <p:cNvPr id="5" name="Graphic 4" descr="Pencils with pencil shavings">
            <a:extLst>
              <a:ext uri="{FF2B5EF4-FFF2-40B4-BE49-F238E27FC236}">
                <a16:creationId xmlns:a16="http://schemas.microsoft.com/office/drawing/2014/main" id="{B8B139A9-1178-4DA5-C366-0416011AB6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22771" y="2057447"/>
            <a:ext cx="4572000" cy="4572000"/>
          </a:xfrm>
          <a:prstGeom prst="rect">
            <a:avLst/>
          </a:prstGeom>
        </p:spPr>
      </p:pic>
      <p:pic>
        <p:nvPicPr>
          <p:cNvPr id="8" name="Graphic 7" descr="Pen with solid fill">
            <a:extLst>
              <a:ext uri="{FF2B5EF4-FFF2-40B4-BE49-F238E27FC236}">
                <a16:creationId xmlns:a16="http://schemas.microsoft.com/office/drawing/2014/main" id="{E76EC130-F02B-3CDC-3633-9F365BED133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79914" y="2939094"/>
            <a:ext cx="390734" cy="390734"/>
          </a:xfrm>
          <a:prstGeom prst="rect">
            <a:avLst/>
          </a:prstGeom>
        </p:spPr>
      </p:pic>
    </p:spTree>
    <p:extLst>
      <p:ext uri="{BB962C8B-B14F-4D97-AF65-F5344CB8AC3E}">
        <p14:creationId xmlns:p14="http://schemas.microsoft.com/office/powerpoint/2010/main" val="3032451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Formatting and Headings for Chapter 2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3015342"/>
            <a:ext cx="8287172" cy="3537857"/>
          </a:xfrm>
        </p:spPr>
        <p:txBody>
          <a:bodyPr>
            <a:normAutofit/>
          </a:bodyPr>
          <a:lstStyle/>
          <a:p>
            <a:pPr>
              <a:lnSpc>
                <a:spcPct val="150000"/>
              </a:lnSpc>
            </a:pPr>
            <a:endParaRPr lang="en-GB" sz="1600" dirty="0">
              <a:effectLst/>
              <a:ea typeface="Calibri Light" panose="020F0302020204030204" pitchFamily="34" charset="0"/>
              <a:cs typeface="Calibri Light" panose="020F0302020204030204" pitchFamily="34" charset="0"/>
            </a:endParaRPr>
          </a:p>
          <a:p>
            <a:pPr>
              <a:lnSpc>
                <a:spcPct val="160000"/>
              </a:lnSpc>
            </a:pPr>
            <a:endParaRPr lang="en-GB" sz="1600" dirty="0"/>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7" y="2155371"/>
            <a:ext cx="10518744" cy="458288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600" dirty="0"/>
              <a:t>Your literature review will be formatted following the headings below:  </a:t>
            </a:r>
          </a:p>
          <a:p>
            <a:pPr>
              <a:lnSpc>
                <a:spcPct val="160000"/>
              </a:lnSpc>
            </a:pPr>
            <a:r>
              <a:rPr lang="en-GB" sz="1600" dirty="0"/>
              <a:t>Article 1 – (include the title of the article) </a:t>
            </a:r>
          </a:p>
          <a:p>
            <a:pPr>
              <a:lnSpc>
                <a:spcPct val="160000"/>
              </a:lnSpc>
            </a:pPr>
            <a:r>
              <a:rPr lang="en-GB" sz="1600" dirty="0"/>
              <a:t>Article Reference – (include the full reference for the article here, you will also include this in your reference list)  </a:t>
            </a:r>
          </a:p>
          <a:p>
            <a:pPr>
              <a:lnSpc>
                <a:spcPct val="160000"/>
              </a:lnSpc>
            </a:pPr>
            <a:r>
              <a:rPr lang="en-GB" sz="1600" dirty="0">
                <a:ea typeface="Calibri Light" panose="020F0302020204030204" pitchFamily="34" charset="0"/>
                <a:cs typeface="Calibri Light" panose="020F0302020204030204" pitchFamily="34" charset="0"/>
              </a:rPr>
              <a:t>What is the articles’ purpose </a:t>
            </a:r>
            <a:r>
              <a:rPr lang="en-GB" sz="1600" dirty="0">
                <a:effectLst/>
                <a:ea typeface="Calibri Light" panose="020F0302020204030204" pitchFamily="34" charset="0"/>
                <a:cs typeface="Calibri Light" panose="020F0302020204030204" pitchFamily="34" charset="0"/>
              </a:rPr>
              <a:t>(what is the article researching?)</a:t>
            </a:r>
          </a:p>
          <a:p>
            <a:pPr>
              <a:lnSpc>
                <a:spcPct val="160000"/>
              </a:lnSpc>
            </a:pPr>
            <a:r>
              <a:rPr lang="en-GB" sz="1600" dirty="0">
                <a:effectLst/>
                <a:ea typeface="Calibri Light" panose="020F0302020204030204" pitchFamily="34" charset="0"/>
                <a:cs typeface="Calibri Light" panose="020F0302020204030204" pitchFamily="34" charset="0"/>
              </a:rPr>
              <a:t>Aim and/or Objective of the article </a:t>
            </a:r>
          </a:p>
          <a:p>
            <a:pPr>
              <a:lnSpc>
                <a:spcPct val="160000"/>
              </a:lnSpc>
            </a:pPr>
            <a:r>
              <a:rPr lang="en-GB" sz="1600" dirty="0">
                <a:effectLst/>
                <a:ea typeface="Calibri Light" panose="020F0302020204030204" pitchFamily="34" charset="0"/>
                <a:cs typeface="Calibri Light" panose="020F0302020204030204" pitchFamily="34" charset="0"/>
              </a:rPr>
              <a:t>Methodology / methods used within the article (including ethics if applicable) </a:t>
            </a:r>
          </a:p>
          <a:p>
            <a:pPr>
              <a:lnSpc>
                <a:spcPct val="160000"/>
              </a:lnSpc>
            </a:pPr>
            <a:r>
              <a:rPr lang="en-GB" sz="1600" dirty="0">
                <a:effectLst/>
                <a:ea typeface="Calibri Light" panose="020F0302020204030204" pitchFamily="34" charset="0"/>
                <a:cs typeface="Calibri Light" panose="020F0302020204030204" pitchFamily="34" charset="0"/>
              </a:rPr>
              <a:t>Limitations and Weaknesses identified in the article </a:t>
            </a:r>
          </a:p>
          <a:p>
            <a:pPr>
              <a:lnSpc>
                <a:spcPct val="160000"/>
              </a:lnSpc>
            </a:pPr>
            <a:r>
              <a:rPr lang="en-GB" sz="1600" dirty="0">
                <a:effectLst/>
                <a:ea typeface="Calibri Light" panose="020F0302020204030204" pitchFamily="34" charset="0"/>
                <a:cs typeface="Calibri Light" panose="020F0302020204030204" pitchFamily="34" charset="0"/>
              </a:rPr>
              <a:t>Article Findings (what did the article find out)</a:t>
            </a:r>
          </a:p>
          <a:p>
            <a:pPr>
              <a:lnSpc>
                <a:spcPct val="160000"/>
              </a:lnSpc>
            </a:pPr>
            <a:r>
              <a:rPr lang="en-GB" sz="1600" dirty="0">
                <a:effectLst/>
                <a:ea typeface="Calibri Light" panose="020F0302020204030204" pitchFamily="34" charset="0"/>
                <a:cs typeface="Calibri Light" panose="020F0302020204030204" pitchFamily="34" charset="0"/>
              </a:rPr>
              <a:t>Article Recommendations (what did the article recommend)</a:t>
            </a:r>
          </a:p>
          <a:p>
            <a:pPr>
              <a:lnSpc>
                <a:spcPct val="150000"/>
              </a:lnSpc>
            </a:pPr>
            <a:endParaRPr lang="en-GB" sz="1600" dirty="0">
              <a:ea typeface="Calibri Light" panose="020F0302020204030204" pitchFamily="34" charset="0"/>
              <a:cs typeface="Calibri Light" panose="020F0302020204030204" pitchFamily="34" charset="0"/>
            </a:endParaRPr>
          </a:p>
          <a:p>
            <a:pPr>
              <a:lnSpc>
                <a:spcPct val="160000"/>
              </a:lnSpc>
            </a:pPr>
            <a:endParaRPr lang="en-GB" sz="1600" dirty="0"/>
          </a:p>
        </p:txBody>
      </p:sp>
      <p:pic>
        <p:nvPicPr>
          <p:cNvPr id="12" name="Graphic 11" descr="A molecule">
            <a:extLst>
              <a:ext uri="{FF2B5EF4-FFF2-40B4-BE49-F238E27FC236}">
                <a16:creationId xmlns:a16="http://schemas.microsoft.com/office/drawing/2014/main" id="{6DAE771D-F04E-7FE5-CF0D-51D9EDEDC6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90658" y="2339231"/>
            <a:ext cx="5791200" cy="5791200"/>
          </a:xfrm>
          <a:prstGeom prst="rect">
            <a:avLst/>
          </a:prstGeom>
        </p:spPr>
      </p:pic>
    </p:spTree>
    <p:extLst>
      <p:ext uri="{BB962C8B-B14F-4D97-AF65-F5344CB8AC3E}">
        <p14:creationId xmlns:p14="http://schemas.microsoft.com/office/powerpoint/2010/main" val="3165851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660884" y="2155371"/>
            <a:ext cx="5065003" cy="440871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1800" dirty="0"/>
              <a:t>I have gone onto the UWTSD Library, logged in with my University details e.g. student email and password, chosen a data base search and searched for PubMed as an example (a further list of other databases which you can use is on Moodle).</a:t>
            </a:r>
          </a:p>
          <a:p>
            <a:pPr algn="just">
              <a:lnSpc>
                <a:spcPct val="150000"/>
              </a:lnSpc>
            </a:pPr>
            <a:r>
              <a:rPr lang="en-GB" sz="1800" dirty="0"/>
              <a:t>I have now accessed the PubMed Website and have inputted my title for my dissertation.  </a:t>
            </a:r>
          </a:p>
          <a:p>
            <a:pPr algn="just">
              <a:lnSpc>
                <a:spcPct val="150000"/>
              </a:lnSpc>
            </a:pPr>
            <a:r>
              <a:rPr lang="en-GB" sz="1800" dirty="0"/>
              <a:t>I have chosen my article from PubMed, now I am going to click on the full text to see the article.  </a:t>
            </a:r>
            <a:endParaRPr lang="en-GB" sz="1800" dirty="0">
              <a:ea typeface="Calibri Light" panose="020F0302020204030204" pitchFamily="34" charset="0"/>
              <a:cs typeface="Calibri Light" panose="020F0302020204030204" pitchFamily="34" charset="0"/>
            </a:endParaRPr>
          </a:p>
          <a:p>
            <a:pPr>
              <a:lnSpc>
                <a:spcPct val="150000"/>
              </a:lnSpc>
            </a:pPr>
            <a:endParaRPr lang="en-GB" sz="1500" dirty="0"/>
          </a:p>
        </p:txBody>
      </p:sp>
      <p:pic>
        <p:nvPicPr>
          <p:cNvPr id="5" name="Picture 4">
            <a:extLst>
              <a:ext uri="{FF2B5EF4-FFF2-40B4-BE49-F238E27FC236}">
                <a16:creationId xmlns:a16="http://schemas.microsoft.com/office/drawing/2014/main" id="{5037BD00-7DE7-9042-CD23-FEDE1A6D8569}"/>
              </a:ext>
            </a:extLst>
          </p:cNvPr>
          <p:cNvPicPr>
            <a:picLocks noChangeAspect="1"/>
          </p:cNvPicPr>
          <p:nvPr/>
        </p:nvPicPr>
        <p:blipFill rotWithShape="1">
          <a:blip r:embed="rId2"/>
          <a:srcRect t="12699" r="5238" b="21587"/>
          <a:stretch/>
        </p:blipFill>
        <p:spPr>
          <a:xfrm>
            <a:off x="6091525" y="2339231"/>
            <a:ext cx="6012595" cy="3201598"/>
          </a:xfrm>
          <a:prstGeom prst="rect">
            <a:avLst/>
          </a:prstGeom>
        </p:spPr>
      </p:pic>
      <p:cxnSp>
        <p:nvCxnSpPr>
          <p:cNvPr id="11" name="Straight Arrow Connector 10">
            <a:extLst>
              <a:ext uri="{FF2B5EF4-FFF2-40B4-BE49-F238E27FC236}">
                <a16:creationId xmlns:a16="http://schemas.microsoft.com/office/drawing/2014/main" id="{15FA5827-C207-B562-F130-3344151C8D95}"/>
              </a:ext>
            </a:extLst>
          </p:cNvPr>
          <p:cNvCxnSpPr/>
          <p:nvPr/>
        </p:nvCxnSpPr>
        <p:spPr>
          <a:xfrm flipV="1">
            <a:off x="7271657" y="3461033"/>
            <a:ext cx="2993571" cy="157842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549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3015342"/>
            <a:ext cx="8287172" cy="3537857"/>
          </a:xfrm>
        </p:spPr>
        <p:txBody>
          <a:bodyPr>
            <a:normAutofit/>
          </a:bodyPr>
          <a:lstStyle/>
          <a:p>
            <a:pPr>
              <a:lnSpc>
                <a:spcPct val="150000"/>
              </a:lnSpc>
            </a:pPr>
            <a:endParaRPr lang="en-GB" sz="1600" dirty="0">
              <a:effectLst/>
              <a:ea typeface="Calibri Light" panose="020F0302020204030204" pitchFamily="34" charset="0"/>
              <a:cs typeface="Calibri Light" panose="020F0302020204030204" pitchFamily="34" charset="0"/>
            </a:endParaRPr>
          </a:p>
          <a:p>
            <a:pPr>
              <a:lnSpc>
                <a:spcPct val="160000"/>
              </a:lnSpc>
            </a:pPr>
            <a:endParaRPr lang="en-GB" sz="1600" dirty="0"/>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6" y="2155371"/>
            <a:ext cx="4640459" cy="43978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1800" dirty="0"/>
              <a:t>Now I am going to start writing the headings for my literature review following the formatting provided in the template and on the previous slides: </a:t>
            </a:r>
          </a:p>
          <a:p>
            <a:pPr algn="just">
              <a:lnSpc>
                <a:spcPct val="150000"/>
              </a:lnSpc>
            </a:pPr>
            <a:r>
              <a:rPr lang="en-GB" sz="1800" dirty="0">
                <a:ea typeface="Calibri Light" panose="020F0302020204030204" pitchFamily="34" charset="0"/>
                <a:cs typeface="Calibri Light" panose="020F0302020204030204" pitchFamily="34" charset="0"/>
              </a:rPr>
              <a:t>Article 1 – Rapid Systematic Review: The Impacts of Social Isolation and Loneliness on the Mental Health of Children and Adolescents in the Context of COVID-19</a:t>
            </a:r>
          </a:p>
          <a:p>
            <a:pPr>
              <a:lnSpc>
                <a:spcPct val="150000"/>
              </a:lnSpc>
            </a:pPr>
            <a:endParaRPr lang="en-GB" sz="1500" dirty="0"/>
          </a:p>
        </p:txBody>
      </p:sp>
      <p:pic>
        <p:nvPicPr>
          <p:cNvPr id="7" name="Picture 6">
            <a:extLst>
              <a:ext uri="{FF2B5EF4-FFF2-40B4-BE49-F238E27FC236}">
                <a16:creationId xmlns:a16="http://schemas.microsoft.com/office/drawing/2014/main" id="{33AA3EAA-3F84-1C18-F9BD-F41AC3A683FE}"/>
              </a:ext>
            </a:extLst>
          </p:cNvPr>
          <p:cNvPicPr>
            <a:picLocks noChangeAspect="1"/>
          </p:cNvPicPr>
          <p:nvPr/>
        </p:nvPicPr>
        <p:blipFill rotWithShape="1">
          <a:blip r:embed="rId2"/>
          <a:srcRect l="15185" t="10635" r="20079" b="4444"/>
          <a:stretch/>
        </p:blipFill>
        <p:spPr>
          <a:xfrm>
            <a:off x="5867400" y="1676449"/>
            <a:ext cx="5192486" cy="4540994"/>
          </a:xfrm>
          <a:prstGeom prst="rect">
            <a:avLst/>
          </a:prstGeom>
        </p:spPr>
      </p:pic>
      <p:sp>
        <p:nvSpPr>
          <p:cNvPr id="6" name="Oval 5">
            <a:extLst>
              <a:ext uri="{FF2B5EF4-FFF2-40B4-BE49-F238E27FC236}">
                <a16:creationId xmlns:a16="http://schemas.microsoft.com/office/drawing/2014/main" id="{3DB2D2AF-5AE8-51B8-623C-0ED49C050460}"/>
              </a:ext>
            </a:extLst>
          </p:cNvPr>
          <p:cNvSpPr/>
          <p:nvPr/>
        </p:nvSpPr>
        <p:spPr>
          <a:xfrm>
            <a:off x="6185021" y="2193192"/>
            <a:ext cx="4557243" cy="138248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786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3015342"/>
            <a:ext cx="8287172" cy="3537857"/>
          </a:xfrm>
        </p:spPr>
        <p:txBody>
          <a:bodyPr>
            <a:normAutofit/>
          </a:bodyPr>
          <a:lstStyle/>
          <a:p>
            <a:pPr>
              <a:lnSpc>
                <a:spcPct val="150000"/>
              </a:lnSpc>
            </a:pPr>
            <a:endParaRPr lang="en-GB" sz="1600" dirty="0">
              <a:effectLst/>
              <a:ea typeface="Calibri Light" panose="020F0302020204030204" pitchFamily="34" charset="0"/>
              <a:cs typeface="Calibri Light" panose="020F0302020204030204" pitchFamily="34" charset="0"/>
            </a:endParaRPr>
          </a:p>
          <a:p>
            <a:pPr>
              <a:lnSpc>
                <a:spcPct val="160000"/>
              </a:lnSpc>
            </a:pPr>
            <a:endParaRPr lang="en-GB" sz="1600" dirty="0"/>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7" y="2155371"/>
            <a:ext cx="4869059" cy="3341915"/>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dirty="0">
                <a:effectLst/>
                <a:latin typeface="Calibri" panose="020F0502020204030204" pitchFamily="34" charset="0"/>
              </a:rPr>
              <a:t>Article Reference - Loades, M.E., </a:t>
            </a:r>
            <a:r>
              <a:rPr lang="en-GB" sz="1800" dirty="0" err="1">
                <a:effectLst/>
                <a:latin typeface="Calibri" panose="020F0502020204030204" pitchFamily="34" charset="0"/>
              </a:rPr>
              <a:t>Chatburn</a:t>
            </a:r>
            <a:r>
              <a:rPr lang="en-GB" sz="1800" dirty="0">
                <a:effectLst/>
                <a:latin typeface="Calibri" panose="020F0502020204030204" pitchFamily="34" charset="0"/>
              </a:rPr>
              <a:t>, E., Higson-Sweeney, N., Reynolds, S., </a:t>
            </a:r>
            <a:r>
              <a:rPr lang="en-GB" sz="1800" dirty="0" err="1">
                <a:effectLst/>
                <a:latin typeface="Calibri" panose="020F0502020204030204" pitchFamily="34" charset="0"/>
              </a:rPr>
              <a:t>Shafran</a:t>
            </a:r>
            <a:r>
              <a:rPr lang="en-GB" sz="1800" dirty="0">
                <a:effectLst/>
                <a:latin typeface="Calibri" panose="020F0502020204030204" pitchFamily="34" charset="0"/>
              </a:rPr>
              <a:t>, R., </a:t>
            </a:r>
            <a:r>
              <a:rPr lang="en-GB" sz="1800" dirty="0" err="1">
                <a:effectLst/>
                <a:latin typeface="Calibri" panose="020F0502020204030204" pitchFamily="34" charset="0"/>
              </a:rPr>
              <a:t>Brigden</a:t>
            </a:r>
            <a:r>
              <a:rPr lang="en-GB" sz="1800" dirty="0">
                <a:effectLst/>
                <a:latin typeface="Calibri" panose="020F0502020204030204" pitchFamily="34" charset="0"/>
              </a:rPr>
              <a:t>, A., </a:t>
            </a:r>
            <a:r>
              <a:rPr lang="en-GB" sz="1800" dirty="0" err="1">
                <a:effectLst/>
                <a:latin typeface="Calibri" panose="020F0502020204030204" pitchFamily="34" charset="0"/>
              </a:rPr>
              <a:t>Linney</a:t>
            </a:r>
            <a:r>
              <a:rPr lang="en-GB" sz="1800" dirty="0">
                <a:effectLst/>
                <a:latin typeface="Calibri" panose="020F0502020204030204" pitchFamily="34" charset="0"/>
              </a:rPr>
              <a:t>, C., McManus, M.N., </a:t>
            </a:r>
            <a:r>
              <a:rPr lang="en-GB" sz="1800" dirty="0" err="1">
                <a:effectLst/>
                <a:latin typeface="Calibri" panose="020F0502020204030204" pitchFamily="34" charset="0"/>
              </a:rPr>
              <a:t>Borwick</a:t>
            </a:r>
            <a:r>
              <a:rPr lang="en-GB" sz="1800" dirty="0">
                <a:effectLst/>
                <a:latin typeface="Calibri" panose="020F0502020204030204" pitchFamily="34" charset="0"/>
              </a:rPr>
              <a:t>, C. and Crawley, E. (2020). Rapid Systematic Review: The Impact of Social Isolation and Loneliness on the Mental Health of Children and Adolescents in the Context of COVID-19. </a:t>
            </a:r>
            <a:r>
              <a:rPr lang="en-GB" sz="1800" i="1" dirty="0">
                <a:effectLst/>
                <a:latin typeface="Calibri" panose="020F0502020204030204" pitchFamily="34" charset="0"/>
              </a:rPr>
              <a:t>Journal of the American Academy of Child &amp; Adolescent Psychiatry</a:t>
            </a:r>
            <a:r>
              <a:rPr lang="en-GB" sz="1800" dirty="0">
                <a:effectLst/>
                <a:latin typeface="Calibri" panose="020F0502020204030204" pitchFamily="34" charset="0"/>
              </a:rPr>
              <a:t>, 59(11), pp.1218–1239. Available at: </a:t>
            </a:r>
            <a:r>
              <a:rPr lang="en-GB" sz="1800" dirty="0" err="1">
                <a:effectLst/>
                <a:latin typeface="Calibri" panose="020F0502020204030204" pitchFamily="34" charset="0"/>
              </a:rPr>
              <a:t>doi:https</a:t>
            </a:r>
            <a:r>
              <a:rPr lang="en-GB" sz="1800" dirty="0">
                <a:effectLst/>
                <a:latin typeface="Calibri" panose="020F0502020204030204" pitchFamily="34" charset="0"/>
              </a:rPr>
              <a:t>://doi.org/10.1016/j.jaac.2020.05.009.</a:t>
            </a:r>
          </a:p>
          <a:p>
            <a:pPr>
              <a:lnSpc>
                <a:spcPct val="150000"/>
              </a:lnSpc>
            </a:pPr>
            <a:endParaRPr lang="en-GB" sz="1500" dirty="0"/>
          </a:p>
        </p:txBody>
      </p:sp>
      <p:pic>
        <p:nvPicPr>
          <p:cNvPr id="12" name="Picture 11">
            <a:extLst>
              <a:ext uri="{FF2B5EF4-FFF2-40B4-BE49-F238E27FC236}">
                <a16:creationId xmlns:a16="http://schemas.microsoft.com/office/drawing/2014/main" id="{4AD2F99D-53FA-F75C-D64D-3C595F2F5ADD}"/>
              </a:ext>
            </a:extLst>
          </p:cNvPr>
          <p:cNvPicPr>
            <a:picLocks noChangeAspect="1"/>
          </p:cNvPicPr>
          <p:nvPr/>
        </p:nvPicPr>
        <p:blipFill rotWithShape="1">
          <a:blip r:embed="rId2"/>
          <a:srcRect l="15185" t="10635" r="20079" b="4444"/>
          <a:stretch/>
        </p:blipFill>
        <p:spPr>
          <a:xfrm>
            <a:off x="6523686" y="1703664"/>
            <a:ext cx="5192486" cy="4540994"/>
          </a:xfrm>
          <a:prstGeom prst="rect">
            <a:avLst/>
          </a:prstGeom>
        </p:spPr>
      </p:pic>
      <p:sp>
        <p:nvSpPr>
          <p:cNvPr id="8" name="Oval 7">
            <a:extLst>
              <a:ext uri="{FF2B5EF4-FFF2-40B4-BE49-F238E27FC236}">
                <a16:creationId xmlns:a16="http://schemas.microsoft.com/office/drawing/2014/main" id="{6A7F8722-140F-B7FD-23D0-BC436A7FFF94}"/>
              </a:ext>
            </a:extLst>
          </p:cNvPr>
          <p:cNvSpPr/>
          <p:nvPr/>
        </p:nvSpPr>
        <p:spPr>
          <a:xfrm>
            <a:off x="6836229" y="3210088"/>
            <a:ext cx="4093028" cy="53340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1481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7" y="2155371"/>
            <a:ext cx="4792860" cy="4528457"/>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dirty="0">
                <a:ea typeface="Calibri Light" panose="020F0302020204030204" pitchFamily="34" charset="0"/>
                <a:cs typeface="Calibri Light" panose="020F0302020204030204" pitchFamily="34" charset="0"/>
              </a:rPr>
              <a:t>In order to find the purpose of the article I have used the keyboard shortcut ‘Ctrl F’ which will enable me to ‘find’ what I am looking for. This will bring up a search bar which I can type into so I have typed in the word ‘purpose’ and below is the results. </a:t>
            </a:r>
          </a:p>
          <a:p>
            <a:pPr>
              <a:lnSpc>
                <a:spcPct val="160000"/>
              </a:lnSpc>
            </a:pPr>
            <a:r>
              <a:rPr lang="en-GB" sz="1800" dirty="0">
                <a:ea typeface="Calibri Light" panose="020F0302020204030204" pitchFamily="34" charset="0"/>
                <a:cs typeface="Calibri Light" panose="020F0302020204030204" pitchFamily="34" charset="0"/>
              </a:rPr>
              <a:t>What is the articles purpose - </a:t>
            </a:r>
            <a:r>
              <a:rPr lang="en-GB" sz="1800" b="0" i="0" dirty="0">
                <a:solidFill>
                  <a:srgbClr val="000000"/>
                </a:solidFill>
                <a:effectLst/>
              </a:rPr>
              <a:t>The purpose of this review was to establish what is known about the relationship between loneliness and mental health problems in healthy children and adolescents, and to determine whether disease containment measures including quarantine and social isolation are predictive of future mental health problems.</a:t>
            </a:r>
            <a:endParaRPr lang="en-GB" sz="1500" dirty="0"/>
          </a:p>
        </p:txBody>
      </p:sp>
      <p:pic>
        <p:nvPicPr>
          <p:cNvPr id="9" name="Picture 8">
            <a:extLst>
              <a:ext uri="{FF2B5EF4-FFF2-40B4-BE49-F238E27FC236}">
                <a16:creationId xmlns:a16="http://schemas.microsoft.com/office/drawing/2014/main" id="{37A0710D-6D4D-7320-0419-8C131A49B9A6}"/>
              </a:ext>
            </a:extLst>
          </p:cNvPr>
          <p:cNvPicPr>
            <a:picLocks noChangeAspect="1"/>
          </p:cNvPicPr>
          <p:nvPr/>
        </p:nvPicPr>
        <p:blipFill rotWithShape="1">
          <a:blip r:embed="rId2"/>
          <a:srcRect l="10794" t="3333" r="11587" b="4286"/>
          <a:stretch/>
        </p:blipFill>
        <p:spPr>
          <a:xfrm>
            <a:off x="5554098" y="1513113"/>
            <a:ext cx="6516699" cy="5170715"/>
          </a:xfrm>
          <a:prstGeom prst="rect">
            <a:avLst/>
          </a:prstGeom>
        </p:spPr>
      </p:pic>
      <p:cxnSp>
        <p:nvCxnSpPr>
          <p:cNvPr id="12" name="Straight Arrow Connector 11">
            <a:extLst>
              <a:ext uri="{FF2B5EF4-FFF2-40B4-BE49-F238E27FC236}">
                <a16:creationId xmlns:a16="http://schemas.microsoft.com/office/drawing/2014/main" id="{FF463836-5F4D-2AE8-D411-2A2348ADC808}"/>
              </a:ext>
            </a:extLst>
          </p:cNvPr>
          <p:cNvCxnSpPr/>
          <p:nvPr/>
        </p:nvCxnSpPr>
        <p:spPr>
          <a:xfrm flipV="1">
            <a:off x="5050971" y="1905000"/>
            <a:ext cx="3886200" cy="162197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0F619722-409C-F8D1-CD88-B8BEAFEC3FB0}"/>
                  </a:ext>
                </a:extLst>
              </p14:cNvPr>
              <p14:cNvContentPartPr/>
              <p14:nvPr/>
            </p14:nvContentPartPr>
            <p14:xfrm>
              <a:off x="8655154" y="3634337"/>
              <a:ext cx="2247120" cy="427320"/>
            </p14:xfrm>
          </p:contentPart>
        </mc:Choice>
        <mc:Fallback>
          <p:pic>
            <p:nvPicPr>
              <p:cNvPr id="13" name="Ink 12">
                <a:extLst>
                  <a:ext uri="{FF2B5EF4-FFF2-40B4-BE49-F238E27FC236}">
                    <a16:creationId xmlns:a16="http://schemas.microsoft.com/office/drawing/2014/main" id="{0F619722-409C-F8D1-CD88-B8BEAFEC3FB0}"/>
                  </a:ext>
                </a:extLst>
              </p:cNvPr>
              <p:cNvPicPr/>
              <p:nvPr/>
            </p:nvPicPr>
            <p:blipFill>
              <a:blip r:embed="rId4"/>
              <a:stretch>
                <a:fillRect/>
              </a:stretch>
            </p:blipFill>
            <p:spPr>
              <a:xfrm>
                <a:off x="8601154" y="3526697"/>
                <a:ext cx="2354760" cy="6429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4" name="Ink 13">
                <a:extLst>
                  <a:ext uri="{FF2B5EF4-FFF2-40B4-BE49-F238E27FC236}">
                    <a16:creationId xmlns:a16="http://schemas.microsoft.com/office/drawing/2014/main" id="{6145C6CF-4B82-8D40-7541-0413179F127B}"/>
                  </a:ext>
                </a:extLst>
              </p14:cNvPr>
              <p14:cNvContentPartPr/>
              <p14:nvPr/>
            </p14:nvContentPartPr>
            <p14:xfrm>
              <a:off x="6542314" y="5268017"/>
              <a:ext cx="1969200" cy="67320"/>
            </p14:xfrm>
          </p:contentPart>
        </mc:Choice>
        <mc:Fallback>
          <p:pic>
            <p:nvPicPr>
              <p:cNvPr id="14" name="Ink 13">
                <a:extLst>
                  <a:ext uri="{FF2B5EF4-FFF2-40B4-BE49-F238E27FC236}">
                    <a16:creationId xmlns:a16="http://schemas.microsoft.com/office/drawing/2014/main" id="{6145C6CF-4B82-8D40-7541-0413179F127B}"/>
                  </a:ext>
                </a:extLst>
              </p:cNvPr>
              <p:cNvPicPr/>
              <p:nvPr/>
            </p:nvPicPr>
            <p:blipFill>
              <a:blip r:embed="rId6"/>
              <a:stretch>
                <a:fillRect/>
              </a:stretch>
            </p:blipFill>
            <p:spPr>
              <a:xfrm>
                <a:off x="6488314" y="5160377"/>
                <a:ext cx="2076840" cy="2829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5" name="Ink 14">
                <a:extLst>
                  <a:ext uri="{FF2B5EF4-FFF2-40B4-BE49-F238E27FC236}">
                    <a16:creationId xmlns:a16="http://schemas.microsoft.com/office/drawing/2014/main" id="{454B0018-F13B-C5E1-EFFF-751BAC04330B}"/>
                  </a:ext>
                </a:extLst>
              </p14:cNvPr>
              <p14:cNvContentPartPr/>
              <p14:nvPr/>
            </p14:nvContentPartPr>
            <p14:xfrm>
              <a:off x="6526474" y="5267657"/>
              <a:ext cx="1028160" cy="87840"/>
            </p14:xfrm>
          </p:contentPart>
        </mc:Choice>
        <mc:Fallback>
          <p:pic>
            <p:nvPicPr>
              <p:cNvPr id="15" name="Ink 14">
                <a:extLst>
                  <a:ext uri="{FF2B5EF4-FFF2-40B4-BE49-F238E27FC236}">
                    <a16:creationId xmlns:a16="http://schemas.microsoft.com/office/drawing/2014/main" id="{454B0018-F13B-C5E1-EFFF-751BAC04330B}"/>
                  </a:ext>
                </a:extLst>
              </p:cNvPr>
              <p:cNvPicPr/>
              <p:nvPr/>
            </p:nvPicPr>
            <p:blipFill>
              <a:blip r:embed="rId8"/>
              <a:stretch>
                <a:fillRect/>
              </a:stretch>
            </p:blipFill>
            <p:spPr>
              <a:xfrm>
                <a:off x="6472834" y="5160017"/>
                <a:ext cx="1135800" cy="303480"/>
              </a:xfrm>
              <a:prstGeom prst="rect">
                <a:avLst/>
              </a:prstGeom>
            </p:spPr>
          </p:pic>
        </mc:Fallback>
      </mc:AlternateContent>
      <p:cxnSp>
        <p:nvCxnSpPr>
          <p:cNvPr id="17" name="Straight Arrow Connector 16">
            <a:extLst>
              <a:ext uri="{FF2B5EF4-FFF2-40B4-BE49-F238E27FC236}">
                <a16:creationId xmlns:a16="http://schemas.microsoft.com/office/drawing/2014/main" id="{DCD0C780-0368-76FD-AC78-7FF261110933}"/>
              </a:ext>
            </a:extLst>
          </p:cNvPr>
          <p:cNvCxnSpPr/>
          <p:nvPr/>
        </p:nvCxnSpPr>
        <p:spPr>
          <a:xfrm flipV="1">
            <a:off x="5050971" y="4365171"/>
            <a:ext cx="3460543" cy="97016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9516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7" y="2155371"/>
            <a:ext cx="4792860" cy="45284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dirty="0">
                <a:ea typeface="Calibri Light" panose="020F0302020204030204" pitchFamily="34" charset="0"/>
                <a:cs typeface="Calibri Light" panose="020F0302020204030204" pitchFamily="34" charset="0"/>
              </a:rPr>
              <a:t>Following the same process as before, I have now inputted ‘objective’ into the search bar to provide me with the information below: </a:t>
            </a:r>
          </a:p>
          <a:p>
            <a:pPr>
              <a:lnSpc>
                <a:spcPct val="160000"/>
              </a:lnSpc>
            </a:pPr>
            <a:r>
              <a:rPr lang="en-GB" sz="1800" dirty="0">
                <a:ea typeface="Calibri Light" panose="020F0302020204030204" pitchFamily="34" charset="0"/>
                <a:cs typeface="Calibri Light" panose="020F0302020204030204" pitchFamily="34" charset="0"/>
              </a:rPr>
              <a:t>Aim and/or Objective - </a:t>
            </a:r>
            <a:r>
              <a:rPr lang="en-GB" sz="1800" dirty="0"/>
              <a:t>Disease containment of COVID-19 has necessitated widespread social isolation. We aimed to establish what is known about how loneliness and disease containment measures impact on the mental health in children and adolescents. </a:t>
            </a:r>
            <a:endParaRPr lang="en-GB" sz="1500" dirty="0"/>
          </a:p>
        </p:txBody>
      </p:sp>
      <p:pic>
        <p:nvPicPr>
          <p:cNvPr id="6" name="Picture 5">
            <a:extLst>
              <a:ext uri="{FF2B5EF4-FFF2-40B4-BE49-F238E27FC236}">
                <a16:creationId xmlns:a16="http://schemas.microsoft.com/office/drawing/2014/main" id="{FD13B833-5886-8746-2B4A-0CB6DEEF3433}"/>
              </a:ext>
            </a:extLst>
          </p:cNvPr>
          <p:cNvPicPr>
            <a:picLocks noChangeAspect="1"/>
          </p:cNvPicPr>
          <p:nvPr/>
        </p:nvPicPr>
        <p:blipFill rotWithShape="1">
          <a:blip r:embed="rId2"/>
          <a:srcRect l="15397" t="2540" r="18889"/>
          <a:stretch/>
        </p:blipFill>
        <p:spPr>
          <a:xfrm>
            <a:off x="6332370" y="1360714"/>
            <a:ext cx="5383802" cy="5323114"/>
          </a:xfrm>
          <a:prstGeom prst="rect">
            <a:avLst/>
          </a:prstGeom>
        </p:spPr>
      </p:pic>
      <p:cxnSp>
        <p:nvCxnSpPr>
          <p:cNvPr id="8" name="Straight Arrow Connector 7">
            <a:extLst>
              <a:ext uri="{FF2B5EF4-FFF2-40B4-BE49-F238E27FC236}">
                <a16:creationId xmlns:a16="http://schemas.microsoft.com/office/drawing/2014/main" id="{FEEAB10F-C87F-6D14-DD45-07EBFBE337B7}"/>
              </a:ext>
            </a:extLst>
          </p:cNvPr>
          <p:cNvCxnSpPr/>
          <p:nvPr/>
        </p:nvCxnSpPr>
        <p:spPr>
          <a:xfrm flipV="1">
            <a:off x="5725886" y="1774371"/>
            <a:ext cx="3505200" cy="116477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D05A21F-50B5-B91A-A3AF-E2DD61CD7F10}"/>
              </a:ext>
            </a:extLst>
          </p:cNvPr>
          <p:cNvCxnSpPr/>
          <p:nvPr/>
        </p:nvCxnSpPr>
        <p:spPr>
          <a:xfrm>
            <a:off x="5562600" y="4310741"/>
            <a:ext cx="1208314"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426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6" y="2155371"/>
            <a:ext cx="5315373" cy="45284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400" dirty="0">
                <a:ea typeface="Calibri Light" panose="020F0302020204030204" pitchFamily="34" charset="0"/>
                <a:cs typeface="Calibri Light" panose="020F0302020204030204" pitchFamily="34" charset="0"/>
              </a:rPr>
              <a:t>Following the same process as before, I have now inputted ‘method’ into the search bar to provide me with the information below: </a:t>
            </a:r>
          </a:p>
          <a:p>
            <a:pPr>
              <a:lnSpc>
                <a:spcPct val="160000"/>
              </a:lnSpc>
            </a:pPr>
            <a:r>
              <a:rPr lang="en-GB" sz="1400" dirty="0">
                <a:ea typeface="Calibri Light" panose="020F0302020204030204" pitchFamily="34" charset="0"/>
                <a:cs typeface="Calibri Light" panose="020F0302020204030204" pitchFamily="34" charset="0"/>
              </a:rPr>
              <a:t>Methodology / Methods - </a:t>
            </a:r>
            <a:r>
              <a:rPr lang="en-GB" sz="1400" dirty="0"/>
              <a:t>We conducted a rapid review to provide a timely evidence synthesis to inform urgent healthcare policy decision making. A rapid review adheres to the essential principles of systematic reviews, including scientific rigor, transparency, and reproducibility. It uses “abbreviated” systematic review methodology, including limiting search criteria, faster data extraction, and using narrative synthesis methods.</a:t>
            </a:r>
          </a:p>
          <a:p>
            <a:pPr>
              <a:lnSpc>
                <a:spcPct val="160000"/>
              </a:lnSpc>
            </a:pPr>
            <a:r>
              <a:rPr lang="en-GB" sz="1400" dirty="0"/>
              <a:t>This study did not need to include ethical principles but we can add that into the section as a note. </a:t>
            </a:r>
          </a:p>
        </p:txBody>
      </p:sp>
      <p:pic>
        <p:nvPicPr>
          <p:cNvPr id="4" name="Picture 3">
            <a:extLst>
              <a:ext uri="{FF2B5EF4-FFF2-40B4-BE49-F238E27FC236}">
                <a16:creationId xmlns:a16="http://schemas.microsoft.com/office/drawing/2014/main" id="{DD0D5617-2ACD-FC35-C776-C8DE9F430011}"/>
              </a:ext>
            </a:extLst>
          </p:cNvPr>
          <p:cNvPicPr>
            <a:picLocks noChangeAspect="1"/>
          </p:cNvPicPr>
          <p:nvPr/>
        </p:nvPicPr>
        <p:blipFill rotWithShape="1">
          <a:blip r:embed="rId2"/>
          <a:srcRect l="17196" t="5555" r="18042" b="7302"/>
          <a:stretch/>
        </p:blipFill>
        <p:spPr>
          <a:xfrm>
            <a:off x="6197515" y="1415149"/>
            <a:ext cx="5873282" cy="5268679"/>
          </a:xfrm>
          <a:prstGeom prst="rect">
            <a:avLst/>
          </a:prstGeom>
        </p:spPr>
      </p:pic>
      <p:cxnSp>
        <p:nvCxnSpPr>
          <p:cNvPr id="8" name="Straight Arrow Connector 7">
            <a:extLst>
              <a:ext uri="{FF2B5EF4-FFF2-40B4-BE49-F238E27FC236}">
                <a16:creationId xmlns:a16="http://schemas.microsoft.com/office/drawing/2014/main" id="{FEEAB10F-C87F-6D14-DD45-07EBFBE337B7}"/>
              </a:ext>
            </a:extLst>
          </p:cNvPr>
          <p:cNvCxnSpPr>
            <a:cxnSpLocks/>
          </p:cNvCxnSpPr>
          <p:nvPr/>
        </p:nvCxnSpPr>
        <p:spPr>
          <a:xfrm flipV="1">
            <a:off x="5225141" y="1676449"/>
            <a:ext cx="3940629" cy="67491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D05A21F-50B5-B91A-A3AF-E2DD61CD7F10}"/>
              </a:ext>
            </a:extLst>
          </p:cNvPr>
          <p:cNvCxnSpPr>
            <a:cxnSpLocks/>
          </p:cNvCxnSpPr>
          <p:nvPr/>
        </p:nvCxnSpPr>
        <p:spPr>
          <a:xfrm>
            <a:off x="5791199" y="4049488"/>
            <a:ext cx="794658"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39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6" y="2155371"/>
            <a:ext cx="5315373" cy="45284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500" dirty="0">
                <a:ea typeface="Calibri Light" panose="020F0302020204030204" pitchFamily="34" charset="0"/>
                <a:cs typeface="Calibri Light" panose="020F0302020204030204" pitchFamily="34" charset="0"/>
              </a:rPr>
              <a:t>Following the same process as before, I have now inputted ‘limitation’ into the search bar to provide me with the information below: </a:t>
            </a:r>
          </a:p>
          <a:p>
            <a:pPr>
              <a:lnSpc>
                <a:spcPct val="160000"/>
              </a:lnSpc>
            </a:pPr>
            <a:r>
              <a:rPr lang="en-GB" sz="1500" dirty="0">
                <a:ea typeface="Calibri Light" panose="020F0302020204030204" pitchFamily="34" charset="0"/>
                <a:cs typeface="Calibri Light" panose="020F0302020204030204" pitchFamily="34" charset="0"/>
              </a:rPr>
              <a:t>Limitations / Weaknesses - </a:t>
            </a:r>
            <a:r>
              <a:rPr lang="en-GB" sz="1500" dirty="0"/>
              <a:t>The main limitation of this review is the lack of high-quality studies investigating mental health problems after enforced isolation. All but one study investigated social isolation that was not enforced on young people and was not common across a peer group. The effect of widespread social distancing could mitigate against the social isolation described with increased use of Internet-mediated relationships, which can be beneficial to adolescence.</a:t>
            </a:r>
          </a:p>
        </p:txBody>
      </p:sp>
      <p:pic>
        <p:nvPicPr>
          <p:cNvPr id="5" name="Picture 4">
            <a:extLst>
              <a:ext uri="{FF2B5EF4-FFF2-40B4-BE49-F238E27FC236}">
                <a16:creationId xmlns:a16="http://schemas.microsoft.com/office/drawing/2014/main" id="{F79863FB-241F-A6A5-F70E-3853A570846C}"/>
              </a:ext>
            </a:extLst>
          </p:cNvPr>
          <p:cNvPicPr>
            <a:picLocks noChangeAspect="1"/>
          </p:cNvPicPr>
          <p:nvPr/>
        </p:nvPicPr>
        <p:blipFill rotWithShape="1">
          <a:blip r:embed="rId2"/>
          <a:srcRect l="17619" t="6031" r="19312" b="5397"/>
          <a:stretch/>
        </p:blipFill>
        <p:spPr>
          <a:xfrm>
            <a:off x="6096000" y="1284514"/>
            <a:ext cx="5767008" cy="5399314"/>
          </a:xfrm>
          <a:prstGeom prst="rect">
            <a:avLst/>
          </a:prstGeom>
        </p:spPr>
      </p:pic>
      <p:cxnSp>
        <p:nvCxnSpPr>
          <p:cNvPr id="8" name="Straight Arrow Connector 7">
            <a:extLst>
              <a:ext uri="{FF2B5EF4-FFF2-40B4-BE49-F238E27FC236}">
                <a16:creationId xmlns:a16="http://schemas.microsoft.com/office/drawing/2014/main" id="{FEEAB10F-C87F-6D14-DD45-07EBFBE337B7}"/>
              </a:ext>
            </a:extLst>
          </p:cNvPr>
          <p:cNvCxnSpPr>
            <a:cxnSpLocks/>
          </p:cNvCxnSpPr>
          <p:nvPr/>
        </p:nvCxnSpPr>
        <p:spPr>
          <a:xfrm flipV="1">
            <a:off x="5453743" y="1676449"/>
            <a:ext cx="3712027" cy="113206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D05A21F-50B5-B91A-A3AF-E2DD61CD7F10}"/>
              </a:ext>
            </a:extLst>
          </p:cNvPr>
          <p:cNvCxnSpPr>
            <a:cxnSpLocks/>
          </p:cNvCxnSpPr>
          <p:nvPr/>
        </p:nvCxnSpPr>
        <p:spPr>
          <a:xfrm>
            <a:off x="5366655" y="4550229"/>
            <a:ext cx="3525761"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174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6" y="2155371"/>
            <a:ext cx="5315373" cy="45284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300" dirty="0">
                <a:ea typeface="Calibri Light" panose="020F0302020204030204" pitchFamily="34" charset="0"/>
                <a:cs typeface="Calibri Light" panose="020F0302020204030204" pitchFamily="34" charset="0"/>
              </a:rPr>
              <a:t>Following the same process as before, I have now inputted ‘results’ into the search bar. Usually in academic and medical articles the findings section can also be called ‘results’ so try both methods to help find the information you require. </a:t>
            </a:r>
          </a:p>
          <a:p>
            <a:pPr>
              <a:lnSpc>
                <a:spcPct val="160000"/>
              </a:lnSpc>
            </a:pPr>
            <a:r>
              <a:rPr lang="en-GB" sz="1300" dirty="0">
                <a:ea typeface="Calibri Light" panose="020F0302020204030204" pitchFamily="34" charset="0"/>
                <a:cs typeface="Calibri Light" panose="020F0302020204030204" pitchFamily="34" charset="0"/>
              </a:rPr>
              <a:t>Article Findings - </a:t>
            </a:r>
            <a:r>
              <a:rPr lang="en-GB" sz="1300" dirty="0"/>
              <a:t>We located 4,531 articles (Figure 1), of which 83 articles (80 studies) met the inclusion criteria. Of these, 18 articles (17 studies) reported on the impact of loneliness in individuals with a variety of health conditions, including mental health problems (12 studies), physical health problems (one study) and neurodevelopmental conditions (4 studies). The remaining 65 articles reported on 63 studies that examined the impact of loneliness or disease containment measures on healthy children and adolescents. For the purposes of this rapid review, we will focus our analyses on these 63 studies.</a:t>
            </a:r>
          </a:p>
        </p:txBody>
      </p:sp>
      <p:pic>
        <p:nvPicPr>
          <p:cNvPr id="4" name="Picture 3">
            <a:extLst>
              <a:ext uri="{FF2B5EF4-FFF2-40B4-BE49-F238E27FC236}">
                <a16:creationId xmlns:a16="http://schemas.microsoft.com/office/drawing/2014/main" id="{BE449309-A9CB-4F7A-D953-715143CA3303}"/>
              </a:ext>
            </a:extLst>
          </p:cNvPr>
          <p:cNvPicPr>
            <a:picLocks noChangeAspect="1"/>
          </p:cNvPicPr>
          <p:nvPr/>
        </p:nvPicPr>
        <p:blipFill rotWithShape="1">
          <a:blip r:embed="rId2"/>
          <a:srcRect l="18677" t="4127" r="19312" b="13333"/>
          <a:stretch/>
        </p:blipFill>
        <p:spPr>
          <a:xfrm>
            <a:off x="5964158" y="1314045"/>
            <a:ext cx="5856516" cy="5196908"/>
          </a:xfrm>
          <a:prstGeom prst="rect">
            <a:avLst/>
          </a:prstGeom>
        </p:spPr>
      </p:pic>
      <p:cxnSp>
        <p:nvCxnSpPr>
          <p:cNvPr id="8" name="Straight Arrow Connector 7">
            <a:extLst>
              <a:ext uri="{FF2B5EF4-FFF2-40B4-BE49-F238E27FC236}">
                <a16:creationId xmlns:a16="http://schemas.microsoft.com/office/drawing/2014/main" id="{FEEAB10F-C87F-6D14-DD45-07EBFBE337B7}"/>
              </a:ext>
            </a:extLst>
          </p:cNvPr>
          <p:cNvCxnSpPr>
            <a:cxnSpLocks/>
          </p:cNvCxnSpPr>
          <p:nvPr/>
        </p:nvCxnSpPr>
        <p:spPr>
          <a:xfrm flipV="1">
            <a:off x="5714035" y="1676449"/>
            <a:ext cx="3451735" cy="107711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D05A21F-50B5-B91A-A3AF-E2DD61CD7F10}"/>
              </a:ext>
            </a:extLst>
          </p:cNvPr>
          <p:cNvCxnSpPr>
            <a:cxnSpLocks/>
          </p:cNvCxnSpPr>
          <p:nvPr/>
        </p:nvCxnSpPr>
        <p:spPr>
          <a:xfrm>
            <a:off x="5878281" y="3755571"/>
            <a:ext cx="2796416"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83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475828" y="1013668"/>
            <a:ext cx="11594969" cy="1325563"/>
          </a:xfrm>
        </p:spPr>
        <p:txBody>
          <a:bodyPr>
            <a:normAutofit/>
          </a:bodyPr>
          <a:lstStyle/>
          <a:p>
            <a:r>
              <a:rPr lang="en-GB" sz="4000" dirty="0"/>
              <a:t>Example: 	</a:t>
            </a:r>
          </a:p>
        </p:txBody>
      </p:sp>
      <p:sp>
        <p:nvSpPr>
          <p:cNvPr id="10" name="Content Placeholder 2">
            <a:extLst>
              <a:ext uri="{FF2B5EF4-FFF2-40B4-BE49-F238E27FC236}">
                <a16:creationId xmlns:a16="http://schemas.microsoft.com/office/drawing/2014/main" id="{E9982F82-4EE5-D7F4-D529-0311FAED256C}"/>
              </a:ext>
            </a:extLst>
          </p:cNvPr>
          <p:cNvSpPr txBox="1">
            <a:spLocks/>
          </p:cNvSpPr>
          <p:nvPr/>
        </p:nvSpPr>
        <p:spPr>
          <a:xfrm>
            <a:off x="475826" y="2155371"/>
            <a:ext cx="5315373" cy="45284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300" dirty="0">
                <a:ea typeface="Calibri Light" panose="020F0302020204030204" pitchFamily="34" charset="0"/>
                <a:cs typeface="Calibri Light" panose="020F0302020204030204" pitchFamily="34" charset="0"/>
              </a:rPr>
              <a:t>Recommendations can usually be found at the end of the article or can be within the abstract. There is usually a section which is dedicated to the recommendations for future practice. </a:t>
            </a:r>
          </a:p>
          <a:p>
            <a:pPr>
              <a:lnSpc>
                <a:spcPct val="160000"/>
              </a:lnSpc>
            </a:pPr>
            <a:r>
              <a:rPr lang="en-GB" sz="1300" dirty="0">
                <a:ea typeface="Calibri Light" panose="020F0302020204030204" pitchFamily="34" charset="0"/>
                <a:cs typeface="Calibri Light" panose="020F0302020204030204" pitchFamily="34" charset="0"/>
              </a:rPr>
              <a:t>Article Recommendations – </a:t>
            </a:r>
            <a:r>
              <a:rPr lang="en-GB" sz="1300" dirty="0"/>
              <a:t>The rapid review suggests that loneliness that may result from disease containment measures in the COVID-19 context could be associated with subsequent mental health problems in young people. Strategies to prevent the development of such problems should be an international priority</a:t>
            </a:r>
            <a:r>
              <a:rPr lang="en-GB" sz="1300" dirty="0">
                <a:ea typeface="Calibri Light" panose="020F0302020204030204" pitchFamily="34" charset="0"/>
                <a:cs typeface="Calibri Light" panose="020F0302020204030204" pitchFamily="34" charset="0"/>
              </a:rPr>
              <a:t> </a:t>
            </a:r>
            <a:r>
              <a:rPr lang="en-GB" sz="1300" dirty="0"/>
              <a:t>Children and adolescents are probably more likely to experience high rates of depression and most likely anxiety during and after enforced isolation ends. This may increase as enforced isolation continues. Clinical services should offer preventive support and early intervention where possible and be prepared for an increase in mental health problems.</a:t>
            </a:r>
          </a:p>
        </p:txBody>
      </p:sp>
      <p:pic>
        <p:nvPicPr>
          <p:cNvPr id="5" name="Picture 4">
            <a:extLst>
              <a:ext uri="{FF2B5EF4-FFF2-40B4-BE49-F238E27FC236}">
                <a16:creationId xmlns:a16="http://schemas.microsoft.com/office/drawing/2014/main" id="{F3ED8374-7398-BF62-B221-DAE421A89B66}"/>
              </a:ext>
            </a:extLst>
          </p:cNvPr>
          <p:cNvPicPr>
            <a:picLocks noChangeAspect="1"/>
          </p:cNvPicPr>
          <p:nvPr/>
        </p:nvPicPr>
        <p:blipFill rotWithShape="1">
          <a:blip r:embed="rId2"/>
          <a:srcRect l="18678" t="6189" r="18676" b="11429"/>
          <a:stretch/>
        </p:blipFill>
        <p:spPr>
          <a:xfrm>
            <a:off x="5954480" y="1424140"/>
            <a:ext cx="5999488" cy="5259688"/>
          </a:xfrm>
          <a:prstGeom prst="rect">
            <a:avLst/>
          </a:prstGeom>
        </p:spPr>
      </p:pic>
      <p:cxnSp>
        <p:nvCxnSpPr>
          <p:cNvPr id="16" name="Straight Arrow Connector 15">
            <a:extLst>
              <a:ext uri="{FF2B5EF4-FFF2-40B4-BE49-F238E27FC236}">
                <a16:creationId xmlns:a16="http://schemas.microsoft.com/office/drawing/2014/main" id="{CD05A21F-50B5-B91A-A3AF-E2DD61CD7F10}"/>
              </a:ext>
            </a:extLst>
          </p:cNvPr>
          <p:cNvCxnSpPr>
            <a:cxnSpLocks/>
          </p:cNvCxnSpPr>
          <p:nvPr/>
        </p:nvCxnSpPr>
        <p:spPr>
          <a:xfrm>
            <a:off x="5878281" y="3755571"/>
            <a:ext cx="2796416"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Rectángulo 21">
            <a:extLst>
              <a:ext uri="{FF2B5EF4-FFF2-40B4-BE49-F238E27FC236}">
                <a16:creationId xmlns:a16="http://schemas.microsoft.com/office/drawing/2014/main" id="{D96C93BA-3A9E-469E-8E34-193F2AE14409}"/>
              </a:ext>
            </a:extLst>
          </p:cNvPr>
          <p:cNvSpPr/>
          <p:nvPr/>
        </p:nvSpPr>
        <p:spPr>
          <a:xfrm>
            <a:off x="8834846" y="2645434"/>
            <a:ext cx="2194560" cy="1097280"/>
          </a:xfrm>
          <a:prstGeom prst="rect">
            <a:avLst/>
          </a:prstGeom>
          <a:solidFill>
            <a:srgbClr val="FFFC00">
              <a:alpha val="5000"/>
            </a:srgbClr>
          </a:solidFill>
          <a:ln w="108000">
            <a:solidFill>
              <a:srgbClr val="FFFC00"/>
            </a:solidFill>
          </a:ln>
        </p:spPr>
        <p:style>
          <a:lnRef idx="2">
            <a:schemeClr val="accent1">
              <a:shade val="15000"/>
            </a:schemeClr>
          </a:lnRef>
          <a:fillRef idx="1">
            <a:schemeClr val="accent1"/>
          </a:fillRef>
          <a:effectRef idx="0">
            <a:schemeClr val="accent1"/>
          </a:effectRef>
          <a:fontRef idx="minor">
            <a:schemeClr val="lt1"/>
          </a:fontRef>
        </p:style>
        <p:txBody>
          <a:bodyPr wrap="none" rtlCol="0" anchor="ctr" anchorCtr="1"/>
          <a:lstStyle/>
          <a:p>
            <a:endParaRPr lang="en-US">
              <a:solidFill>
                <a:srgbClr val="FFFC00"/>
              </a:solidFill>
            </a:endParaRPr>
          </a:p>
        </p:txBody>
      </p:sp>
      <mc:AlternateContent xmlns:mc="http://schemas.openxmlformats.org/markup-compatibility/2006">
        <mc:Choice xmlns:p14="http://schemas.microsoft.com/office/powerpoint/2010/main" Requires="p14">
          <p:contentPart p14:bwMode="auto" r:id="rId3">
            <p14:nvContentPartPr>
              <p14:cNvPr id="9" name="Ink 8">
                <a:extLst>
                  <a:ext uri="{FF2B5EF4-FFF2-40B4-BE49-F238E27FC236}">
                    <a16:creationId xmlns:a16="http://schemas.microsoft.com/office/drawing/2014/main" id="{C8E4494E-F56A-2184-5F0E-87E7D4FBE281}"/>
                  </a:ext>
                </a:extLst>
              </p14:cNvPr>
              <p14:cNvContentPartPr/>
              <p14:nvPr/>
            </p14:nvContentPartPr>
            <p14:xfrm>
              <a:off x="8819674" y="2555417"/>
              <a:ext cx="2381400" cy="1275480"/>
            </p14:xfrm>
          </p:contentPart>
        </mc:Choice>
        <mc:Fallback>
          <p:pic>
            <p:nvPicPr>
              <p:cNvPr id="9" name="Ink 8">
                <a:extLst>
                  <a:ext uri="{FF2B5EF4-FFF2-40B4-BE49-F238E27FC236}">
                    <a16:creationId xmlns:a16="http://schemas.microsoft.com/office/drawing/2014/main" id="{C8E4494E-F56A-2184-5F0E-87E7D4FBE281}"/>
                  </a:ext>
                </a:extLst>
              </p:cNvPr>
              <p:cNvPicPr/>
              <p:nvPr/>
            </p:nvPicPr>
            <p:blipFill>
              <a:blip r:embed="rId4"/>
              <a:stretch>
                <a:fillRect/>
              </a:stretch>
            </p:blipFill>
            <p:spPr>
              <a:xfrm>
                <a:off x="8765674" y="2447417"/>
                <a:ext cx="2489040" cy="1491120"/>
              </a:xfrm>
              <a:prstGeom prst="rect">
                <a:avLst/>
              </a:prstGeom>
            </p:spPr>
          </p:pic>
        </mc:Fallback>
      </mc:AlternateContent>
    </p:spTree>
    <p:extLst>
      <p:ext uri="{BB962C8B-B14F-4D97-AF65-F5344CB8AC3E}">
        <p14:creationId xmlns:p14="http://schemas.microsoft.com/office/powerpoint/2010/main" val="3785062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4000" dirty="0"/>
              <a:t>I have completed 1 article, what now?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91536"/>
            <a:ext cx="7844053" cy="4141239"/>
          </a:xfrm>
        </p:spPr>
        <p:txBody>
          <a:bodyPr>
            <a:normAutofit lnSpcReduction="10000"/>
          </a:bodyPr>
          <a:lstStyle/>
          <a:p>
            <a:pPr>
              <a:lnSpc>
                <a:spcPct val="150000"/>
              </a:lnSpc>
            </a:pPr>
            <a:r>
              <a:rPr lang="en-GB" sz="2200" dirty="0"/>
              <a:t>Congratulations! Great work! That means you are one step closer to finishing this chapter. </a:t>
            </a:r>
          </a:p>
          <a:p>
            <a:pPr>
              <a:lnSpc>
                <a:spcPct val="150000"/>
              </a:lnSpc>
            </a:pPr>
            <a:r>
              <a:rPr lang="en-GB" sz="2200" dirty="0"/>
              <a:t>Now you must do the same thing for the other ‘core articles’ you have chosen. Remember – you need to choose between 4 and 6 so you could have 4, or 5, or 6 articles in total. </a:t>
            </a:r>
          </a:p>
          <a:p>
            <a:pPr>
              <a:lnSpc>
                <a:spcPct val="150000"/>
              </a:lnSpc>
            </a:pPr>
            <a:r>
              <a:rPr lang="en-GB" sz="2200" dirty="0"/>
              <a:t>Once you have completed this process for all of your ‘core articles’ you will write a conclusion to the chapter and signpost to chapter 3 – methods. </a:t>
            </a:r>
          </a:p>
        </p:txBody>
      </p:sp>
      <p:pic>
        <p:nvPicPr>
          <p:cNvPr id="5" name="Graphic 4" descr="Award ribbon with star">
            <a:extLst>
              <a:ext uri="{FF2B5EF4-FFF2-40B4-BE49-F238E27FC236}">
                <a16:creationId xmlns:a16="http://schemas.microsoft.com/office/drawing/2014/main" id="{144E9F43-A866-2D12-BA11-33D67E4A57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04842" y="1978008"/>
            <a:ext cx="4572000" cy="4572000"/>
          </a:xfrm>
          <a:prstGeom prst="rect">
            <a:avLst/>
          </a:prstGeom>
        </p:spPr>
      </p:pic>
    </p:spTree>
    <p:extLst>
      <p:ext uri="{BB962C8B-B14F-4D97-AF65-F5344CB8AC3E}">
        <p14:creationId xmlns:p14="http://schemas.microsoft.com/office/powerpoint/2010/main" val="19934309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1841</Words>
  <Application>Microsoft Office PowerPoint</Application>
  <PresentationFormat>Widescreen</PresentationFormat>
  <Paragraphs>81</Paragraphs>
  <Slides>19</Slides>
  <Notes>0</Notes>
  <HiddenSlides>0</HiddenSlides>
  <MMClips>0</MMClips>
  <ScaleCrop>false</ScaleCrop>
  <HeadingPairs>
    <vt:vector size="6" baseType="variant">
      <vt:variant>
        <vt:lpstr>Fonts Used</vt:lpstr>
      </vt:variant>
      <vt:variant>
        <vt:i4>3</vt:i4>
      </vt:variant>
      <vt:variant>
        <vt:lpstr>Theme</vt:lpstr>
      </vt:variant>
      <vt:variant>
        <vt:i4>20</vt:i4>
      </vt:variant>
      <vt:variant>
        <vt:lpstr>Slide Titles</vt:lpstr>
      </vt:variant>
      <vt:variant>
        <vt:i4>19</vt:i4>
      </vt:variant>
    </vt:vector>
  </HeadingPairs>
  <TitlesOfParts>
    <vt:vector size="42"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Welcome to Chapter 2 –  Literature Review </vt:lpstr>
      <vt:lpstr>What is a Systematic Literature Review?     </vt:lpstr>
      <vt:lpstr>How do I start a Systematic Literature Review?  </vt:lpstr>
      <vt:lpstr>How do I find my ‘core articles’?  </vt:lpstr>
      <vt:lpstr>I’ve found my ‘core articles’ what now? </vt:lpstr>
      <vt:lpstr>I’ve highlighted the main information from the points in my articles! What now? </vt:lpstr>
      <vt:lpstr>Formatting and Headings for Chapter 2  </vt:lpstr>
      <vt:lpstr>Example:  </vt:lpstr>
      <vt:lpstr>Example:  </vt:lpstr>
      <vt:lpstr>Example:  </vt:lpstr>
      <vt:lpstr>Example:  </vt:lpstr>
      <vt:lpstr>Example:  </vt:lpstr>
      <vt:lpstr>Example:  </vt:lpstr>
      <vt:lpstr>Example:  </vt:lpstr>
      <vt:lpstr>Example:  </vt:lpstr>
      <vt:lpstr>Example:  </vt:lpstr>
      <vt:lpstr>I have completed 1 article, what now?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12</cp:revision>
  <dcterms:created xsi:type="dcterms:W3CDTF">2021-03-09T15:35:42Z</dcterms:created>
  <dcterms:modified xsi:type="dcterms:W3CDTF">2023-09-17T22:02:30Z</dcterms:modified>
</cp:coreProperties>
</file>