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2"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1" d="100"/>
          <a:sy n="101" d="100"/>
        </p:scale>
        <p:origin x="65"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2/4/2026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21596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31547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2/4/2026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149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2/4/2026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05960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2/4/2026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0894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2/4/2026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4138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2/4/2026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58663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01459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2/4/2026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03349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2/4/2026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5997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2/4/2026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947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2/4/2026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382807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aculty.washington.edu/cadavis1/503%20Readings/CurwinMendlerChapter.pdfl" TargetMode="External"/><Relationship Id="rId2" Type="http://schemas.openxmlformats.org/officeDocument/2006/relationships/hyperlink" Target="https://uncg.edu/~bblevin/class_management/models/dwd.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3D311-3067-379A-6FE5-49255DA1EAD5}"/>
              </a:ext>
            </a:extLst>
          </p:cNvPr>
          <p:cNvSpPr>
            <a:spLocks noGrp="1"/>
          </p:cNvSpPr>
          <p:nvPr>
            <p:ph type="ctrTitle"/>
          </p:nvPr>
        </p:nvSpPr>
        <p:spPr>
          <a:xfrm>
            <a:off x="7537528" y="1032764"/>
            <a:ext cx="4308672" cy="3224045"/>
          </a:xfrm>
        </p:spPr>
        <p:txBody>
          <a:bodyPr anchor="b">
            <a:normAutofit/>
          </a:bodyPr>
          <a:lstStyle/>
          <a:p>
            <a:r>
              <a:rPr lang="en-GB" sz="5800"/>
              <a:t>Curwin and Mendler </a:t>
            </a:r>
          </a:p>
        </p:txBody>
      </p:sp>
      <p:sp>
        <p:nvSpPr>
          <p:cNvPr id="3" name="Subtitle 2">
            <a:extLst>
              <a:ext uri="{FF2B5EF4-FFF2-40B4-BE49-F238E27FC236}">
                <a16:creationId xmlns:a16="http://schemas.microsoft.com/office/drawing/2014/main" id="{F5907C54-0ECB-E229-4427-8FB83C586C7D}"/>
              </a:ext>
            </a:extLst>
          </p:cNvPr>
          <p:cNvSpPr>
            <a:spLocks noGrp="1"/>
          </p:cNvSpPr>
          <p:nvPr>
            <p:ph type="subTitle" idx="1"/>
          </p:nvPr>
        </p:nvSpPr>
        <p:spPr>
          <a:xfrm>
            <a:off x="7535756" y="5046281"/>
            <a:ext cx="4308672" cy="1172408"/>
          </a:xfrm>
        </p:spPr>
        <p:txBody>
          <a:bodyPr anchor="t">
            <a:normAutofit/>
          </a:bodyPr>
          <a:lstStyle/>
          <a:p>
            <a:r>
              <a:rPr lang="en-GB" dirty="0"/>
              <a:t>Jac and Lewis </a:t>
            </a:r>
          </a:p>
        </p:txBody>
      </p:sp>
      <p:pic>
        <p:nvPicPr>
          <p:cNvPr id="4" name="Picture 3">
            <a:extLst>
              <a:ext uri="{FF2B5EF4-FFF2-40B4-BE49-F238E27FC236}">
                <a16:creationId xmlns:a16="http://schemas.microsoft.com/office/drawing/2014/main" id="{F24C8FAC-69B8-A77D-13B8-69360677ABBA}"/>
              </a:ext>
            </a:extLst>
          </p:cNvPr>
          <p:cNvPicPr>
            <a:picLocks noChangeAspect="1"/>
          </p:cNvPicPr>
          <p:nvPr/>
        </p:nvPicPr>
        <p:blipFill>
          <a:blip r:embed="rId2"/>
          <a:srcRect r="35065" b="1"/>
          <a:stretch>
            <a:fillRect/>
          </a:stretch>
        </p:blipFill>
        <p:spPr>
          <a:xfrm>
            <a:off x="20" y="10"/>
            <a:ext cx="6931132" cy="6857990"/>
          </a:xfrm>
          <a:prstGeom prst="rect">
            <a:avLst/>
          </a:prstGeom>
        </p:spPr>
      </p:pic>
      <p:cxnSp>
        <p:nvCxnSpPr>
          <p:cNvPr id="11" name="Straight Connector 1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30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BE77-31A6-2159-B684-FC671004F415}"/>
              </a:ext>
            </a:extLst>
          </p:cNvPr>
          <p:cNvSpPr>
            <a:spLocks noGrp="1"/>
          </p:cNvSpPr>
          <p:nvPr>
            <p:ph type="title"/>
          </p:nvPr>
        </p:nvSpPr>
        <p:spPr/>
        <p:txBody>
          <a:bodyPr/>
          <a:lstStyle/>
          <a:p>
            <a:r>
              <a:rPr lang="en-GB" dirty="0"/>
              <a:t>Who are they and what is their background?</a:t>
            </a:r>
          </a:p>
        </p:txBody>
      </p:sp>
      <p:sp>
        <p:nvSpPr>
          <p:cNvPr id="3" name="Content Placeholder 2">
            <a:extLst>
              <a:ext uri="{FF2B5EF4-FFF2-40B4-BE49-F238E27FC236}">
                <a16:creationId xmlns:a16="http://schemas.microsoft.com/office/drawing/2014/main" id="{860E5263-9F2E-E1E3-164B-D9B2F1ED1649}"/>
              </a:ext>
            </a:extLst>
          </p:cNvPr>
          <p:cNvSpPr>
            <a:spLocks noGrp="1"/>
          </p:cNvSpPr>
          <p:nvPr>
            <p:ph idx="1"/>
          </p:nvPr>
        </p:nvSpPr>
        <p:spPr/>
        <p:txBody>
          <a:bodyPr/>
          <a:lstStyle/>
          <a:p>
            <a:r>
              <a:rPr lang="en-GB" dirty="0"/>
              <a:t>Curwin – expert in school discipline and classroom management</a:t>
            </a:r>
          </a:p>
          <a:p>
            <a:r>
              <a:rPr lang="en-GB" dirty="0"/>
              <a:t>Mendler – Educator and expert in school psychology</a:t>
            </a:r>
          </a:p>
          <a:p>
            <a:r>
              <a:rPr lang="en-GB" dirty="0"/>
              <a:t>They are connected as Curwin created the Discipline with dignity model which was supported by Mendler</a:t>
            </a:r>
          </a:p>
        </p:txBody>
      </p:sp>
    </p:spTree>
    <p:extLst>
      <p:ext uri="{BB962C8B-B14F-4D97-AF65-F5344CB8AC3E}">
        <p14:creationId xmlns:p14="http://schemas.microsoft.com/office/powerpoint/2010/main" val="296040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F6F23-4211-597B-94B1-535FB31F2615}"/>
              </a:ext>
            </a:extLst>
          </p:cNvPr>
          <p:cNvSpPr>
            <a:spLocks noGrp="1"/>
          </p:cNvSpPr>
          <p:nvPr>
            <p:ph type="title"/>
          </p:nvPr>
        </p:nvSpPr>
        <p:spPr/>
        <p:txBody>
          <a:bodyPr/>
          <a:lstStyle/>
          <a:p>
            <a:r>
              <a:rPr lang="en-GB" dirty="0"/>
              <a:t>What is their theory? </a:t>
            </a:r>
          </a:p>
        </p:txBody>
      </p:sp>
      <p:sp>
        <p:nvSpPr>
          <p:cNvPr id="3" name="Content Placeholder 2">
            <a:extLst>
              <a:ext uri="{FF2B5EF4-FFF2-40B4-BE49-F238E27FC236}">
                <a16:creationId xmlns:a16="http://schemas.microsoft.com/office/drawing/2014/main" id="{6E9E3DFC-5A59-A823-9C49-F28326EC8BEF}"/>
              </a:ext>
            </a:extLst>
          </p:cNvPr>
          <p:cNvSpPr>
            <a:spLocks noGrp="1"/>
          </p:cNvSpPr>
          <p:nvPr>
            <p:ph idx="1"/>
          </p:nvPr>
        </p:nvSpPr>
        <p:spPr/>
        <p:txBody>
          <a:bodyPr/>
          <a:lstStyle/>
          <a:p>
            <a:r>
              <a:rPr lang="en-GB" dirty="0"/>
              <a:t>“The Discipline with Dignity model is based upon the belief that the most effective and respected teachers express their beliefs, demands, and expectations within the context of clear values and goals that benefit learning.  They hold students accountable by expressing approval and disapproval, and they seek consequences that teach each student a connection between what they have done and what happens as a result of those actions” (Candela and Cristancho N.D.)</a:t>
            </a:r>
          </a:p>
          <a:p>
            <a:r>
              <a:rPr lang="en-GB" dirty="0"/>
              <a:t>The model is not standardised formula but is rather adaptable (Curwin and Mendler, 2008)</a:t>
            </a:r>
          </a:p>
        </p:txBody>
      </p:sp>
    </p:spTree>
    <p:extLst>
      <p:ext uri="{BB962C8B-B14F-4D97-AF65-F5344CB8AC3E}">
        <p14:creationId xmlns:p14="http://schemas.microsoft.com/office/powerpoint/2010/main" val="1861397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93322-DAC6-FDB5-DB7E-7BDC5B7A8BCD}"/>
              </a:ext>
            </a:extLst>
          </p:cNvPr>
          <p:cNvSpPr>
            <a:spLocks noGrp="1"/>
          </p:cNvSpPr>
          <p:nvPr>
            <p:ph type="title"/>
          </p:nvPr>
        </p:nvSpPr>
        <p:spPr/>
        <p:txBody>
          <a:bodyPr/>
          <a:lstStyle/>
          <a:p>
            <a:r>
              <a:rPr lang="en-GB" dirty="0"/>
              <a:t>What do they say about classroom behaviour</a:t>
            </a:r>
          </a:p>
        </p:txBody>
      </p:sp>
      <p:sp>
        <p:nvSpPr>
          <p:cNvPr id="3" name="Content Placeholder 2">
            <a:extLst>
              <a:ext uri="{FF2B5EF4-FFF2-40B4-BE49-F238E27FC236}">
                <a16:creationId xmlns:a16="http://schemas.microsoft.com/office/drawing/2014/main" id="{FA05EF50-352B-E578-753D-C4FEBE9459A5}"/>
              </a:ext>
            </a:extLst>
          </p:cNvPr>
          <p:cNvSpPr>
            <a:spLocks noGrp="1"/>
          </p:cNvSpPr>
          <p:nvPr>
            <p:ph idx="1"/>
          </p:nvPr>
        </p:nvSpPr>
        <p:spPr/>
        <p:txBody>
          <a:bodyPr/>
          <a:lstStyle/>
          <a:p>
            <a:r>
              <a:rPr lang="en-GB" dirty="0"/>
              <a:t>Misbehaviour puts education at risk for students</a:t>
            </a:r>
          </a:p>
          <a:p>
            <a:r>
              <a:rPr lang="en-GB" dirty="0"/>
              <a:t>Teachers should help misbehaved pupils see the value in education </a:t>
            </a:r>
          </a:p>
          <a:p>
            <a:r>
              <a:rPr lang="en-GB" dirty="0"/>
              <a:t>Responsibility is the goal of discipline, not obedience</a:t>
            </a:r>
          </a:p>
          <a:p>
            <a:r>
              <a:rPr lang="en-GB" dirty="0"/>
              <a:t>Preplanned consequences are a necessity in discipline </a:t>
            </a:r>
          </a:p>
          <a:p>
            <a:r>
              <a:rPr lang="en-GB" dirty="0"/>
              <a:t>Use active listening  to deescalate situations</a:t>
            </a:r>
          </a:p>
          <a:p>
            <a:pPr marL="0" indent="0">
              <a:buNone/>
            </a:pPr>
            <a:endParaRPr lang="en-GB" dirty="0"/>
          </a:p>
          <a:p>
            <a:pPr marL="0" indent="0">
              <a:buNone/>
            </a:pPr>
            <a:r>
              <a:rPr lang="en-GB" dirty="0"/>
              <a:t>(Charles and Senter, 2005)</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31780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30852-CFD9-8AAA-A6B1-AAB1D498AC75}"/>
              </a:ext>
            </a:extLst>
          </p:cNvPr>
          <p:cNvSpPr>
            <a:spLocks noGrp="1"/>
          </p:cNvSpPr>
          <p:nvPr>
            <p:ph type="title"/>
          </p:nvPr>
        </p:nvSpPr>
        <p:spPr>
          <a:xfrm>
            <a:off x="650535" y="1066801"/>
            <a:ext cx="10890929" cy="1097280"/>
          </a:xfrm>
        </p:spPr>
        <p:txBody>
          <a:bodyPr>
            <a:normAutofit/>
          </a:bodyPr>
          <a:lstStyle/>
          <a:p>
            <a:r>
              <a:rPr lang="en-GB" dirty="0"/>
              <a:t>12 Tenets of the model </a:t>
            </a:r>
          </a:p>
        </p:txBody>
      </p:sp>
      <p:sp>
        <p:nvSpPr>
          <p:cNvPr id="3" name="Content Placeholder 2">
            <a:extLst>
              <a:ext uri="{FF2B5EF4-FFF2-40B4-BE49-F238E27FC236}">
                <a16:creationId xmlns:a16="http://schemas.microsoft.com/office/drawing/2014/main" id="{1508B158-D4D5-784C-B8C3-1626B5B27BE8}"/>
              </a:ext>
            </a:extLst>
          </p:cNvPr>
          <p:cNvSpPr>
            <a:spLocks noGrp="1"/>
          </p:cNvSpPr>
          <p:nvPr>
            <p:ph idx="1"/>
          </p:nvPr>
        </p:nvSpPr>
        <p:spPr>
          <a:xfrm>
            <a:off x="368968" y="2633471"/>
            <a:ext cx="11518232" cy="3895665"/>
          </a:xfrm>
        </p:spPr>
        <p:txBody>
          <a:bodyPr>
            <a:normAutofit fontScale="62500" lnSpcReduction="20000"/>
          </a:bodyPr>
          <a:lstStyle/>
          <a:p>
            <a:r>
              <a:rPr lang="en-GB" dirty="0"/>
              <a:t>Let Students know what you need</a:t>
            </a:r>
          </a:p>
          <a:p>
            <a:r>
              <a:rPr lang="en-GB" dirty="0"/>
              <a:t>Provide instruction at levels that match the student's ability</a:t>
            </a:r>
          </a:p>
          <a:p>
            <a:r>
              <a:rPr lang="en-GB" dirty="0"/>
              <a:t>Listen to what students are thinking and feeling</a:t>
            </a:r>
          </a:p>
          <a:p>
            <a:r>
              <a:rPr lang="en-GB" dirty="0"/>
              <a:t>Use humour</a:t>
            </a:r>
          </a:p>
          <a:p>
            <a:r>
              <a:rPr lang="en-GB" dirty="0"/>
              <a:t>Vary your style of presentation</a:t>
            </a:r>
          </a:p>
          <a:p>
            <a:r>
              <a:rPr lang="en-GB" dirty="0"/>
              <a:t>Offer choices</a:t>
            </a:r>
          </a:p>
          <a:p>
            <a:r>
              <a:rPr lang="en-GB" dirty="0"/>
              <a:t>Refuse to accept excuses</a:t>
            </a:r>
          </a:p>
          <a:p>
            <a:r>
              <a:rPr lang="en-GB" dirty="0"/>
              <a:t>Legitimise misbehaviour that you cannot stop</a:t>
            </a:r>
          </a:p>
          <a:p>
            <a:r>
              <a:rPr lang="en-GB" dirty="0"/>
              <a:t>Use hugs and touches </a:t>
            </a:r>
          </a:p>
          <a:p>
            <a:r>
              <a:rPr lang="en-GB" dirty="0"/>
              <a:t>Be responsible for yourself and allow students to be responsible</a:t>
            </a:r>
          </a:p>
          <a:p>
            <a:r>
              <a:rPr lang="en-GB" dirty="0"/>
              <a:t>Realise and accept that you will not reach every student </a:t>
            </a:r>
          </a:p>
          <a:p>
            <a:r>
              <a:rPr lang="en-GB" dirty="0"/>
              <a:t>Start fresh everyday      (Candela and Cristancho N.D.)</a:t>
            </a:r>
          </a:p>
          <a:p>
            <a:pPr marL="0" indent="0">
              <a:buNone/>
            </a:pPr>
            <a:endParaRPr lang="en-GB" dirty="0"/>
          </a:p>
          <a:p>
            <a:endParaRPr lang="en-GB" dirty="0"/>
          </a:p>
        </p:txBody>
      </p:sp>
    </p:spTree>
    <p:extLst>
      <p:ext uri="{BB962C8B-B14F-4D97-AF65-F5344CB8AC3E}">
        <p14:creationId xmlns:p14="http://schemas.microsoft.com/office/powerpoint/2010/main" val="1858066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6685D-B21C-5253-D9B5-872769F384B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42E34B7-47AF-9FAA-5D14-FB6E87EC5D4B}"/>
              </a:ext>
            </a:extLst>
          </p:cNvPr>
          <p:cNvSpPr>
            <a:spLocks noGrp="1"/>
          </p:cNvSpPr>
          <p:nvPr>
            <p:ph idx="1"/>
          </p:nvPr>
        </p:nvSpPr>
        <p:spPr/>
        <p:txBody>
          <a:bodyPr/>
          <a:lstStyle/>
          <a:p>
            <a:r>
              <a:rPr lang="en-GB" dirty="0">
                <a:hlinkClick r:id="rId2"/>
              </a:rPr>
              <a:t>https://uncg.edu/~bblevin/class_management/models/dwd.htm</a:t>
            </a:r>
          </a:p>
          <a:p>
            <a:r>
              <a:rPr lang="en-GB" dirty="0">
                <a:hlinkClick r:id="rId3"/>
              </a:rPr>
              <a:t>https://faculty.washington.edu/cadavis1/503%20Readings/CurwinMendlerChapter.pdfl</a:t>
            </a:r>
            <a:endParaRPr lang="en-GB" dirty="0"/>
          </a:p>
          <a:p>
            <a:r>
              <a:rPr lang="en-GB" dirty="0"/>
              <a:t>Curwin and Medler (2008) </a:t>
            </a:r>
          </a:p>
        </p:txBody>
      </p:sp>
    </p:spTree>
    <p:extLst>
      <p:ext uri="{BB962C8B-B14F-4D97-AF65-F5344CB8AC3E}">
        <p14:creationId xmlns:p14="http://schemas.microsoft.com/office/powerpoint/2010/main" val="173983029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0</TotalTime>
  <Words>323</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Grandview Display</vt:lpstr>
      <vt:lpstr>DashVTI</vt:lpstr>
      <vt:lpstr>Curwin and Mendler </vt:lpstr>
      <vt:lpstr>Who are they and what is their background?</vt:lpstr>
      <vt:lpstr>What is their theory? </vt:lpstr>
      <vt:lpstr>What do they say about classroom behaviour</vt:lpstr>
      <vt:lpstr>12 Tenets of the model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 Thomas (2204038)</dc:creator>
  <cp:lastModifiedBy>Katie Gardner</cp:lastModifiedBy>
  <cp:revision>2</cp:revision>
  <dcterms:created xsi:type="dcterms:W3CDTF">2026-02-04T14:54:41Z</dcterms:created>
  <dcterms:modified xsi:type="dcterms:W3CDTF">2026-02-04T15:39:38Z</dcterms:modified>
</cp:coreProperties>
</file>