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2.xml" ContentType="application/inkml+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notesMasterIdLst>
    <p:notesMasterId r:id="rId15"/>
  </p:notesMasterIdLst>
  <p:sldIdLst>
    <p:sldId id="256" r:id="rId2"/>
    <p:sldId id="264" r:id="rId3"/>
    <p:sldId id="265" r:id="rId4"/>
    <p:sldId id="257" r:id="rId5"/>
    <p:sldId id="258" r:id="rId6"/>
    <p:sldId id="259" r:id="rId7"/>
    <p:sldId id="260" r:id="rId8"/>
    <p:sldId id="266" r:id="rId9"/>
    <p:sldId id="261" r:id="rId10"/>
    <p:sldId id="268" r:id="rId11"/>
    <p:sldId id="262" r:id="rId12"/>
    <p:sldId id="267"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63"/>
    <p:restoredTop sz="94534"/>
  </p:normalViewPr>
  <p:slideViewPr>
    <p:cSldViewPr snapToGrid="0">
      <p:cViewPr varScale="1">
        <p:scale>
          <a:sx n="112" d="100"/>
          <a:sy n="112" d="100"/>
        </p:scale>
        <p:origin x="432" y="192"/>
      </p:cViewPr>
      <p:guideLst/>
    </p:cSldViewPr>
  </p:slideViewPr>
  <p:notesTextViewPr>
    <p:cViewPr>
      <p:scale>
        <a:sx n="1" d="1"/>
        <a:sy n="1" d="1"/>
      </p:scale>
      <p:origin x="0" y="-36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866C66-71E0-49F9-B2EA-63A3AD4E8F2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61E4E06-3939-478E-B0A3-32510B7587AA}">
      <dgm:prSet custT="1"/>
      <dgm:spPr/>
      <dgm:t>
        <a:bodyPr/>
        <a:lstStyle/>
        <a:p>
          <a:pPr>
            <a:lnSpc>
              <a:spcPct val="100000"/>
            </a:lnSpc>
          </a:pPr>
          <a:r>
            <a:rPr lang="en-US" sz="2000"/>
            <a:t>‘Summer of Sport’ </a:t>
          </a:r>
        </a:p>
      </dgm:t>
    </dgm:pt>
    <dgm:pt modelId="{534C2C6E-EB02-4FEC-A8A1-8C3F7ED6AE06}" type="parTrans" cxnId="{1DB33B4F-B100-4F11-B457-945156273C97}">
      <dgm:prSet/>
      <dgm:spPr/>
      <dgm:t>
        <a:bodyPr/>
        <a:lstStyle/>
        <a:p>
          <a:endParaRPr lang="en-US" sz="2400"/>
        </a:p>
      </dgm:t>
    </dgm:pt>
    <dgm:pt modelId="{06FEDE8E-AE79-4CE6-9E78-080243D5F866}" type="sibTrans" cxnId="{1DB33B4F-B100-4F11-B457-945156273C97}">
      <dgm:prSet/>
      <dgm:spPr/>
      <dgm:t>
        <a:bodyPr/>
        <a:lstStyle/>
        <a:p>
          <a:pPr>
            <a:lnSpc>
              <a:spcPct val="100000"/>
            </a:lnSpc>
          </a:pPr>
          <a:endParaRPr lang="en-US" sz="2400"/>
        </a:p>
      </dgm:t>
    </dgm:pt>
    <dgm:pt modelId="{64BC2310-8B48-4058-AC21-F98CD42AF26B}">
      <dgm:prSet custT="1"/>
      <dgm:spPr/>
      <dgm:t>
        <a:bodyPr/>
        <a:lstStyle/>
        <a:p>
          <a:pPr>
            <a:lnSpc>
              <a:spcPct val="100000"/>
            </a:lnSpc>
          </a:pPr>
          <a:r>
            <a:rPr lang="en-US" sz="2000"/>
            <a:t>6</a:t>
          </a:r>
          <a:r>
            <a:rPr lang="en-US" sz="2000" baseline="30000"/>
            <a:t>th</a:t>
          </a:r>
          <a:r>
            <a:rPr lang="en-US" sz="2000"/>
            <a:t> – 12</a:t>
          </a:r>
          <a:r>
            <a:rPr lang="en-US" sz="2000" baseline="30000"/>
            <a:t>th</a:t>
          </a:r>
          <a:r>
            <a:rPr lang="en-US" sz="2000"/>
            <a:t> July 2026</a:t>
          </a:r>
        </a:p>
      </dgm:t>
    </dgm:pt>
    <dgm:pt modelId="{A8FB6FEC-46F7-4BFE-AC13-4F91399E1231}" type="parTrans" cxnId="{89DA612A-5CB0-4957-9261-A8B57E5D4906}">
      <dgm:prSet/>
      <dgm:spPr/>
      <dgm:t>
        <a:bodyPr/>
        <a:lstStyle/>
        <a:p>
          <a:endParaRPr lang="en-US" sz="2400"/>
        </a:p>
      </dgm:t>
    </dgm:pt>
    <dgm:pt modelId="{1B839F54-0BC8-4776-BF2F-66ABF44E8C52}" type="sibTrans" cxnId="{89DA612A-5CB0-4957-9261-A8B57E5D4906}">
      <dgm:prSet/>
      <dgm:spPr/>
      <dgm:t>
        <a:bodyPr/>
        <a:lstStyle/>
        <a:p>
          <a:pPr>
            <a:lnSpc>
              <a:spcPct val="100000"/>
            </a:lnSpc>
          </a:pPr>
          <a:endParaRPr lang="en-US" sz="2400"/>
        </a:p>
      </dgm:t>
    </dgm:pt>
    <dgm:pt modelId="{1FE2F6BD-6A7B-4F8C-95CD-1E058E7742D2}">
      <dgm:prSet custT="1"/>
      <dgm:spPr/>
      <dgm:t>
        <a:bodyPr/>
        <a:lstStyle/>
        <a:p>
          <a:pPr>
            <a:lnSpc>
              <a:spcPct val="100000"/>
            </a:lnSpc>
          </a:pPr>
          <a:r>
            <a:rPr lang="en-US" sz="2000" dirty="0"/>
            <a:t>Free downloadable resources </a:t>
          </a:r>
        </a:p>
      </dgm:t>
    </dgm:pt>
    <dgm:pt modelId="{225E6170-84E3-4D57-8655-B0B9302CF15E}" type="parTrans" cxnId="{E7A74670-D3F7-43FB-9035-0F4D777888C7}">
      <dgm:prSet/>
      <dgm:spPr/>
      <dgm:t>
        <a:bodyPr/>
        <a:lstStyle/>
        <a:p>
          <a:endParaRPr lang="en-US" sz="2400"/>
        </a:p>
      </dgm:t>
    </dgm:pt>
    <dgm:pt modelId="{90E76967-884E-41E3-84D3-987BC48F0F04}" type="sibTrans" cxnId="{E7A74670-D3F7-43FB-9035-0F4D777888C7}">
      <dgm:prSet/>
      <dgm:spPr/>
      <dgm:t>
        <a:bodyPr/>
        <a:lstStyle/>
        <a:p>
          <a:pPr>
            <a:lnSpc>
              <a:spcPct val="100000"/>
            </a:lnSpc>
          </a:pPr>
          <a:endParaRPr lang="en-US" sz="2400"/>
        </a:p>
      </dgm:t>
    </dgm:pt>
    <dgm:pt modelId="{C74C3061-7047-43E7-ADDE-E69EDAE52877}">
      <dgm:prSet custT="1"/>
      <dgm:spPr/>
      <dgm:t>
        <a:bodyPr/>
        <a:lstStyle/>
        <a:p>
          <a:pPr>
            <a:lnSpc>
              <a:spcPct val="100000"/>
            </a:lnSpc>
          </a:pPr>
          <a:r>
            <a:rPr lang="en-US" sz="2000"/>
            <a:t>Win exciting incentives</a:t>
          </a:r>
        </a:p>
      </dgm:t>
    </dgm:pt>
    <dgm:pt modelId="{FA035D7A-9973-499D-961B-91BA9B553679}" type="parTrans" cxnId="{152632CC-CD17-4E21-B9CB-D50808F024ED}">
      <dgm:prSet/>
      <dgm:spPr/>
      <dgm:t>
        <a:bodyPr/>
        <a:lstStyle/>
        <a:p>
          <a:endParaRPr lang="en-US" sz="2400"/>
        </a:p>
      </dgm:t>
    </dgm:pt>
    <dgm:pt modelId="{6560F950-9220-4B10-AF37-3CE186F5E9C4}" type="sibTrans" cxnId="{152632CC-CD17-4E21-B9CB-D50808F024ED}">
      <dgm:prSet/>
      <dgm:spPr/>
      <dgm:t>
        <a:bodyPr/>
        <a:lstStyle/>
        <a:p>
          <a:pPr>
            <a:lnSpc>
              <a:spcPct val="100000"/>
            </a:lnSpc>
          </a:pPr>
          <a:endParaRPr lang="en-US" sz="2400"/>
        </a:p>
      </dgm:t>
    </dgm:pt>
    <dgm:pt modelId="{1037E79B-D3FC-405B-AFC9-3B544C2B831A}">
      <dgm:prSet custT="1"/>
      <dgm:spPr/>
      <dgm:t>
        <a:bodyPr/>
        <a:lstStyle/>
        <a:p>
          <a:pPr>
            <a:lnSpc>
              <a:spcPct val="100000"/>
            </a:lnSpc>
          </a:pPr>
          <a:r>
            <a:rPr lang="en-US" sz="2000"/>
            <a:t>Schools can win free sports equipment </a:t>
          </a:r>
        </a:p>
      </dgm:t>
    </dgm:pt>
    <dgm:pt modelId="{6551CC5D-7996-4639-B397-503E67112A06}" type="parTrans" cxnId="{7FBBC893-FE94-4B72-8CC8-E3541CE610A1}">
      <dgm:prSet/>
      <dgm:spPr/>
      <dgm:t>
        <a:bodyPr/>
        <a:lstStyle/>
        <a:p>
          <a:endParaRPr lang="en-US" sz="2400"/>
        </a:p>
      </dgm:t>
    </dgm:pt>
    <dgm:pt modelId="{EBE5A629-6FC6-44C9-89EE-F2D235C7075B}" type="sibTrans" cxnId="{7FBBC893-FE94-4B72-8CC8-E3541CE610A1}">
      <dgm:prSet/>
      <dgm:spPr/>
      <dgm:t>
        <a:bodyPr/>
        <a:lstStyle/>
        <a:p>
          <a:pPr>
            <a:lnSpc>
              <a:spcPct val="100000"/>
            </a:lnSpc>
          </a:pPr>
          <a:endParaRPr lang="en-US" sz="2400"/>
        </a:p>
      </dgm:t>
    </dgm:pt>
    <dgm:pt modelId="{C9A150C5-B8AE-49B9-8B34-2E3A38682FCD}">
      <dgm:prSet custT="1"/>
      <dgm:spPr/>
      <dgm:t>
        <a:bodyPr/>
        <a:lstStyle/>
        <a:p>
          <a:pPr>
            <a:lnSpc>
              <a:spcPct val="100000"/>
            </a:lnSpc>
          </a:pPr>
          <a:r>
            <a:rPr lang="en-US" sz="2000"/>
            <a:t>Athletes can attend communities to inspire </a:t>
          </a:r>
        </a:p>
      </dgm:t>
    </dgm:pt>
    <dgm:pt modelId="{89DCA55E-BB08-4BE3-A898-69B75DE377D4}" type="parTrans" cxnId="{ABB0337D-6ECB-46DD-AA2D-013782C141B3}">
      <dgm:prSet/>
      <dgm:spPr/>
      <dgm:t>
        <a:bodyPr/>
        <a:lstStyle/>
        <a:p>
          <a:endParaRPr lang="en-US" sz="2400"/>
        </a:p>
      </dgm:t>
    </dgm:pt>
    <dgm:pt modelId="{DDB5E2DE-6DF6-40C4-91F5-2DC4909BFD9F}" type="sibTrans" cxnId="{ABB0337D-6ECB-46DD-AA2D-013782C141B3}">
      <dgm:prSet/>
      <dgm:spPr/>
      <dgm:t>
        <a:bodyPr/>
        <a:lstStyle/>
        <a:p>
          <a:pPr>
            <a:lnSpc>
              <a:spcPct val="100000"/>
            </a:lnSpc>
          </a:pPr>
          <a:endParaRPr lang="en-US" sz="2400"/>
        </a:p>
      </dgm:t>
    </dgm:pt>
    <dgm:pt modelId="{1D8E97A8-9C69-4590-A713-078CF2FC6B7E}">
      <dgm:prSet custT="1"/>
      <dgm:spPr/>
      <dgm:t>
        <a:bodyPr/>
        <a:lstStyle/>
        <a:p>
          <a:pPr>
            <a:lnSpc>
              <a:spcPct val="100000"/>
            </a:lnSpc>
          </a:pPr>
          <a:r>
            <a:rPr lang="en-US" sz="2000"/>
            <a:t>Families can win sports direct vouchers </a:t>
          </a:r>
        </a:p>
      </dgm:t>
    </dgm:pt>
    <dgm:pt modelId="{162690C0-982B-469C-8875-0179B754030E}" type="parTrans" cxnId="{7A39F525-23EC-4506-8BBA-F2C57F708E18}">
      <dgm:prSet/>
      <dgm:spPr/>
      <dgm:t>
        <a:bodyPr/>
        <a:lstStyle/>
        <a:p>
          <a:endParaRPr lang="en-US" sz="2400"/>
        </a:p>
      </dgm:t>
    </dgm:pt>
    <dgm:pt modelId="{E184D5D5-B5F6-4AD3-B7B9-F1422FF801DF}" type="sibTrans" cxnId="{7A39F525-23EC-4506-8BBA-F2C57F708E18}">
      <dgm:prSet/>
      <dgm:spPr/>
      <dgm:t>
        <a:bodyPr/>
        <a:lstStyle/>
        <a:p>
          <a:endParaRPr lang="en-US" sz="2400"/>
        </a:p>
      </dgm:t>
    </dgm:pt>
    <dgm:pt modelId="{7B5B4FF9-33F0-4F25-9620-6B80BCF6B2EC}" type="pres">
      <dgm:prSet presAssocID="{71866C66-71E0-49F9-B2EA-63A3AD4E8F25}" presName="root" presStyleCnt="0">
        <dgm:presLayoutVars>
          <dgm:dir/>
          <dgm:resizeHandles val="exact"/>
        </dgm:presLayoutVars>
      </dgm:prSet>
      <dgm:spPr/>
    </dgm:pt>
    <dgm:pt modelId="{A2008E94-32AB-4C33-B4F1-98368BDD4066}" type="pres">
      <dgm:prSet presAssocID="{71866C66-71E0-49F9-B2EA-63A3AD4E8F25}" presName="container" presStyleCnt="0">
        <dgm:presLayoutVars>
          <dgm:dir/>
          <dgm:resizeHandles val="exact"/>
        </dgm:presLayoutVars>
      </dgm:prSet>
      <dgm:spPr/>
    </dgm:pt>
    <dgm:pt modelId="{3E31E74E-D1FE-4658-88DC-A6A7F07430F9}" type="pres">
      <dgm:prSet presAssocID="{061E4E06-3939-478E-B0A3-32510B7587AA}" presName="compNode" presStyleCnt="0"/>
      <dgm:spPr/>
    </dgm:pt>
    <dgm:pt modelId="{F7E9B764-674A-4FCD-8596-F5AAADED9714}" type="pres">
      <dgm:prSet presAssocID="{061E4E06-3939-478E-B0A3-32510B7587AA}" presName="iconBgRect" presStyleLbl="bgShp" presStyleIdx="0" presStyleCnt="7"/>
      <dgm:spPr/>
    </dgm:pt>
    <dgm:pt modelId="{57072992-C20C-477D-A15B-7DB196E130D8}" type="pres">
      <dgm:prSet presAssocID="{061E4E06-3939-478E-B0A3-32510B7587A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ricket"/>
        </a:ext>
      </dgm:extLst>
    </dgm:pt>
    <dgm:pt modelId="{F2235519-0D8D-4A1C-942F-6D54AEE01CC3}" type="pres">
      <dgm:prSet presAssocID="{061E4E06-3939-478E-B0A3-32510B7587AA}" presName="spaceRect" presStyleCnt="0"/>
      <dgm:spPr/>
    </dgm:pt>
    <dgm:pt modelId="{79F0959A-DA54-4DFF-86C1-12132D04D1DD}" type="pres">
      <dgm:prSet presAssocID="{061E4E06-3939-478E-B0A3-32510B7587AA}" presName="textRect" presStyleLbl="revTx" presStyleIdx="0" presStyleCnt="7">
        <dgm:presLayoutVars>
          <dgm:chMax val="1"/>
          <dgm:chPref val="1"/>
        </dgm:presLayoutVars>
      </dgm:prSet>
      <dgm:spPr/>
    </dgm:pt>
    <dgm:pt modelId="{F93F4C60-9881-4D19-8176-5B4B66587A0E}" type="pres">
      <dgm:prSet presAssocID="{06FEDE8E-AE79-4CE6-9E78-080243D5F866}" presName="sibTrans" presStyleLbl="sibTrans2D1" presStyleIdx="0" presStyleCnt="0"/>
      <dgm:spPr/>
    </dgm:pt>
    <dgm:pt modelId="{8A3F4CA1-639A-4559-9039-B4848A1D7AB1}" type="pres">
      <dgm:prSet presAssocID="{64BC2310-8B48-4058-AC21-F98CD42AF26B}" presName="compNode" presStyleCnt="0"/>
      <dgm:spPr/>
    </dgm:pt>
    <dgm:pt modelId="{29D44E97-CF59-4432-A5BA-70C5537E45AE}" type="pres">
      <dgm:prSet presAssocID="{64BC2310-8B48-4058-AC21-F98CD42AF26B}" presName="iconBgRect" presStyleLbl="bgShp" presStyleIdx="1" presStyleCnt="7"/>
      <dgm:spPr/>
    </dgm:pt>
    <dgm:pt modelId="{F6F03AF0-C876-4530-BDFA-00CCCCBF1B82}" type="pres">
      <dgm:prSet presAssocID="{64BC2310-8B48-4058-AC21-F98CD42AF26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eroplane"/>
        </a:ext>
      </dgm:extLst>
    </dgm:pt>
    <dgm:pt modelId="{E59097DF-3F11-48F0-A9F8-D1BA6BA50382}" type="pres">
      <dgm:prSet presAssocID="{64BC2310-8B48-4058-AC21-F98CD42AF26B}" presName="spaceRect" presStyleCnt="0"/>
      <dgm:spPr/>
    </dgm:pt>
    <dgm:pt modelId="{DF4A7122-4B88-4F3E-93E5-5560826E7792}" type="pres">
      <dgm:prSet presAssocID="{64BC2310-8B48-4058-AC21-F98CD42AF26B}" presName="textRect" presStyleLbl="revTx" presStyleIdx="1" presStyleCnt="7">
        <dgm:presLayoutVars>
          <dgm:chMax val="1"/>
          <dgm:chPref val="1"/>
        </dgm:presLayoutVars>
      </dgm:prSet>
      <dgm:spPr/>
    </dgm:pt>
    <dgm:pt modelId="{3FFDAF3E-7729-4270-909B-B799AA5FBF79}" type="pres">
      <dgm:prSet presAssocID="{1B839F54-0BC8-4776-BF2F-66ABF44E8C52}" presName="sibTrans" presStyleLbl="sibTrans2D1" presStyleIdx="0" presStyleCnt="0"/>
      <dgm:spPr/>
    </dgm:pt>
    <dgm:pt modelId="{8AAF2313-4A4A-44CA-8FC6-110EA2E4B585}" type="pres">
      <dgm:prSet presAssocID="{1FE2F6BD-6A7B-4F8C-95CD-1E058E7742D2}" presName="compNode" presStyleCnt="0"/>
      <dgm:spPr/>
    </dgm:pt>
    <dgm:pt modelId="{ADBB61C6-31CB-4669-8F19-6AF8EE08BBBE}" type="pres">
      <dgm:prSet presAssocID="{1FE2F6BD-6A7B-4F8C-95CD-1E058E7742D2}" presName="iconBgRect" presStyleLbl="bgShp" presStyleIdx="2" presStyleCnt="7"/>
      <dgm:spPr/>
    </dgm:pt>
    <dgm:pt modelId="{8104C08D-4712-4AEF-BC4E-A4D4D86BB4F3}" type="pres">
      <dgm:prSet presAssocID="{1FE2F6BD-6A7B-4F8C-95CD-1E058E7742D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wnload"/>
        </a:ext>
      </dgm:extLst>
    </dgm:pt>
    <dgm:pt modelId="{6D30CDF1-661E-486F-B4CF-1DC1B5B6C0BB}" type="pres">
      <dgm:prSet presAssocID="{1FE2F6BD-6A7B-4F8C-95CD-1E058E7742D2}" presName="spaceRect" presStyleCnt="0"/>
      <dgm:spPr/>
    </dgm:pt>
    <dgm:pt modelId="{A2833074-657D-48CD-8779-74B068626DF1}" type="pres">
      <dgm:prSet presAssocID="{1FE2F6BD-6A7B-4F8C-95CD-1E058E7742D2}" presName="textRect" presStyleLbl="revTx" presStyleIdx="2" presStyleCnt="7">
        <dgm:presLayoutVars>
          <dgm:chMax val="1"/>
          <dgm:chPref val="1"/>
        </dgm:presLayoutVars>
      </dgm:prSet>
      <dgm:spPr/>
    </dgm:pt>
    <dgm:pt modelId="{C792E16A-761B-401D-9356-372AD31783B9}" type="pres">
      <dgm:prSet presAssocID="{90E76967-884E-41E3-84D3-987BC48F0F04}" presName="sibTrans" presStyleLbl="sibTrans2D1" presStyleIdx="0" presStyleCnt="0"/>
      <dgm:spPr/>
    </dgm:pt>
    <dgm:pt modelId="{42F39E54-0F87-4F55-81FC-4236AFEB0DF1}" type="pres">
      <dgm:prSet presAssocID="{C74C3061-7047-43E7-ADDE-E69EDAE52877}" presName="compNode" presStyleCnt="0"/>
      <dgm:spPr/>
    </dgm:pt>
    <dgm:pt modelId="{9E9564A7-8E30-4CAC-B1E1-B3C6231CF4B6}" type="pres">
      <dgm:prSet presAssocID="{C74C3061-7047-43E7-ADDE-E69EDAE52877}" presName="iconBgRect" presStyleLbl="bgShp" presStyleIdx="3" presStyleCnt="7"/>
      <dgm:spPr/>
    </dgm:pt>
    <dgm:pt modelId="{E6E7CA8D-03A0-49C7-B512-F5E754AFDF3C}" type="pres">
      <dgm:prSet presAssocID="{C74C3061-7047-43E7-ADDE-E69EDAE5287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rophy"/>
        </a:ext>
      </dgm:extLst>
    </dgm:pt>
    <dgm:pt modelId="{BE411D96-77D9-43F7-90B0-CCF431B07A4C}" type="pres">
      <dgm:prSet presAssocID="{C74C3061-7047-43E7-ADDE-E69EDAE52877}" presName="spaceRect" presStyleCnt="0"/>
      <dgm:spPr/>
    </dgm:pt>
    <dgm:pt modelId="{C0079841-3001-4B31-9B05-1A3DF3A8A921}" type="pres">
      <dgm:prSet presAssocID="{C74C3061-7047-43E7-ADDE-E69EDAE52877}" presName="textRect" presStyleLbl="revTx" presStyleIdx="3" presStyleCnt="7">
        <dgm:presLayoutVars>
          <dgm:chMax val="1"/>
          <dgm:chPref val="1"/>
        </dgm:presLayoutVars>
      </dgm:prSet>
      <dgm:spPr/>
    </dgm:pt>
    <dgm:pt modelId="{4476F7CC-AE0F-4668-866A-CEEE87ED11C4}" type="pres">
      <dgm:prSet presAssocID="{6560F950-9220-4B10-AF37-3CE186F5E9C4}" presName="sibTrans" presStyleLbl="sibTrans2D1" presStyleIdx="0" presStyleCnt="0"/>
      <dgm:spPr/>
    </dgm:pt>
    <dgm:pt modelId="{8A1F0070-4D39-4502-9F59-0ED7B0F789C1}" type="pres">
      <dgm:prSet presAssocID="{1037E79B-D3FC-405B-AFC9-3B544C2B831A}" presName="compNode" presStyleCnt="0"/>
      <dgm:spPr/>
    </dgm:pt>
    <dgm:pt modelId="{1B42D532-499F-4DC7-81A6-A603F45B5489}" type="pres">
      <dgm:prSet presAssocID="{1037E79B-D3FC-405B-AFC9-3B544C2B831A}" presName="iconBgRect" presStyleLbl="bgShp" presStyleIdx="4" presStyleCnt="7"/>
      <dgm:spPr/>
    </dgm:pt>
    <dgm:pt modelId="{458F419A-D54A-4494-BA2B-C2C9E5434E16}" type="pres">
      <dgm:prSet presAssocID="{1037E79B-D3FC-405B-AFC9-3B544C2B831A}"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asketball"/>
        </a:ext>
      </dgm:extLst>
    </dgm:pt>
    <dgm:pt modelId="{C8849FF1-6F0B-401E-8894-392DD2AC9234}" type="pres">
      <dgm:prSet presAssocID="{1037E79B-D3FC-405B-AFC9-3B544C2B831A}" presName="spaceRect" presStyleCnt="0"/>
      <dgm:spPr/>
    </dgm:pt>
    <dgm:pt modelId="{7F22659E-8D3C-42E9-89BB-BBF4C5A627BF}" type="pres">
      <dgm:prSet presAssocID="{1037E79B-D3FC-405B-AFC9-3B544C2B831A}" presName="textRect" presStyleLbl="revTx" presStyleIdx="4" presStyleCnt="7">
        <dgm:presLayoutVars>
          <dgm:chMax val="1"/>
          <dgm:chPref val="1"/>
        </dgm:presLayoutVars>
      </dgm:prSet>
      <dgm:spPr/>
    </dgm:pt>
    <dgm:pt modelId="{960AE442-E75F-4E4B-9CD1-43407E14252B}" type="pres">
      <dgm:prSet presAssocID="{EBE5A629-6FC6-44C9-89EE-F2D235C7075B}" presName="sibTrans" presStyleLbl="sibTrans2D1" presStyleIdx="0" presStyleCnt="0"/>
      <dgm:spPr/>
    </dgm:pt>
    <dgm:pt modelId="{978491F4-9C62-491F-B292-2EF9F016B107}" type="pres">
      <dgm:prSet presAssocID="{C9A150C5-B8AE-49B9-8B34-2E3A38682FCD}" presName="compNode" presStyleCnt="0"/>
      <dgm:spPr/>
    </dgm:pt>
    <dgm:pt modelId="{5A706E1D-864F-4EBF-B8F4-CE3A736BD276}" type="pres">
      <dgm:prSet presAssocID="{C9A150C5-B8AE-49B9-8B34-2E3A38682FCD}" presName="iconBgRect" presStyleLbl="bgShp" presStyleIdx="5" presStyleCnt="7"/>
      <dgm:spPr/>
    </dgm:pt>
    <dgm:pt modelId="{F5D1660C-D59A-4A2B-93E7-456092F12712}" type="pres">
      <dgm:prSet presAssocID="{C9A150C5-B8AE-49B9-8B34-2E3A38682FC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port Balls"/>
        </a:ext>
      </dgm:extLst>
    </dgm:pt>
    <dgm:pt modelId="{9CC55D7A-0022-4C3A-8AF8-FCAF1C6CBFC9}" type="pres">
      <dgm:prSet presAssocID="{C9A150C5-B8AE-49B9-8B34-2E3A38682FCD}" presName="spaceRect" presStyleCnt="0"/>
      <dgm:spPr/>
    </dgm:pt>
    <dgm:pt modelId="{6D245FB3-BFA5-447F-B6DB-F5F64AA0802F}" type="pres">
      <dgm:prSet presAssocID="{C9A150C5-B8AE-49B9-8B34-2E3A38682FCD}" presName="textRect" presStyleLbl="revTx" presStyleIdx="5" presStyleCnt="7">
        <dgm:presLayoutVars>
          <dgm:chMax val="1"/>
          <dgm:chPref val="1"/>
        </dgm:presLayoutVars>
      </dgm:prSet>
      <dgm:spPr/>
    </dgm:pt>
    <dgm:pt modelId="{C1691205-D228-4ABC-BD4F-B69A300424AB}" type="pres">
      <dgm:prSet presAssocID="{DDB5E2DE-6DF6-40C4-91F5-2DC4909BFD9F}" presName="sibTrans" presStyleLbl="sibTrans2D1" presStyleIdx="0" presStyleCnt="0"/>
      <dgm:spPr/>
    </dgm:pt>
    <dgm:pt modelId="{1223DB94-1504-43CA-B8EF-474AD1A9975D}" type="pres">
      <dgm:prSet presAssocID="{1D8E97A8-9C69-4590-A713-078CF2FC6B7E}" presName="compNode" presStyleCnt="0"/>
      <dgm:spPr/>
    </dgm:pt>
    <dgm:pt modelId="{CCCF4969-839C-4C7C-A17C-F5F32BC3C688}" type="pres">
      <dgm:prSet presAssocID="{1D8E97A8-9C69-4590-A713-078CF2FC6B7E}" presName="iconBgRect" presStyleLbl="bgShp" presStyleIdx="6" presStyleCnt="7"/>
      <dgm:spPr/>
    </dgm:pt>
    <dgm:pt modelId="{AB82D48C-4A9F-4576-B2A0-68F07DCC63F1}" type="pres">
      <dgm:prSet presAssocID="{1D8E97A8-9C69-4590-A713-078CF2FC6B7E}"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Football"/>
        </a:ext>
      </dgm:extLst>
    </dgm:pt>
    <dgm:pt modelId="{7B113C68-20E3-4EF3-9356-E24ECED5D777}" type="pres">
      <dgm:prSet presAssocID="{1D8E97A8-9C69-4590-A713-078CF2FC6B7E}" presName="spaceRect" presStyleCnt="0"/>
      <dgm:spPr/>
    </dgm:pt>
    <dgm:pt modelId="{5CBC9A5C-0B97-4EEC-81D9-88683195FC93}" type="pres">
      <dgm:prSet presAssocID="{1D8E97A8-9C69-4590-A713-078CF2FC6B7E}" presName="textRect" presStyleLbl="revTx" presStyleIdx="6" presStyleCnt="7">
        <dgm:presLayoutVars>
          <dgm:chMax val="1"/>
          <dgm:chPref val="1"/>
        </dgm:presLayoutVars>
      </dgm:prSet>
      <dgm:spPr/>
    </dgm:pt>
  </dgm:ptLst>
  <dgm:cxnLst>
    <dgm:cxn modelId="{7A39F525-23EC-4506-8BBA-F2C57F708E18}" srcId="{71866C66-71E0-49F9-B2EA-63A3AD4E8F25}" destId="{1D8E97A8-9C69-4590-A713-078CF2FC6B7E}" srcOrd="6" destOrd="0" parTransId="{162690C0-982B-469C-8875-0179B754030E}" sibTransId="{E184D5D5-B5F6-4AD3-B7B9-F1422FF801DF}"/>
    <dgm:cxn modelId="{6DA93527-EE06-344D-A9F0-63F236E5C1D3}" type="presOf" srcId="{1B839F54-0BC8-4776-BF2F-66ABF44E8C52}" destId="{3FFDAF3E-7729-4270-909B-B799AA5FBF79}" srcOrd="0" destOrd="0" presId="urn:microsoft.com/office/officeart/2018/2/layout/IconCircleList"/>
    <dgm:cxn modelId="{42FA8728-D65F-794C-8CDC-E2217005F097}" type="presOf" srcId="{1FE2F6BD-6A7B-4F8C-95CD-1E058E7742D2}" destId="{A2833074-657D-48CD-8779-74B068626DF1}" srcOrd="0" destOrd="0" presId="urn:microsoft.com/office/officeart/2018/2/layout/IconCircleList"/>
    <dgm:cxn modelId="{89DA612A-5CB0-4957-9261-A8B57E5D4906}" srcId="{71866C66-71E0-49F9-B2EA-63A3AD4E8F25}" destId="{64BC2310-8B48-4058-AC21-F98CD42AF26B}" srcOrd="1" destOrd="0" parTransId="{A8FB6FEC-46F7-4BFE-AC13-4F91399E1231}" sibTransId="{1B839F54-0BC8-4776-BF2F-66ABF44E8C52}"/>
    <dgm:cxn modelId="{8361942C-2EE9-B64D-8E9D-3CCFC678F6D3}" type="presOf" srcId="{6560F950-9220-4B10-AF37-3CE186F5E9C4}" destId="{4476F7CC-AE0F-4668-866A-CEEE87ED11C4}" srcOrd="0" destOrd="0" presId="urn:microsoft.com/office/officeart/2018/2/layout/IconCircleList"/>
    <dgm:cxn modelId="{1DB33B4F-B100-4F11-B457-945156273C97}" srcId="{71866C66-71E0-49F9-B2EA-63A3AD4E8F25}" destId="{061E4E06-3939-478E-B0A3-32510B7587AA}" srcOrd="0" destOrd="0" parTransId="{534C2C6E-EB02-4FEC-A8A1-8C3F7ED6AE06}" sibTransId="{06FEDE8E-AE79-4CE6-9E78-080243D5F866}"/>
    <dgm:cxn modelId="{16044C5A-6BF3-3D4A-9130-5F829BCDFC1C}" type="presOf" srcId="{1D8E97A8-9C69-4590-A713-078CF2FC6B7E}" destId="{5CBC9A5C-0B97-4EEC-81D9-88683195FC93}" srcOrd="0" destOrd="0" presId="urn:microsoft.com/office/officeart/2018/2/layout/IconCircleList"/>
    <dgm:cxn modelId="{3F37D45B-08CE-914E-ADA0-1B37A53389FE}" type="presOf" srcId="{EBE5A629-6FC6-44C9-89EE-F2D235C7075B}" destId="{960AE442-E75F-4E4B-9CD1-43407E14252B}" srcOrd="0" destOrd="0" presId="urn:microsoft.com/office/officeart/2018/2/layout/IconCircleList"/>
    <dgm:cxn modelId="{6E5CA265-70BF-1449-872B-0041D17FA6D8}" type="presOf" srcId="{C9A150C5-B8AE-49B9-8B34-2E3A38682FCD}" destId="{6D245FB3-BFA5-447F-B6DB-F5F64AA0802F}" srcOrd="0" destOrd="0" presId="urn:microsoft.com/office/officeart/2018/2/layout/IconCircleList"/>
    <dgm:cxn modelId="{E7A74670-D3F7-43FB-9035-0F4D777888C7}" srcId="{71866C66-71E0-49F9-B2EA-63A3AD4E8F25}" destId="{1FE2F6BD-6A7B-4F8C-95CD-1E058E7742D2}" srcOrd="2" destOrd="0" parTransId="{225E6170-84E3-4D57-8655-B0B9302CF15E}" sibTransId="{90E76967-884E-41E3-84D3-987BC48F0F04}"/>
    <dgm:cxn modelId="{ABB0337D-6ECB-46DD-AA2D-013782C141B3}" srcId="{71866C66-71E0-49F9-B2EA-63A3AD4E8F25}" destId="{C9A150C5-B8AE-49B9-8B34-2E3A38682FCD}" srcOrd="5" destOrd="0" parTransId="{89DCA55E-BB08-4BE3-A898-69B75DE377D4}" sibTransId="{DDB5E2DE-6DF6-40C4-91F5-2DC4909BFD9F}"/>
    <dgm:cxn modelId="{6DD09D8C-8790-C847-99C2-A5208BAB95CF}" type="presOf" srcId="{06FEDE8E-AE79-4CE6-9E78-080243D5F866}" destId="{F93F4C60-9881-4D19-8176-5B4B66587A0E}" srcOrd="0" destOrd="0" presId="urn:microsoft.com/office/officeart/2018/2/layout/IconCircleList"/>
    <dgm:cxn modelId="{93C0A68E-EB07-5A41-9575-62546D770319}" type="presOf" srcId="{061E4E06-3939-478E-B0A3-32510B7587AA}" destId="{79F0959A-DA54-4DFF-86C1-12132D04D1DD}" srcOrd="0" destOrd="0" presId="urn:microsoft.com/office/officeart/2018/2/layout/IconCircleList"/>
    <dgm:cxn modelId="{7FBBC893-FE94-4B72-8CC8-E3541CE610A1}" srcId="{71866C66-71E0-49F9-B2EA-63A3AD4E8F25}" destId="{1037E79B-D3FC-405B-AFC9-3B544C2B831A}" srcOrd="4" destOrd="0" parTransId="{6551CC5D-7996-4639-B397-503E67112A06}" sibTransId="{EBE5A629-6FC6-44C9-89EE-F2D235C7075B}"/>
    <dgm:cxn modelId="{E1DD80A1-20CB-F04C-B379-406571A078A8}" type="presOf" srcId="{90E76967-884E-41E3-84D3-987BC48F0F04}" destId="{C792E16A-761B-401D-9356-372AD31783B9}" srcOrd="0" destOrd="0" presId="urn:microsoft.com/office/officeart/2018/2/layout/IconCircleList"/>
    <dgm:cxn modelId="{91A2ACAC-BDBD-8C4B-BFF5-3DF4CF343E30}" type="presOf" srcId="{1037E79B-D3FC-405B-AFC9-3B544C2B831A}" destId="{7F22659E-8D3C-42E9-89BB-BBF4C5A627BF}" srcOrd="0" destOrd="0" presId="urn:microsoft.com/office/officeart/2018/2/layout/IconCircleList"/>
    <dgm:cxn modelId="{0CB8B1BA-78AE-884C-9287-CCD1CE97E080}" type="presOf" srcId="{DDB5E2DE-6DF6-40C4-91F5-2DC4909BFD9F}" destId="{C1691205-D228-4ABC-BD4F-B69A300424AB}" srcOrd="0" destOrd="0" presId="urn:microsoft.com/office/officeart/2018/2/layout/IconCircleList"/>
    <dgm:cxn modelId="{85C893C5-A73A-BD47-88FE-847B00E11309}" type="presOf" srcId="{C74C3061-7047-43E7-ADDE-E69EDAE52877}" destId="{C0079841-3001-4B31-9B05-1A3DF3A8A921}" srcOrd="0" destOrd="0" presId="urn:microsoft.com/office/officeart/2018/2/layout/IconCircleList"/>
    <dgm:cxn modelId="{152632CC-CD17-4E21-B9CB-D50808F024ED}" srcId="{71866C66-71E0-49F9-B2EA-63A3AD4E8F25}" destId="{C74C3061-7047-43E7-ADDE-E69EDAE52877}" srcOrd="3" destOrd="0" parTransId="{FA035D7A-9973-499D-961B-91BA9B553679}" sibTransId="{6560F950-9220-4B10-AF37-3CE186F5E9C4}"/>
    <dgm:cxn modelId="{6F5865CF-6F1B-A54E-8182-2B64ED38E32B}" type="presOf" srcId="{71866C66-71E0-49F9-B2EA-63A3AD4E8F25}" destId="{7B5B4FF9-33F0-4F25-9620-6B80BCF6B2EC}" srcOrd="0" destOrd="0" presId="urn:microsoft.com/office/officeart/2018/2/layout/IconCircleList"/>
    <dgm:cxn modelId="{8867B5EF-F20C-2247-AC5A-4E963BCB6CE2}" type="presOf" srcId="{64BC2310-8B48-4058-AC21-F98CD42AF26B}" destId="{DF4A7122-4B88-4F3E-93E5-5560826E7792}" srcOrd="0" destOrd="0" presId="urn:microsoft.com/office/officeart/2018/2/layout/IconCircleList"/>
    <dgm:cxn modelId="{A18C1A53-C320-D84E-9B7D-30463FA4FB57}" type="presParOf" srcId="{7B5B4FF9-33F0-4F25-9620-6B80BCF6B2EC}" destId="{A2008E94-32AB-4C33-B4F1-98368BDD4066}" srcOrd="0" destOrd="0" presId="urn:microsoft.com/office/officeart/2018/2/layout/IconCircleList"/>
    <dgm:cxn modelId="{2ADCDBEA-A0CF-764B-B509-E7AD6494F6FB}" type="presParOf" srcId="{A2008E94-32AB-4C33-B4F1-98368BDD4066}" destId="{3E31E74E-D1FE-4658-88DC-A6A7F07430F9}" srcOrd="0" destOrd="0" presId="urn:microsoft.com/office/officeart/2018/2/layout/IconCircleList"/>
    <dgm:cxn modelId="{55FA139B-B01D-B84B-B8BF-28CFAE686D39}" type="presParOf" srcId="{3E31E74E-D1FE-4658-88DC-A6A7F07430F9}" destId="{F7E9B764-674A-4FCD-8596-F5AAADED9714}" srcOrd="0" destOrd="0" presId="urn:microsoft.com/office/officeart/2018/2/layout/IconCircleList"/>
    <dgm:cxn modelId="{32A4B980-5616-E144-8CF8-181113621FC2}" type="presParOf" srcId="{3E31E74E-D1FE-4658-88DC-A6A7F07430F9}" destId="{57072992-C20C-477D-A15B-7DB196E130D8}" srcOrd="1" destOrd="0" presId="urn:microsoft.com/office/officeart/2018/2/layout/IconCircleList"/>
    <dgm:cxn modelId="{34178CEE-01A3-F24D-9A41-4E1547776798}" type="presParOf" srcId="{3E31E74E-D1FE-4658-88DC-A6A7F07430F9}" destId="{F2235519-0D8D-4A1C-942F-6D54AEE01CC3}" srcOrd="2" destOrd="0" presId="urn:microsoft.com/office/officeart/2018/2/layout/IconCircleList"/>
    <dgm:cxn modelId="{8F95D6AB-F59F-C44B-A79A-D175A1589DBA}" type="presParOf" srcId="{3E31E74E-D1FE-4658-88DC-A6A7F07430F9}" destId="{79F0959A-DA54-4DFF-86C1-12132D04D1DD}" srcOrd="3" destOrd="0" presId="urn:microsoft.com/office/officeart/2018/2/layout/IconCircleList"/>
    <dgm:cxn modelId="{346B59E6-473D-5F4D-897F-4927FBAAC58B}" type="presParOf" srcId="{A2008E94-32AB-4C33-B4F1-98368BDD4066}" destId="{F93F4C60-9881-4D19-8176-5B4B66587A0E}" srcOrd="1" destOrd="0" presId="urn:microsoft.com/office/officeart/2018/2/layout/IconCircleList"/>
    <dgm:cxn modelId="{07B146FD-EB36-204F-B051-3F5BC93DA49F}" type="presParOf" srcId="{A2008E94-32AB-4C33-B4F1-98368BDD4066}" destId="{8A3F4CA1-639A-4559-9039-B4848A1D7AB1}" srcOrd="2" destOrd="0" presId="urn:microsoft.com/office/officeart/2018/2/layout/IconCircleList"/>
    <dgm:cxn modelId="{6DEC26E1-1527-BC44-88A0-C95963E81147}" type="presParOf" srcId="{8A3F4CA1-639A-4559-9039-B4848A1D7AB1}" destId="{29D44E97-CF59-4432-A5BA-70C5537E45AE}" srcOrd="0" destOrd="0" presId="urn:microsoft.com/office/officeart/2018/2/layout/IconCircleList"/>
    <dgm:cxn modelId="{CD1DA308-77DB-F04D-90F9-EA687600AD08}" type="presParOf" srcId="{8A3F4CA1-639A-4559-9039-B4848A1D7AB1}" destId="{F6F03AF0-C876-4530-BDFA-00CCCCBF1B82}" srcOrd="1" destOrd="0" presId="urn:microsoft.com/office/officeart/2018/2/layout/IconCircleList"/>
    <dgm:cxn modelId="{3163E189-37DA-5147-B6C4-E76E1C6B5C07}" type="presParOf" srcId="{8A3F4CA1-639A-4559-9039-B4848A1D7AB1}" destId="{E59097DF-3F11-48F0-A9F8-D1BA6BA50382}" srcOrd="2" destOrd="0" presId="urn:microsoft.com/office/officeart/2018/2/layout/IconCircleList"/>
    <dgm:cxn modelId="{6D9695DA-C311-7A46-9A29-EB2745B3F4C2}" type="presParOf" srcId="{8A3F4CA1-639A-4559-9039-B4848A1D7AB1}" destId="{DF4A7122-4B88-4F3E-93E5-5560826E7792}" srcOrd="3" destOrd="0" presId="urn:microsoft.com/office/officeart/2018/2/layout/IconCircleList"/>
    <dgm:cxn modelId="{E0BCD49B-57D5-564C-8DA4-6D2B8261BD31}" type="presParOf" srcId="{A2008E94-32AB-4C33-B4F1-98368BDD4066}" destId="{3FFDAF3E-7729-4270-909B-B799AA5FBF79}" srcOrd="3" destOrd="0" presId="urn:microsoft.com/office/officeart/2018/2/layout/IconCircleList"/>
    <dgm:cxn modelId="{CC08EA7D-6053-A044-8B61-4A6652F43EE8}" type="presParOf" srcId="{A2008E94-32AB-4C33-B4F1-98368BDD4066}" destId="{8AAF2313-4A4A-44CA-8FC6-110EA2E4B585}" srcOrd="4" destOrd="0" presId="urn:microsoft.com/office/officeart/2018/2/layout/IconCircleList"/>
    <dgm:cxn modelId="{9264EB5D-6ECD-F446-836A-7741E4BFE879}" type="presParOf" srcId="{8AAF2313-4A4A-44CA-8FC6-110EA2E4B585}" destId="{ADBB61C6-31CB-4669-8F19-6AF8EE08BBBE}" srcOrd="0" destOrd="0" presId="urn:microsoft.com/office/officeart/2018/2/layout/IconCircleList"/>
    <dgm:cxn modelId="{7EF92356-B33D-EA43-9DBD-A1DD3A8188E7}" type="presParOf" srcId="{8AAF2313-4A4A-44CA-8FC6-110EA2E4B585}" destId="{8104C08D-4712-4AEF-BC4E-A4D4D86BB4F3}" srcOrd="1" destOrd="0" presId="urn:microsoft.com/office/officeart/2018/2/layout/IconCircleList"/>
    <dgm:cxn modelId="{2CD1BC47-A4E7-BC43-A644-3775140E158B}" type="presParOf" srcId="{8AAF2313-4A4A-44CA-8FC6-110EA2E4B585}" destId="{6D30CDF1-661E-486F-B4CF-1DC1B5B6C0BB}" srcOrd="2" destOrd="0" presId="urn:microsoft.com/office/officeart/2018/2/layout/IconCircleList"/>
    <dgm:cxn modelId="{E9CA3FEB-8C51-EB41-88BC-4D55D006826D}" type="presParOf" srcId="{8AAF2313-4A4A-44CA-8FC6-110EA2E4B585}" destId="{A2833074-657D-48CD-8779-74B068626DF1}" srcOrd="3" destOrd="0" presId="urn:microsoft.com/office/officeart/2018/2/layout/IconCircleList"/>
    <dgm:cxn modelId="{DFBD3C40-B620-DF41-92BA-CAFF8F71A36C}" type="presParOf" srcId="{A2008E94-32AB-4C33-B4F1-98368BDD4066}" destId="{C792E16A-761B-401D-9356-372AD31783B9}" srcOrd="5" destOrd="0" presId="urn:microsoft.com/office/officeart/2018/2/layout/IconCircleList"/>
    <dgm:cxn modelId="{9B84009B-A4AA-104D-92AA-3EEF99C0E46D}" type="presParOf" srcId="{A2008E94-32AB-4C33-B4F1-98368BDD4066}" destId="{42F39E54-0F87-4F55-81FC-4236AFEB0DF1}" srcOrd="6" destOrd="0" presId="urn:microsoft.com/office/officeart/2018/2/layout/IconCircleList"/>
    <dgm:cxn modelId="{D342AE79-726A-C943-9D1F-8064DACD9583}" type="presParOf" srcId="{42F39E54-0F87-4F55-81FC-4236AFEB0DF1}" destId="{9E9564A7-8E30-4CAC-B1E1-B3C6231CF4B6}" srcOrd="0" destOrd="0" presId="urn:microsoft.com/office/officeart/2018/2/layout/IconCircleList"/>
    <dgm:cxn modelId="{A77712ED-CBE7-B242-8EEC-39150DA65BDB}" type="presParOf" srcId="{42F39E54-0F87-4F55-81FC-4236AFEB0DF1}" destId="{E6E7CA8D-03A0-49C7-B512-F5E754AFDF3C}" srcOrd="1" destOrd="0" presId="urn:microsoft.com/office/officeart/2018/2/layout/IconCircleList"/>
    <dgm:cxn modelId="{EA5B4774-1B58-5245-8B65-6A516A57AC26}" type="presParOf" srcId="{42F39E54-0F87-4F55-81FC-4236AFEB0DF1}" destId="{BE411D96-77D9-43F7-90B0-CCF431B07A4C}" srcOrd="2" destOrd="0" presId="urn:microsoft.com/office/officeart/2018/2/layout/IconCircleList"/>
    <dgm:cxn modelId="{F92DCCED-E2A3-794E-9839-7450FAC71062}" type="presParOf" srcId="{42F39E54-0F87-4F55-81FC-4236AFEB0DF1}" destId="{C0079841-3001-4B31-9B05-1A3DF3A8A921}" srcOrd="3" destOrd="0" presId="urn:microsoft.com/office/officeart/2018/2/layout/IconCircleList"/>
    <dgm:cxn modelId="{5C4B646F-A0BD-354E-BF4D-685A3801E0F0}" type="presParOf" srcId="{A2008E94-32AB-4C33-B4F1-98368BDD4066}" destId="{4476F7CC-AE0F-4668-866A-CEEE87ED11C4}" srcOrd="7" destOrd="0" presId="urn:microsoft.com/office/officeart/2018/2/layout/IconCircleList"/>
    <dgm:cxn modelId="{847F8070-2EE5-AA4C-B8E2-A99DECA2D74D}" type="presParOf" srcId="{A2008E94-32AB-4C33-B4F1-98368BDD4066}" destId="{8A1F0070-4D39-4502-9F59-0ED7B0F789C1}" srcOrd="8" destOrd="0" presId="urn:microsoft.com/office/officeart/2018/2/layout/IconCircleList"/>
    <dgm:cxn modelId="{D1B84AC4-DD4C-544A-9A43-93507C347A09}" type="presParOf" srcId="{8A1F0070-4D39-4502-9F59-0ED7B0F789C1}" destId="{1B42D532-499F-4DC7-81A6-A603F45B5489}" srcOrd="0" destOrd="0" presId="urn:microsoft.com/office/officeart/2018/2/layout/IconCircleList"/>
    <dgm:cxn modelId="{BCEBE881-E06E-9446-BED3-4BA4FF922909}" type="presParOf" srcId="{8A1F0070-4D39-4502-9F59-0ED7B0F789C1}" destId="{458F419A-D54A-4494-BA2B-C2C9E5434E16}" srcOrd="1" destOrd="0" presId="urn:microsoft.com/office/officeart/2018/2/layout/IconCircleList"/>
    <dgm:cxn modelId="{D1D69566-61AB-3240-91D3-E3AF8ECE4F43}" type="presParOf" srcId="{8A1F0070-4D39-4502-9F59-0ED7B0F789C1}" destId="{C8849FF1-6F0B-401E-8894-392DD2AC9234}" srcOrd="2" destOrd="0" presId="urn:microsoft.com/office/officeart/2018/2/layout/IconCircleList"/>
    <dgm:cxn modelId="{07549F93-F92F-6D4E-86A4-533511FBD569}" type="presParOf" srcId="{8A1F0070-4D39-4502-9F59-0ED7B0F789C1}" destId="{7F22659E-8D3C-42E9-89BB-BBF4C5A627BF}" srcOrd="3" destOrd="0" presId="urn:microsoft.com/office/officeart/2018/2/layout/IconCircleList"/>
    <dgm:cxn modelId="{ACED4E13-EA82-6A41-B6AC-B1400AF16383}" type="presParOf" srcId="{A2008E94-32AB-4C33-B4F1-98368BDD4066}" destId="{960AE442-E75F-4E4B-9CD1-43407E14252B}" srcOrd="9" destOrd="0" presId="urn:microsoft.com/office/officeart/2018/2/layout/IconCircleList"/>
    <dgm:cxn modelId="{38383831-F8F1-9049-B974-AD58A2F26C3D}" type="presParOf" srcId="{A2008E94-32AB-4C33-B4F1-98368BDD4066}" destId="{978491F4-9C62-491F-B292-2EF9F016B107}" srcOrd="10" destOrd="0" presId="urn:microsoft.com/office/officeart/2018/2/layout/IconCircleList"/>
    <dgm:cxn modelId="{C7DA6C55-1D9D-C243-AF58-66892EC8E70F}" type="presParOf" srcId="{978491F4-9C62-491F-B292-2EF9F016B107}" destId="{5A706E1D-864F-4EBF-B8F4-CE3A736BD276}" srcOrd="0" destOrd="0" presId="urn:microsoft.com/office/officeart/2018/2/layout/IconCircleList"/>
    <dgm:cxn modelId="{F7D89284-8552-9743-9305-BB8BB14E728F}" type="presParOf" srcId="{978491F4-9C62-491F-B292-2EF9F016B107}" destId="{F5D1660C-D59A-4A2B-93E7-456092F12712}" srcOrd="1" destOrd="0" presId="urn:microsoft.com/office/officeart/2018/2/layout/IconCircleList"/>
    <dgm:cxn modelId="{A9C05F3B-8329-3447-BEF8-7B5520DB5131}" type="presParOf" srcId="{978491F4-9C62-491F-B292-2EF9F016B107}" destId="{9CC55D7A-0022-4C3A-8AF8-FCAF1C6CBFC9}" srcOrd="2" destOrd="0" presId="urn:microsoft.com/office/officeart/2018/2/layout/IconCircleList"/>
    <dgm:cxn modelId="{7B8DD69F-9753-C441-B30A-B5CA89D5A25E}" type="presParOf" srcId="{978491F4-9C62-491F-B292-2EF9F016B107}" destId="{6D245FB3-BFA5-447F-B6DB-F5F64AA0802F}" srcOrd="3" destOrd="0" presId="urn:microsoft.com/office/officeart/2018/2/layout/IconCircleList"/>
    <dgm:cxn modelId="{9B71A60F-2D44-3642-8740-B96883F6CA03}" type="presParOf" srcId="{A2008E94-32AB-4C33-B4F1-98368BDD4066}" destId="{C1691205-D228-4ABC-BD4F-B69A300424AB}" srcOrd="11" destOrd="0" presId="urn:microsoft.com/office/officeart/2018/2/layout/IconCircleList"/>
    <dgm:cxn modelId="{E840D3D2-A931-8940-9F14-2C861A905E0C}" type="presParOf" srcId="{A2008E94-32AB-4C33-B4F1-98368BDD4066}" destId="{1223DB94-1504-43CA-B8EF-474AD1A9975D}" srcOrd="12" destOrd="0" presId="urn:microsoft.com/office/officeart/2018/2/layout/IconCircleList"/>
    <dgm:cxn modelId="{B29510B8-CEDD-134C-94DD-893BB6194278}" type="presParOf" srcId="{1223DB94-1504-43CA-B8EF-474AD1A9975D}" destId="{CCCF4969-839C-4C7C-A17C-F5F32BC3C688}" srcOrd="0" destOrd="0" presId="urn:microsoft.com/office/officeart/2018/2/layout/IconCircleList"/>
    <dgm:cxn modelId="{1FA00CA7-ADAC-784A-9761-7BC3F9FD4C72}" type="presParOf" srcId="{1223DB94-1504-43CA-B8EF-474AD1A9975D}" destId="{AB82D48C-4A9F-4576-B2A0-68F07DCC63F1}" srcOrd="1" destOrd="0" presId="urn:microsoft.com/office/officeart/2018/2/layout/IconCircleList"/>
    <dgm:cxn modelId="{6BDB62B4-D127-2D42-BB6A-66D5905319AF}" type="presParOf" srcId="{1223DB94-1504-43CA-B8EF-474AD1A9975D}" destId="{7B113C68-20E3-4EF3-9356-E24ECED5D777}" srcOrd="2" destOrd="0" presId="urn:microsoft.com/office/officeart/2018/2/layout/IconCircleList"/>
    <dgm:cxn modelId="{CAE6B333-2FB0-994E-BA72-48769741DCDC}" type="presParOf" srcId="{1223DB94-1504-43CA-B8EF-474AD1A9975D}" destId="{5CBC9A5C-0B97-4EEC-81D9-88683195FC93}"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E9B764-674A-4FCD-8596-F5AAADED9714}">
      <dsp:nvSpPr>
        <dsp:cNvPr id="0" name=""/>
        <dsp:cNvSpPr/>
      </dsp:nvSpPr>
      <dsp:spPr>
        <a:xfrm>
          <a:off x="82613" y="57591"/>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072992-C20C-477D-A15B-7DB196E130D8}">
      <dsp:nvSpPr>
        <dsp:cNvPr id="0" name=""/>
        <dsp:cNvSpPr/>
      </dsp:nvSpPr>
      <dsp:spPr>
        <a:xfrm>
          <a:off x="271034" y="246013"/>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F0959A-DA54-4DFF-86C1-12132D04D1DD}">
      <dsp:nvSpPr>
        <dsp:cNvPr id="0" name=""/>
        <dsp:cNvSpPr/>
      </dsp:nvSpPr>
      <dsp:spPr>
        <a:xfrm>
          <a:off x="1172126" y="57591"/>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a:t>‘Summer of Sport’ </a:t>
          </a:r>
        </a:p>
      </dsp:txBody>
      <dsp:txXfrm>
        <a:off x="1172126" y="57591"/>
        <a:ext cx="2114937" cy="897246"/>
      </dsp:txXfrm>
    </dsp:sp>
    <dsp:sp modelId="{29D44E97-CF59-4432-A5BA-70C5537E45AE}">
      <dsp:nvSpPr>
        <dsp:cNvPr id="0" name=""/>
        <dsp:cNvSpPr/>
      </dsp:nvSpPr>
      <dsp:spPr>
        <a:xfrm>
          <a:off x="3655575" y="57591"/>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F03AF0-C876-4530-BDFA-00CCCCBF1B82}">
      <dsp:nvSpPr>
        <dsp:cNvPr id="0" name=""/>
        <dsp:cNvSpPr/>
      </dsp:nvSpPr>
      <dsp:spPr>
        <a:xfrm>
          <a:off x="3843996" y="246013"/>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4A7122-4B88-4F3E-93E5-5560826E7792}">
      <dsp:nvSpPr>
        <dsp:cNvPr id="0" name=""/>
        <dsp:cNvSpPr/>
      </dsp:nvSpPr>
      <dsp:spPr>
        <a:xfrm>
          <a:off x="4745088" y="57591"/>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a:t>6</a:t>
          </a:r>
          <a:r>
            <a:rPr lang="en-US" sz="2000" kern="1200" baseline="30000"/>
            <a:t>th</a:t>
          </a:r>
          <a:r>
            <a:rPr lang="en-US" sz="2000" kern="1200"/>
            <a:t> – 12</a:t>
          </a:r>
          <a:r>
            <a:rPr lang="en-US" sz="2000" kern="1200" baseline="30000"/>
            <a:t>th</a:t>
          </a:r>
          <a:r>
            <a:rPr lang="en-US" sz="2000" kern="1200"/>
            <a:t> July 2026</a:t>
          </a:r>
        </a:p>
      </dsp:txBody>
      <dsp:txXfrm>
        <a:off x="4745088" y="57591"/>
        <a:ext cx="2114937" cy="897246"/>
      </dsp:txXfrm>
    </dsp:sp>
    <dsp:sp modelId="{ADBB61C6-31CB-4669-8F19-6AF8EE08BBBE}">
      <dsp:nvSpPr>
        <dsp:cNvPr id="0" name=""/>
        <dsp:cNvSpPr/>
      </dsp:nvSpPr>
      <dsp:spPr>
        <a:xfrm>
          <a:off x="7228536" y="57591"/>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04C08D-4712-4AEF-BC4E-A4D4D86BB4F3}">
      <dsp:nvSpPr>
        <dsp:cNvPr id="0" name=""/>
        <dsp:cNvSpPr/>
      </dsp:nvSpPr>
      <dsp:spPr>
        <a:xfrm>
          <a:off x="7416958" y="246013"/>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833074-657D-48CD-8779-74B068626DF1}">
      <dsp:nvSpPr>
        <dsp:cNvPr id="0" name=""/>
        <dsp:cNvSpPr/>
      </dsp:nvSpPr>
      <dsp:spPr>
        <a:xfrm>
          <a:off x="8318049" y="57591"/>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Free downloadable resources </a:t>
          </a:r>
        </a:p>
      </dsp:txBody>
      <dsp:txXfrm>
        <a:off x="8318049" y="57591"/>
        <a:ext cx="2114937" cy="897246"/>
      </dsp:txXfrm>
    </dsp:sp>
    <dsp:sp modelId="{9E9564A7-8E30-4CAC-B1E1-B3C6231CF4B6}">
      <dsp:nvSpPr>
        <dsp:cNvPr id="0" name=""/>
        <dsp:cNvSpPr/>
      </dsp:nvSpPr>
      <dsp:spPr>
        <a:xfrm>
          <a:off x="82613" y="1677833"/>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E7CA8D-03A0-49C7-B512-F5E754AFDF3C}">
      <dsp:nvSpPr>
        <dsp:cNvPr id="0" name=""/>
        <dsp:cNvSpPr/>
      </dsp:nvSpPr>
      <dsp:spPr>
        <a:xfrm>
          <a:off x="271034" y="18662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079841-3001-4B31-9B05-1A3DF3A8A921}">
      <dsp:nvSpPr>
        <dsp:cNvPr id="0" name=""/>
        <dsp:cNvSpPr/>
      </dsp:nvSpPr>
      <dsp:spPr>
        <a:xfrm>
          <a:off x="1172126" y="167783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a:t>Win exciting incentives</a:t>
          </a:r>
        </a:p>
      </dsp:txBody>
      <dsp:txXfrm>
        <a:off x="1172126" y="1677833"/>
        <a:ext cx="2114937" cy="897246"/>
      </dsp:txXfrm>
    </dsp:sp>
    <dsp:sp modelId="{1B42D532-499F-4DC7-81A6-A603F45B5489}">
      <dsp:nvSpPr>
        <dsp:cNvPr id="0" name=""/>
        <dsp:cNvSpPr/>
      </dsp:nvSpPr>
      <dsp:spPr>
        <a:xfrm>
          <a:off x="3655575" y="1677833"/>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8F419A-D54A-4494-BA2B-C2C9E5434E16}">
      <dsp:nvSpPr>
        <dsp:cNvPr id="0" name=""/>
        <dsp:cNvSpPr/>
      </dsp:nvSpPr>
      <dsp:spPr>
        <a:xfrm>
          <a:off x="3843996" y="18662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22659E-8D3C-42E9-89BB-BBF4C5A627BF}">
      <dsp:nvSpPr>
        <dsp:cNvPr id="0" name=""/>
        <dsp:cNvSpPr/>
      </dsp:nvSpPr>
      <dsp:spPr>
        <a:xfrm>
          <a:off x="4745088" y="167783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a:t>Schools can win free sports equipment </a:t>
          </a:r>
        </a:p>
      </dsp:txBody>
      <dsp:txXfrm>
        <a:off x="4745088" y="1677833"/>
        <a:ext cx="2114937" cy="897246"/>
      </dsp:txXfrm>
    </dsp:sp>
    <dsp:sp modelId="{5A706E1D-864F-4EBF-B8F4-CE3A736BD276}">
      <dsp:nvSpPr>
        <dsp:cNvPr id="0" name=""/>
        <dsp:cNvSpPr/>
      </dsp:nvSpPr>
      <dsp:spPr>
        <a:xfrm>
          <a:off x="7228536" y="1677833"/>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D1660C-D59A-4A2B-93E7-456092F12712}">
      <dsp:nvSpPr>
        <dsp:cNvPr id="0" name=""/>
        <dsp:cNvSpPr/>
      </dsp:nvSpPr>
      <dsp:spPr>
        <a:xfrm>
          <a:off x="7416958" y="1866254"/>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245FB3-BFA5-447F-B6DB-F5F64AA0802F}">
      <dsp:nvSpPr>
        <dsp:cNvPr id="0" name=""/>
        <dsp:cNvSpPr/>
      </dsp:nvSpPr>
      <dsp:spPr>
        <a:xfrm>
          <a:off x="8318049" y="167783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a:t>Athletes can attend communities to inspire </a:t>
          </a:r>
        </a:p>
      </dsp:txBody>
      <dsp:txXfrm>
        <a:off x="8318049" y="1677833"/>
        <a:ext cx="2114937" cy="897246"/>
      </dsp:txXfrm>
    </dsp:sp>
    <dsp:sp modelId="{CCCF4969-839C-4C7C-A17C-F5F32BC3C688}">
      <dsp:nvSpPr>
        <dsp:cNvPr id="0" name=""/>
        <dsp:cNvSpPr/>
      </dsp:nvSpPr>
      <dsp:spPr>
        <a:xfrm>
          <a:off x="82613" y="3298074"/>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82D48C-4A9F-4576-B2A0-68F07DCC63F1}">
      <dsp:nvSpPr>
        <dsp:cNvPr id="0" name=""/>
        <dsp:cNvSpPr/>
      </dsp:nvSpPr>
      <dsp:spPr>
        <a:xfrm>
          <a:off x="271034" y="3486495"/>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BC9A5C-0B97-4EEC-81D9-88683195FC93}">
      <dsp:nvSpPr>
        <dsp:cNvPr id="0" name=""/>
        <dsp:cNvSpPr/>
      </dsp:nvSpPr>
      <dsp:spPr>
        <a:xfrm>
          <a:off x="1172126" y="3298074"/>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a:t>Families can win sports direct vouchers </a:t>
          </a:r>
        </a:p>
      </dsp:txBody>
      <dsp:txXfrm>
        <a:off x="1172126" y="3298074"/>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2T18:37:51.643"/>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6T14:55:27.324"/>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921DC2-1615-B944-8CAA-9BD1B95DBD10}" type="datetimeFigureOut">
              <a:rPr lang="en-US" smtClean="0"/>
              <a:t>4/16/26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40BA36-3F92-AE41-960A-884E42989316}" type="slidenum">
              <a:rPr lang="en-US" smtClean="0"/>
              <a:t>‹#›</a:t>
            </a:fld>
            <a:endParaRPr lang="en-US"/>
          </a:p>
        </p:txBody>
      </p:sp>
    </p:spTree>
    <p:extLst>
      <p:ext uri="{BB962C8B-B14F-4D97-AF65-F5344CB8AC3E}">
        <p14:creationId xmlns:p14="http://schemas.microsoft.com/office/powerpoint/2010/main" val="4068092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is a massive issue today regarding physical inactivity in adolescents</a:t>
            </a:r>
            <a:r>
              <a:rPr lang="en-GB" dirty="0">
                <a:effectLst/>
              </a:rPr>
              <a:t> </a:t>
            </a:r>
            <a:endParaRPr lang="en-US" dirty="0"/>
          </a:p>
        </p:txBody>
      </p:sp>
      <p:sp>
        <p:nvSpPr>
          <p:cNvPr id="4" name="Slide Number Placeholder 3"/>
          <p:cNvSpPr>
            <a:spLocks noGrp="1"/>
          </p:cNvSpPr>
          <p:nvPr>
            <p:ph type="sldNum" sz="quarter" idx="5"/>
          </p:nvPr>
        </p:nvSpPr>
        <p:spPr/>
        <p:txBody>
          <a:bodyPr/>
          <a:lstStyle/>
          <a:p>
            <a:fld id="{1E40BA36-3F92-AE41-960A-884E42989316}" type="slidenum">
              <a:rPr lang="en-US" smtClean="0"/>
              <a:t>1</a:t>
            </a:fld>
            <a:endParaRPr lang="en-US"/>
          </a:p>
        </p:txBody>
      </p:sp>
    </p:spTree>
    <p:extLst>
      <p:ext uri="{BB962C8B-B14F-4D97-AF65-F5344CB8AC3E}">
        <p14:creationId xmlns:p14="http://schemas.microsoft.com/office/powerpoint/2010/main" val="590512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2024, the World Health Organisation defines physical activity as any bodily movement produced by skeletal muscles that requires energy expenditure. This includes activities like playing, gardening, walking or participating in exercise.</a:t>
            </a:r>
          </a:p>
          <a:p>
            <a:endParaRPr lang="en-US" dirty="0"/>
          </a:p>
        </p:txBody>
      </p:sp>
      <p:sp>
        <p:nvSpPr>
          <p:cNvPr id="4" name="Slide Number Placeholder 3"/>
          <p:cNvSpPr>
            <a:spLocks noGrp="1"/>
          </p:cNvSpPr>
          <p:nvPr>
            <p:ph type="sldNum" sz="quarter" idx="5"/>
          </p:nvPr>
        </p:nvSpPr>
        <p:spPr/>
        <p:txBody>
          <a:bodyPr/>
          <a:lstStyle/>
          <a:p>
            <a:fld id="{1E40BA36-3F92-AE41-960A-884E42989316}" type="slidenum">
              <a:rPr lang="en-US" smtClean="0"/>
              <a:t>2</a:t>
            </a:fld>
            <a:endParaRPr lang="en-US"/>
          </a:p>
        </p:txBody>
      </p:sp>
    </p:spTree>
    <p:extLst>
      <p:ext uri="{BB962C8B-B14F-4D97-AF65-F5344CB8AC3E}">
        <p14:creationId xmlns:p14="http://schemas.microsoft.com/office/powerpoint/2010/main" val="2184336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World Health Organisation recommends that adolescents should participate in 60 minutes of moderate intensity exercise per day. With 3 days of that being vigorous intensity as well as including activities that strengthen bone and muscle.</a:t>
            </a:r>
          </a:p>
          <a:p>
            <a:endParaRPr lang="en-US" dirty="0"/>
          </a:p>
        </p:txBody>
      </p:sp>
      <p:sp>
        <p:nvSpPr>
          <p:cNvPr id="4" name="Slide Number Placeholder 3"/>
          <p:cNvSpPr>
            <a:spLocks noGrp="1"/>
          </p:cNvSpPr>
          <p:nvPr>
            <p:ph type="sldNum" sz="quarter" idx="5"/>
          </p:nvPr>
        </p:nvSpPr>
        <p:spPr/>
        <p:txBody>
          <a:bodyPr/>
          <a:lstStyle/>
          <a:p>
            <a:fld id="{1E40BA36-3F92-AE41-960A-884E42989316}" type="slidenum">
              <a:rPr lang="en-US" smtClean="0"/>
              <a:t>3</a:t>
            </a:fld>
            <a:endParaRPr lang="en-US"/>
          </a:p>
        </p:txBody>
      </p:sp>
    </p:spTree>
    <p:extLst>
      <p:ext uri="{BB962C8B-B14F-4D97-AF65-F5344CB8AC3E}">
        <p14:creationId xmlns:p14="http://schemas.microsoft.com/office/powerpoint/2010/main" val="258381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81% of adolescents do not meet the physical activity guidelines. There has been lots of research into this global issue. </a:t>
            </a:r>
          </a:p>
          <a:p>
            <a:r>
              <a:rPr lang="en-GB" sz="1200" kern="1200" dirty="0">
                <a:solidFill>
                  <a:schemeClr val="tx1"/>
                </a:solidFill>
                <a:effectLst/>
                <a:latin typeface="+mn-lt"/>
                <a:ea typeface="+mn-ea"/>
                <a:cs typeface="+mn-cs"/>
              </a:rPr>
              <a:t>Studies have found that children are engaging in more than 2hrs of screen time a day. </a:t>
            </a:r>
          </a:p>
          <a:p>
            <a:r>
              <a:rPr lang="en-GB" sz="1200" kern="1200" dirty="0">
                <a:solidFill>
                  <a:schemeClr val="tx1"/>
                </a:solidFill>
                <a:effectLst/>
                <a:latin typeface="+mn-lt"/>
                <a:ea typeface="+mn-ea"/>
                <a:cs typeface="+mn-cs"/>
              </a:rPr>
              <a:t>Obesity is a driver of inactivity - the higher a child’s BMI the higher risk of inactivity. Another study found that in many schools there is poor physical education provision and participation. </a:t>
            </a:r>
          </a:p>
          <a:p>
            <a:r>
              <a:rPr lang="en-GB" sz="1200" kern="1200" dirty="0">
                <a:solidFill>
                  <a:schemeClr val="tx1"/>
                </a:solidFill>
                <a:effectLst/>
                <a:latin typeface="+mn-lt"/>
                <a:ea typeface="+mn-ea"/>
                <a:cs typeface="+mn-cs"/>
              </a:rPr>
              <a:t>Children stated that outdoor spaces near them are not safe, which makes them not want to go out and play </a:t>
            </a:r>
          </a:p>
          <a:p>
            <a:endParaRPr lang="en-US" dirty="0"/>
          </a:p>
        </p:txBody>
      </p:sp>
      <p:sp>
        <p:nvSpPr>
          <p:cNvPr id="4" name="Slide Number Placeholder 3"/>
          <p:cNvSpPr>
            <a:spLocks noGrp="1"/>
          </p:cNvSpPr>
          <p:nvPr>
            <p:ph type="sldNum" sz="quarter" idx="5"/>
          </p:nvPr>
        </p:nvSpPr>
        <p:spPr/>
        <p:txBody>
          <a:bodyPr/>
          <a:lstStyle/>
          <a:p>
            <a:fld id="{1E40BA36-3F92-AE41-960A-884E42989316}" type="slidenum">
              <a:rPr lang="en-US" smtClean="0"/>
              <a:t>4</a:t>
            </a:fld>
            <a:endParaRPr lang="en-US"/>
          </a:p>
        </p:txBody>
      </p:sp>
    </p:spTree>
    <p:extLst>
      <p:ext uri="{BB962C8B-B14F-4D97-AF65-F5344CB8AC3E}">
        <p14:creationId xmlns:p14="http://schemas.microsoft.com/office/powerpoint/2010/main" val="2470041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Physical inactivity has a massive impact on young people’s mental health. </a:t>
            </a:r>
          </a:p>
          <a:p>
            <a:r>
              <a:rPr lang="en-GB" sz="1200" kern="1200" dirty="0">
                <a:solidFill>
                  <a:schemeClr val="tx1"/>
                </a:solidFill>
                <a:effectLst/>
                <a:latin typeface="+mn-lt"/>
                <a:ea typeface="+mn-ea"/>
                <a:cs typeface="+mn-cs"/>
              </a:rPr>
              <a:t>The highest prevalence of depression and anxiety was found in young people with inactive physical activity levels</a:t>
            </a:r>
          </a:p>
          <a:p>
            <a:r>
              <a:rPr lang="en-GB" sz="1200" kern="1200" dirty="0">
                <a:solidFill>
                  <a:schemeClr val="tx1"/>
                </a:solidFill>
                <a:effectLst/>
                <a:latin typeface="+mn-lt"/>
                <a:ea typeface="+mn-ea"/>
                <a:cs typeface="+mn-cs"/>
              </a:rPr>
              <a:t>Sedentary time is associated with fewer hyperactivity symptoms – could be linked with overall mood and brain function</a:t>
            </a:r>
          </a:p>
          <a:p>
            <a:r>
              <a:rPr lang="en-GB" sz="1200" kern="1200" dirty="0">
                <a:solidFill>
                  <a:schemeClr val="tx1"/>
                </a:solidFill>
                <a:effectLst/>
                <a:latin typeface="+mn-lt"/>
                <a:ea typeface="+mn-ea"/>
                <a:cs typeface="+mn-cs"/>
              </a:rPr>
              <a:t>A recent study from 2025 found that a sedentary lifestyle is associated with poorer psychological health and sleep quality – I think this has a big impact then on school performance which can sometimes determine a child’s future attitudes and success </a:t>
            </a:r>
          </a:p>
          <a:p>
            <a:r>
              <a:rPr lang="en-GB" sz="1200" kern="1200" dirty="0">
                <a:solidFill>
                  <a:schemeClr val="tx1"/>
                </a:solidFill>
                <a:effectLst/>
                <a:latin typeface="+mn-lt"/>
                <a:ea typeface="+mn-ea"/>
                <a:cs typeface="+mn-cs"/>
              </a:rPr>
              <a:t>And then higher levels of screen time is associated with depressive symptoms – this has been quite active in the news recently with advisors and scientists suggesting to really limit or avoid screen time as it affects sympathetic responses in the brain.</a:t>
            </a:r>
          </a:p>
          <a:p>
            <a:endParaRPr lang="en-US" dirty="0"/>
          </a:p>
        </p:txBody>
      </p:sp>
      <p:sp>
        <p:nvSpPr>
          <p:cNvPr id="4" name="Slide Number Placeholder 3"/>
          <p:cNvSpPr>
            <a:spLocks noGrp="1"/>
          </p:cNvSpPr>
          <p:nvPr>
            <p:ph type="sldNum" sz="quarter" idx="5"/>
          </p:nvPr>
        </p:nvSpPr>
        <p:spPr/>
        <p:txBody>
          <a:bodyPr/>
          <a:lstStyle/>
          <a:p>
            <a:fld id="{1E40BA36-3F92-AE41-960A-884E42989316}" type="slidenum">
              <a:rPr lang="en-US" smtClean="0"/>
              <a:t>5</a:t>
            </a:fld>
            <a:endParaRPr lang="en-US"/>
          </a:p>
        </p:txBody>
      </p:sp>
    </p:spTree>
    <p:extLst>
      <p:ext uri="{BB962C8B-B14F-4D97-AF65-F5344CB8AC3E}">
        <p14:creationId xmlns:p14="http://schemas.microsoft.com/office/powerpoint/2010/main" val="3139849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already really successful strategies and campaigns that are encouraging adolescents to participate in physical activity. </a:t>
            </a:r>
          </a:p>
          <a:p>
            <a:endParaRPr lang="en-US" dirty="0"/>
          </a:p>
        </p:txBody>
      </p:sp>
      <p:sp>
        <p:nvSpPr>
          <p:cNvPr id="4" name="Slide Number Placeholder 3"/>
          <p:cNvSpPr>
            <a:spLocks noGrp="1"/>
          </p:cNvSpPr>
          <p:nvPr>
            <p:ph type="sldNum" sz="quarter" idx="5"/>
          </p:nvPr>
        </p:nvSpPr>
        <p:spPr/>
        <p:txBody>
          <a:bodyPr/>
          <a:lstStyle/>
          <a:p>
            <a:fld id="{1E40BA36-3F92-AE41-960A-884E42989316}" type="slidenum">
              <a:rPr lang="en-US" smtClean="0"/>
              <a:t>6</a:t>
            </a:fld>
            <a:endParaRPr lang="en-US"/>
          </a:p>
        </p:txBody>
      </p:sp>
    </p:spTree>
    <p:extLst>
      <p:ext uri="{BB962C8B-B14F-4D97-AF65-F5344CB8AC3E}">
        <p14:creationId xmlns:p14="http://schemas.microsoft.com/office/powerpoint/2010/main" val="3305672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National school sports week is an initiative to get families and schools moving together. It encourages children to move for 60 minutes each day; there are themed activities and prizes that can be won. There are free downloadable resources and schools and families can win prizes like vouchers and sports equipment. GB athletes support communities by joining in and inspiring children. This campaign hopes that children will get a taste for sport and want to continue to participate after the week.</a:t>
            </a:r>
          </a:p>
          <a:p>
            <a:endParaRPr lang="en-US" dirty="0"/>
          </a:p>
        </p:txBody>
      </p:sp>
      <p:sp>
        <p:nvSpPr>
          <p:cNvPr id="4" name="Slide Number Placeholder 3"/>
          <p:cNvSpPr>
            <a:spLocks noGrp="1"/>
          </p:cNvSpPr>
          <p:nvPr>
            <p:ph type="sldNum" sz="quarter" idx="5"/>
          </p:nvPr>
        </p:nvSpPr>
        <p:spPr/>
        <p:txBody>
          <a:bodyPr/>
          <a:lstStyle/>
          <a:p>
            <a:fld id="{1E40BA36-3F92-AE41-960A-884E42989316}" type="slidenum">
              <a:rPr lang="en-US" smtClean="0"/>
              <a:t>7</a:t>
            </a:fld>
            <a:endParaRPr lang="en-US"/>
          </a:p>
        </p:txBody>
      </p:sp>
    </p:spTree>
    <p:extLst>
      <p:ext uri="{BB962C8B-B14F-4D97-AF65-F5344CB8AC3E}">
        <p14:creationId xmlns:p14="http://schemas.microsoft.com/office/powerpoint/2010/main" val="2713348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campaign works well to increase participation wherever the child sits in the transtheoretical model. For a child in precontemplation category they may not want to exercise due to barriers, but if you can move them into the contemplation phase where they start to think about joining due to the rewards, you can easily encourage them into the preparation phase of bringing their kit. The action phase would require the child to participate in the activities. And then the purpose of the campaign sits in the maintenance phase where they want the children to continue to participate in PA after the week of activities.</a:t>
            </a:r>
          </a:p>
          <a:p>
            <a:endParaRPr lang="en-US" dirty="0"/>
          </a:p>
        </p:txBody>
      </p:sp>
      <p:sp>
        <p:nvSpPr>
          <p:cNvPr id="4" name="Slide Number Placeholder 3"/>
          <p:cNvSpPr>
            <a:spLocks noGrp="1"/>
          </p:cNvSpPr>
          <p:nvPr>
            <p:ph type="sldNum" sz="quarter" idx="5"/>
          </p:nvPr>
        </p:nvSpPr>
        <p:spPr/>
        <p:txBody>
          <a:bodyPr/>
          <a:lstStyle/>
          <a:p>
            <a:fld id="{1E40BA36-3F92-AE41-960A-884E42989316}" type="slidenum">
              <a:rPr lang="en-US" smtClean="0"/>
              <a:t>8</a:t>
            </a:fld>
            <a:endParaRPr lang="en-US"/>
          </a:p>
        </p:txBody>
      </p:sp>
    </p:spTree>
    <p:extLst>
      <p:ext uri="{BB962C8B-B14F-4D97-AF65-F5344CB8AC3E}">
        <p14:creationId xmlns:p14="http://schemas.microsoft.com/office/powerpoint/2010/main" val="23344907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10-minute shake up campaign is a collaboration with change 4 life and Disney. The idea is that the children choose their favourite Disney character and they follow along doing some fun activities for 10 minutes, with the idea that they keep coming back for more. The Disney characters help inspire the children and the activities can be done in small or large groups so you can participate with friends. The campaign attracted Olympians like Keri Anne Payne to encourage participation. </a:t>
            </a:r>
          </a:p>
          <a:p>
            <a:endParaRPr lang="en-US" dirty="0"/>
          </a:p>
        </p:txBody>
      </p:sp>
      <p:sp>
        <p:nvSpPr>
          <p:cNvPr id="4" name="Slide Number Placeholder 3"/>
          <p:cNvSpPr>
            <a:spLocks noGrp="1"/>
          </p:cNvSpPr>
          <p:nvPr>
            <p:ph type="sldNum" sz="quarter" idx="5"/>
          </p:nvPr>
        </p:nvSpPr>
        <p:spPr/>
        <p:txBody>
          <a:bodyPr/>
          <a:lstStyle/>
          <a:p>
            <a:fld id="{1E40BA36-3F92-AE41-960A-884E42989316}" type="slidenum">
              <a:rPr lang="en-US" smtClean="0"/>
              <a:t>9</a:t>
            </a:fld>
            <a:endParaRPr lang="en-US"/>
          </a:p>
        </p:txBody>
      </p:sp>
    </p:spTree>
    <p:extLst>
      <p:ext uri="{BB962C8B-B14F-4D97-AF65-F5344CB8AC3E}">
        <p14:creationId xmlns:p14="http://schemas.microsoft.com/office/powerpoint/2010/main" val="2845894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transtheoretical model shows that wherever the child may sit, there is an idea of moving them towards the next stage. </a:t>
            </a:r>
          </a:p>
          <a:p>
            <a:endParaRPr lang="en-US" dirty="0"/>
          </a:p>
        </p:txBody>
      </p:sp>
      <p:sp>
        <p:nvSpPr>
          <p:cNvPr id="4" name="Slide Number Placeholder 3"/>
          <p:cNvSpPr>
            <a:spLocks noGrp="1"/>
          </p:cNvSpPr>
          <p:nvPr>
            <p:ph type="sldNum" sz="quarter" idx="5"/>
          </p:nvPr>
        </p:nvSpPr>
        <p:spPr/>
        <p:txBody>
          <a:bodyPr/>
          <a:lstStyle/>
          <a:p>
            <a:fld id="{1E40BA36-3F92-AE41-960A-884E42989316}" type="slidenum">
              <a:rPr lang="en-US" smtClean="0"/>
              <a:t>10</a:t>
            </a:fld>
            <a:endParaRPr lang="en-US"/>
          </a:p>
        </p:txBody>
      </p:sp>
    </p:spTree>
    <p:extLst>
      <p:ext uri="{BB962C8B-B14F-4D97-AF65-F5344CB8AC3E}">
        <p14:creationId xmlns:p14="http://schemas.microsoft.com/office/powerpoint/2010/main" val="7396849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daily mile is a free, fun and non-competitive activity that is done during class time, meaning that children are low key forced into participation – their friends are doing it so they will get led into doing it. Children can run, walk or wheel together, however they please by completing the mile course. The daily mile should be completed at least 3 days a week and should only take around 15 minutes. Over 5 million children have benefited from this program already.</a:t>
            </a:r>
          </a:p>
          <a:p>
            <a:endParaRPr lang="en-US" dirty="0"/>
          </a:p>
        </p:txBody>
      </p:sp>
      <p:sp>
        <p:nvSpPr>
          <p:cNvPr id="4" name="Slide Number Placeholder 3"/>
          <p:cNvSpPr>
            <a:spLocks noGrp="1"/>
          </p:cNvSpPr>
          <p:nvPr>
            <p:ph type="sldNum" sz="quarter" idx="5"/>
          </p:nvPr>
        </p:nvSpPr>
        <p:spPr/>
        <p:txBody>
          <a:bodyPr/>
          <a:lstStyle/>
          <a:p>
            <a:fld id="{1E40BA36-3F92-AE41-960A-884E42989316}" type="slidenum">
              <a:rPr lang="en-US" smtClean="0"/>
              <a:t>11</a:t>
            </a:fld>
            <a:endParaRPr lang="en-US"/>
          </a:p>
        </p:txBody>
      </p:sp>
    </p:spTree>
    <p:extLst>
      <p:ext uri="{BB962C8B-B14F-4D97-AF65-F5344CB8AC3E}">
        <p14:creationId xmlns:p14="http://schemas.microsoft.com/office/powerpoint/2010/main" val="19388402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think this campaign is probably the best when encouraging children to participate because if they sit in the precontemplation phase they can easily be persuaded into the contemplation phase when they see other children enjoying, having fun outside. Which then can put them into the preparation phase when they start to bring their trainers into school. The taking part phase will be the most enjoyable when the barriers are broken and they can have fun with their friends. </a:t>
            </a:r>
            <a:r>
              <a:rPr lang="en-GB" sz="1200" kern="1200">
                <a:solidFill>
                  <a:schemeClr val="tx1"/>
                </a:solidFill>
                <a:effectLst/>
                <a:latin typeface="+mn-lt"/>
                <a:ea typeface="+mn-ea"/>
                <a:cs typeface="+mn-cs"/>
              </a:rPr>
              <a:t>Having a good routine in school may encourage parents to join in and the daily mile can be completed in out of school hours with family and friends. </a:t>
            </a:r>
          </a:p>
          <a:p>
            <a:endParaRPr lang="en-US"/>
          </a:p>
        </p:txBody>
      </p:sp>
      <p:sp>
        <p:nvSpPr>
          <p:cNvPr id="4" name="Slide Number Placeholder 3"/>
          <p:cNvSpPr>
            <a:spLocks noGrp="1"/>
          </p:cNvSpPr>
          <p:nvPr>
            <p:ph type="sldNum" sz="quarter" idx="5"/>
          </p:nvPr>
        </p:nvSpPr>
        <p:spPr/>
        <p:txBody>
          <a:bodyPr/>
          <a:lstStyle/>
          <a:p>
            <a:fld id="{1E40BA36-3F92-AE41-960A-884E42989316}" type="slidenum">
              <a:rPr lang="en-US" smtClean="0"/>
              <a:t>12</a:t>
            </a:fld>
            <a:endParaRPr lang="en-US"/>
          </a:p>
        </p:txBody>
      </p:sp>
    </p:spTree>
    <p:extLst>
      <p:ext uri="{BB962C8B-B14F-4D97-AF65-F5344CB8AC3E}">
        <p14:creationId xmlns:p14="http://schemas.microsoft.com/office/powerpoint/2010/main" val="4172667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40BA36-3F92-AE41-960A-884E42989316}" type="slidenum">
              <a:rPr lang="en-US" smtClean="0"/>
              <a:t>13</a:t>
            </a:fld>
            <a:endParaRPr lang="en-US"/>
          </a:p>
        </p:txBody>
      </p:sp>
    </p:spTree>
    <p:extLst>
      <p:ext uri="{BB962C8B-B14F-4D97-AF65-F5344CB8AC3E}">
        <p14:creationId xmlns:p14="http://schemas.microsoft.com/office/powerpoint/2010/main" val="1447322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4/16/26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39155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4/16/26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185798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4/16/26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24298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4/16/26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653358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4/16/26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44108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4/16/26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33713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4/16/26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613588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4/16/26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0308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4/16/26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6252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4/16/26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67927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4/16/26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388871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4/16/26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528767259"/>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11" r:id="rId6"/>
    <p:sldLayoutId id="2147483706" r:id="rId7"/>
    <p:sldLayoutId id="2147483707" r:id="rId8"/>
    <p:sldLayoutId id="2147483708" r:id="rId9"/>
    <p:sldLayoutId id="2147483710" r:id="rId10"/>
    <p:sldLayoutId id="2147483709"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youthsporttrust.org/school-support/national-school-sports-week" TargetMode="External"/><Relationship Id="rId7" Type="http://schemas.openxmlformats.org/officeDocument/2006/relationships/diagramColors" Target="../diagrams/colors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3.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thewaltdisneycompany.eu/shake-up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customXml" Target="../ink/ink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edailymile.co.u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37/h0088437" TargetMode="External"/><Relationship Id="rId3" Type="http://schemas.openxmlformats.org/officeDocument/2006/relationships/hyperlink" Target="https://doi.org/10.1136/jech-2016-208064.62" TargetMode="External"/><Relationship Id="rId7" Type="http://schemas.openxmlformats.org/officeDocument/2006/relationships/hyperlink" Target="https://doi.org/10.3389/fpubh.2023.1193669"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doi.org/10.1186/s12966-016-0432-4" TargetMode="External"/><Relationship Id="rId5" Type="http://schemas.openxmlformats.org/officeDocument/2006/relationships/hyperlink" Target="https://doi.org/10.4103/2008-7802.151820" TargetMode="External"/><Relationship Id="rId10" Type="http://schemas.openxmlformats.org/officeDocument/2006/relationships/hyperlink" Target="https://doi.org/10.2147/prbm.s508382" TargetMode="External"/><Relationship Id="rId4" Type="http://schemas.openxmlformats.org/officeDocument/2006/relationships/hyperlink" Target="https://doi.org/10.3390/healthcare10020237" TargetMode="External"/><Relationship Id="rId9" Type="http://schemas.openxmlformats.org/officeDocument/2006/relationships/hyperlink" Target="https://doi.org/10.1016/s0140-6736(21)01259-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rful smoke in a blue and yellow sky&#10;&#10;AI-generated content may be incorrect.">
            <a:extLst>
              <a:ext uri="{FF2B5EF4-FFF2-40B4-BE49-F238E27FC236}">
                <a16:creationId xmlns:a16="http://schemas.microsoft.com/office/drawing/2014/main" id="{3C023C53-874B-484D-4FC7-AA611E6A29D2}"/>
              </a:ext>
            </a:extLst>
          </p:cNvPr>
          <p:cNvPicPr>
            <a:picLocks noChangeAspect="1"/>
          </p:cNvPicPr>
          <p:nvPr/>
        </p:nvPicPr>
        <p:blipFill>
          <a:blip r:embed="rId3">
            <a:alphaModFix amt="50000"/>
          </a:blip>
          <a:srcRect t="19184" r="-1" b="1008"/>
          <a:stretch>
            <a:fillRect/>
          </a:stretch>
        </p:blipFill>
        <p:spPr>
          <a:xfrm>
            <a:off x="0" y="0"/>
            <a:ext cx="12188930" cy="6857990"/>
          </a:xfrm>
          <a:prstGeom prst="rect">
            <a:avLst/>
          </a:prstGeom>
        </p:spPr>
      </p:pic>
      <p:sp>
        <p:nvSpPr>
          <p:cNvPr id="2" name="Title 1">
            <a:extLst>
              <a:ext uri="{FF2B5EF4-FFF2-40B4-BE49-F238E27FC236}">
                <a16:creationId xmlns:a16="http://schemas.microsoft.com/office/drawing/2014/main" id="{E1653707-1F73-15E8-FA07-664DDBE56238}"/>
              </a:ext>
            </a:extLst>
          </p:cNvPr>
          <p:cNvSpPr>
            <a:spLocks noGrp="1"/>
          </p:cNvSpPr>
          <p:nvPr>
            <p:ph type="ctrTitle"/>
          </p:nvPr>
        </p:nvSpPr>
        <p:spPr>
          <a:xfrm>
            <a:off x="1524000" y="1122363"/>
            <a:ext cx="9144000" cy="3063240"/>
          </a:xfrm>
        </p:spPr>
        <p:txBody>
          <a:bodyPr>
            <a:noAutofit/>
          </a:bodyPr>
          <a:lstStyle/>
          <a:p>
            <a:pPr algn="ctr"/>
            <a:r>
              <a:rPr lang="en-US" sz="5400" dirty="0"/>
              <a:t>Physical inactivity in adolescents and how to tackle the issue?</a:t>
            </a:r>
          </a:p>
        </p:txBody>
      </p:sp>
      <p:sp>
        <p:nvSpPr>
          <p:cNvPr id="3" name="Subtitle 2">
            <a:extLst>
              <a:ext uri="{FF2B5EF4-FFF2-40B4-BE49-F238E27FC236}">
                <a16:creationId xmlns:a16="http://schemas.microsoft.com/office/drawing/2014/main" id="{963DF6C5-54C9-222C-2B75-AD814FC2833B}"/>
              </a:ext>
            </a:extLst>
          </p:cNvPr>
          <p:cNvSpPr>
            <a:spLocks noGrp="1"/>
          </p:cNvSpPr>
          <p:nvPr>
            <p:ph type="subTitle" idx="1"/>
          </p:nvPr>
        </p:nvSpPr>
        <p:spPr>
          <a:xfrm>
            <a:off x="1527048" y="4599432"/>
            <a:ext cx="9144000" cy="1536192"/>
          </a:xfrm>
        </p:spPr>
        <p:txBody>
          <a:bodyPr>
            <a:normAutofit fontScale="85000" lnSpcReduction="20000"/>
          </a:bodyPr>
          <a:lstStyle/>
          <a:p>
            <a:pPr algn="ctr"/>
            <a:r>
              <a:rPr lang="en-US" sz="3200" dirty="0"/>
              <a:t>Ella Barnwell</a:t>
            </a:r>
          </a:p>
          <a:p>
            <a:pPr algn="ctr"/>
            <a:r>
              <a:rPr lang="en-US" sz="3200" dirty="0"/>
              <a:t>2403929</a:t>
            </a:r>
          </a:p>
          <a:p>
            <a:pPr algn="ctr"/>
            <a:r>
              <a:rPr lang="en-US" sz="3200" dirty="0"/>
              <a:t>BMSH4001</a:t>
            </a:r>
          </a:p>
        </p:txBody>
      </p:sp>
      <p:sp>
        <p:nvSpPr>
          <p:cNvPr id="29"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715071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1" name="Rectangle 2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42298B-7DEB-A4AF-F308-DAA235C2E3C3}"/>
              </a:ext>
            </a:extLst>
          </p:cNvPr>
          <p:cNvSpPr>
            <a:spLocks noGrp="1"/>
          </p:cNvSpPr>
          <p:nvPr>
            <p:ph type="title"/>
          </p:nvPr>
        </p:nvSpPr>
        <p:spPr>
          <a:xfrm>
            <a:off x="5297762" y="1849374"/>
            <a:ext cx="6251110" cy="2356866"/>
          </a:xfrm>
        </p:spPr>
        <p:txBody>
          <a:bodyPr vert="horz" lIns="91440" tIns="45720" rIns="91440" bIns="45720" rtlCol="0" anchor="b">
            <a:normAutofit/>
          </a:bodyPr>
          <a:lstStyle/>
          <a:p>
            <a:pPr algn="l">
              <a:lnSpc>
                <a:spcPct val="90000"/>
              </a:lnSpc>
            </a:pPr>
            <a:r>
              <a:rPr lang="en-US" sz="3100" dirty="0"/>
              <a:t>The World Health Organization defines physical activity as ‘any bodily movement produced by skeletal muscles that requires energy expenditure’ </a:t>
            </a:r>
            <a:r>
              <a:rPr lang="en-GB" sz="700" dirty="0"/>
              <a:t>(World Health Organization , 2024)</a:t>
            </a:r>
            <a:endParaRPr lang="en-US" sz="1800" dirty="0"/>
          </a:p>
        </p:txBody>
      </p:sp>
      <p:sp>
        <p:nvSpPr>
          <p:cNvPr id="23"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2E95B2"/>
          </a:solidFill>
          <a:ln w="38100" cap="rnd">
            <a:solidFill>
              <a:srgbClr val="2E95B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The radiologic figure of a skeleton">
            <a:extLst>
              <a:ext uri="{FF2B5EF4-FFF2-40B4-BE49-F238E27FC236}">
                <a16:creationId xmlns:a16="http://schemas.microsoft.com/office/drawing/2014/main" id="{FF1EF050-2BB9-A2BD-A40B-905E0AF22AC6}"/>
              </a:ext>
            </a:extLst>
          </p:cNvPr>
          <p:cNvPicPr>
            <a:picLocks noChangeAspect="1"/>
          </p:cNvPicPr>
          <p:nvPr/>
        </p:nvPicPr>
        <p:blipFill>
          <a:blip r:embed="rId3"/>
          <a:srcRect l="55009" r="-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218586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50" name="Rectangle 49">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4EE5E41-804D-34F8-DDFC-0719F09BF098}"/>
              </a:ext>
            </a:extLst>
          </p:cNvPr>
          <p:cNvSpPr>
            <a:spLocks noGrp="1"/>
          </p:cNvSpPr>
          <p:nvPr>
            <p:ph type="title"/>
          </p:nvPr>
        </p:nvSpPr>
        <p:spPr>
          <a:xfrm>
            <a:off x="792480" y="4777739"/>
            <a:ext cx="2999232" cy="1653541"/>
          </a:xfrm>
        </p:spPr>
        <p:txBody>
          <a:bodyPr vert="horz" lIns="91440" tIns="45720" rIns="91440" bIns="45720" rtlCol="0" anchor="ctr">
            <a:noAutofit/>
          </a:bodyPr>
          <a:lstStyle/>
          <a:p>
            <a:pPr>
              <a:lnSpc>
                <a:spcPct val="90000"/>
              </a:lnSpc>
            </a:pPr>
            <a:r>
              <a:rPr lang="en-US" sz="3200" dirty="0"/>
              <a:t>Physical activity recommended guidelines for adolescents </a:t>
            </a:r>
          </a:p>
        </p:txBody>
      </p:sp>
      <p:pic>
        <p:nvPicPr>
          <p:cNvPr id="20" name="Picture 19" descr="Athletes hugging on the field">
            <a:extLst>
              <a:ext uri="{FF2B5EF4-FFF2-40B4-BE49-F238E27FC236}">
                <a16:creationId xmlns:a16="http://schemas.microsoft.com/office/drawing/2014/main" id="{D41D2C73-C3F1-A46F-B7F6-3D62C1D1A56D}"/>
              </a:ext>
            </a:extLst>
          </p:cNvPr>
          <p:cNvPicPr>
            <a:picLocks noChangeAspect="1"/>
          </p:cNvPicPr>
          <p:nvPr/>
        </p:nvPicPr>
        <p:blipFill>
          <a:blip r:embed="rId3"/>
          <a:srcRect t="26419" b="17568"/>
          <a:stretch>
            <a:fillRect/>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52" name="Rectangle 6">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56733" y="5463634"/>
            <a:ext cx="1371600" cy="27432"/>
          </a:xfrm>
          <a:custGeom>
            <a:avLst/>
            <a:gdLst>
              <a:gd name="csX0" fmla="*/ 0 w 1371600"/>
              <a:gd name="csY0" fmla="*/ 0 h 27432"/>
              <a:gd name="csX1" fmla="*/ 713232 w 1371600"/>
              <a:gd name="csY1" fmla="*/ 0 h 27432"/>
              <a:gd name="csX2" fmla="*/ 1371600 w 1371600"/>
              <a:gd name="csY2" fmla="*/ 0 h 27432"/>
              <a:gd name="csX3" fmla="*/ 1371600 w 1371600"/>
              <a:gd name="csY3" fmla="*/ 27432 h 27432"/>
              <a:gd name="csX4" fmla="*/ 699516 w 1371600"/>
              <a:gd name="csY4" fmla="*/ 27432 h 27432"/>
              <a:gd name="csX5" fmla="*/ 0 w 1371600"/>
              <a:gd name="csY5" fmla="*/ 27432 h 27432"/>
              <a:gd name="csX6" fmla="*/ 0 w 1371600"/>
              <a:gd name="csY6" fmla="*/ 0 h 27432"/>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27432" fill="none" extrusionOk="0">
                <a:moveTo>
                  <a:pt x="0" y="0"/>
                </a:moveTo>
                <a:cubicBezTo>
                  <a:pt x="196943" y="-1146"/>
                  <a:pt x="408267" y="-21226"/>
                  <a:pt x="713232" y="0"/>
                </a:cubicBezTo>
                <a:cubicBezTo>
                  <a:pt x="1018197" y="21226"/>
                  <a:pt x="1176465" y="-24520"/>
                  <a:pt x="1371600" y="0"/>
                </a:cubicBezTo>
                <a:cubicBezTo>
                  <a:pt x="1372004" y="8629"/>
                  <a:pt x="1371042" y="13798"/>
                  <a:pt x="1371600" y="27432"/>
                </a:cubicBezTo>
                <a:cubicBezTo>
                  <a:pt x="1106086" y="14473"/>
                  <a:pt x="951335" y="17231"/>
                  <a:pt x="699516" y="27432"/>
                </a:cubicBezTo>
                <a:cubicBezTo>
                  <a:pt x="447697" y="37633"/>
                  <a:pt x="283433" y="6518"/>
                  <a:pt x="0" y="27432"/>
                </a:cubicBezTo>
                <a:cubicBezTo>
                  <a:pt x="-583" y="21140"/>
                  <a:pt x="532" y="8001"/>
                  <a:pt x="0" y="0"/>
                </a:cubicBezTo>
                <a:close/>
              </a:path>
              <a:path w="1371600" h="27432" stroke="0" extrusionOk="0">
                <a:moveTo>
                  <a:pt x="0" y="0"/>
                </a:moveTo>
                <a:cubicBezTo>
                  <a:pt x="220136" y="-18051"/>
                  <a:pt x="430173" y="10591"/>
                  <a:pt x="672084" y="0"/>
                </a:cubicBezTo>
                <a:cubicBezTo>
                  <a:pt x="913995" y="-10591"/>
                  <a:pt x="1164723" y="30754"/>
                  <a:pt x="1371600" y="0"/>
                </a:cubicBezTo>
                <a:cubicBezTo>
                  <a:pt x="1372182" y="10360"/>
                  <a:pt x="1371123" y="21444"/>
                  <a:pt x="1371600" y="27432"/>
                </a:cubicBezTo>
                <a:cubicBezTo>
                  <a:pt x="1072365" y="46142"/>
                  <a:pt x="961528" y="35455"/>
                  <a:pt x="685800" y="27432"/>
                </a:cubicBezTo>
                <a:cubicBezTo>
                  <a:pt x="410072" y="19409"/>
                  <a:pt x="276398" y="11099"/>
                  <a:pt x="0" y="27432"/>
                </a:cubicBezTo>
                <a:cubicBezTo>
                  <a:pt x="1155" y="18353"/>
                  <a:pt x="-485" y="9869"/>
                  <a:pt x="0" y="0"/>
                </a:cubicBezTo>
                <a:close/>
              </a:path>
            </a:pathLst>
          </a:custGeom>
          <a:solidFill>
            <a:srgbClr val="B5925B"/>
          </a:solidFill>
          <a:ln w="38100" cap="rnd">
            <a:solidFill>
              <a:srgbClr val="B5925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DC6AD998-8F5C-9818-922C-247BCCE73ED2}"/>
              </a:ext>
            </a:extLst>
          </p:cNvPr>
          <p:cNvSpPr>
            <a:spLocks noGrp="1"/>
          </p:cNvSpPr>
          <p:nvPr>
            <p:ph type="body" sz="half" idx="2"/>
          </p:nvPr>
        </p:nvSpPr>
        <p:spPr>
          <a:xfrm>
            <a:off x="4584192" y="4922119"/>
            <a:ext cx="6897626" cy="1771848"/>
          </a:xfrm>
        </p:spPr>
        <p:txBody>
          <a:bodyPr vert="horz" lIns="91440" tIns="45720" rIns="91440" bIns="45720" rtlCol="0" anchor="ctr">
            <a:normAutofit fontScale="70000" lnSpcReduction="20000"/>
          </a:bodyPr>
          <a:lstStyle/>
          <a:p>
            <a:r>
              <a:rPr lang="en-US" sz="4000" b="1" dirty="0"/>
              <a:t>60 minutes per day </a:t>
            </a:r>
            <a:r>
              <a:rPr lang="en-US" sz="4000" dirty="0"/>
              <a:t>of moderate intensity physical activity</a:t>
            </a:r>
          </a:p>
          <a:p>
            <a:r>
              <a:rPr lang="en-US" sz="4000" dirty="0"/>
              <a:t>At least 3 days a week should be vigorous intensity exercise </a:t>
            </a:r>
            <a:r>
              <a:rPr lang="en-US" sz="4000" b="1" dirty="0"/>
              <a:t>as well as activities that strengthen bone and muscle</a:t>
            </a:r>
          </a:p>
          <a:p>
            <a:pPr algn="r"/>
            <a:r>
              <a:rPr lang="en-GB" sz="2000" dirty="0"/>
              <a:t>(World Health Organisation, 2020)</a:t>
            </a:r>
            <a:r>
              <a:rPr lang="en-US" sz="1300" dirty="0"/>
              <a:t> </a:t>
            </a:r>
          </a:p>
          <a:p>
            <a:endParaRPr lang="en-US" sz="1800" dirty="0"/>
          </a:p>
        </p:txBody>
      </p:sp>
    </p:spTree>
    <p:extLst>
      <p:ext uri="{BB962C8B-B14F-4D97-AF65-F5344CB8AC3E}">
        <p14:creationId xmlns:p14="http://schemas.microsoft.com/office/powerpoint/2010/main" val="1481658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6F801-EDB2-75BD-B435-58C902F6B1AC}"/>
              </a:ext>
            </a:extLst>
          </p:cNvPr>
          <p:cNvSpPr>
            <a:spLocks noGrp="1"/>
          </p:cNvSpPr>
          <p:nvPr>
            <p:ph type="title"/>
          </p:nvPr>
        </p:nvSpPr>
        <p:spPr>
          <a:xfrm>
            <a:off x="630936" y="402336"/>
            <a:ext cx="5769864" cy="1728216"/>
          </a:xfrm>
        </p:spPr>
        <p:txBody>
          <a:bodyPr anchor="b">
            <a:normAutofit/>
          </a:bodyPr>
          <a:lstStyle/>
          <a:p>
            <a:pPr>
              <a:lnSpc>
                <a:spcPct val="90000"/>
              </a:lnSpc>
            </a:pPr>
            <a:r>
              <a:rPr lang="en-US" sz="3600" dirty="0"/>
              <a:t>81% of adolescents do not meet the physical activity guidelines </a:t>
            </a:r>
            <a:r>
              <a:rPr lang="en-GB" sz="1050" dirty="0"/>
              <a:t>(World Health Organization , 2024)</a:t>
            </a:r>
            <a:endParaRPr lang="en-US" sz="3600" dirty="0"/>
          </a:p>
        </p:txBody>
      </p:sp>
      <p:sp>
        <p:nvSpPr>
          <p:cNvPr id="17"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sX0" fmla="*/ 0 w 4114800"/>
              <a:gd name="csY0" fmla="*/ 0 h 18288"/>
              <a:gd name="csX1" fmla="*/ 768096 w 4114800"/>
              <a:gd name="csY1" fmla="*/ 0 h 18288"/>
              <a:gd name="csX2" fmla="*/ 1495044 w 4114800"/>
              <a:gd name="csY2" fmla="*/ 0 h 18288"/>
              <a:gd name="csX3" fmla="*/ 2221992 w 4114800"/>
              <a:gd name="csY3" fmla="*/ 0 h 18288"/>
              <a:gd name="csX4" fmla="*/ 2784348 w 4114800"/>
              <a:gd name="csY4" fmla="*/ 0 h 18288"/>
              <a:gd name="csX5" fmla="*/ 3387852 w 4114800"/>
              <a:gd name="csY5" fmla="*/ 0 h 18288"/>
              <a:gd name="csX6" fmla="*/ 4114800 w 4114800"/>
              <a:gd name="csY6" fmla="*/ 0 h 18288"/>
              <a:gd name="csX7" fmla="*/ 4114800 w 4114800"/>
              <a:gd name="csY7" fmla="*/ 18288 h 18288"/>
              <a:gd name="csX8" fmla="*/ 3429000 w 4114800"/>
              <a:gd name="csY8" fmla="*/ 18288 h 18288"/>
              <a:gd name="csX9" fmla="*/ 2866644 w 4114800"/>
              <a:gd name="csY9" fmla="*/ 18288 h 18288"/>
              <a:gd name="csX10" fmla="*/ 2304288 w 4114800"/>
              <a:gd name="csY10" fmla="*/ 18288 h 18288"/>
              <a:gd name="csX11" fmla="*/ 1577340 w 4114800"/>
              <a:gd name="csY11" fmla="*/ 18288 h 18288"/>
              <a:gd name="csX12" fmla="*/ 973836 w 4114800"/>
              <a:gd name="csY12" fmla="*/ 18288 h 18288"/>
              <a:gd name="csX13" fmla="*/ 0 w 4114800"/>
              <a:gd name="csY13" fmla="*/ 18288 h 18288"/>
              <a:gd name="csX14" fmla="*/ 0 w 411480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013B65-8680-D54B-B654-DA476F5980E2}"/>
              </a:ext>
            </a:extLst>
          </p:cNvPr>
          <p:cNvSpPr>
            <a:spLocks noGrp="1"/>
          </p:cNvSpPr>
          <p:nvPr>
            <p:ph idx="1"/>
          </p:nvPr>
        </p:nvSpPr>
        <p:spPr>
          <a:xfrm>
            <a:off x="485567" y="2569464"/>
            <a:ext cx="6539345" cy="4288536"/>
          </a:xfrm>
        </p:spPr>
        <p:txBody>
          <a:bodyPr anchor="t">
            <a:normAutofit/>
          </a:bodyPr>
          <a:lstStyle/>
          <a:p>
            <a:r>
              <a:rPr lang="en-US" sz="2400" dirty="0"/>
              <a:t>Global issue </a:t>
            </a:r>
          </a:p>
          <a:p>
            <a:r>
              <a:rPr lang="en-US" sz="2400" dirty="0"/>
              <a:t>Adolescents are engaging in more than 2hr a day of recreational screen time per day</a:t>
            </a:r>
          </a:p>
          <a:p>
            <a:r>
              <a:rPr lang="en-US" sz="2400" dirty="0"/>
              <a:t>Inactivity contributes to health problems – cardiometabolic and mental health disorders </a:t>
            </a:r>
          </a:p>
          <a:p>
            <a:r>
              <a:rPr lang="en-US" sz="2400" dirty="0"/>
              <a:t>Obesity is a driver of inactivity </a:t>
            </a:r>
          </a:p>
          <a:p>
            <a:pPr marL="0" indent="0" algn="r">
              <a:buNone/>
            </a:pPr>
            <a:r>
              <a:rPr lang="en-GB" sz="1400" dirty="0"/>
              <a:t>(van Sluijs </a:t>
            </a:r>
            <a:r>
              <a:rPr lang="en-GB" sz="1400" i="1" dirty="0"/>
              <a:t>et al.</a:t>
            </a:r>
            <a:r>
              <a:rPr lang="en-GB" sz="1400" dirty="0"/>
              <a:t>, 2021)</a:t>
            </a:r>
          </a:p>
          <a:p>
            <a:pPr algn="just"/>
            <a:r>
              <a:rPr lang="en-US" sz="2400" dirty="0"/>
              <a:t>Poor Physical Education provision and participation </a:t>
            </a:r>
            <a:r>
              <a:rPr lang="en-GB" sz="1400" dirty="0"/>
              <a:t>(Moore </a:t>
            </a:r>
            <a:r>
              <a:rPr lang="en-GB" sz="1400" i="1" dirty="0"/>
              <a:t>et al.</a:t>
            </a:r>
            <a:r>
              <a:rPr lang="en-GB" sz="1400" dirty="0"/>
              <a:t>, 2023)</a:t>
            </a:r>
          </a:p>
          <a:p>
            <a:pPr algn="just"/>
            <a:r>
              <a:rPr lang="en-US" sz="2400" dirty="0"/>
              <a:t>Unsafe outdoor spaces </a:t>
            </a:r>
            <a:r>
              <a:rPr lang="en-GB" sz="1400" dirty="0"/>
              <a:t>(</a:t>
            </a:r>
            <a:r>
              <a:rPr lang="en-GB" sz="1400" dirty="0" err="1"/>
              <a:t>Djalalinia</a:t>
            </a:r>
            <a:r>
              <a:rPr lang="en-GB" sz="1400" dirty="0"/>
              <a:t> </a:t>
            </a:r>
            <a:r>
              <a:rPr lang="en-GB" sz="1400" i="1" dirty="0"/>
              <a:t>et al.</a:t>
            </a:r>
            <a:r>
              <a:rPr lang="en-GB" sz="1400" dirty="0"/>
              <a:t>, 2015)</a:t>
            </a:r>
            <a:endParaRPr lang="en-US" sz="1400" dirty="0"/>
          </a:p>
          <a:p>
            <a:pPr algn="just"/>
            <a:endParaRPr lang="en-US" sz="2400" dirty="0"/>
          </a:p>
          <a:p>
            <a:pPr algn="just"/>
            <a:endParaRPr lang="en-US" sz="1400" dirty="0"/>
          </a:p>
          <a:p>
            <a:endParaRPr lang="en-US" sz="2400" dirty="0"/>
          </a:p>
          <a:p>
            <a:pPr marL="0" indent="0" algn="r">
              <a:buNone/>
            </a:pPr>
            <a:endParaRPr lang="en-US" sz="2400" dirty="0"/>
          </a:p>
        </p:txBody>
      </p:sp>
      <mc:AlternateContent xmlns:mc="http://schemas.openxmlformats.org/markup-compatibility/2006" xmlns:p14="http://schemas.microsoft.com/office/powerpoint/2010/main">
        <mc:Choice Requires="p14">
          <p:contentPart p14:bwMode="auto" r:id="rId3">
            <p14:nvContentPartPr>
              <p14:cNvPr id="19" name="Ink 18">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9" name="Ink 18">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5737403" y="1956150"/>
                <a:ext cx="36000" cy="32709"/>
              </a:xfrm>
              <a:prstGeom prst="rect">
                <a:avLst/>
              </a:prstGeom>
            </p:spPr>
          </p:pic>
        </mc:Fallback>
      </mc:AlternateContent>
      <p:pic>
        <p:nvPicPr>
          <p:cNvPr id="5" name="Graphic 4" descr="Sleep outline">
            <a:extLst>
              <a:ext uri="{FF2B5EF4-FFF2-40B4-BE49-F238E27FC236}">
                <a16:creationId xmlns:a16="http://schemas.microsoft.com/office/drawing/2014/main" id="{69113B95-66DE-EE39-E757-A7323F5EBFA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691645" y="1512189"/>
            <a:ext cx="3833622" cy="3833622"/>
          </a:xfrm>
          <a:prstGeom prst="rect">
            <a:avLst/>
          </a:prstGeom>
        </p:spPr>
      </p:pic>
    </p:spTree>
    <p:extLst>
      <p:ext uri="{BB962C8B-B14F-4D97-AF65-F5344CB8AC3E}">
        <p14:creationId xmlns:p14="http://schemas.microsoft.com/office/powerpoint/2010/main" val="3245476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515F6-3E70-7A80-0867-C32D70953F90}"/>
              </a:ext>
            </a:extLst>
          </p:cNvPr>
          <p:cNvSpPr>
            <a:spLocks noGrp="1"/>
          </p:cNvSpPr>
          <p:nvPr>
            <p:ph type="title"/>
          </p:nvPr>
        </p:nvSpPr>
        <p:spPr>
          <a:xfrm>
            <a:off x="377688" y="1510748"/>
            <a:ext cx="4394338" cy="3429000"/>
          </a:xfrm>
        </p:spPr>
        <p:txBody>
          <a:bodyPr>
            <a:normAutofit fontScale="90000"/>
          </a:bodyPr>
          <a:lstStyle/>
          <a:p>
            <a:r>
              <a:rPr lang="en-US" sz="4800" dirty="0"/>
              <a:t>How does physical inactivity impact  mental health in adolescents? </a:t>
            </a:r>
          </a:p>
        </p:txBody>
      </p:sp>
      <p:pic>
        <p:nvPicPr>
          <p:cNvPr id="14" name="Content Placeholder 13" descr="Sloth with solid fill">
            <a:extLst>
              <a:ext uri="{FF2B5EF4-FFF2-40B4-BE49-F238E27FC236}">
                <a16:creationId xmlns:a16="http://schemas.microsoft.com/office/drawing/2014/main" id="{71A5B684-B94E-D7F1-B660-D6EABD266C23}"/>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1322778" y="4800597"/>
            <a:ext cx="2052190" cy="2052190"/>
          </a:xfrm>
        </p:spPr>
      </p:pic>
      <p:sp>
        <p:nvSpPr>
          <p:cNvPr id="4" name="TextBox 3">
            <a:extLst>
              <a:ext uri="{FF2B5EF4-FFF2-40B4-BE49-F238E27FC236}">
                <a16:creationId xmlns:a16="http://schemas.microsoft.com/office/drawing/2014/main" id="{E7E2846A-CE20-E0B2-9BA4-C31CBFE4F375}"/>
              </a:ext>
            </a:extLst>
          </p:cNvPr>
          <p:cNvSpPr txBox="1"/>
          <p:nvPr/>
        </p:nvSpPr>
        <p:spPr>
          <a:xfrm>
            <a:off x="5872163" y="1728788"/>
            <a:ext cx="184731" cy="369332"/>
          </a:xfrm>
          <a:prstGeom prst="rect">
            <a:avLst/>
          </a:prstGeom>
          <a:noFill/>
        </p:spPr>
        <p:txBody>
          <a:bodyPr wrap="none" rtlCol="0">
            <a:spAutoFit/>
          </a:bodyPr>
          <a:lstStyle/>
          <a:p>
            <a:endParaRPr lang="en-US" dirty="0"/>
          </a:p>
        </p:txBody>
      </p:sp>
      <p:sp>
        <p:nvSpPr>
          <p:cNvPr id="5" name="TextBox 4">
            <a:extLst>
              <a:ext uri="{FF2B5EF4-FFF2-40B4-BE49-F238E27FC236}">
                <a16:creationId xmlns:a16="http://schemas.microsoft.com/office/drawing/2014/main" id="{1F04DEBF-8660-2DD4-6696-055E30A21CDE}"/>
              </a:ext>
            </a:extLst>
          </p:cNvPr>
          <p:cNvSpPr txBox="1"/>
          <p:nvPr/>
        </p:nvSpPr>
        <p:spPr>
          <a:xfrm>
            <a:off x="5182744" y="5298661"/>
            <a:ext cx="6692105" cy="1446550"/>
          </a:xfrm>
          <a:custGeom>
            <a:avLst/>
            <a:gdLst>
              <a:gd name="csX0" fmla="*/ 0 w 6692105"/>
              <a:gd name="csY0" fmla="*/ 0 h 1446550"/>
              <a:gd name="csX1" fmla="*/ 6692105 w 6692105"/>
              <a:gd name="csY1" fmla="*/ 0 h 1446550"/>
              <a:gd name="csX2" fmla="*/ 6692105 w 6692105"/>
              <a:gd name="csY2" fmla="*/ 1446550 h 1446550"/>
              <a:gd name="csX3" fmla="*/ 0 w 6692105"/>
              <a:gd name="csY3" fmla="*/ 1446550 h 1446550"/>
              <a:gd name="csX4" fmla="*/ 0 w 6692105"/>
              <a:gd name="csY4" fmla="*/ 0 h 1446550"/>
            </a:gdLst>
            <a:ahLst/>
            <a:cxnLst>
              <a:cxn ang="0">
                <a:pos x="csX0" y="csY0"/>
              </a:cxn>
              <a:cxn ang="0">
                <a:pos x="csX1" y="csY1"/>
              </a:cxn>
              <a:cxn ang="0">
                <a:pos x="csX2" y="csY2"/>
              </a:cxn>
              <a:cxn ang="0">
                <a:pos x="csX3" y="csY3"/>
              </a:cxn>
              <a:cxn ang="0">
                <a:pos x="csX4" y="csY4"/>
              </a:cxn>
            </a:cxnLst>
            <a:rect l="l" t="t" r="r" b="b"/>
            <a:pathLst>
              <a:path w="6692105" h="1446550" extrusionOk="0">
                <a:moveTo>
                  <a:pt x="0" y="0"/>
                </a:moveTo>
                <a:cubicBezTo>
                  <a:pt x="3054384" y="-163822"/>
                  <a:pt x="4482587" y="78898"/>
                  <a:pt x="6692105" y="0"/>
                </a:cubicBezTo>
                <a:cubicBezTo>
                  <a:pt x="6580192" y="152926"/>
                  <a:pt x="6591609" y="869556"/>
                  <a:pt x="6692105" y="1446550"/>
                </a:cubicBezTo>
                <a:cubicBezTo>
                  <a:pt x="5245446" y="1507992"/>
                  <a:pt x="2228855" y="1357555"/>
                  <a:pt x="0" y="1446550"/>
                </a:cubicBezTo>
                <a:cubicBezTo>
                  <a:pt x="48758" y="948573"/>
                  <a:pt x="-118756" y="333561"/>
                  <a:pt x="0" y="0"/>
                </a:cubicBezTo>
                <a:close/>
              </a:path>
            </a:pathLst>
          </a:custGeom>
          <a:noFill/>
          <a:ln>
            <a:solidFill>
              <a:schemeClr val="tx1"/>
            </a:solidFill>
            <a:extLst>
              <a:ext uri="{C807C97D-BFC1-408E-A445-0C87EB9F89A2}">
                <ask:lineSketchStyleProps xmlns:ask="http://schemas.microsoft.com/office/drawing/2018/sketchyshapes" sd="3507143784">
                  <a:prstGeom prst="rect">
                    <a:avLst/>
                  </a:prstGeom>
                  <ask:type>
                    <ask:lineSketchCurved/>
                  </ask:type>
                </ask:lineSketchStyleProps>
              </a:ext>
            </a:extLst>
          </a:ln>
        </p:spPr>
        <p:txBody>
          <a:bodyPr wrap="square" rtlCol="0">
            <a:spAutoFit/>
          </a:bodyPr>
          <a:lstStyle/>
          <a:p>
            <a:pPr algn="just"/>
            <a:r>
              <a:rPr lang="en-US" sz="2800" b="1" dirty="0"/>
              <a:t>Screen Time - </a:t>
            </a:r>
            <a:r>
              <a:rPr lang="en-US" sz="2800" dirty="0"/>
              <a:t>‘</a:t>
            </a:r>
            <a:r>
              <a:rPr lang="en-US" sz="2400" dirty="0"/>
              <a:t>Higher levels of screen time for leisure or entertainment is associated with heightened depressive symptomatology and psychological distress’ </a:t>
            </a:r>
            <a:r>
              <a:rPr lang="en-GB" sz="2400" dirty="0"/>
              <a:t>(Hoare </a:t>
            </a:r>
            <a:r>
              <a:rPr lang="en-GB" sz="2400" i="1" dirty="0"/>
              <a:t>et al.</a:t>
            </a:r>
            <a:r>
              <a:rPr lang="en-GB" sz="2400" dirty="0"/>
              <a:t>, 2016). </a:t>
            </a:r>
            <a:endParaRPr lang="en-US" sz="2400" dirty="0"/>
          </a:p>
          <a:p>
            <a:pPr algn="just"/>
            <a:endParaRPr lang="en-US" dirty="0"/>
          </a:p>
          <a:p>
            <a:pPr algn="just"/>
            <a:endParaRPr lang="en-US" dirty="0"/>
          </a:p>
        </p:txBody>
      </p:sp>
      <p:sp>
        <p:nvSpPr>
          <p:cNvPr id="8" name="TextBox 7">
            <a:extLst>
              <a:ext uri="{FF2B5EF4-FFF2-40B4-BE49-F238E27FC236}">
                <a16:creationId xmlns:a16="http://schemas.microsoft.com/office/drawing/2014/main" id="{0FC743A8-1AF1-07C6-CD16-94E5A94327F5}"/>
              </a:ext>
            </a:extLst>
          </p:cNvPr>
          <p:cNvSpPr txBox="1"/>
          <p:nvPr/>
        </p:nvSpPr>
        <p:spPr>
          <a:xfrm>
            <a:off x="5313755" y="2516364"/>
            <a:ext cx="6286500" cy="1200329"/>
          </a:xfrm>
          <a:custGeom>
            <a:avLst/>
            <a:gdLst>
              <a:gd name="csX0" fmla="*/ 0 w 6286500"/>
              <a:gd name="csY0" fmla="*/ 0 h 1200329"/>
              <a:gd name="csX1" fmla="*/ 824230 w 6286500"/>
              <a:gd name="csY1" fmla="*/ 0 h 1200329"/>
              <a:gd name="csX2" fmla="*/ 1459865 w 6286500"/>
              <a:gd name="csY2" fmla="*/ 0 h 1200329"/>
              <a:gd name="csX3" fmla="*/ 1969770 w 6286500"/>
              <a:gd name="csY3" fmla="*/ 0 h 1200329"/>
              <a:gd name="csX4" fmla="*/ 2542540 w 6286500"/>
              <a:gd name="csY4" fmla="*/ 0 h 1200329"/>
              <a:gd name="csX5" fmla="*/ 3303905 w 6286500"/>
              <a:gd name="csY5" fmla="*/ 0 h 1200329"/>
              <a:gd name="csX6" fmla="*/ 3813810 w 6286500"/>
              <a:gd name="csY6" fmla="*/ 0 h 1200329"/>
              <a:gd name="csX7" fmla="*/ 4323715 w 6286500"/>
              <a:gd name="csY7" fmla="*/ 0 h 1200329"/>
              <a:gd name="csX8" fmla="*/ 4896485 w 6286500"/>
              <a:gd name="csY8" fmla="*/ 0 h 1200329"/>
              <a:gd name="csX9" fmla="*/ 5532120 w 6286500"/>
              <a:gd name="csY9" fmla="*/ 0 h 1200329"/>
              <a:gd name="csX10" fmla="*/ 6286500 w 6286500"/>
              <a:gd name="csY10" fmla="*/ 0 h 1200329"/>
              <a:gd name="csX11" fmla="*/ 6286500 w 6286500"/>
              <a:gd name="csY11" fmla="*/ 612168 h 1200329"/>
              <a:gd name="csX12" fmla="*/ 6286500 w 6286500"/>
              <a:gd name="csY12" fmla="*/ 1200329 h 1200329"/>
              <a:gd name="csX13" fmla="*/ 5525135 w 6286500"/>
              <a:gd name="csY13" fmla="*/ 1200329 h 1200329"/>
              <a:gd name="csX14" fmla="*/ 4826635 w 6286500"/>
              <a:gd name="csY14" fmla="*/ 1200329 h 1200329"/>
              <a:gd name="csX15" fmla="*/ 4128135 w 6286500"/>
              <a:gd name="csY15" fmla="*/ 1200329 h 1200329"/>
              <a:gd name="csX16" fmla="*/ 3429635 w 6286500"/>
              <a:gd name="csY16" fmla="*/ 1200329 h 1200329"/>
              <a:gd name="csX17" fmla="*/ 2668270 w 6286500"/>
              <a:gd name="csY17" fmla="*/ 1200329 h 1200329"/>
              <a:gd name="csX18" fmla="*/ 1844040 w 6286500"/>
              <a:gd name="csY18" fmla="*/ 1200329 h 1200329"/>
              <a:gd name="csX19" fmla="*/ 1082675 w 6286500"/>
              <a:gd name="csY19" fmla="*/ 1200329 h 1200329"/>
              <a:gd name="csX20" fmla="*/ 0 w 6286500"/>
              <a:gd name="csY20" fmla="*/ 1200329 h 1200329"/>
              <a:gd name="csX21" fmla="*/ 0 w 6286500"/>
              <a:gd name="csY21" fmla="*/ 600165 h 1200329"/>
              <a:gd name="csX22" fmla="*/ 0 w 6286500"/>
              <a:gd name="csY22" fmla="*/ 0 h 12003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6286500" h="1200329" extrusionOk="0">
                <a:moveTo>
                  <a:pt x="0" y="0"/>
                </a:moveTo>
                <a:cubicBezTo>
                  <a:pt x="189203" y="-33948"/>
                  <a:pt x="532658" y="16032"/>
                  <a:pt x="824230" y="0"/>
                </a:cubicBezTo>
                <a:cubicBezTo>
                  <a:pt x="1115802" y="-16032"/>
                  <a:pt x="1249248" y="24810"/>
                  <a:pt x="1459865" y="0"/>
                </a:cubicBezTo>
                <a:cubicBezTo>
                  <a:pt x="1670482" y="-24810"/>
                  <a:pt x="1801397" y="-11127"/>
                  <a:pt x="1969770" y="0"/>
                </a:cubicBezTo>
                <a:cubicBezTo>
                  <a:pt x="2138144" y="11127"/>
                  <a:pt x="2418428" y="-4025"/>
                  <a:pt x="2542540" y="0"/>
                </a:cubicBezTo>
                <a:cubicBezTo>
                  <a:pt x="2666652" y="4025"/>
                  <a:pt x="3086765" y="36046"/>
                  <a:pt x="3303905" y="0"/>
                </a:cubicBezTo>
                <a:cubicBezTo>
                  <a:pt x="3521046" y="-36046"/>
                  <a:pt x="3686151" y="-22041"/>
                  <a:pt x="3813810" y="0"/>
                </a:cubicBezTo>
                <a:cubicBezTo>
                  <a:pt x="3941470" y="22041"/>
                  <a:pt x="4207107" y="15699"/>
                  <a:pt x="4323715" y="0"/>
                </a:cubicBezTo>
                <a:cubicBezTo>
                  <a:pt x="4440324" y="-15699"/>
                  <a:pt x="4761244" y="9632"/>
                  <a:pt x="4896485" y="0"/>
                </a:cubicBezTo>
                <a:cubicBezTo>
                  <a:pt x="5031726" y="-9632"/>
                  <a:pt x="5229979" y="-16367"/>
                  <a:pt x="5532120" y="0"/>
                </a:cubicBezTo>
                <a:cubicBezTo>
                  <a:pt x="5834262" y="16367"/>
                  <a:pt x="5911301" y="5741"/>
                  <a:pt x="6286500" y="0"/>
                </a:cubicBezTo>
                <a:cubicBezTo>
                  <a:pt x="6302896" y="276801"/>
                  <a:pt x="6295615" y="350193"/>
                  <a:pt x="6286500" y="612168"/>
                </a:cubicBezTo>
                <a:cubicBezTo>
                  <a:pt x="6277385" y="874143"/>
                  <a:pt x="6282484" y="1079868"/>
                  <a:pt x="6286500" y="1200329"/>
                </a:cubicBezTo>
                <a:cubicBezTo>
                  <a:pt x="6021158" y="1195540"/>
                  <a:pt x="5724087" y="1170770"/>
                  <a:pt x="5525135" y="1200329"/>
                </a:cubicBezTo>
                <a:cubicBezTo>
                  <a:pt x="5326184" y="1229888"/>
                  <a:pt x="5111207" y="1198103"/>
                  <a:pt x="4826635" y="1200329"/>
                </a:cubicBezTo>
                <a:cubicBezTo>
                  <a:pt x="4542063" y="1202555"/>
                  <a:pt x="4465148" y="1210441"/>
                  <a:pt x="4128135" y="1200329"/>
                </a:cubicBezTo>
                <a:cubicBezTo>
                  <a:pt x="3791122" y="1190217"/>
                  <a:pt x="3755061" y="1222404"/>
                  <a:pt x="3429635" y="1200329"/>
                </a:cubicBezTo>
                <a:cubicBezTo>
                  <a:pt x="3104209" y="1178254"/>
                  <a:pt x="2829748" y="1186250"/>
                  <a:pt x="2668270" y="1200329"/>
                </a:cubicBezTo>
                <a:cubicBezTo>
                  <a:pt x="2506792" y="1214408"/>
                  <a:pt x="2048028" y="1198926"/>
                  <a:pt x="1844040" y="1200329"/>
                </a:cubicBezTo>
                <a:cubicBezTo>
                  <a:pt x="1640052" y="1201733"/>
                  <a:pt x="1337020" y="1231436"/>
                  <a:pt x="1082675" y="1200329"/>
                </a:cubicBezTo>
                <a:cubicBezTo>
                  <a:pt x="828330" y="1169222"/>
                  <a:pt x="487326" y="1250376"/>
                  <a:pt x="0" y="1200329"/>
                </a:cubicBezTo>
                <a:cubicBezTo>
                  <a:pt x="5196" y="1079483"/>
                  <a:pt x="20247" y="745875"/>
                  <a:pt x="0" y="600165"/>
                </a:cubicBezTo>
                <a:cubicBezTo>
                  <a:pt x="-20247" y="454455"/>
                  <a:pt x="-11872" y="240689"/>
                  <a:pt x="0" y="0"/>
                </a:cubicBezTo>
                <a:close/>
              </a:path>
            </a:pathLst>
          </a:custGeom>
          <a:noFill/>
          <a:ln>
            <a:solidFill>
              <a:schemeClr val="tx1"/>
            </a:solidFill>
            <a:prstDash val="solid"/>
            <a:extLst>
              <a:ext uri="{C807C97D-BFC1-408E-A445-0C87EB9F89A2}">
                <ask:lineSketchStyleProps xmlns:ask="http://schemas.microsoft.com/office/drawing/2018/sketchyshapes" sd="4205546383">
                  <a:prstGeom prst="rect">
                    <a:avLst/>
                  </a:prstGeom>
                  <ask:type>
                    <ask:lineSketchFreehand/>
                  </ask:type>
                </ask:lineSketchStyleProps>
              </a:ext>
            </a:extLst>
          </a:ln>
        </p:spPr>
        <p:txBody>
          <a:bodyPr wrap="square" rtlCol="0">
            <a:spAutoFit/>
          </a:bodyPr>
          <a:lstStyle/>
          <a:p>
            <a:pPr algn="just"/>
            <a:r>
              <a:rPr lang="en-US" sz="2400" b="1" dirty="0"/>
              <a:t>Energy Levels - </a:t>
            </a:r>
            <a:r>
              <a:rPr lang="en-US" sz="2400" dirty="0"/>
              <a:t>‘Increases in light physical activity moderate-vigorous physical activity is associated with more hyperactive symptoms, while sedentary time was associated with fewer hyperactive symptoms’ </a:t>
            </a:r>
            <a:r>
              <a:rPr lang="en-GB" sz="2400" dirty="0"/>
              <a:t>(Ahn, Cummins and </a:t>
            </a:r>
            <a:r>
              <a:rPr lang="en-GB" sz="2400" dirty="0" err="1"/>
              <a:t>Flouri</a:t>
            </a:r>
            <a:r>
              <a:rPr lang="en-GB" sz="2400" dirty="0"/>
              <a:t>, 2021).</a:t>
            </a:r>
            <a:endParaRPr lang="en-US" sz="2400" dirty="0"/>
          </a:p>
        </p:txBody>
      </p:sp>
      <p:sp>
        <p:nvSpPr>
          <p:cNvPr id="9" name="TextBox 8">
            <a:extLst>
              <a:ext uri="{FF2B5EF4-FFF2-40B4-BE49-F238E27FC236}">
                <a16:creationId xmlns:a16="http://schemas.microsoft.com/office/drawing/2014/main" id="{7C04D942-0C50-1A74-C39B-3B7BAB7C0EC5}"/>
              </a:ext>
            </a:extLst>
          </p:cNvPr>
          <p:cNvSpPr txBox="1"/>
          <p:nvPr/>
        </p:nvSpPr>
        <p:spPr>
          <a:xfrm>
            <a:off x="5634712" y="3890711"/>
            <a:ext cx="5382563" cy="1200329"/>
          </a:xfrm>
          <a:custGeom>
            <a:avLst/>
            <a:gdLst>
              <a:gd name="csX0" fmla="*/ 0 w 5382563"/>
              <a:gd name="csY0" fmla="*/ 0 h 1200329"/>
              <a:gd name="csX1" fmla="*/ 544237 w 5382563"/>
              <a:gd name="csY1" fmla="*/ 0 h 1200329"/>
              <a:gd name="csX2" fmla="*/ 980823 w 5382563"/>
              <a:gd name="csY2" fmla="*/ 0 h 1200329"/>
              <a:gd name="csX3" fmla="*/ 1686536 w 5382563"/>
              <a:gd name="csY3" fmla="*/ 0 h 1200329"/>
              <a:gd name="csX4" fmla="*/ 2230773 w 5382563"/>
              <a:gd name="csY4" fmla="*/ 0 h 1200329"/>
              <a:gd name="csX5" fmla="*/ 2775010 w 5382563"/>
              <a:gd name="csY5" fmla="*/ 0 h 1200329"/>
              <a:gd name="csX6" fmla="*/ 3480724 w 5382563"/>
              <a:gd name="csY6" fmla="*/ 0 h 1200329"/>
              <a:gd name="csX7" fmla="*/ 3971135 w 5382563"/>
              <a:gd name="csY7" fmla="*/ 0 h 1200329"/>
              <a:gd name="csX8" fmla="*/ 4676849 w 5382563"/>
              <a:gd name="csY8" fmla="*/ 0 h 1200329"/>
              <a:gd name="csX9" fmla="*/ 5382563 w 5382563"/>
              <a:gd name="csY9" fmla="*/ 0 h 1200329"/>
              <a:gd name="csX10" fmla="*/ 5382563 w 5382563"/>
              <a:gd name="csY10" fmla="*/ 400110 h 1200329"/>
              <a:gd name="csX11" fmla="*/ 5382563 w 5382563"/>
              <a:gd name="csY11" fmla="*/ 800219 h 1200329"/>
              <a:gd name="csX12" fmla="*/ 5382563 w 5382563"/>
              <a:gd name="csY12" fmla="*/ 1200329 h 1200329"/>
              <a:gd name="csX13" fmla="*/ 4945977 w 5382563"/>
              <a:gd name="csY13" fmla="*/ 1200329 h 1200329"/>
              <a:gd name="csX14" fmla="*/ 4240264 w 5382563"/>
              <a:gd name="csY14" fmla="*/ 1200329 h 1200329"/>
              <a:gd name="csX15" fmla="*/ 3749852 w 5382563"/>
              <a:gd name="csY15" fmla="*/ 1200329 h 1200329"/>
              <a:gd name="csX16" fmla="*/ 3151790 w 5382563"/>
              <a:gd name="csY16" fmla="*/ 1200329 h 1200329"/>
              <a:gd name="csX17" fmla="*/ 2446076 w 5382563"/>
              <a:gd name="csY17" fmla="*/ 1200329 h 1200329"/>
              <a:gd name="csX18" fmla="*/ 1848013 w 5382563"/>
              <a:gd name="csY18" fmla="*/ 1200329 h 1200329"/>
              <a:gd name="csX19" fmla="*/ 1411428 w 5382563"/>
              <a:gd name="csY19" fmla="*/ 1200329 h 1200329"/>
              <a:gd name="csX20" fmla="*/ 921016 w 5382563"/>
              <a:gd name="csY20" fmla="*/ 1200329 h 1200329"/>
              <a:gd name="csX21" fmla="*/ 0 w 5382563"/>
              <a:gd name="csY21" fmla="*/ 1200329 h 1200329"/>
              <a:gd name="csX22" fmla="*/ 0 w 5382563"/>
              <a:gd name="csY22" fmla="*/ 800219 h 1200329"/>
              <a:gd name="csX23" fmla="*/ 0 w 5382563"/>
              <a:gd name="csY23" fmla="*/ 400110 h 1200329"/>
              <a:gd name="csX24" fmla="*/ 0 w 5382563"/>
              <a:gd name="csY24" fmla="*/ 0 h 12003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5382563" h="1200329" extrusionOk="0">
                <a:moveTo>
                  <a:pt x="0" y="0"/>
                </a:moveTo>
                <a:cubicBezTo>
                  <a:pt x="132104" y="-40437"/>
                  <a:pt x="428347" y="3360"/>
                  <a:pt x="544237" y="0"/>
                </a:cubicBezTo>
                <a:cubicBezTo>
                  <a:pt x="660127" y="-3360"/>
                  <a:pt x="815035" y="26389"/>
                  <a:pt x="980823" y="0"/>
                </a:cubicBezTo>
                <a:cubicBezTo>
                  <a:pt x="1146611" y="-26389"/>
                  <a:pt x="1350353" y="1006"/>
                  <a:pt x="1686536" y="0"/>
                </a:cubicBezTo>
                <a:cubicBezTo>
                  <a:pt x="2022719" y="-1006"/>
                  <a:pt x="1990080" y="44537"/>
                  <a:pt x="2230773" y="0"/>
                </a:cubicBezTo>
                <a:cubicBezTo>
                  <a:pt x="2471466" y="-44537"/>
                  <a:pt x="2613426" y="498"/>
                  <a:pt x="2775010" y="0"/>
                </a:cubicBezTo>
                <a:cubicBezTo>
                  <a:pt x="2936594" y="-498"/>
                  <a:pt x="3165657" y="55919"/>
                  <a:pt x="3480724" y="0"/>
                </a:cubicBezTo>
                <a:cubicBezTo>
                  <a:pt x="3795791" y="-55919"/>
                  <a:pt x="3731602" y="1522"/>
                  <a:pt x="3971135" y="0"/>
                </a:cubicBezTo>
                <a:cubicBezTo>
                  <a:pt x="4210668" y="-1522"/>
                  <a:pt x="4468179" y="16532"/>
                  <a:pt x="4676849" y="0"/>
                </a:cubicBezTo>
                <a:cubicBezTo>
                  <a:pt x="4885519" y="-16532"/>
                  <a:pt x="5188713" y="4032"/>
                  <a:pt x="5382563" y="0"/>
                </a:cubicBezTo>
                <a:cubicBezTo>
                  <a:pt x="5398818" y="198334"/>
                  <a:pt x="5336854" y="207676"/>
                  <a:pt x="5382563" y="400110"/>
                </a:cubicBezTo>
                <a:cubicBezTo>
                  <a:pt x="5428272" y="592544"/>
                  <a:pt x="5337605" y="647230"/>
                  <a:pt x="5382563" y="800219"/>
                </a:cubicBezTo>
                <a:cubicBezTo>
                  <a:pt x="5427521" y="953208"/>
                  <a:pt x="5340742" y="1041758"/>
                  <a:pt x="5382563" y="1200329"/>
                </a:cubicBezTo>
                <a:cubicBezTo>
                  <a:pt x="5265157" y="1230762"/>
                  <a:pt x="5160127" y="1194237"/>
                  <a:pt x="4945977" y="1200329"/>
                </a:cubicBezTo>
                <a:cubicBezTo>
                  <a:pt x="4731827" y="1206421"/>
                  <a:pt x="4525217" y="1173552"/>
                  <a:pt x="4240264" y="1200329"/>
                </a:cubicBezTo>
                <a:cubicBezTo>
                  <a:pt x="3955311" y="1227106"/>
                  <a:pt x="3910021" y="1199853"/>
                  <a:pt x="3749852" y="1200329"/>
                </a:cubicBezTo>
                <a:cubicBezTo>
                  <a:pt x="3589683" y="1200805"/>
                  <a:pt x="3285981" y="1179797"/>
                  <a:pt x="3151790" y="1200329"/>
                </a:cubicBezTo>
                <a:cubicBezTo>
                  <a:pt x="3017599" y="1220861"/>
                  <a:pt x="2591895" y="1175285"/>
                  <a:pt x="2446076" y="1200329"/>
                </a:cubicBezTo>
                <a:cubicBezTo>
                  <a:pt x="2300257" y="1225373"/>
                  <a:pt x="2017585" y="1141114"/>
                  <a:pt x="1848013" y="1200329"/>
                </a:cubicBezTo>
                <a:cubicBezTo>
                  <a:pt x="1678441" y="1259544"/>
                  <a:pt x="1556004" y="1184764"/>
                  <a:pt x="1411428" y="1200329"/>
                </a:cubicBezTo>
                <a:cubicBezTo>
                  <a:pt x="1266853" y="1215894"/>
                  <a:pt x="1045715" y="1152627"/>
                  <a:pt x="921016" y="1200329"/>
                </a:cubicBezTo>
                <a:cubicBezTo>
                  <a:pt x="796317" y="1248031"/>
                  <a:pt x="379788" y="1150886"/>
                  <a:pt x="0" y="1200329"/>
                </a:cubicBezTo>
                <a:cubicBezTo>
                  <a:pt x="-15715" y="1048143"/>
                  <a:pt x="42548" y="979647"/>
                  <a:pt x="0" y="800219"/>
                </a:cubicBezTo>
                <a:cubicBezTo>
                  <a:pt x="-42548" y="620791"/>
                  <a:pt x="17772" y="505373"/>
                  <a:pt x="0" y="400110"/>
                </a:cubicBezTo>
                <a:cubicBezTo>
                  <a:pt x="-17772" y="294847"/>
                  <a:pt x="33197" y="134185"/>
                  <a:pt x="0" y="0"/>
                </a:cubicBezTo>
                <a:close/>
              </a:path>
            </a:pathLst>
          </a:custGeom>
          <a:no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pPr algn="ctr"/>
            <a:r>
              <a:rPr lang="en-GB" sz="2400" b="1" dirty="0"/>
              <a:t>Sleep Quality - </a:t>
            </a:r>
            <a:r>
              <a:rPr lang="en-GB" sz="2400" dirty="0"/>
              <a:t>‘A sedentary lifestyle is associated with poorer psychological health and sleep quality’ (Zhang </a:t>
            </a:r>
            <a:r>
              <a:rPr lang="en-GB" sz="2400" i="1" dirty="0"/>
              <a:t>et al.</a:t>
            </a:r>
            <a:r>
              <a:rPr lang="en-GB" sz="2400" dirty="0"/>
              <a:t>, 2025)</a:t>
            </a:r>
            <a:endParaRPr lang="en-US" sz="2400" dirty="0"/>
          </a:p>
          <a:p>
            <a:endParaRPr lang="en-US" sz="2400" dirty="0"/>
          </a:p>
        </p:txBody>
      </p:sp>
      <p:sp>
        <p:nvSpPr>
          <p:cNvPr id="10" name="TextBox 9">
            <a:extLst>
              <a:ext uri="{FF2B5EF4-FFF2-40B4-BE49-F238E27FC236}">
                <a16:creationId xmlns:a16="http://schemas.microsoft.com/office/drawing/2014/main" id="{23FA49BD-9BFE-6DD6-DB74-18BBEF2D86F3}"/>
              </a:ext>
            </a:extLst>
          </p:cNvPr>
          <p:cNvSpPr txBox="1"/>
          <p:nvPr/>
        </p:nvSpPr>
        <p:spPr>
          <a:xfrm>
            <a:off x="5182744" y="341798"/>
            <a:ext cx="6417511" cy="2000548"/>
          </a:xfrm>
          <a:custGeom>
            <a:avLst/>
            <a:gdLst>
              <a:gd name="csX0" fmla="*/ 0 w 6417511"/>
              <a:gd name="csY0" fmla="*/ 0 h 2000548"/>
              <a:gd name="csX1" fmla="*/ 390885 w 6417511"/>
              <a:gd name="csY1" fmla="*/ 0 h 2000548"/>
              <a:gd name="csX2" fmla="*/ 845945 w 6417511"/>
              <a:gd name="csY2" fmla="*/ 0 h 2000548"/>
              <a:gd name="csX3" fmla="*/ 1236829 w 6417511"/>
              <a:gd name="csY3" fmla="*/ 0 h 2000548"/>
              <a:gd name="csX4" fmla="*/ 1756064 w 6417511"/>
              <a:gd name="csY4" fmla="*/ 0 h 2000548"/>
              <a:gd name="csX5" fmla="*/ 2467825 w 6417511"/>
              <a:gd name="csY5" fmla="*/ 0 h 2000548"/>
              <a:gd name="csX6" fmla="*/ 3179585 w 6417511"/>
              <a:gd name="csY6" fmla="*/ 0 h 2000548"/>
              <a:gd name="csX7" fmla="*/ 3762995 w 6417511"/>
              <a:gd name="csY7" fmla="*/ 0 h 2000548"/>
              <a:gd name="csX8" fmla="*/ 4346405 w 6417511"/>
              <a:gd name="csY8" fmla="*/ 0 h 2000548"/>
              <a:gd name="csX9" fmla="*/ 4993990 w 6417511"/>
              <a:gd name="csY9" fmla="*/ 0 h 2000548"/>
              <a:gd name="csX10" fmla="*/ 5384875 w 6417511"/>
              <a:gd name="csY10" fmla="*/ 0 h 2000548"/>
              <a:gd name="csX11" fmla="*/ 5904110 w 6417511"/>
              <a:gd name="csY11" fmla="*/ 0 h 2000548"/>
              <a:gd name="csX12" fmla="*/ 6417511 w 6417511"/>
              <a:gd name="csY12" fmla="*/ 0 h 2000548"/>
              <a:gd name="csX13" fmla="*/ 6417511 w 6417511"/>
              <a:gd name="csY13" fmla="*/ 520142 h 2000548"/>
              <a:gd name="csX14" fmla="*/ 6417511 w 6417511"/>
              <a:gd name="csY14" fmla="*/ 960263 h 2000548"/>
              <a:gd name="csX15" fmla="*/ 6417511 w 6417511"/>
              <a:gd name="csY15" fmla="*/ 1440395 h 2000548"/>
              <a:gd name="csX16" fmla="*/ 6417511 w 6417511"/>
              <a:gd name="csY16" fmla="*/ 2000548 h 2000548"/>
              <a:gd name="csX17" fmla="*/ 5834101 w 6417511"/>
              <a:gd name="csY17" fmla="*/ 2000548 h 2000548"/>
              <a:gd name="csX18" fmla="*/ 5250691 w 6417511"/>
              <a:gd name="csY18" fmla="*/ 2000548 h 2000548"/>
              <a:gd name="csX19" fmla="*/ 4731456 w 6417511"/>
              <a:gd name="csY19" fmla="*/ 2000548 h 2000548"/>
              <a:gd name="csX20" fmla="*/ 4340571 w 6417511"/>
              <a:gd name="csY20" fmla="*/ 2000548 h 2000548"/>
              <a:gd name="csX21" fmla="*/ 3692986 w 6417511"/>
              <a:gd name="csY21" fmla="*/ 2000548 h 2000548"/>
              <a:gd name="csX22" fmla="*/ 2981226 w 6417511"/>
              <a:gd name="csY22" fmla="*/ 2000548 h 2000548"/>
              <a:gd name="csX23" fmla="*/ 2397815 w 6417511"/>
              <a:gd name="csY23" fmla="*/ 2000548 h 2000548"/>
              <a:gd name="csX24" fmla="*/ 1814405 w 6417511"/>
              <a:gd name="csY24" fmla="*/ 2000548 h 2000548"/>
              <a:gd name="csX25" fmla="*/ 1295170 w 6417511"/>
              <a:gd name="csY25" fmla="*/ 2000548 h 2000548"/>
              <a:gd name="csX26" fmla="*/ 647585 w 6417511"/>
              <a:gd name="csY26" fmla="*/ 2000548 h 2000548"/>
              <a:gd name="csX27" fmla="*/ 0 w 6417511"/>
              <a:gd name="csY27" fmla="*/ 2000548 h 2000548"/>
              <a:gd name="csX28" fmla="*/ 0 w 6417511"/>
              <a:gd name="csY28" fmla="*/ 1500411 h 2000548"/>
              <a:gd name="csX29" fmla="*/ 0 w 6417511"/>
              <a:gd name="csY29" fmla="*/ 1060290 h 2000548"/>
              <a:gd name="csX30" fmla="*/ 0 w 6417511"/>
              <a:gd name="csY30" fmla="*/ 520142 h 2000548"/>
              <a:gd name="csX31" fmla="*/ 0 w 6417511"/>
              <a:gd name="csY31" fmla="*/ 0 h 20005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6417511" h="2000548" extrusionOk="0">
                <a:moveTo>
                  <a:pt x="0" y="0"/>
                </a:moveTo>
                <a:cubicBezTo>
                  <a:pt x="153718" y="-17284"/>
                  <a:pt x="304716" y="38851"/>
                  <a:pt x="390885" y="0"/>
                </a:cubicBezTo>
                <a:cubicBezTo>
                  <a:pt x="477054" y="-38851"/>
                  <a:pt x="714432" y="38578"/>
                  <a:pt x="845945" y="0"/>
                </a:cubicBezTo>
                <a:cubicBezTo>
                  <a:pt x="977458" y="-38578"/>
                  <a:pt x="1116042" y="14447"/>
                  <a:pt x="1236829" y="0"/>
                </a:cubicBezTo>
                <a:cubicBezTo>
                  <a:pt x="1357616" y="-14447"/>
                  <a:pt x="1636793" y="23631"/>
                  <a:pt x="1756064" y="0"/>
                </a:cubicBezTo>
                <a:cubicBezTo>
                  <a:pt x="1875335" y="-23631"/>
                  <a:pt x="2172472" y="5376"/>
                  <a:pt x="2467825" y="0"/>
                </a:cubicBezTo>
                <a:cubicBezTo>
                  <a:pt x="2763178" y="-5376"/>
                  <a:pt x="3029791" y="85065"/>
                  <a:pt x="3179585" y="0"/>
                </a:cubicBezTo>
                <a:cubicBezTo>
                  <a:pt x="3329379" y="-85065"/>
                  <a:pt x="3491486" y="31003"/>
                  <a:pt x="3762995" y="0"/>
                </a:cubicBezTo>
                <a:cubicBezTo>
                  <a:pt x="4034504" y="-31003"/>
                  <a:pt x="4085454" y="27106"/>
                  <a:pt x="4346405" y="0"/>
                </a:cubicBezTo>
                <a:cubicBezTo>
                  <a:pt x="4607356" y="-27106"/>
                  <a:pt x="4796966" y="19445"/>
                  <a:pt x="4993990" y="0"/>
                </a:cubicBezTo>
                <a:cubicBezTo>
                  <a:pt x="5191015" y="-19445"/>
                  <a:pt x="5288357" y="4589"/>
                  <a:pt x="5384875" y="0"/>
                </a:cubicBezTo>
                <a:cubicBezTo>
                  <a:pt x="5481394" y="-4589"/>
                  <a:pt x="5759524" y="57076"/>
                  <a:pt x="5904110" y="0"/>
                </a:cubicBezTo>
                <a:cubicBezTo>
                  <a:pt x="6048696" y="-57076"/>
                  <a:pt x="6274894" y="38268"/>
                  <a:pt x="6417511" y="0"/>
                </a:cubicBezTo>
                <a:cubicBezTo>
                  <a:pt x="6468826" y="195730"/>
                  <a:pt x="6408414" y="385651"/>
                  <a:pt x="6417511" y="520142"/>
                </a:cubicBezTo>
                <a:cubicBezTo>
                  <a:pt x="6426608" y="654633"/>
                  <a:pt x="6393384" y="869376"/>
                  <a:pt x="6417511" y="960263"/>
                </a:cubicBezTo>
                <a:cubicBezTo>
                  <a:pt x="6441638" y="1051150"/>
                  <a:pt x="6361116" y="1237000"/>
                  <a:pt x="6417511" y="1440395"/>
                </a:cubicBezTo>
                <a:cubicBezTo>
                  <a:pt x="6473906" y="1643790"/>
                  <a:pt x="6378063" y="1851357"/>
                  <a:pt x="6417511" y="2000548"/>
                </a:cubicBezTo>
                <a:cubicBezTo>
                  <a:pt x="6171909" y="2002034"/>
                  <a:pt x="5986885" y="1949495"/>
                  <a:pt x="5834101" y="2000548"/>
                </a:cubicBezTo>
                <a:cubicBezTo>
                  <a:pt x="5681317" y="2051601"/>
                  <a:pt x="5424425" y="1961916"/>
                  <a:pt x="5250691" y="2000548"/>
                </a:cubicBezTo>
                <a:cubicBezTo>
                  <a:pt x="5076957" y="2039180"/>
                  <a:pt x="4964918" y="1939554"/>
                  <a:pt x="4731456" y="2000548"/>
                </a:cubicBezTo>
                <a:cubicBezTo>
                  <a:pt x="4497995" y="2061542"/>
                  <a:pt x="4533542" y="1997540"/>
                  <a:pt x="4340571" y="2000548"/>
                </a:cubicBezTo>
                <a:cubicBezTo>
                  <a:pt x="4147601" y="2003556"/>
                  <a:pt x="3957015" y="1992916"/>
                  <a:pt x="3692986" y="2000548"/>
                </a:cubicBezTo>
                <a:cubicBezTo>
                  <a:pt x="3428958" y="2008180"/>
                  <a:pt x="3307569" y="1974740"/>
                  <a:pt x="2981226" y="2000548"/>
                </a:cubicBezTo>
                <a:cubicBezTo>
                  <a:pt x="2654883" y="2026356"/>
                  <a:pt x="2575114" y="1991979"/>
                  <a:pt x="2397815" y="2000548"/>
                </a:cubicBezTo>
                <a:cubicBezTo>
                  <a:pt x="2220516" y="2009117"/>
                  <a:pt x="1967032" y="1949161"/>
                  <a:pt x="1814405" y="2000548"/>
                </a:cubicBezTo>
                <a:cubicBezTo>
                  <a:pt x="1661778" y="2051935"/>
                  <a:pt x="1445708" y="1941212"/>
                  <a:pt x="1295170" y="2000548"/>
                </a:cubicBezTo>
                <a:cubicBezTo>
                  <a:pt x="1144633" y="2059884"/>
                  <a:pt x="852634" y="1995698"/>
                  <a:pt x="647585" y="2000548"/>
                </a:cubicBezTo>
                <a:cubicBezTo>
                  <a:pt x="442536" y="2005398"/>
                  <a:pt x="302930" y="1949824"/>
                  <a:pt x="0" y="2000548"/>
                </a:cubicBezTo>
                <a:cubicBezTo>
                  <a:pt x="-20228" y="1859462"/>
                  <a:pt x="35886" y="1620343"/>
                  <a:pt x="0" y="1500411"/>
                </a:cubicBezTo>
                <a:cubicBezTo>
                  <a:pt x="-35886" y="1380479"/>
                  <a:pt x="169" y="1207697"/>
                  <a:pt x="0" y="1060290"/>
                </a:cubicBezTo>
                <a:cubicBezTo>
                  <a:pt x="-169" y="912883"/>
                  <a:pt x="33852" y="710413"/>
                  <a:pt x="0" y="520142"/>
                </a:cubicBezTo>
                <a:cubicBezTo>
                  <a:pt x="-33852" y="329871"/>
                  <a:pt x="25605" y="257384"/>
                  <a:pt x="0" y="0"/>
                </a:cubicBezTo>
                <a:close/>
              </a:path>
            </a:pathLst>
          </a:custGeom>
          <a:noFill/>
          <a:ln>
            <a:solidFill>
              <a:schemeClr val="tx1"/>
            </a:solidFill>
            <a:extLst>
              <a:ext uri="{C807C97D-BFC1-408E-A445-0C87EB9F89A2}">
                <ask:lineSketchStyleProps xmlns:ask="http://schemas.microsoft.com/office/drawing/2018/sketchyshapes" sd="3800116259">
                  <a:prstGeom prst="rect">
                    <a:avLst/>
                  </a:prstGeom>
                  <ask:type>
                    <ask:lineSketchScribble/>
                  </ask:type>
                </ask:lineSketchStyleProps>
              </a:ext>
            </a:extLst>
          </a:ln>
        </p:spPr>
        <p:txBody>
          <a:bodyPr wrap="square" rtlCol="0">
            <a:spAutoFit/>
          </a:bodyPr>
          <a:lstStyle/>
          <a:p>
            <a:r>
              <a:rPr lang="en-GB" sz="2800" b="1" dirty="0"/>
              <a:t>Depression &amp; Anxiety - </a:t>
            </a:r>
            <a:r>
              <a:rPr lang="en-GB" sz="2400" dirty="0"/>
              <a:t>‘Highest prevalence was found in the group of young people with Inactive PA level: depression (8.7%), chronic anxiety (4.8%), and other mental disorders (3.9%); physical inactivity seemed to be related to a higher predisposition to experience mental disorders’ (</a:t>
            </a:r>
            <a:r>
              <a:rPr lang="en-GB" sz="2400" dirty="0" err="1"/>
              <a:t>Denche</a:t>
            </a:r>
            <a:r>
              <a:rPr lang="en-GB" sz="2400" dirty="0"/>
              <a:t>-Zamorano </a:t>
            </a:r>
            <a:r>
              <a:rPr lang="en-GB" sz="2400" i="1" dirty="0"/>
              <a:t>et al.</a:t>
            </a:r>
            <a:r>
              <a:rPr lang="en-GB" sz="2400" dirty="0"/>
              <a:t>, 2022)</a:t>
            </a:r>
            <a:endParaRPr lang="en-US" sz="2400" dirty="0"/>
          </a:p>
          <a:p>
            <a:endParaRPr lang="en-US" sz="2400" dirty="0"/>
          </a:p>
        </p:txBody>
      </p:sp>
    </p:spTree>
    <p:extLst>
      <p:ext uri="{BB962C8B-B14F-4D97-AF65-F5344CB8AC3E}">
        <p14:creationId xmlns:p14="http://schemas.microsoft.com/office/powerpoint/2010/main" val="3817393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5" name="Rectangle 44">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Dumbbells on a gym floor">
            <a:extLst>
              <a:ext uri="{FF2B5EF4-FFF2-40B4-BE49-F238E27FC236}">
                <a16:creationId xmlns:a16="http://schemas.microsoft.com/office/drawing/2014/main" id="{A703989C-6515-0874-7578-6CCFC1418221}"/>
              </a:ext>
            </a:extLst>
          </p:cNvPr>
          <p:cNvPicPr>
            <a:picLocks noGrp="1" noChangeAspect="1"/>
          </p:cNvPicPr>
          <p:nvPr>
            <p:ph sz="half" idx="1"/>
          </p:nvPr>
        </p:nvPicPr>
        <p:blipFill>
          <a:blip r:embed="rId3">
            <a:alphaModFix amt="50000"/>
          </a:blip>
          <a:srcRect r="-1" b="15072"/>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7585D452-F65C-6AD6-2469-8D7F21644C42}"/>
              </a:ext>
            </a:extLst>
          </p:cNvPr>
          <p:cNvSpPr>
            <a:spLocks noGrp="1"/>
          </p:cNvSpPr>
          <p:nvPr>
            <p:ph type="title"/>
          </p:nvPr>
        </p:nvSpPr>
        <p:spPr>
          <a:xfrm>
            <a:off x="0" y="1122363"/>
            <a:ext cx="12188930" cy="3063240"/>
          </a:xfrm>
        </p:spPr>
        <p:txBody>
          <a:bodyPr vert="horz" lIns="91440" tIns="45720" rIns="91440" bIns="45720" rtlCol="0" anchor="b">
            <a:normAutofit fontScale="90000"/>
          </a:bodyPr>
          <a:lstStyle/>
          <a:p>
            <a:pPr algn="ctr">
              <a:lnSpc>
                <a:spcPct val="90000"/>
              </a:lnSpc>
            </a:pPr>
            <a:r>
              <a:rPr lang="en-US" sz="6800" dirty="0"/>
              <a:t>Strategies and campaigns motivating adolescents to participate in physical activity…</a:t>
            </a:r>
          </a:p>
        </p:txBody>
      </p:sp>
      <p:sp>
        <p:nvSpPr>
          <p:cNvPr id="47"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494158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8DEFB-B6F6-9919-C2FC-77DBA294DD44}"/>
              </a:ext>
            </a:extLst>
          </p:cNvPr>
          <p:cNvSpPr>
            <a:spLocks noGrp="1"/>
          </p:cNvSpPr>
          <p:nvPr>
            <p:ph type="title"/>
          </p:nvPr>
        </p:nvSpPr>
        <p:spPr>
          <a:xfrm>
            <a:off x="838200" y="1072550"/>
            <a:ext cx="10515600" cy="1325563"/>
          </a:xfrm>
        </p:spPr>
        <p:txBody>
          <a:bodyPr anchor="b">
            <a:normAutofit fontScale="90000"/>
          </a:bodyPr>
          <a:lstStyle/>
          <a:p>
            <a:r>
              <a:rPr lang="en-US" sz="5600" dirty="0"/>
              <a:t>National School Sports Week</a:t>
            </a:r>
            <a:br>
              <a:rPr lang="en-US" sz="5600" dirty="0"/>
            </a:br>
            <a:r>
              <a:rPr lang="en-US" sz="1100" dirty="0">
                <a:hlinkClick r:id="rId3"/>
              </a:rPr>
              <a:t>https://www.youthsporttrust.org/school-support/national-school-sports-week</a:t>
            </a:r>
            <a:r>
              <a:rPr lang="en-US" sz="1100" dirty="0"/>
              <a:t> </a:t>
            </a:r>
            <a:br>
              <a:rPr lang="en-US" sz="5600" dirty="0">
                <a:solidFill>
                  <a:srgbClr val="FFFFFF"/>
                </a:solidFill>
              </a:rPr>
            </a:br>
            <a:endParaRPr lang="en-US" sz="5600" dirty="0">
              <a:solidFill>
                <a:srgbClr val="FFFFFF"/>
              </a:solidFill>
            </a:endParaRPr>
          </a:p>
        </p:txBody>
      </p:sp>
      <p:graphicFrame>
        <p:nvGraphicFramePr>
          <p:cNvPr id="30" name="Content Placeholder 18">
            <a:extLst>
              <a:ext uri="{FF2B5EF4-FFF2-40B4-BE49-F238E27FC236}">
                <a16:creationId xmlns:a16="http://schemas.microsoft.com/office/drawing/2014/main" id="{54FAED53-772D-61DC-763F-C7DBD4E86687}"/>
              </a:ext>
            </a:extLst>
          </p:cNvPr>
          <p:cNvGraphicFramePr>
            <a:graphicFrameLocks noGrp="1"/>
          </p:cNvGraphicFramePr>
          <p:nvPr>
            <p:ph idx="1"/>
            <p:extLst>
              <p:ext uri="{D42A27DB-BD31-4B8C-83A1-F6EECF244321}">
                <p14:modId xmlns:p14="http://schemas.microsoft.com/office/powerpoint/2010/main" val="1124094604"/>
              </p:ext>
            </p:extLst>
          </p:nvPr>
        </p:nvGraphicFramePr>
        <p:xfrm>
          <a:off x="838200" y="1928813"/>
          <a:ext cx="10515600" cy="42529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2E31E384-9FFF-D70D-013A-69B401C0D490}"/>
              </a:ext>
            </a:extLst>
          </p:cNvPr>
          <p:cNvSpPr txBox="1"/>
          <p:nvPr/>
        </p:nvSpPr>
        <p:spPr>
          <a:xfrm>
            <a:off x="10290132" y="6375206"/>
            <a:ext cx="1579904" cy="369332"/>
          </a:xfrm>
          <a:prstGeom prst="rect">
            <a:avLst/>
          </a:prstGeom>
          <a:noFill/>
        </p:spPr>
        <p:txBody>
          <a:bodyPr wrap="square">
            <a:spAutoFit/>
          </a:bodyPr>
          <a:lstStyle/>
          <a:p>
            <a:r>
              <a:rPr lang="en-GB" sz="1800" b="0" i="0" u="none" strike="noStrike" kern="1200" dirty="0">
                <a:solidFill>
                  <a:schemeClr val="tx1"/>
                </a:solidFill>
                <a:effectLst/>
                <a:latin typeface="+mn-lt"/>
                <a:ea typeface="+mn-ea"/>
                <a:cs typeface="+mn-cs"/>
              </a:rPr>
              <a:t>(Youth Sport Trust, 2024)</a:t>
            </a:r>
            <a:endParaRPr lang="en-US" dirty="0"/>
          </a:p>
        </p:txBody>
      </p:sp>
      <p:pic>
        <p:nvPicPr>
          <p:cNvPr id="12" name="Picture 11" descr="A person in a suit&#10;&#10;AI-generated content may be incorrect.">
            <a:extLst>
              <a:ext uri="{FF2B5EF4-FFF2-40B4-BE49-F238E27FC236}">
                <a16:creationId xmlns:a16="http://schemas.microsoft.com/office/drawing/2014/main" id="{97EB9F56-833D-8047-6AEC-1C65A17B4164}"/>
              </a:ext>
            </a:extLst>
          </p:cNvPr>
          <p:cNvPicPr>
            <a:picLocks noChangeAspect="1"/>
          </p:cNvPicPr>
          <p:nvPr/>
        </p:nvPicPr>
        <p:blipFill>
          <a:blip r:embed="rId9"/>
          <a:srcRect l="21375" t="13333" r="23500" b="33467"/>
          <a:stretch>
            <a:fillRect/>
          </a:stretch>
        </p:blipFill>
        <p:spPr>
          <a:xfrm>
            <a:off x="6096000" y="4802994"/>
            <a:ext cx="3576529" cy="1941544"/>
          </a:xfrm>
          <a:prstGeom prst="rect">
            <a:avLst/>
          </a:prstGeom>
        </p:spPr>
      </p:pic>
    </p:spTree>
    <p:extLst>
      <p:ext uri="{BB962C8B-B14F-4D97-AF65-F5344CB8AC3E}">
        <p14:creationId xmlns:p14="http://schemas.microsoft.com/office/powerpoint/2010/main" val="1160565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A680F-7D2C-65DC-00CD-448C6B912218}"/>
              </a:ext>
            </a:extLst>
          </p:cNvPr>
          <p:cNvSpPr>
            <a:spLocks noGrp="1"/>
          </p:cNvSpPr>
          <p:nvPr>
            <p:ph type="title"/>
          </p:nvPr>
        </p:nvSpPr>
        <p:spPr>
          <a:xfrm>
            <a:off x="0" y="365125"/>
            <a:ext cx="12192000" cy="1325563"/>
          </a:xfrm>
        </p:spPr>
        <p:txBody>
          <a:bodyPr>
            <a:noAutofit/>
          </a:bodyPr>
          <a:lstStyle/>
          <a:p>
            <a:pPr algn="ctr"/>
            <a:r>
              <a:rPr lang="en-US" sz="3600" dirty="0"/>
              <a:t>How School Sports Week can assist in increased participation through the Transtheoretical model </a:t>
            </a:r>
          </a:p>
        </p:txBody>
      </p:sp>
      <p:sp>
        <p:nvSpPr>
          <p:cNvPr id="3" name="Content Placeholder 2">
            <a:extLst>
              <a:ext uri="{FF2B5EF4-FFF2-40B4-BE49-F238E27FC236}">
                <a16:creationId xmlns:a16="http://schemas.microsoft.com/office/drawing/2014/main" id="{0EFE2235-FE47-8E14-0513-222CCE63EA51}"/>
              </a:ext>
            </a:extLst>
          </p:cNvPr>
          <p:cNvSpPr>
            <a:spLocks noGrp="1"/>
          </p:cNvSpPr>
          <p:nvPr>
            <p:ph idx="1"/>
          </p:nvPr>
        </p:nvSpPr>
        <p:spPr>
          <a:xfrm>
            <a:off x="838200" y="2240915"/>
            <a:ext cx="10515600" cy="4251960"/>
          </a:xfrm>
        </p:spPr>
        <p:txBody>
          <a:bodyPr>
            <a:normAutofit fontScale="70000" lnSpcReduction="20000"/>
          </a:bodyPr>
          <a:lstStyle/>
          <a:p>
            <a:r>
              <a:rPr lang="en-GB" sz="5100" b="1" dirty="0"/>
              <a:t>Precontemplation</a:t>
            </a:r>
            <a:r>
              <a:rPr lang="en-GB" sz="5100" dirty="0"/>
              <a:t> – Children with the mindset of not wanting to exercise due to barriers </a:t>
            </a:r>
          </a:p>
          <a:p>
            <a:r>
              <a:rPr lang="en-GB" sz="5100" b="1" dirty="0"/>
              <a:t>Contemplation</a:t>
            </a:r>
            <a:r>
              <a:rPr lang="en-GB" sz="5100" dirty="0"/>
              <a:t> – Children might think about engaging in the program, due to the rewards</a:t>
            </a:r>
          </a:p>
          <a:p>
            <a:r>
              <a:rPr lang="en-GB" sz="5100" b="1" dirty="0"/>
              <a:t>Preparation</a:t>
            </a:r>
            <a:r>
              <a:rPr lang="en-GB" sz="5100" dirty="0"/>
              <a:t> – Bring in PE kit to participate </a:t>
            </a:r>
          </a:p>
          <a:p>
            <a:r>
              <a:rPr lang="en-GB" sz="5100" b="1" dirty="0"/>
              <a:t>Action</a:t>
            </a:r>
            <a:r>
              <a:rPr lang="en-GB" sz="5100" dirty="0"/>
              <a:t> – Taking part in the school activities </a:t>
            </a:r>
          </a:p>
          <a:p>
            <a:r>
              <a:rPr lang="en-GB" sz="5100" b="1" dirty="0"/>
              <a:t>Maintenance</a:t>
            </a:r>
            <a:r>
              <a:rPr lang="en-GB" sz="5100" dirty="0"/>
              <a:t> – Children continuing to participate in physical activity after the week of activities or join an afterschool club  </a:t>
            </a:r>
            <a:endParaRPr lang="en-GB" dirty="0"/>
          </a:p>
          <a:p>
            <a:pPr marL="0" indent="0" algn="r">
              <a:buNone/>
            </a:pPr>
            <a:r>
              <a:rPr lang="en-GB" dirty="0"/>
              <a:t>(Prochaska and DiClemente, 1982)</a:t>
            </a:r>
            <a:endParaRPr lang="en-US" dirty="0"/>
          </a:p>
          <a:p>
            <a:endParaRPr lang="en-US" dirty="0"/>
          </a:p>
        </p:txBody>
      </p:sp>
    </p:spTree>
    <p:extLst>
      <p:ext uri="{BB962C8B-B14F-4D97-AF65-F5344CB8AC3E}">
        <p14:creationId xmlns:p14="http://schemas.microsoft.com/office/powerpoint/2010/main" val="3171239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00DA16-5705-2E77-128D-908832BAFDBC}"/>
              </a:ext>
            </a:extLst>
          </p:cNvPr>
          <p:cNvSpPr>
            <a:spLocks noGrp="1"/>
          </p:cNvSpPr>
          <p:nvPr>
            <p:ph type="title"/>
          </p:nvPr>
        </p:nvSpPr>
        <p:spPr>
          <a:xfrm>
            <a:off x="556980" y="1155350"/>
            <a:ext cx="6398514" cy="1481328"/>
          </a:xfrm>
        </p:spPr>
        <p:txBody>
          <a:bodyPr vert="horz" lIns="91440" tIns="45720" rIns="91440" bIns="45720" rtlCol="0" anchor="b">
            <a:normAutofit fontScale="90000"/>
          </a:bodyPr>
          <a:lstStyle/>
          <a:p>
            <a:r>
              <a:rPr lang="en-US" sz="5600" dirty="0"/>
              <a:t>10-minute shake up</a:t>
            </a:r>
            <a:br>
              <a:rPr lang="en-US" sz="5600" dirty="0"/>
            </a:br>
            <a:r>
              <a:rPr lang="en-US" sz="1100" dirty="0">
                <a:hlinkClick r:id="rId3"/>
              </a:rPr>
              <a:t>https://thewaltdisneycompany.eu/shake-ups/</a:t>
            </a:r>
            <a:r>
              <a:rPr lang="en-US" sz="1100" dirty="0"/>
              <a:t> </a:t>
            </a:r>
            <a:br>
              <a:rPr lang="en-US" sz="6000" dirty="0"/>
            </a:br>
            <a:endParaRPr lang="en-US" sz="5600" dirty="0"/>
          </a:p>
        </p:txBody>
      </p:sp>
      <p:sp>
        <p:nvSpPr>
          <p:cNvPr id="18"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sX0" fmla="*/ 0 w 4114800"/>
              <a:gd name="csY0" fmla="*/ 0 h 18288"/>
              <a:gd name="csX1" fmla="*/ 768096 w 4114800"/>
              <a:gd name="csY1" fmla="*/ 0 h 18288"/>
              <a:gd name="csX2" fmla="*/ 1495044 w 4114800"/>
              <a:gd name="csY2" fmla="*/ 0 h 18288"/>
              <a:gd name="csX3" fmla="*/ 2221992 w 4114800"/>
              <a:gd name="csY3" fmla="*/ 0 h 18288"/>
              <a:gd name="csX4" fmla="*/ 2784348 w 4114800"/>
              <a:gd name="csY4" fmla="*/ 0 h 18288"/>
              <a:gd name="csX5" fmla="*/ 3387852 w 4114800"/>
              <a:gd name="csY5" fmla="*/ 0 h 18288"/>
              <a:gd name="csX6" fmla="*/ 4114800 w 4114800"/>
              <a:gd name="csY6" fmla="*/ 0 h 18288"/>
              <a:gd name="csX7" fmla="*/ 4114800 w 4114800"/>
              <a:gd name="csY7" fmla="*/ 18288 h 18288"/>
              <a:gd name="csX8" fmla="*/ 3429000 w 4114800"/>
              <a:gd name="csY8" fmla="*/ 18288 h 18288"/>
              <a:gd name="csX9" fmla="*/ 2866644 w 4114800"/>
              <a:gd name="csY9" fmla="*/ 18288 h 18288"/>
              <a:gd name="csX10" fmla="*/ 2304288 w 4114800"/>
              <a:gd name="csY10" fmla="*/ 18288 h 18288"/>
              <a:gd name="csX11" fmla="*/ 1577340 w 4114800"/>
              <a:gd name="csY11" fmla="*/ 18288 h 18288"/>
              <a:gd name="csX12" fmla="*/ 973836 w 4114800"/>
              <a:gd name="csY12" fmla="*/ 18288 h 18288"/>
              <a:gd name="csX13" fmla="*/ 0 w 4114800"/>
              <a:gd name="csY13" fmla="*/ 18288 h 18288"/>
              <a:gd name="csX14" fmla="*/ 0 w 411480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DA00A"/>
          </a:solidFill>
          <a:ln w="38100" cap="rnd">
            <a:solidFill>
              <a:srgbClr val="FDA00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4">
            <p14:nvContentPartPr>
              <p14: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5737403" y="1956150"/>
                <a:ext cx="36000" cy="32709"/>
              </a:xfrm>
              <a:prstGeom prst="rect">
                <a:avLst/>
              </a:prstGeom>
            </p:spPr>
          </p:pic>
        </mc:Fallback>
      </mc:AlternateContent>
      <p:pic>
        <p:nvPicPr>
          <p:cNvPr id="5" name="Picture 4" descr="A yellow circle with red and blue text&#10;&#10;AI-generated content may be incorrect.">
            <a:extLst>
              <a:ext uri="{FF2B5EF4-FFF2-40B4-BE49-F238E27FC236}">
                <a16:creationId xmlns:a16="http://schemas.microsoft.com/office/drawing/2014/main" id="{6ACEE769-DFB4-599E-C652-B1BD83305C7B}"/>
              </a:ext>
            </a:extLst>
          </p:cNvPr>
          <p:cNvPicPr>
            <a:picLocks noChangeAspect="1"/>
          </p:cNvPicPr>
          <p:nvPr/>
        </p:nvPicPr>
        <p:blipFill>
          <a:blip r:embed="rId6"/>
          <a:stretch>
            <a:fillRect/>
          </a:stretch>
        </p:blipFill>
        <p:spPr>
          <a:xfrm>
            <a:off x="6742178" y="640080"/>
            <a:ext cx="4892842" cy="5577840"/>
          </a:xfrm>
          <a:prstGeom prst="rect">
            <a:avLst/>
          </a:prstGeom>
        </p:spPr>
      </p:pic>
      <p:sp>
        <p:nvSpPr>
          <p:cNvPr id="10" name="Content Placeholder 9">
            <a:extLst>
              <a:ext uri="{FF2B5EF4-FFF2-40B4-BE49-F238E27FC236}">
                <a16:creationId xmlns:a16="http://schemas.microsoft.com/office/drawing/2014/main" id="{BAB8317F-BF58-8923-11BD-7B9916E2EBA4}"/>
              </a:ext>
            </a:extLst>
          </p:cNvPr>
          <p:cNvSpPr>
            <a:spLocks noGrp="1"/>
          </p:cNvSpPr>
          <p:nvPr>
            <p:ph idx="1"/>
          </p:nvPr>
        </p:nvSpPr>
        <p:spPr>
          <a:xfrm>
            <a:off x="838200" y="2636678"/>
            <a:ext cx="5903978" cy="3974686"/>
          </a:xfrm>
        </p:spPr>
        <p:txBody>
          <a:bodyPr>
            <a:normAutofit fontScale="92500" lnSpcReduction="10000"/>
          </a:bodyPr>
          <a:lstStyle/>
          <a:p>
            <a:r>
              <a:rPr lang="en-US" dirty="0"/>
              <a:t>10-minute fun activities for kids featuring Disney characters</a:t>
            </a:r>
          </a:p>
          <a:p>
            <a:r>
              <a:rPr lang="en-US" dirty="0"/>
              <a:t>The Disney characters helped inspire the kids </a:t>
            </a:r>
          </a:p>
          <a:p>
            <a:r>
              <a:rPr lang="en-US" dirty="0"/>
              <a:t>Can be done in small or large groups </a:t>
            </a:r>
          </a:p>
          <a:p>
            <a:r>
              <a:rPr lang="en-US" dirty="0"/>
              <a:t>Helps children achieve more of the 60 minutes of moderate exercise they recommended </a:t>
            </a:r>
          </a:p>
          <a:p>
            <a:r>
              <a:rPr lang="en-US" dirty="0"/>
              <a:t>Olympic marathon swimmer Keri-Anne Payne supported the program. She lent her voice to campaign to encourage more children to participate in physical activity</a:t>
            </a:r>
          </a:p>
        </p:txBody>
      </p:sp>
      <p:sp>
        <p:nvSpPr>
          <p:cNvPr id="13" name="TextBox 12">
            <a:extLst>
              <a:ext uri="{FF2B5EF4-FFF2-40B4-BE49-F238E27FC236}">
                <a16:creationId xmlns:a16="http://schemas.microsoft.com/office/drawing/2014/main" id="{3C42644C-91A7-B6BD-0C5A-F29F1E76C98A}"/>
              </a:ext>
            </a:extLst>
          </p:cNvPr>
          <p:cNvSpPr txBox="1"/>
          <p:nvPr/>
        </p:nvSpPr>
        <p:spPr>
          <a:xfrm>
            <a:off x="5425916" y="6180684"/>
            <a:ext cx="1340167" cy="369332"/>
          </a:xfrm>
          <a:prstGeom prst="rect">
            <a:avLst/>
          </a:prstGeom>
          <a:noFill/>
        </p:spPr>
        <p:txBody>
          <a:bodyPr wrap="square">
            <a:spAutoFit/>
          </a:bodyPr>
          <a:lstStyle/>
          <a:p>
            <a:r>
              <a:rPr lang="en-GB" sz="1800" b="0" i="0" u="none" strike="noStrike" kern="1200" dirty="0">
                <a:solidFill>
                  <a:schemeClr val="tx1"/>
                </a:solidFill>
                <a:effectLst/>
                <a:latin typeface="+mn-lt"/>
                <a:ea typeface="+mn-ea"/>
                <a:cs typeface="+mn-cs"/>
              </a:rPr>
              <a:t>(Change 4 Life, 2017)</a:t>
            </a:r>
            <a:endParaRPr lang="en-US" dirty="0"/>
          </a:p>
        </p:txBody>
      </p:sp>
    </p:spTree>
    <p:extLst>
      <p:ext uri="{BB962C8B-B14F-4D97-AF65-F5344CB8AC3E}">
        <p14:creationId xmlns:p14="http://schemas.microsoft.com/office/powerpoint/2010/main" val="1691155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673662-CE1D-521A-F209-7009A63F41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6E663A-D76C-C5AE-DF59-9E1333FEEECD}"/>
              </a:ext>
            </a:extLst>
          </p:cNvPr>
          <p:cNvSpPr>
            <a:spLocks noGrp="1"/>
          </p:cNvSpPr>
          <p:nvPr>
            <p:ph type="title"/>
          </p:nvPr>
        </p:nvSpPr>
        <p:spPr/>
        <p:txBody>
          <a:bodyPr/>
          <a:lstStyle/>
          <a:p>
            <a:r>
              <a:rPr lang="en-US" dirty="0"/>
              <a:t>Transtheoretical model for change</a:t>
            </a:r>
          </a:p>
        </p:txBody>
      </p:sp>
      <p:sp>
        <p:nvSpPr>
          <p:cNvPr id="3" name="Content Placeholder 2">
            <a:extLst>
              <a:ext uri="{FF2B5EF4-FFF2-40B4-BE49-F238E27FC236}">
                <a16:creationId xmlns:a16="http://schemas.microsoft.com/office/drawing/2014/main" id="{08288560-CDBF-6F30-8A77-8DF316110D75}"/>
              </a:ext>
            </a:extLst>
          </p:cNvPr>
          <p:cNvSpPr>
            <a:spLocks noGrp="1"/>
          </p:cNvSpPr>
          <p:nvPr>
            <p:ph idx="1"/>
          </p:nvPr>
        </p:nvSpPr>
        <p:spPr>
          <a:xfrm>
            <a:off x="838200" y="1929383"/>
            <a:ext cx="10515600" cy="4563491"/>
          </a:xfrm>
        </p:spPr>
        <p:txBody>
          <a:bodyPr>
            <a:normAutofit fontScale="92500" lnSpcReduction="10000"/>
          </a:bodyPr>
          <a:lstStyle/>
          <a:p>
            <a:pPr algn="just"/>
            <a:r>
              <a:rPr lang="en-GB" sz="3600" b="1" dirty="0"/>
              <a:t>Precontemplation</a:t>
            </a:r>
            <a:r>
              <a:rPr lang="en-GB" sz="3600" dirty="0"/>
              <a:t> – Children not engaging in physical activity due to barriers </a:t>
            </a:r>
          </a:p>
          <a:p>
            <a:pPr algn="just"/>
            <a:r>
              <a:rPr lang="en-GB" sz="3600" b="1" dirty="0"/>
              <a:t>Contemplation</a:t>
            </a:r>
            <a:r>
              <a:rPr lang="en-GB" sz="3600" dirty="0"/>
              <a:t> – Children considering to engage in the activities </a:t>
            </a:r>
          </a:p>
          <a:p>
            <a:pPr algn="just"/>
            <a:r>
              <a:rPr lang="en-GB" sz="3600" b="1" dirty="0"/>
              <a:t>Preparation</a:t>
            </a:r>
            <a:r>
              <a:rPr lang="en-GB" sz="3600" dirty="0"/>
              <a:t> – Children pick out their favourite character </a:t>
            </a:r>
          </a:p>
          <a:p>
            <a:pPr algn="just"/>
            <a:r>
              <a:rPr lang="en-GB" sz="3600" b="1" dirty="0"/>
              <a:t>Action</a:t>
            </a:r>
            <a:r>
              <a:rPr lang="en-GB" sz="3600" dirty="0"/>
              <a:t> – Participating in the 10-minute shake up activities</a:t>
            </a:r>
          </a:p>
          <a:p>
            <a:pPr algn="just"/>
            <a:r>
              <a:rPr lang="en-GB" sz="3600" b="1" dirty="0"/>
              <a:t>Maintenance</a:t>
            </a:r>
            <a:r>
              <a:rPr lang="en-GB" sz="3600" dirty="0"/>
              <a:t> – Children continue at home with the 10-minute shake up or even take up an afterschool club</a:t>
            </a:r>
          </a:p>
          <a:p>
            <a:pPr marL="0" indent="0" algn="r">
              <a:buNone/>
            </a:pPr>
            <a:r>
              <a:rPr lang="en-GB" sz="3600" dirty="0"/>
              <a:t>(Prochaska and DiClemente, 1982)</a:t>
            </a:r>
            <a:endParaRPr lang="en-US" sz="3600" dirty="0"/>
          </a:p>
          <a:p>
            <a:endParaRPr lang="en-US" sz="3600" dirty="0"/>
          </a:p>
        </p:txBody>
      </p:sp>
    </p:spTree>
    <p:extLst>
      <p:ext uri="{BB962C8B-B14F-4D97-AF65-F5344CB8AC3E}">
        <p14:creationId xmlns:p14="http://schemas.microsoft.com/office/powerpoint/2010/main" val="4235447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0B2B243-036A-AA8D-6ABA-FD8BFD93495F}"/>
              </a:ext>
            </a:extLst>
          </p:cNvPr>
          <p:cNvSpPr>
            <a:spLocks noGrp="1"/>
          </p:cNvSpPr>
          <p:nvPr>
            <p:ph type="title"/>
          </p:nvPr>
        </p:nvSpPr>
        <p:spPr>
          <a:xfrm>
            <a:off x="838200" y="765866"/>
            <a:ext cx="10515600" cy="1325563"/>
          </a:xfrm>
        </p:spPr>
        <p:txBody>
          <a:bodyPr>
            <a:normAutofit fontScale="90000"/>
          </a:bodyPr>
          <a:lstStyle/>
          <a:p>
            <a:r>
              <a:rPr lang="en-US" sz="5300" dirty="0"/>
              <a:t>The Daily Mile</a:t>
            </a:r>
            <a:br>
              <a:rPr lang="en-US" dirty="0"/>
            </a:br>
            <a:r>
              <a:rPr lang="en-US" sz="1100" dirty="0">
                <a:hlinkClick r:id="rId3"/>
              </a:rPr>
              <a:t>https://www.thedailymile.co.uk/</a:t>
            </a:r>
            <a:r>
              <a:rPr lang="en-US" sz="1100" dirty="0"/>
              <a:t> </a:t>
            </a:r>
            <a:br>
              <a:rPr lang="en-US" dirty="0"/>
            </a:br>
            <a:r>
              <a:rPr lang="en-US" dirty="0"/>
              <a:t> </a:t>
            </a:r>
          </a:p>
        </p:txBody>
      </p:sp>
      <p:pic>
        <p:nvPicPr>
          <p:cNvPr id="12" name="Content Placeholder 11" descr="A logo for a children's company&#10;&#10;AI-generated content may be incorrect.">
            <a:extLst>
              <a:ext uri="{FF2B5EF4-FFF2-40B4-BE49-F238E27FC236}">
                <a16:creationId xmlns:a16="http://schemas.microsoft.com/office/drawing/2014/main" id="{327BF571-9CCE-22E6-1DF5-7F5B4BF9C008}"/>
              </a:ext>
            </a:extLst>
          </p:cNvPr>
          <p:cNvPicPr>
            <a:picLocks noGrp="1" noChangeAspect="1"/>
          </p:cNvPicPr>
          <p:nvPr>
            <p:ph idx="1"/>
          </p:nvPr>
        </p:nvPicPr>
        <p:blipFill>
          <a:blip r:embed="rId4"/>
          <a:stretch>
            <a:fillRect/>
          </a:stretch>
        </p:blipFill>
        <p:spPr>
          <a:xfrm>
            <a:off x="838200" y="2091429"/>
            <a:ext cx="3776935" cy="3776935"/>
          </a:xfrm>
          <a:prstGeom prst="rect">
            <a:avLst/>
          </a:prstGeom>
        </p:spPr>
      </p:pic>
      <p:sp>
        <p:nvSpPr>
          <p:cNvPr id="16" name="TextBox 15">
            <a:extLst>
              <a:ext uri="{FF2B5EF4-FFF2-40B4-BE49-F238E27FC236}">
                <a16:creationId xmlns:a16="http://schemas.microsoft.com/office/drawing/2014/main" id="{9B23D7D7-C8C2-168D-A923-16939A7A1618}"/>
              </a:ext>
            </a:extLst>
          </p:cNvPr>
          <p:cNvSpPr txBox="1"/>
          <p:nvPr/>
        </p:nvSpPr>
        <p:spPr>
          <a:xfrm>
            <a:off x="5335929" y="2856511"/>
            <a:ext cx="6377651" cy="2246769"/>
          </a:xfrm>
          <a:prstGeom prst="rect">
            <a:avLst/>
          </a:prstGeom>
          <a:noFill/>
        </p:spPr>
        <p:txBody>
          <a:bodyPr wrap="square" rtlCol="0">
            <a:spAutoFit/>
          </a:bodyPr>
          <a:lstStyle/>
          <a:p>
            <a:pPr marL="285750" indent="-285750">
              <a:buFont typeface="Arial" panose="020B0604020202020204" pitchFamily="34" charset="0"/>
              <a:buChar char="•"/>
            </a:pPr>
            <a:r>
              <a:rPr lang="en-US" sz="2800" dirty="0"/>
              <a:t>Over 5,618,711 children have benefitted from the daily mile globally </a:t>
            </a:r>
          </a:p>
          <a:p>
            <a:pPr marL="285750" indent="-285750">
              <a:buFont typeface="Arial" panose="020B0604020202020204" pitchFamily="34" charset="0"/>
              <a:buChar char="•"/>
            </a:pPr>
            <a:r>
              <a:rPr lang="en-US" sz="2800" dirty="0"/>
              <a:t>Free, fun, non-competitive physical activity during class time </a:t>
            </a:r>
          </a:p>
          <a:p>
            <a:pPr marL="285750" indent="-285750">
              <a:buFont typeface="Arial" panose="020B0604020202020204" pitchFamily="34" charset="0"/>
              <a:buChar char="•"/>
            </a:pPr>
            <a:r>
              <a:rPr lang="en-US" sz="2800" dirty="0"/>
              <a:t>Run, walk or wheel together</a:t>
            </a:r>
          </a:p>
          <a:p>
            <a:pPr marL="285750" indent="-285750">
              <a:buFont typeface="Arial" panose="020B0604020202020204" pitchFamily="34" charset="0"/>
              <a:buChar char="•"/>
            </a:pPr>
            <a:r>
              <a:rPr lang="en-US" sz="2800" dirty="0"/>
              <a:t>15 minutes, 3 days a week</a:t>
            </a:r>
          </a:p>
          <a:p>
            <a:pPr marL="285750" indent="-285750">
              <a:buFont typeface="Arial" panose="020B0604020202020204" pitchFamily="34" charset="0"/>
              <a:buChar char="•"/>
            </a:pPr>
            <a:r>
              <a:rPr lang="en-US" sz="2800" dirty="0"/>
              <a:t>Inclusive – can participate regardless or age, ability or circumstances</a:t>
            </a:r>
          </a:p>
        </p:txBody>
      </p:sp>
      <p:sp>
        <p:nvSpPr>
          <p:cNvPr id="20" name="TextBox 19">
            <a:extLst>
              <a:ext uri="{FF2B5EF4-FFF2-40B4-BE49-F238E27FC236}">
                <a16:creationId xmlns:a16="http://schemas.microsoft.com/office/drawing/2014/main" id="{A7F88CF7-A2B6-C67C-10A2-B2208252271E}"/>
              </a:ext>
            </a:extLst>
          </p:cNvPr>
          <p:cNvSpPr txBox="1"/>
          <p:nvPr/>
        </p:nvSpPr>
        <p:spPr>
          <a:xfrm>
            <a:off x="9518333" y="5324594"/>
            <a:ext cx="6097904" cy="369332"/>
          </a:xfrm>
          <a:prstGeom prst="rect">
            <a:avLst/>
          </a:prstGeom>
          <a:noFill/>
        </p:spPr>
        <p:txBody>
          <a:bodyPr wrap="square">
            <a:spAutoFit/>
          </a:bodyPr>
          <a:lstStyle/>
          <a:p>
            <a:r>
              <a:rPr lang="en-GB" sz="1800" b="0" i="0" u="none" strike="noStrike" kern="1200" dirty="0">
                <a:solidFill>
                  <a:schemeClr val="tx1"/>
                </a:solidFill>
                <a:effectLst/>
                <a:latin typeface="+mn-lt"/>
                <a:ea typeface="+mn-ea"/>
                <a:cs typeface="+mn-cs"/>
              </a:rPr>
              <a:t>(The Daily Mile Foundation, 2012)</a:t>
            </a:r>
            <a:endParaRPr lang="en-US" dirty="0"/>
          </a:p>
        </p:txBody>
      </p:sp>
    </p:spTree>
    <p:extLst>
      <p:ext uri="{BB962C8B-B14F-4D97-AF65-F5344CB8AC3E}">
        <p14:creationId xmlns:p14="http://schemas.microsoft.com/office/powerpoint/2010/main" val="424885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30656-2FC3-48DB-27C8-7A8D720090F6}"/>
              </a:ext>
            </a:extLst>
          </p:cNvPr>
          <p:cNvSpPr>
            <a:spLocks noGrp="1"/>
          </p:cNvSpPr>
          <p:nvPr>
            <p:ph type="title"/>
          </p:nvPr>
        </p:nvSpPr>
        <p:spPr/>
        <p:txBody>
          <a:bodyPr/>
          <a:lstStyle/>
          <a:p>
            <a:r>
              <a:rPr lang="en-US" dirty="0"/>
              <a:t>Transtheoretical model for change</a:t>
            </a:r>
          </a:p>
        </p:txBody>
      </p:sp>
      <p:sp>
        <p:nvSpPr>
          <p:cNvPr id="3" name="Content Placeholder 2">
            <a:extLst>
              <a:ext uri="{FF2B5EF4-FFF2-40B4-BE49-F238E27FC236}">
                <a16:creationId xmlns:a16="http://schemas.microsoft.com/office/drawing/2014/main" id="{727577CC-CD13-D785-6E80-69C8F66BEB50}"/>
              </a:ext>
            </a:extLst>
          </p:cNvPr>
          <p:cNvSpPr>
            <a:spLocks noGrp="1"/>
          </p:cNvSpPr>
          <p:nvPr>
            <p:ph idx="1"/>
          </p:nvPr>
        </p:nvSpPr>
        <p:spPr>
          <a:xfrm>
            <a:off x="838200" y="1929383"/>
            <a:ext cx="10515600" cy="4563491"/>
          </a:xfrm>
        </p:spPr>
        <p:txBody>
          <a:bodyPr>
            <a:normAutofit fontScale="92500" lnSpcReduction="10000"/>
          </a:bodyPr>
          <a:lstStyle/>
          <a:p>
            <a:pPr algn="just"/>
            <a:r>
              <a:rPr lang="en-GB" sz="3600" b="1" dirty="0"/>
              <a:t>Precontemplation</a:t>
            </a:r>
            <a:r>
              <a:rPr lang="en-GB" sz="3600" dirty="0"/>
              <a:t> – Children not wanting to participate due to barriers, they don’t see the need.</a:t>
            </a:r>
          </a:p>
          <a:p>
            <a:pPr algn="just"/>
            <a:r>
              <a:rPr lang="en-GB" sz="3600" b="1" dirty="0"/>
              <a:t>Contemplation</a:t>
            </a:r>
            <a:r>
              <a:rPr lang="en-GB" sz="3600" dirty="0"/>
              <a:t> – Children might consider joining, maybe friends are taking part, and they don’t want to miss out</a:t>
            </a:r>
          </a:p>
          <a:p>
            <a:pPr algn="just"/>
            <a:r>
              <a:rPr lang="en-GB" sz="3600" b="1" dirty="0"/>
              <a:t>Preparation</a:t>
            </a:r>
            <a:r>
              <a:rPr lang="en-GB" sz="3600" dirty="0"/>
              <a:t> – Bringing trainers into school to participate </a:t>
            </a:r>
          </a:p>
          <a:p>
            <a:pPr algn="just"/>
            <a:r>
              <a:rPr lang="en-GB" sz="3600" b="1" dirty="0"/>
              <a:t>Action</a:t>
            </a:r>
            <a:r>
              <a:rPr lang="en-GB" sz="3600" dirty="0"/>
              <a:t> – Taking part in the Daily Mile </a:t>
            </a:r>
          </a:p>
          <a:p>
            <a:pPr algn="just"/>
            <a:r>
              <a:rPr lang="en-GB" sz="3600" b="1" dirty="0"/>
              <a:t>Maintenance</a:t>
            </a:r>
            <a:r>
              <a:rPr lang="en-GB" sz="3600" dirty="0"/>
              <a:t> – Encouraging parents to join in after school hours and continuing in the school holidays </a:t>
            </a:r>
          </a:p>
          <a:p>
            <a:pPr marL="0" indent="0" algn="r">
              <a:buNone/>
            </a:pPr>
            <a:r>
              <a:rPr lang="en-GB" sz="3600" dirty="0"/>
              <a:t>(Prochaska and DiClemente, 1982)</a:t>
            </a:r>
            <a:endParaRPr lang="en-US" sz="3600" dirty="0"/>
          </a:p>
          <a:p>
            <a:endParaRPr lang="en-US" sz="3600" dirty="0"/>
          </a:p>
        </p:txBody>
      </p:sp>
    </p:spTree>
    <p:extLst>
      <p:ext uri="{BB962C8B-B14F-4D97-AF65-F5344CB8AC3E}">
        <p14:creationId xmlns:p14="http://schemas.microsoft.com/office/powerpoint/2010/main" val="2188274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E2B03-EC71-F44A-270C-CC4880639E9E}"/>
              </a:ext>
            </a:extLst>
          </p:cNvPr>
          <p:cNvSpPr>
            <a:spLocks noGrp="1"/>
          </p:cNvSpPr>
          <p:nvPr>
            <p:ph type="title"/>
          </p:nvPr>
        </p:nvSpPr>
        <p:spPr/>
        <p:txBody>
          <a:bodyPr/>
          <a:lstStyle/>
          <a:p>
            <a:r>
              <a:rPr lang="en-US" dirty="0"/>
              <a:t>Reference List</a:t>
            </a:r>
          </a:p>
        </p:txBody>
      </p:sp>
      <p:sp>
        <p:nvSpPr>
          <p:cNvPr id="7" name="Content Placeholder 6">
            <a:extLst>
              <a:ext uri="{FF2B5EF4-FFF2-40B4-BE49-F238E27FC236}">
                <a16:creationId xmlns:a16="http://schemas.microsoft.com/office/drawing/2014/main" id="{C4A35D4B-5203-9CDC-1645-863B7D58F88B}"/>
              </a:ext>
            </a:extLst>
          </p:cNvPr>
          <p:cNvSpPr>
            <a:spLocks noGrp="1"/>
          </p:cNvSpPr>
          <p:nvPr>
            <p:ph idx="1"/>
          </p:nvPr>
        </p:nvSpPr>
        <p:spPr>
          <a:xfrm>
            <a:off x="838200" y="1929384"/>
            <a:ext cx="10515600" cy="4711446"/>
          </a:xfrm>
        </p:spPr>
        <p:txBody>
          <a:bodyPr>
            <a:normAutofit fontScale="92500" lnSpcReduction="20000"/>
          </a:bodyPr>
          <a:lstStyle/>
          <a:p>
            <a:pPr marL="0" indent="0">
              <a:buNone/>
            </a:pPr>
            <a:r>
              <a:rPr lang="en-GB" sz="1400" dirty="0"/>
              <a:t>Ahn, J., Cummins, S. and </a:t>
            </a:r>
            <a:r>
              <a:rPr lang="en-GB" sz="1400" dirty="0" err="1"/>
              <a:t>Flouri</a:t>
            </a:r>
            <a:r>
              <a:rPr lang="en-GB" sz="1400" dirty="0"/>
              <a:t>, E. (2021) ‘OP62 Physical activity, sedentary behaviour and mental health in children: findings from the UK Millennium Cohort Study’, </a:t>
            </a:r>
            <a:r>
              <a:rPr lang="en-GB" sz="1400" i="1" dirty="0"/>
              <a:t>Journal of Epidemiology and Community Health</a:t>
            </a:r>
            <a:r>
              <a:rPr lang="en-GB" sz="1400" dirty="0"/>
              <a:t>, 70(</a:t>
            </a:r>
            <a:r>
              <a:rPr lang="en-GB" sz="1400" dirty="0" err="1"/>
              <a:t>Suppl</a:t>
            </a:r>
            <a:r>
              <a:rPr lang="en-GB" sz="1400" dirty="0"/>
              <a:t> 1), pp. A36.1-A36. Available at: </a:t>
            </a:r>
            <a:r>
              <a:rPr lang="en-GB" sz="1400" dirty="0">
                <a:hlinkClick r:id="rId3"/>
              </a:rPr>
              <a:t>https://doi.org/10.1136/jech-2016-208064.62</a:t>
            </a:r>
            <a:r>
              <a:rPr lang="en-GB" sz="1400" dirty="0"/>
              <a:t>. (Accessed: 16 March 2026).</a:t>
            </a:r>
          </a:p>
          <a:p>
            <a:pPr marL="0" indent="0">
              <a:buNone/>
            </a:pPr>
            <a:r>
              <a:rPr lang="en-GB" sz="1400" dirty="0"/>
              <a:t>Change 4 Life (2017) </a:t>
            </a:r>
            <a:r>
              <a:rPr lang="en-GB" sz="1400" i="1" dirty="0"/>
              <a:t>Disney UK 10 Minute Shake Ups</a:t>
            </a:r>
            <a:r>
              <a:rPr lang="en-GB" sz="1400" dirty="0"/>
              <a:t>, </a:t>
            </a:r>
            <a:r>
              <a:rPr lang="en-GB" sz="1400" i="1" dirty="0"/>
              <a:t>The Walt Disney Company Europe, Middle East &amp; Africa</a:t>
            </a:r>
            <a:r>
              <a:rPr lang="en-GB" sz="1400" dirty="0"/>
              <a:t>. Available at: https://</a:t>
            </a:r>
            <a:r>
              <a:rPr lang="en-GB" sz="1400" dirty="0" err="1"/>
              <a:t>thewaltdisneycompany.eu</a:t>
            </a:r>
            <a:r>
              <a:rPr lang="en-GB" sz="1400" dirty="0"/>
              <a:t>/shake-ups/ (Accessed: 16 March 2026).</a:t>
            </a:r>
          </a:p>
          <a:p>
            <a:pPr marL="0" indent="0">
              <a:buNone/>
            </a:pPr>
            <a:r>
              <a:rPr lang="en-GB" sz="1400" dirty="0" err="1"/>
              <a:t>Denche</a:t>
            </a:r>
            <a:r>
              <a:rPr lang="en-GB" sz="1400" dirty="0"/>
              <a:t>-Zamorano, </a:t>
            </a:r>
            <a:r>
              <a:rPr lang="en-GB" sz="1400" dirty="0" err="1"/>
              <a:t>Á</a:t>
            </a:r>
            <a:r>
              <a:rPr lang="en-GB" sz="1400" dirty="0"/>
              <a:t>. </a:t>
            </a:r>
            <a:r>
              <a:rPr lang="en-GB" sz="1400" i="1" dirty="0"/>
              <a:t>et al.</a:t>
            </a:r>
            <a:r>
              <a:rPr lang="en-GB" sz="1400" dirty="0"/>
              <a:t> (2022) ‘Increased Risks of Mental Disorders: Youth with Inactive Physical Activity’, </a:t>
            </a:r>
            <a:r>
              <a:rPr lang="en-GB" sz="1400" i="1" dirty="0"/>
              <a:t>Healthcare</a:t>
            </a:r>
            <a:r>
              <a:rPr lang="en-GB" sz="1400" dirty="0"/>
              <a:t>, 10(2), p. 237. Available at: </a:t>
            </a:r>
            <a:r>
              <a:rPr lang="en-GB" sz="1400" dirty="0">
                <a:hlinkClick r:id="rId4"/>
              </a:rPr>
              <a:t>https://doi.org/10.3390/healthcare10020237</a:t>
            </a:r>
            <a:r>
              <a:rPr lang="en-GB" sz="1400" dirty="0"/>
              <a:t>. (Accessed: 16 March 2026).</a:t>
            </a:r>
          </a:p>
          <a:p>
            <a:pPr marL="0" indent="0">
              <a:buNone/>
            </a:pPr>
            <a:r>
              <a:rPr lang="en-GB" sz="1400" dirty="0" err="1"/>
              <a:t>Djalalinia</a:t>
            </a:r>
            <a:r>
              <a:rPr lang="en-GB" sz="1400" dirty="0"/>
              <a:t>, S. </a:t>
            </a:r>
            <a:r>
              <a:rPr lang="en-GB" sz="1400" i="1" dirty="0"/>
              <a:t>et al.</a:t>
            </a:r>
            <a:r>
              <a:rPr lang="en-GB" sz="1400" dirty="0"/>
              <a:t> (2015) ‘Promoting physical activity participation among adolescents: The barriers and the suggestions’, </a:t>
            </a:r>
            <a:r>
              <a:rPr lang="en-GB" sz="1400" i="1" dirty="0"/>
              <a:t>International Journal of Preventive Medicine</a:t>
            </a:r>
            <a:r>
              <a:rPr lang="en-GB" sz="1400" dirty="0"/>
              <a:t>, 6(1), p. 12. Available at: </a:t>
            </a:r>
            <a:r>
              <a:rPr lang="en-GB" sz="1400" dirty="0">
                <a:hlinkClick r:id="rId5"/>
              </a:rPr>
              <a:t>https://doi.org/10.4103/2008-7802.151820</a:t>
            </a:r>
            <a:r>
              <a:rPr lang="en-GB" sz="1400" dirty="0"/>
              <a:t>. (Accessed: 16 March 2026).</a:t>
            </a:r>
          </a:p>
          <a:p>
            <a:pPr marL="0" indent="0">
              <a:buNone/>
            </a:pPr>
            <a:r>
              <a:rPr lang="en-GB" sz="1400" dirty="0"/>
              <a:t>Hoare, E. </a:t>
            </a:r>
            <a:r>
              <a:rPr lang="en-GB" sz="1400" i="1" dirty="0"/>
              <a:t>et al.</a:t>
            </a:r>
            <a:r>
              <a:rPr lang="en-GB" sz="1400" dirty="0"/>
              <a:t> (2016) ‘The associations between sedentary behaviour and mental health among adolescents: a systematic review’, </a:t>
            </a:r>
            <a:r>
              <a:rPr lang="en-GB" sz="1400" i="1" dirty="0"/>
              <a:t>International Journal of </a:t>
            </a:r>
            <a:r>
              <a:rPr lang="en-GB" sz="1400" i="1" dirty="0" err="1"/>
              <a:t>Behavioral</a:t>
            </a:r>
            <a:r>
              <a:rPr lang="en-GB" sz="1400" i="1" dirty="0"/>
              <a:t> Nutrition and Physical Activity</a:t>
            </a:r>
            <a:r>
              <a:rPr lang="en-GB" sz="1400" dirty="0"/>
              <a:t>, 13(1). Available at: </a:t>
            </a:r>
            <a:r>
              <a:rPr lang="en-GB" sz="1400" dirty="0">
                <a:hlinkClick r:id="rId6"/>
              </a:rPr>
              <a:t>https://doi.org/10.1186/s12966-016-0432-4</a:t>
            </a:r>
            <a:r>
              <a:rPr lang="en-GB" sz="1400" dirty="0"/>
              <a:t>. (Accessed: 16 March 2026).</a:t>
            </a:r>
          </a:p>
          <a:p>
            <a:pPr marL="0" indent="0">
              <a:buNone/>
            </a:pPr>
            <a:r>
              <a:rPr lang="en-GB" sz="1400" dirty="0"/>
              <a:t>Moore, R.W. </a:t>
            </a:r>
            <a:r>
              <a:rPr lang="en-GB" sz="1400" i="1" dirty="0"/>
              <a:t>et al.</a:t>
            </a:r>
            <a:r>
              <a:rPr lang="en-GB" sz="1400" dirty="0"/>
              <a:t> (2023) ‘Barriers and facilitators to physical activity and further digital exercise intervention among inactive British adolescents in secondary schools: a qualitative study with physical education teachers’, </a:t>
            </a:r>
            <a:r>
              <a:rPr lang="en-GB" sz="1400" i="1" dirty="0"/>
              <a:t>Frontiers in Public Health</a:t>
            </a:r>
            <a:r>
              <a:rPr lang="en-GB" sz="1400" dirty="0"/>
              <a:t>, 11. Available at: </a:t>
            </a:r>
            <a:r>
              <a:rPr lang="en-GB" sz="1400" dirty="0">
                <a:hlinkClick r:id="rId7"/>
              </a:rPr>
              <a:t>https://doi.org/10.3389/fpubh.2023.1193669</a:t>
            </a:r>
            <a:r>
              <a:rPr lang="en-GB" sz="1400" dirty="0"/>
              <a:t>. (Accessed: 16 March 2026).</a:t>
            </a:r>
          </a:p>
          <a:p>
            <a:pPr marL="0" indent="0">
              <a:buNone/>
            </a:pPr>
            <a:r>
              <a:rPr lang="en-GB" sz="1400" dirty="0"/>
              <a:t>Prochaska, J.O. and DiClemente, C.C. (1982) ‘Transtheoretical therapy: Toward a more integrative model of change.’, </a:t>
            </a:r>
            <a:r>
              <a:rPr lang="en-GB" sz="1400" i="1" dirty="0"/>
              <a:t>Psychotherapy: Theory, Research &amp; Practice</a:t>
            </a:r>
            <a:r>
              <a:rPr lang="en-GB" sz="1400" dirty="0"/>
              <a:t>, 19(3), pp. 276–288. Available at: </a:t>
            </a:r>
            <a:r>
              <a:rPr lang="en-GB" sz="1400" dirty="0">
                <a:hlinkClick r:id="rId8"/>
              </a:rPr>
              <a:t>https://doi.org/10.1037/h0088437</a:t>
            </a:r>
            <a:r>
              <a:rPr lang="en-GB" sz="1400" dirty="0"/>
              <a:t>. (Accessed: 16 March 2026)</a:t>
            </a:r>
          </a:p>
          <a:p>
            <a:pPr marL="0" indent="0">
              <a:buNone/>
            </a:pPr>
            <a:r>
              <a:rPr lang="en-GB" sz="1400" dirty="0"/>
              <a:t>The Daily Mile Foundation (2012) </a:t>
            </a:r>
            <a:r>
              <a:rPr lang="en-GB" sz="1400" i="1" dirty="0"/>
              <a:t>Children Fit For Life</a:t>
            </a:r>
            <a:r>
              <a:rPr lang="en-GB" sz="1400" dirty="0"/>
              <a:t>, </a:t>
            </a:r>
            <a:r>
              <a:rPr lang="en-GB" sz="1400" i="1" dirty="0"/>
              <a:t>The Daily Mile</a:t>
            </a:r>
            <a:r>
              <a:rPr lang="en-GB" sz="1400" dirty="0"/>
              <a:t>. Available at: https://</a:t>
            </a:r>
            <a:r>
              <a:rPr lang="en-GB" sz="1400" dirty="0" err="1"/>
              <a:t>www.thedailymile.co.uk</a:t>
            </a:r>
            <a:r>
              <a:rPr lang="en-GB" sz="1400" dirty="0"/>
              <a:t>/ (Accessed: 16 March 2026).</a:t>
            </a:r>
          </a:p>
          <a:p>
            <a:pPr marL="0" indent="0">
              <a:buNone/>
            </a:pPr>
            <a:r>
              <a:rPr lang="en-GB" sz="1400" dirty="0"/>
              <a:t>van Sluijs, E.M.F. </a:t>
            </a:r>
            <a:r>
              <a:rPr lang="en-GB" sz="1400" i="1" dirty="0"/>
              <a:t>et al.</a:t>
            </a:r>
            <a:r>
              <a:rPr lang="en-GB" sz="1400" dirty="0"/>
              <a:t> (2021) ‘Physical activity behaviours in adolescence: Current evidence and opportunities for intervention’, </a:t>
            </a:r>
            <a:r>
              <a:rPr lang="en-GB" sz="1400" i="1" dirty="0"/>
              <a:t>The Lancet</a:t>
            </a:r>
            <a:r>
              <a:rPr lang="en-GB" sz="1400" dirty="0"/>
              <a:t>, 398(10298), pp. 429–442. Available at: </a:t>
            </a:r>
            <a:r>
              <a:rPr lang="en-GB" sz="1400" dirty="0">
                <a:hlinkClick r:id="rId9"/>
              </a:rPr>
              <a:t>https://doi.org/10.1016/s0140-6736(21)01259-9</a:t>
            </a:r>
            <a:r>
              <a:rPr lang="en-GB" sz="1400" dirty="0"/>
              <a:t>. (Accessed: 16 March 2026).</a:t>
            </a:r>
          </a:p>
          <a:p>
            <a:pPr marL="0" indent="0">
              <a:buNone/>
            </a:pPr>
            <a:r>
              <a:rPr lang="en-GB" sz="1400" dirty="0"/>
              <a:t>World Health Organisation (2020) </a:t>
            </a:r>
            <a:r>
              <a:rPr lang="en-GB" sz="1400" i="1" dirty="0"/>
              <a:t>WHO GUIDELINES ON PHYSICAL ACTIVITY AND SEDENTARY BEHAVIOUR</a:t>
            </a:r>
            <a:r>
              <a:rPr lang="en-GB" sz="1400" dirty="0"/>
              <a:t>. Available at: https://</a:t>
            </a:r>
            <a:r>
              <a:rPr lang="en-GB" sz="1400" dirty="0" err="1"/>
              <a:t>iris.who.int</a:t>
            </a:r>
            <a:r>
              <a:rPr lang="en-GB" sz="1400" dirty="0"/>
              <a:t>/server/</a:t>
            </a:r>
            <a:r>
              <a:rPr lang="en-GB" sz="1400" dirty="0" err="1"/>
              <a:t>api</a:t>
            </a:r>
            <a:r>
              <a:rPr lang="en-GB" sz="1400" dirty="0"/>
              <a:t>/core/bitstreams/faa83413-d89e-4be9-bb01-b24671aef7ca/content (Accessed: 13 March 2026).</a:t>
            </a:r>
          </a:p>
          <a:p>
            <a:pPr marL="0" indent="0">
              <a:buNone/>
            </a:pPr>
            <a:r>
              <a:rPr lang="en-GB" sz="1400" dirty="0"/>
              <a:t>World Health Organization (2024) </a:t>
            </a:r>
            <a:r>
              <a:rPr lang="en-GB" sz="1400" i="1" dirty="0"/>
              <a:t>Physical activity</a:t>
            </a:r>
            <a:r>
              <a:rPr lang="en-GB" sz="1400" dirty="0"/>
              <a:t>, </a:t>
            </a:r>
            <a:r>
              <a:rPr lang="en-GB" sz="1400" i="1" dirty="0"/>
              <a:t>World Health Organization</a:t>
            </a:r>
            <a:r>
              <a:rPr lang="en-GB" sz="1400" dirty="0"/>
              <a:t>. Available at: https://</a:t>
            </a:r>
            <a:r>
              <a:rPr lang="en-GB" sz="1400" dirty="0" err="1"/>
              <a:t>www.who.int</a:t>
            </a:r>
            <a:r>
              <a:rPr lang="en-GB" sz="1400" dirty="0"/>
              <a:t>/news-room/fact-sheets/detail/physical-activity (Accessed: 13 March 2026).</a:t>
            </a:r>
          </a:p>
          <a:p>
            <a:pPr marL="0" indent="0">
              <a:buNone/>
            </a:pPr>
            <a:r>
              <a:rPr lang="en-GB" sz="1400" dirty="0"/>
              <a:t>Youth Sport Trust (2024) </a:t>
            </a:r>
            <a:r>
              <a:rPr lang="en-GB" sz="1400" i="1" dirty="0"/>
              <a:t>National School Sports Week - Youth Sport Trust</a:t>
            </a:r>
            <a:r>
              <a:rPr lang="en-GB" sz="1400" dirty="0"/>
              <a:t>, </a:t>
            </a:r>
            <a:r>
              <a:rPr lang="en-GB" sz="1400" i="1" dirty="0" err="1"/>
              <a:t>Youthsporttrust.org</a:t>
            </a:r>
            <a:r>
              <a:rPr lang="en-GB" sz="1400" dirty="0"/>
              <a:t>. Youth Sport Trust. Available at: https://</a:t>
            </a:r>
            <a:r>
              <a:rPr lang="en-GB" sz="1400" dirty="0" err="1"/>
              <a:t>www.youthsporttrust.org</a:t>
            </a:r>
            <a:r>
              <a:rPr lang="en-GB" sz="1400" dirty="0"/>
              <a:t>/school-support/national-school-sports-week (Accessed: 16 March 2026).</a:t>
            </a:r>
          </a:p>
          <a:p>
            <a:pPr marL="0" indent="0">
              <a:buNone/>
            </a:pPr>
            <a:r>
              <a:rPr lang="en-GB" sz="1400" dirty="0"/>
              <a:t>Zhang, L. </a:t>
            </a:r>
            <a:r>
              <a:rPr lang="en-GB" sz="1400" i="1" dirty="0"/>
              <a:t>et al.</a:t>
            </a:r>
            <a:r>
              <a:rPr lang="en-GB" sz="1400" dirty="0"/>
              <a:t> (2025) ‘Sedentary </a:t>
            </a:r>
            <a:r>
              <a:rPr lang="en-GB" sz="1400" dirty="0" err="1"/>
              <a:t>Behavior</a:t>
            </a:r>
            <a:r>
              <a:rPr lang="en-GB" sz="1400" dirty="0"/>
              <a:t> and Its Association With Psychological Well-Being and Sleep Quality in Adolescents: Evidence from a Propensity Score Analysis’, </a:t>
            </a:r>
            <a:r>
              <a:rPr lang="en-GB" sz="1400" i="1" dirty="0"/>
              <a:t>Psychology Research and </a:t>
            </a:r>
            <a:r>
              <a:rPr lang="en-GB" sz="1400" i="1" dirty="0" err="1"/>
              <a:t>Behavior</a:t>
            </a:r>
            <a:r>
              <a:rPr lang="en-GB" sz="1400" i="1" dirty="0"/>
              <a:t> Management</a:t>
            </a:r>
            <a:r>
              <a:rPr lang="en-GB" sz="1400" dirty="0"/>
              <a:t>, Volume 18, pp. 281–298. Available at: </a:t>
            </a:r>
            <a:r>
              <a:rPr lang="en-GB" sz="1400" dirty="0">
                <a:hlinkClick r:id="rId10"/>
              </a:rPr>
              <a:t>https://doi.org/10.2147/prbm.s508382</a:t>
            </a:r>
            <a:r>
              <a:rPr lang="en-GB" sz="1400" dirty="0"/>
              <a:t>. (Accessed: 16 March 2026).</a:t>
            </a:r>
          </a:p>
        </p:txBody>
      </p:sp>
    </p:spTree>
    <p:extLst>
      <p:ext uri="{BB962C8B-B14F-4D97-AF65-F5344CB8AC3E}">
        <p14:creationId xmlns:p14="http://schemas.microsoft.com/office/powerpoint/2010/main" val="2089158983"/>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379</TotalTime>
  <Words>2324</Words>
  <Application>Microsoft Macintosh PowerPoint</Application>
  <PresentationFormat>Widescreen</PresentationFormat>
  <Paragraphs>115</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Modern Love</vt:lpstr>
      <vt:lpstr>The Hand</vt:lpstr>
      <vt:lpstr>SketchyVTI</vt:lpstr>
      <vt:lpstr>Physical inactivity in adolescents and how to tackle the issue?</vt:lpstr>
      <vt:lpstr>The World Health Organization defines physical activity as ‘any bodily movement produced by skeletal muscles that requires energy expenditure’ (World Health Organization , 2024)</vt:lpstr>
      <vt:lpstr>Physical activity recommended guidelines for adolescents </vt:lpstr>
      <vt:lpstr>81% of adolescents do not meet the physical activity guidelines (World Health Organization , 2024)</vt:lpstr>
      <vt:lpstr>How does physical inactivity impact  mental health in adolescents? </vt:lpstr>
      <vt:lpstr>Strategies and campaigns motivating adolescents to participate in physical activity…</vt:lpstr>
      <vt:lpstr>National School Sports Week https://www.youthsporttrust.org/school-support/national-school-sports-week  </vt:lpstr>
      <vt:lpstr>How School Sports Week can assist in increased participation through the Transtheoretical model </vt:lpstr>
      <vt:lpstr>10-minute shake up https://thewaltdisneycompany.eu/shake-ups/  </vt:lpstr>
      <vt:lpstr>Transtheoretical model for change</vt:lpstr>
      <vt:lpstr>The Daily Mile https://www.thedailymile.co.uk/   </vt:lpstr>
      <vt:lpstr>Transtheoretical model for change</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Ella Barnwell (2403929)</dc:creator>
  <cp:lastModifiedBy>Ella Barnwell (2403929)</cp:lastModifiedBy>
  <cp:revision>28</cp:revision>
  <dcterms:created xsi:type="dcterms:W3CDTF">2026-03-12T12:43:19Z</dcterms:created>
  <dcterms:modified xsi:type="dcterms:W3CDTF">2026-04-16T12:28:43Z</dcterms:modified>
</cp:coreProperties>
</file>