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305" r:id="rId5"/>
    <p:sldId id="306" r:id="rId6"/>
    <p:sldId id="307" r:id="rId7"/>
    <p:sldId id="308" r:id="rId8"/>
    <p:sldId id="311" r:id="rId9"/>
    <p:sldId id="312" r:id="rId10"/>
    <p:sldId id="309" r:id="rId11"/>
    <p:sldId id="310" r:id="rId12"/>
    <p:sldId id="313" r:id="rId13"/>
    <p:sldId id="31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F679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36" autoAdjust="0"/>
    <p:restoredTop sz="94619" autoAdjust="0"/>
  </p:normalViewPr>
  <p:slideViewPr>
    <p:cSldViewPr snapToGrid="0">
      <p:cViewPr varScale="1">
        <p:scale>
          <a:sx n="72" d="100"/>
          <a:sy n="72" d="100"/>
        </p:scale>
        <p:origin x="34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508280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65516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6120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036059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11/7/2021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9299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11/7/2021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7294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11/7/2021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014893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7691142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11/7/2021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423054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7392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11/7/2021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772432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11/7/2021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828532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11/7/2021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972524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11/7/2021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92141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11/7/2021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39391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9491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47370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11/7/2021</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36207152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A05AC74-6838-4CD9-B157-B3BB3E2F5415}"/>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20" y="10"/>
            <a:ext cx="12191980" cy="6857990"/>
          </a:xfrm>
          <a:prstGeom prst="rect">
            <a:avLst/>
          </a:prstGeom>
        </p:spPr>
      </p:pic>
      <p:sp useBgFill="1">
        <p:nvSpPr>
          <p:cNvPr id="83" name="Freeform 5">
            <a:extLst>
              <a:ext uri="{FF2B5EF4-FFF2-40B4-BE49-F238E27FC236}">
                <a16:creationId xmlns:a16="http://schemas.microsoft.com/office/drawing/2014/main" id="{608EAA06-5488-416B-B2B2-E55213011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99829" y="1101852"/>
            <a:ext cx="4254640" cy="4654297"/>
          </a:xfrm>
          <a:prstGeom prst="round2SameRect">
            <a:avLst>
              <a:gd name="adj1" fmla="val 5146"/>
              <a:gd name="adj2" fmla="val 400"/>
            </a:avLst>
          </a:prstGeom>
          <a:ln>
            <a:noFill/>
          </a:ln>
          <a:effectLst>
            <a:outerShdw blurRad="50800" dist="38100" dir="5400000" algn="tl" rotWithShape="0">
              <a:srgbClr val="000000">
                <a:alpha val="43000"/>
              </a:srgbClr>
            </a:outerShdw>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804336" y="1623412"/>
            <a:ext cx="3503122" cy="2287229"/>
          </a:xfrm>
        </p:spPr>
        <p:txBody>
          <a:bodyPr>
            <a:normAutofit/>
          </a:bodyPr>
          <a:lstStyle/>
          <a:p>
            <a:pPr algn="l"/>
            <a:r>
              <a:rPr lang="en-US" sz="4400" dirty="0"/>
              <a:t>Work related stress</a:t>
            </a: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804335" y="4009771"/>
            <a:ext cx="3503122" cy="1244361"/>
          </a:xfrm>
        </p:spPr>
        <p:txBody>
          <a:bodyPr>
            <a:normAutofit/>
          </a:bodyPr>
          <a:lstStyle/>
          <a:p>
            <a:pPr algn="l"/>
            <a:r>
              <a:rPr lang="en-US" sz="1800" dirty="0">
                <a:solidFill>
                  <a:srgbClr val="FC05CB"/>
                </a:solidFill>
              </a:rPr>
              <a:t>By Craig C. Ogbulie</a:t>
            </a:r>
          </a:p>
        </p:txBody>
      </p:sp>
    </p:spTree>
    <p:extLst>
      <p:ext uri="{BB962C8B-B14F-4D97-AF65-F5344CB8AC3E}">
        <p14:creationId xmlns:p14="http://schemas.microsoft.com/office/powerpoint/2010/main" val="19465765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FFF69-F083-493F-BC8C-56C1ABDA8D0D}"/>
              </a:ext>
            </a:extLst>
          </p:cNvPr>
          <p:cNvSpPr>
            <a:spLocks noGrp="1"/>
          </p:cNvSpPr>
          <p:nvPr>
            <p:ph type="title"/>
          </p:nvPr>
        </p:nvSpPr>
        <p:spPr/>
        <p:txBody>
          <a:bodyPr/>
          <a:lstStyle/>
          <a:p>
            <a:r>
              <a:rPr lang="en-GB" dirty="0"/>
              <a:t>What is stress?</a:t>
            </a:r>
          </a:p>
        </p:txBody>
      </p:sp>
      <p:sp>
        <p:nvSpPr>
          <p:cNvPr id="3" name="Content Placeholder 2">
            <a:extLst>
              <a:ext uri="{FF2B5EF4-FFF2-40B4-BE49-F238E27FC236}">
                <a16:creationId xmlns:a16="http://schemas.microsoft.com/office/drawing/2014/main" id="{CB6E4A83-13C6-427F-8D98-AF082D11AFA0}"/>
              </a:ext>
            </a:extLst>
          </p:cNvPr>
          <p:cNvSpPr>
            <a:spLocks noGrp="1"/>
          </p:cNvSpPr>
          <p:nvPr>
            <p:ph idx="1"/>
          </p:nvPr>
        </p:nvSpPr>
        <p:spPr/>
        <p:txBody>
          <a:bodyPr/>
          <a:lstStyle/>
          <a:p>
            <a:pPr marL="36900" indent="0">
              <a:buNone/>
            </a:pPr>
            <a:r>
              <a:rPr lang="en-GB" dirty="0"/>
              <a:t>Stress is the human’s body reaction to feeling under pressure or threatened. It’s very common and, in normal measure, it helps an individual on his motivation to do better in our daily life and meet the demands of every aspects of our life (family, work, etc etc).</a:t>
            </a:r>
          </a:p>
          <a:p>
            <a:pPr marL="36900" indent="0">
              <a:buNone/>
            </a:pPr>
            <a:r>
              <a:rPr lang="en-GB" dirty="0"/>
              <a:t>However, when stress is too much or out of control, can greatly influence our mood, body and relationships, making us feeling anxious and irritable.  Moreover, experiencing a lot of stress for a long time can lead to physical and mental harm and exhaustion called burnout.</a:t>
            </a:r>
          </a:p>
        </p:txBody>
      </p:sp>
    </p:spTree>
    <p:extLst>
      <p:ext uri="{BB962C8B-B14F-4D97-AF65-F5344CB8AC3E}">
        <p14:creationId xmlns:p14="http://schemas.microsoft.com/office/powerpoint/2010/main" val="3204033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ADAD7-01C6-49C4-8719-DAED59ED24D1}"/>
              </a:ext>
            </a:extLst>
          </p:cNvPr>
          <p:cNvSpPr>
            <a:spLocks noGrp="1"/>
          </p:cNvSpPr>
          <p:nvPr>
            <p:ph type="title"/>
          </p:nvPr>
        </p:nvSpPr>
        <p:spPr/>
        <p:txBody>
          <a:bodyPr/>
          <a:lstStyle/>
          <a:p>
            <a:r>
              <a:rPr lang="en-GB" dirty="0"/>
              <a:t>Work related stress</a:t>
            </a:r>
          </a:p>
        </p:txBody>
      </p:sp>
      <p:sp>
        <p:nvSpPr>
          <p:cNvPr id="3" name="Content Placeholder 2">
            <a:extLst>
              <a:ext uri="{FF2B5EF4-FFF2-40B4-BE49-F238E27FC236}">
                <a16:creationId xmlns:a16="http://schemas.microsoft.com/office/drawing/2014/main" id="{84CF04ED-97BC-45B3-8FC8-FD66F0BBABB2}"/>
              </a:ext>
            </a:extLst>
          </p:cNvPr>
          <p:cNvSpPr>
            <a:spLocks noGrp="1"/>
          </p:cNvSpPr>
          <p:nvPr>
            <p:ph sz="half" idx="1"/>
          </p:nvPr>
        </p:nvSpPr>
        <p:spPr/>
        <p:txBody>
          <a:bodyPr>
            <a:normAutofit fontScale="92500" lnSpcReduction="10000"/>
          </a:bodyPr>
          <a:lstStyle/>
          <a:p>
            <a:pPr marL="36900" indent="0">
              <a:buNone/>
            </a:pPr>
            <a:r>
              <a:rPr lang="en-GB" dirty="0"/>
              <a:t>Work related stress is how you feel when the demands at work are greater than your capabilities and it often leads to conditions like anxiety and depression. As the case study says, 2020 saw an increase in stress related absences compared to 2019. The most common cause of stress for both genders were work related politics and pressure on their own performance .</a:t>
            </a:r>
          </a:p>
        </p:txBody>
      </p:sp>
      <p:sp>
        <p:nvSpPr>
          <p:cNvPr id="4" name="Content Placeholder 3">
            <a:extLst>
              <a:ext uri="{FF2B5EF4-FFF2-40B4-BE49-F238E27FC236}">
                <a16:creationId xmlns:a16="http://schemas.microsoft.com/office/drawing/2014/main" id="{E98CA1A0-BDCB-40A8-8E18-78FCE5EDF034}"/>
              </a:ext>
            </a:extLst>
          </p:cNvPr>
          <p:cNvSpPr>
            <a:spLocks noGrp="1"/>
          </p:cNvSpPr>
          <p:nvPr>
            <p:ph sz="half" idx="2"/>
          </p:nvPr>
        </p:nvSpPr>
        <p:spPr/>
        <p:txBody>
          <a:bodyPr>
            <a:normAutofit fontScale="92500" lnSpcReduction="10000"/>
          </a:bodyPr>
          <a:lstStyle/>
          <a:p>
            <a:pPr marL="36900" indent="0">
              <a:buNone/>
            </a:pPr>
            <a:r>
              <a:rPr lang="en-GB" dirty="0"/>
              <a:t>The other causes of work related stress are:</a:t>
            </a:r>
          </a:p>
          <a:p>
            <a:r>
              <a:rPr lang="en-GB" dirty="0"/>
              <a:t>Excessive workload or impossible deadlines</a:t>
            </a:r>
          </a:p>
          <a:p>
            <a:r>
              <a:rPr lang="en-GB" dirty="0"/>
              <a:t>Difficult relationships at work</a:t>
            </a:r>
          </a:p>
          <a:p>
            <a:r>
              <a:rPr lang="en-GB" dirty="0"/>
              <a:t>Lack of control over the way you work</a:t>
            </a:r>
          </a:p>
          <a:p>
            <a:r>
              <a:rPr lang="en-GB" dirty="0"/>
              <a:t>Being unclear about your job role</a:t>
            </a:r>
          </a:p>
          <a:p>
            <a:r>
              <a:rPr lang="en-GB" dirty="0"/>
              <a:t>Being in the wrong job for your skills, abilities and expectations.</a:t>
            </a:r>
          </a:p>
          <a:p>
            <a:pPr marL="36900" indent="0">
              <a:buNone/>
            </a:pPr>
            <a:endParaRPr lang="en-GB" dirty="0"/>
          </a:p>
        </p:txBody>
      </p:sp>
    </p:spTree>
    <p:extLst>
      <p:ext uri="{BB962C8B-B14F-4D97-AF65-F5344CB8AC3E}">
        <p14:creationId xmlns:p14="http://schemas.microsoft.com/office/powerpoint/2010/main" val="21551949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5415B-6202-4002-86F1-E9C88BDF7817}"/>
              </a:ext>
            </a:extLst>
          </p:cNvPr>
          <p:cNvSpPr>
            <a:spLocks noGrp="1"/>
          </p:cNvSpPr>
          <p:nvPr>
            <p:ph type="title"/>
          </p:nvPr>
        </p:nvSpPr>
        <p:spPr/>
        <p:txBody>
          <a:bodyPr/>
          <a:lstStyle/>
          <a:p>
            <a:r>
              <a:rPr lang="en-GB" dirty="0"/>
              <a:t>Cause and effects of work related stress</a:t>
            </a:r>
          </a:p>
        </p:txBody>
      </p:sp>
      <p:sp>
        <p:nvSpPr>
          <p:cNvPr id="3" name="Content Placeholder 2">
            <a:extLst>
              <a:ext uri="{FF2B5EF4-FFF2-40B4-BE49-F238E27FC236}">
                <a16:creationId xmlns:a16="http://schemas.microsoft.com/office/drawing/2014/main" id="{012EAB14-3A82-4D20-A938-61A3B628CD04}"/>
              </a:ext>
            </a:extLst>
          </p:cNvPr>
          <p:cNvSpPr>
            <a:spLocks noGrp="1"/>
          </p:cNvSpPr>
          <p:nvPr>
            <p:ph sz="half" idx="1"/>
          </p:nvPr>
        </p:nvSpPr>
        <p:spPr/>
        <p:txBody>
          <a:bodyPr/>
          <a:lstStyle/>
          <a:p>
            <a:pPr marL="36900" indent="0">
              <a:buNone/>
            </a:pPr>
            <a:r>
              <a:rPr lang="en-GB" dirty="0"/>
              <a:t>As I said before, most of the cause of work stress are performance pressure, excessive workload and difficult relationships among the colleagues. But even pretty much common and “accepted” situation can severe a employee’s health such as long hours, boring work, few promotional opportunities and changes to duties.</a:t>
            </a:r>
          </a:p>
        </p:txBody>
      </p:sp>
      <p:sp>
        <p:nvSpPr>
          <p:cNvPr id="4" name="Content Placeholder 3">
            <a:extLst>
              <a:ext uri="{FF2B5EF4-FFF2-40B4-BE49-F238E27FC236}">
                <a16:creationId xmlns:a16="http://schemas.microsoft.com/office/drawing/2014/main" id="{1CB7B1C7-8105-4F41-A1F6-0463BE34493C}"/>
              </a:ext>
            </a:extLst>
          </p:cNvPr>
          <p:cNvSpPr>
            <a:spLocks noGrp="1"/>
          </p:cNvSpPr>
          <p:nvPr>
            <p:ph sz="half" idx="2"/>
          </p:nvPr>
        </p:nvSpPr>
        <p:spPr/>
        <p:txBody>
          <a:bodyPr/>
          <a:lstStyle/>
          <a:p>
            <a:pPr marL="36900" indent="0">
              <a:buNone/>
            </a:pPr>
            <a:r>
              <a:rPr lang="en-GB" dirty="0"/>
              <a:t>The effects of stress can harm mentally and even physically; the effects includes: sleep disturbances, headaches and cardiovascular diseases. It can also induce los of concentration, lack of motivation and poor decision making. The individual ‘s behaviour can also worsen by the decreased libido, substances misuse and isolation.</a:t>
            </a:r>
          </a:p>
        </p:txBody>
      </p:sp>
    </p:spTree>
    <p:extLst>
      <p:ext uri="{BB962C8B-B14F-4D97-AF65-F5344CB8AC3E}">
        <p14:creationId xmlns:p14="http://schemas.microsoft.com/office/powerpoint/2010/main" val="4246453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BDC0D-C8E3-4E24-A431-4657F4711AC4}"/>
              </a:ext>
            </a:extLst>
          </p:cNvPr>
          <p:cNvSpPr>
            <a:spLocks noGrp="1"/>
          </p:cNvSpPr>
          <p:nvPr>
            <p:ph type="title"/>
          </p:nvPr>
        </p:nvSpPr>
        <p:spPr/>
        <p:txBody>
          <a:bodyPr/>
          <a:lstStyle/>
          <a:p>
            <a:r>
              <a:rPr lang="en-GB" dirty="0"/>
              <a:t>PESTLE</a:t>
            </a:r>
          </a:p>
        </p:txBody>
      </p:sp>
      <p:sp>
        <p:nvSpPr>
          <p:cNvPr id="3" name="Content Placeholder 2">
            <a:extLst>
              <a:ext uri="{FF2B5EF4-FFF2-40B4-BE49-F238E27FC236}">
                <a16:creationId xmlns:a16="http://schemas.microsoft.com/office/drawing/2014/main" id="{DFE60C11-1C7F-43EC-A49A-107E02E772F0}"/>
              </a:ext>
            </a:extLst>
          </p:cNvPr>
          <p:cNvSpPr>
            <a:spLocks noGrp="1"/>
          </p:cNvSpPr>
          <p:nvPr>
            <p:ph idx="1"/>
          </p:nvPr>
        </p:nvSpPr>
        <p:spPr/>
        <p:txBody>
          <a:bodyPr/>
          <a:lstStyle/>
          <a:p>
            <a:pPr marL="36900" indent="0">
              <a:buNone/>
            </a:pPr>
            <a:r>
              <a:rPr lang="en-GB" dirty="0"/>
              <a:t>To understand more about work-related stress, we are going to analyse it with the PESTLE analysis (or PESTEL, formerly known as PEST). PESTLE stands for Political, Economic, Social, Technological, Legal and Environmental factors. This tool is used mostly by organizations to form and monitor every factors that might impact a business.</a:t>
            </a:r>
          </a:p>
        </p:txBody>
      </p:sp>
      <p:pic>
        <p:nvPicPr>
          <p:cNvPr id="5" name="Picture 4" descr="Table&#10;&#10;Description automatically generated">
            <a:extLst>
              <a:ext uri="{FF2B5EF4-FFF2-40B4-BE49-F238E27FC236}">
                <a16:creationId xmlns:a16="http://schemas.microsoft.com/office/drawing/2014/main" id="{FEE079A9-DF9A-4712-A231-0BE71F8B7957}"/>
              </a:ext>
            </a:extLst>
          </p:cNvPr>
          <p:cNvPicPr>
            <a:picLocks noChangeAspect="1"/>
          </p:cNvPicPr>
          <p:nvPr/>
        </p:nvPicPr>
        <p:blipFill>
          <a:blip r:embed="rId2"/>
          <a:stretch>
            <a:fillRect/>
          </a:stretch>
        </p:blipFill>
        <p:spPr>
          <a:xfrm>
            <a:off x="3811184" y="3817327"/>
            <a:ext cx="4569631" cy="2802707"/>
          </a:xfrm>
          <a:prstGeom prst="rect">
            <a:avLst/>
          </a:prstGeom>
        </p:spPr>
      </p:pic>
    </p:spTree>
    <p:extLst>
      <p:ext uri="{BB962C8B-B14F-4D97-AF65-F5344CB8AC3E}">
        <p14:creationId xmlns:p14="http://schemas.microsoft.com/office/powerpoint/2010/main" val="19170820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26BD7-85F0-4CFB-AA01-75C84169DD57}"/>
              </a:ext>
            </a:extLst>
          </p:cNvPr>
          <p:cNvSpPr>
            <a:spLocks noGrp="1"/>
          </p:cNvSpPr>
          <p:nvPr>
            <p:ph type="title"/>
          </p:nvPr>
        </p:nvSpPr>
        <p:spPr>
          <a:xfrm>
            <a:off x="913795" y="0"/>
            <a:ext cx="10353762" cy="1257300"/>
          </a:xfrm>
        </p:spPr>
        <p:txBody>
          <a:bodyPr/>
          <a:lstStyle/>
          <a:p>
            <a:r>
              <a:rPr lang="en-GB" dirty="0"/>
              <a:t>PESTLE Table</a:t>
            </a:r>
          </a:p>
        </p:txBody>
      </p:sp>
      <p:graphicFrame>
        <p:nvGraphicFramePr>
          <p:cNvPr id="7" name="Table 7">
            <a:extLst>
              <a:ext uri="{FF2B5EF4-FFF2-40B4-BE49-F238E27FC236}">
                <a16:creationId xmlns:a16="http://schemas.microsoft.com/office/drawing/2014/main" id="{1E5119F6-C664-4FE7-A795-560D5E331614}"/>
              </a:ext>
            </a:extLst>
          </p:cNvPr>
          <p:cNvGraphicFramePr>
            <a:graphicFrameLocks noGrp="1"/>
          </p:cNvGraphicFramePr>
          <p:nvPr>
            <p:ph idx="1"/>
            <p:extLst>
              <p:ext uri="{D42A27DB-BD31-4B8C-83A1-F6EECF244321}">
                <p14:modId xmlns:p14="http://schemas.microsoft.com/office/powerpoint/2010/main" val="497263259"/>
              </p:ext>
            </p:extLst>
          </p:nvPr>
        </p:nvGraphicFramePr>
        <p:xfrm>
          <a:off x="475939" y="1060383"/>
          <a:ext cx="11229474" cy="5669280"/>
        </p:xfrm>
        <a:graphic>
          <a:graphicData uri="http://schemas.openxmlformats.org/drawingml/2006/table">
            <a:tbl>
              <a:tblPr firstRow="1" bandRow="1">
                <a:tableStyleId>{5C22544A-7EE6-4342-B048-85BDC9FD1C3A}</a:tableStyleId>
              </a:tblPr>
              <a:tblGrid>
                <a:gridCol w="1871579">
                  <a:extLst>
                    <a:ext uri="{9D8B030D-6E8A-4147-A177-3AD203B41FA5}">
                      <a16:colId xmlns:a16="http://schemas.microsoft.com/office/drawing/2014/main" val="1993348790"/>
                    </a:ext>
                  </a:extLst>
                </a:gridCol>
                <a:gridCol w="1871579">
                  <a:extLst>
                    <a:ext uri="{9D8B030D-6E8A-4147-A177-3AD203B41FA5}">
                      <a16:colId xmlns:a16="http://schemas.microsoft.com/office/drawing/2014/main" val="138125846"/>
                    </a:ext>
                  </a:extLst>
                </a:gridCol>
                <a:gridCol w="1871579">
                  <a:extLst>
                    <a:ext uri="{9D8B030D-6E8A-4147-A177-3AD203B41FA5}">
                      <a16:colId xmlns:a16="http://schemas.microsoft.com/office/drawing/2014/main" val="3689839995"/>
                    </a:ext>
                  </a:extLst>
                </a:gridCol>
                <a:gridCol w="1871579">
                  <a:extLst>
                    <a:ext uri="{9D8B030D-6E8A-4147-A177-3AD203B41FA5}">
                      <a16:colId xmlns:a16="http://schemas.microsoft.com/office/drawing/2014/main" val="513576066"/>
                    </a:ext>
                  </a:extLst>
                </a:gridCol>
                <a:gridCol w="1871579">
                  <a:extLst>
                    <a:ext uri="{9D8B030D-6E8A-4147-A177-3AD203B41FA5}">
                      <a16:colId xmlns:a16="http://schemas.microsoft.com/office/drawing/2014/main" val="3485859414"/>
                    </a:ext>
                  </a:extLst>
                </a:gridCol>
                <a:gridCol w="1871579">
                  <a:extLst>
                    <a:ext uri="{9D8B030D-6E8A-4147-A177-3AD203B41FA5}">
                      <a16:colId xmlns:a16="http://schemas.microsoft.com/office/drawing/2014/main" val="4129448983"/>
                    </a:ext>
                  </a:extLst>
                </a:gridCol>
              </a:tblGrid>
              <a:tr h="885459">
                <a:tc>
                  <a:txBody>
                    <a:bodyPr/>
                    <a:lstStyle/>
                    <a:p>
                      <a:pPr algn="ctr"/>
                      <a:r>
                        <a:rPr lang="en-GB" sz="5400" dirty="0">
                          <a:solidFill>
                            <a:schemeClr val="bg1"/>
                          </a:solidFill>
                        </a:rPr>
                        <a:t>P</a:t>
                      </a:r>
                    </a:p>
                  </a:txBody>
                  <a:tcPr>
                    <a:solidFill>
                      <a:srgbClr val="FFC000"/>
                    </a:solidFill>
                  </a:tcPr>
                </a:tc>
                <a:tc>
                  <a:txBody>
                    <a:bodyPr/>
                    <a:lstStyle/>
                    <a:p>
                      <a:pPr algn="ctr"/>
                      <a:r>
                        <a:rPr lang="en-GB" sz="5400" dirty="0">
                          <a:solidFill>
                            <a:schemeClr val="bg1"/>
                          </a:solidFill>
                        </a:rPr>
                        <a:t>E</a:t>
                      </a:r>
                    </a:p>
                  </a:txBody>
                  <a:tcPr>
                    <a:solidFill>
                      <a:srgbClr val="00B0F0"/>
                    </a:solidFill>
                  </a:tcPr>
                </a:tc>
                <a:tc>
                  <a:txBody>
                    <a:bodyPr/>
                    <a:lstStyle/>
                    <a:p>
                      <a:pPr algn="ctr"/>
                      <a:r>
                        <a:rPr lang="en-GB" sz="5400" dirty="0">
                          <a:solidFill>
                            <a:schemeClr val="bg1"/>
                          </a:solidFill>
                        </a:rPr>
                        <a:t>S</a:t>
                      </a:r>
                    </a:p>
                  </a:txBody>
                  <a:tcPr>
                    <a:solidFill>
                      <a:srgbClr val="00B050"/>
                    </a:solidFill>
                  </a:tcPr>
                </a:tc>
                <a:tc>
                  <a:txBody>
                    <a:bodyPr/>
                    <a:lstStyle/>
                    <a:p>
                      <a:pPr algn="ctr"/>
                      <a:r>
                        <a:rPr lang="en-GB" sz="5400" dirty="0">
                          <a:solidFill>
                            <a:schemeClr val="bg1"/>
                          </a:solidFill>
                        </a:rPr>
                        <a:t>T</a:t>
                      </a:r>
                    </a:p>
                  </a:txBody>
                  <a:tcPr>
                    <a:solidFill>
                      <a:srgbClr val="EF679B"/>
                    </a:solidFill>
                  </a:tcPr>
                </a:tc>
                <a:tc>
                  <a:txBody>
                    <a:bodyPr/>
                    <a:lstStyle/>
                    <a:p>
                      <a:pPr algn="ctr"/>
                      <a:r>
                        <a:rPr lang="en-GB" sz="5400" dirty="0">
                          <a:solidFill>
                            <a:schemeClr val="bg1"/>
                          </a:solidFill>
                        </a:rPr>
                        <a:t>L</a:t>
                      </a:r>
                    </a:p>
                  </a:txBody>
                  <a:tcPr>
                    <a:solidFill>
                      <a:srgbClr val="C00000"/>
                    </a:solidFill>
                  </a:tcPr>
                </a:tc>
                <a:tc>
                  <a:txBody>
                    <a:bodyPr/>
                    <a:lstStyle/>
                    <a:p>
                      <a:pPr algn="ctr"/>
                      <a:r>
                        <a:rPr lang="en-GB" sz="4800" dirty="0">
                          <a:solidFill>
                            <a:schemeClr val="bg1"/>
                          </a:solidFill>
                        </a:rPr>
                        <a:t>E</a:t>
                      </a:r>
                    </a:p>
                  </a:txBody>
                  <a:tcPr>
                    <a:solidFill>
                      <a:srgbClr val="7030A0"/>
                    </a:solidFill>
                  </a:tcPr>
                </a:tc>
                <a:extLst>
                  <a:ext uri="{0D108BD9-81ED-4DB2-BD59-A6C34878D82A}">
                    <a16:rowId xmlns:a16="http://schemas.microsoft.com/office/drawing/2014/main" val="3795332596"/>
                  </a:ext>
                </a:extLst>
              </a:tr>
              <a:tr h="3286494">
                <a:tc>
                  <a:txBody>
                    <a:bodyPr/>
                    <a:lstStyle/>
                    <a:p>
                      <a:pPr marL="342900" indent="-342900">
                        <a:buFont typeface="Arial" panose="020B0604020202020204" pitchFamily="34" charset="0"/>
                        <a:buChar char="•"/>
                      </a:pPr>
                      <a:r>
                        <a:rPr lang="en-GB" sz="2000" dirty="0"/>
                        <a:t>Political “instability” due to Brexit </a:t>
                      </a:r>
                    </a:p>
                    <a:p>
                      <a:pPr marL="342900" indent="-342900">
                        <a:buFont typeface="Arial" panose="020B0604020202020204" pitchFamily="34" charset="0"/>
                        <a:buChar char="•"/>
                      </a:pPr>
                      <a:r>
                        <a:rPr lang="en-GB" sz="2000" dirty="0"/>
                        <a:t>Government not giving enough attention to businesses who are going thought the effects of COVID </a:t>
                      </a:r>
                    </a:p>
                  </a:txBody>
                  <a:tcPr>
                    <a:gradFill flip="none" rotWithShape="1">
                      <a:gsLst>
                        <a:gs pos="0">
                          <a:srgbClr val="FFC000">
                            <a:tint val="66000"/>
                            <a:satMod val="160000"/>
                          </a:srgbClr>
                        </a:gs>
                        <a:gs pos="50000">
                          <a:srgbClr val="FFC000">
                            <a:tint val="44500"/>
                            <a:satMod val="160000"/>
                          </a:srgbClr>
                        </a:gs>
                        <a:gs pos="100000">
                          <a:srgbClr val="FFC000">
                            <a:tint val="23500"/>
                            <a:satMod val="160000"/>
                          </a:srgbClr>
                        </a:gs>
                      </a:gsLst>
                      <a:lin ang="5400000" scaled="1"/>
                      <a:tileRect/>
                    </a:gradFill>
                  </a:tcPr>
                </a:tc>
                <a:tc>
                  <a:txBody>
                    <a:bodyPr/>
                    <a:lstStyle/>
                    <a:p>
                      <a:pPr marL="285750" indent="-285750">
                        <a:buFont typeface="Arial" panose="020B0604020202020204" pitchFamily="34" charset="0"/>
                        <a:buChar char="•"/>
                      </a:pPr>
                      <a:r>
                        <a:rPr lang="en-GB" dirty="0"/>
                        <a:t>Taxes</a:t>
                      </a:r>
                    </a:p>
                    <a:p>
                      <a:pPr marL="285750" indent="-285750">
                        <a:buFont typeface="Arial" panose="020B0604020202020204" pitchFamily="34" charset="0"/>
                        <a:buChar char="•"/>
                      </a:pPr>
                      <a:r>
                        <a:rPr lang="en-GB" dirty="0"/>
                        <a:t>Reduced payments due to either work from home </a:t>
                      </a:r>
                    </a:p>
                    <a:p>
                      <a:pPr marL="285750" indent="-285750">
                        <a:buFont typeface="Arial" panose="020B0604020202020204" pitchFamily="34" charset="0"/>
                        <a:buChar char="•"/>
                      </a:pPr>
                      <a:r>
                        <a:rPr lang="en-GB" dirty="0"/>
                        <a:t>Fear of unemployment</a:t>
                      </a:r>
                    </a:p>
                    <a:p>
                      <a:pPr marL="285750" indent="-285750">
                        <a:buFont typeface="Arial" panose="020B0604020202020204" pitchFamily="34" charset="0"/>
                        <a:buChar char="•"/>
                      </a:pPr>
                      <a:r>
                        <a:rPr lang="en-GB" dirty="0"/>
                        <a:t>Increasing house expenditures (bills, food, masks, etc etc)</a:t>
                      </a:r>
                    </a:p>
                  </a:txBody>
                  <a:tcPr>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lin ang="5400000" scaled="1"/>
                      <a:tileRect/>
                    </a:gradFill>
                  </a:tcPr>
                </a:tc>
                <a:tc>
                  <a:txBody>
                    <a:bodyPr/>
                    <a:lstStyle/>
                    <a:p>
                      <a:pPr marL="285750" indent="-285750">
                        <a:buFont typeface="Arial" panose="020B0604020202020204" pitchFamily="34" charset="0"/>
                        <a:buChar char="•"/>
                      </a:pPr>
                      <a:r>
                        <a:rPr lang="en-GB" dirty="0"/>
                        <a:t>Very limited social interaction because of COVID</a:t>
                      </a:r>
                    </a:p>
                    <a:p>
                      <a:pPr marL="285750" indent="-285750">
                        <a:buFont typeface="Arial" panose="020B0604020202020204" pitchFamily="34" charset="0"/>
                        <a:buChar char="•"/>
                      </a:pPr>
                      <a:r>
                        <a:rPr lang="en-GB" dirty="0"/>
                        <a:t>Extra care about health</a:t>
                      </a:r>
                    </a:p>
                    <a:p>
                      <a:pPr marL="285750" indent="-285750">
                        <a:buFont typeface="Arial" panose="020B0604020202020204" pitchFamily="34" charset="0"/>
                        <a:buChar char="•"/>
                      </a:pPr>
                      <a:r>
                        <a:rPr lang="en-GB" dirty="0"/>
                        <a:t>Deep changes on lifestyles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txBody>
                  <a:tcPr>
                    <a:gradFill flip="none" rotWithShape="1">
                      <a:gsLst>
                        <a:gs pos="0">
                          <a:srgbClr val="00B050">
                            <a:tint val="66000"/>
                            <a:satMod val="160000"/>
                          </a:srgbClr>
                        </a:gs>
                        <a:gs pos="50000">
                          <a:srgbClr val="00B050">
                            <a:tint val="44500"/>
                            <a:satMod val="160000"/>
                          </a:srgbClr>
                        </a:gs>
                        <a:gs pos="100000">
                          <a:srgbClr val="00B050">
                            <a:tint val="23500"/>
                            <a:satMod val="160000"/>
                          </a:srgbClr>
                        </a:gs>
                      </a:gsLst>
                      <a:lin ang="5400000" scaled="1"/>
                      <a:tileRect/>
                    </a:gradFill>
                  </a:tcPr>
                </a:tc>
                <a:tc>
                  <a:txBody>
                    <a:bodyPr/>
                    <a:lstStyle/>
                    <a:p>
                      <a:pPr marL="285750" indent="-285750">
                        <a:buFont typeface="Arial" panose="020B0604020202020204" pitchFamily="34" charset="0"/>
                        <a:buChar char="•"/>
                      </a:pPr>
                      <a:r>
                        <a:rPr lang="en-GB" dirty="0"/>
                        <a:t>More usage of electronical devices like phones and pc</a:t>
                      </a:r>
                    </a:p>
                    <a:p>
                      <a:pPr marL="285750" indent="-285750">
                        <a:buFont typeface="Arial" panose="020B0604020202020204" pitchFamily="34" charset="0"/>
                        <a:buChar char="•"/>
                      </a:pPr>
                      <a:r>
                        <a:rPr lang="en-GB" dirty="0"/>
                        <a:t>Internet availability and bills</a:t>
                      </a:r>
                    </a:p>
                    <a:p>
                      <a:pPr marL="285750" indent="-285750">
                        <a:buFont typeface="Arial" panose="020B0604020202020204" pitchFamily="34" charset="0"/>
                        <a:buChar char="•"/>
                      </a:pPr>
                      <a:r>
                        <a:rPr lang="en-GB" dirty="0"/>
                        <a:t>Less paper letters and more emails</a:t>
                      </a:r>
                    </a:p>
                    <a:p>
                      <a:pPr marL="285750" indent="-285750">
                        <a:buFont typeface="Arial" panose="020B0604020202020204" pitchFamily="34" charset="0"/>
                        <a:buChar char="•"/>
                      </a:pPr>
                      <a:r>
                        <a:rPr lang="en-GB" dirty="0"/>
                        <a:t>Worry about backing up your data to prevent loss of important e-mails and documents</a:t>
                      </a:r>
                    </a:p>
                  </a:txBody>
                  <a:tcPr>
                    <a:gradFill flip="none" rotWithShape="1">
                      <a:gsLst>
                        <a:gs pos="0">
                          <a:srgbClr val="EF679B">
                            <a:tint val="66000"/>
                            <a:satMod val="160000"/>
                          </a:srgbClr>
                        </a:gs>
                        <a:gs pos="50000">
                          <a:srgbClr val="EF679B">
                            <a:tint val="44500"/>
                            <a:satMod val="160000"/>
                          </a:srgbClr>
                        </a:gs>
                        <a:gs pos="100000">
                          <a:srgbClr val="EF679B">
                            <a:tint val="23500"/>
                            <a:satMod val="160000"/>
                          </a:srgbClr>
                        </a:gs>
                      </a:gsLst>
                      <a:lin ang="5400000" scaled="1"/>
                      <a:tileRect/>
                    </a:gradFill>
                  </a:tcPr>
                </a:tc>
                <a:tc>
                  <a:txBody>
                    <a:bodyPr/>
                    <a:lstStyle/>
                    <a:p>
                      <a:pPr marL="285750" indent="-285750">
                        <a:buFont typeface="Arial" panose="020B0604020202020204" pitchFamily="34" charset="0"/>
                        <a:buChar char="•"/>
                      </a:pPr>
                      <a:r>
                        <a:rPr lang="en-GB" dirty="0"/>
                        <a:t>Employment laws </a:t>
                      </a:r>
                    </a:p>
                    <a:p>
                      <a:pPr marL="285750" indent="-285750">
                        <a:buFont typeface="Arial" panose="020B0604020202020204" pitchFamily="34" charset="0"/>
                        <a:buChar char="•"/>
                      </a:pPr>
                      <a:r>
                        <a:rPr lang="en-GB" dirty="0"/>
                        <a:t>Health and safety</a:t>
                      </a:r>
                    </a:p>
                    <a:p>
                      <a:pPr marL="285750" indent="-285750">
                        <a:buFont typeface="Arial" panose="020B0604020202020204" pitchFamily="34" charset="0"/>
                        <a:buChar char="•"/>
                      </a:pPr>
                      <a:r>
                        <a:rPr lang="en-GB" dirty="0"/>
                        <a:t>COVID restrictions emanated by the government</a:t>
                      </a:r>
                    </a:p>
                    <a:p>
                      <a:pPr marL="0" indent="0">
                        <a:buFont typeface="Arial" panose="020B0604020202020204" pitchFamily="34" charset="0"/>
                        <a:buNone/>
                      </a:pPr>
                      <a:endParaRPr lang="en-GB" dirty="0"/>
                    </a:p>
                  </a:txBody>
                  <a:tcPr>
                    <a:gradFill flip="none" rotWithShape="1">
                      <a:gsLst>
                        <a:gs pos="0">
                          <a:srgbClr val="C00000">
                            <a:tint val="66000"/>
                            <a:satMod val="160000"/>
                          </a:srgbClr>
                        </a:gs>
                        <a:gs pos="50000">
                          <a:srgbClr val="C00000">
                            <a:tint val="44500"/>
                            <a:satMod val="160000"/>
                          </a:srgbClr>
                        </a:gs>
                        <a:gs pos="100000">
                          <a:srgbClr val="C00000">
                            <a:tint val="23500"/>
                            <a:satMod val="160000"/>
                          </a:srgbClr>
                        </a:gs>
                      </a:gsLst>
                      <a:lin ang="5400000" scaled="1"/>
                      <a:tileRect/>
                    </a:gradFill>
                  </a:tcPr>
                </a:tc>
                <a:tc>
                  <a:txBody>
                    <a:bodyPr/>
                    <a:lstStyle/>
                    <a:p>
                      <a:pPr marL="285750" indent="-285750">
                        <a:buFont typeface="Arial" panose="020B0604020202020204" pitchFamily="34" charset="0"/>
                        <a:buChar char="•"/>
                      </a:pPr>
                      <a:r>
                        <a:rPr lang="en-GB" dirty="0"/>
                        <a:t>Climate changes that are extreme every year</a:t>
                      </a:r>
                    </a:p>
                    <a:p>
                      <a:pPr marL="285750" indent="-285750">
                        <a:buFont typeface="Arial" panose="020B0604020202020204" pitchFamily="34" charset="0"/>
                        <a:buChar char="•"/>
                      </a:pPr>
                      <a:r>
                        <a:rPr lang="en-GB" dirty="0"/>
                        <a:t>Increment in electricity and gas usage</a:t>
                      </a:r>
                    </a:p>
                    <a:p>
                      <a:pPr marL="285750" indent="-285750">
                        <a:buFont typeface="Arial" panose="020B0604020202020204" pitchFamily="34" charset="0"/>
                        <a:buChar char="•"/>
                      </a:pPr>
                      <a:r>
                        <a:rPr lang="en-GB" dirty="0"/>
                        <a:t>Environmental protests</a:t>
                      </a:r>
                    </a:p>
                    <a:p>
                      <a:pPr marL="285750" indent="-285750">
                        <a:buFont typeface="Arial" panose="020B0604020202020204" pitchFamily="34" charset="0"/>
                        <a:buChar char="•"/>
                      </a:pPr>
                      <a:r>
                        <a:rPr lang="en-GB" dirty="0"/>
                        <a:t>Much more waste produced in a household</a:t>
                      </a:r>
                    </a:p>
                  </a:txBody>
                  <a:tcPr>
                    <a:gradFill flip="none" rotWithShape="1">
                      <a:gsLst>
                        <a:gs pos="0">
                          <a:srgbClr val="7030A0">
                            <a:tint val="66000"/>
                            <a:satMod val="160000"/>
                          </a:srgbClr>
                        </a:gs>
                        <a:gs pos="50000">
                          <a:srgbClr val="7030A0">
                            <a:tint val="44500"/>
                            <a:satMod val="160000"/>
                          </a:srgbClr>
                        </a:gs>
                        <a:gs pos="100000">
                          <a:srgbClr val="7030A0">
                            <a:tint val="23500"/>
                            <a:satMod val="160000"/>
                          </a:srgbClr>
                        </a:gs>
                      </a:gsLst>
                      <a:lin ang="5400000" scaled="1"/>
                      <a:tileRect/>
                    </a:gradFill>
                  </a:tcPr>
                </a:tc>
                <a:extLst>
                  <a:ext uri="{0D108BD9-81ED-4DB2-BD59-A6C34878D82A}">
                    <a16:rowId xmlns:a16="http://schemas.microsoft.com/office/drawing/2014/main" val="123848359"/>
                  </a:ext>
                </a:extLst>
              </a:tr>
            </a:tbl>
          </a:graphicData>
        </a:graphic>
      </p:graphicFrame>
    </p:spTree>
    <p:extLst>
      <p:ext uri="{BB962C8B-B14F-4D97-AF65-F5344CB8AC3E}">
        <p14:creationId xmlns:p14="http://schemas.microsoft.com/office/powerpoint/2010/main" val="25046816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2C222-0F1C-4057-A1CB-E2B1B7E60F83}"/>
              </a:ext>
            </a:extLst>
          </p:cNvPr>
          <p:cNvSpPr>
            <a:spLocks noGrp="1"/>
          </p:cNvSpPr>
          <p:nvPr>
            <p:ph type="title"/>
          </p:nvPr>
        </p:nvSpPr>
        <p:spPr>
          <a:xfrm>
            <a:off x="913795" y="438151"/>
            <a:ext cx="10353762" cy="1257300"/>
          </a:xfrm>
        </p:spPr>
        <p:txBody>
          <a:bodyPr/>
          <a:lstStyle/>
          <a:p>
            <a:r>
              <a:rPr lang="en-GB" dirty="0"/>
              <a:t>Impact on the workplace</a:t>
            </a:r>
          </a:p>
        </p:txBody>
      </p:sp>
      <p:sp>
        <p:nvSpPr>
          <p:cNvPr id="3" name="Content Placeholder 2">
            <a:extLst>
              <a:ext uri="{FF2B5EF4-FFF2-40B4-BE49-F238E27FC236}">
                <a16:creationId xmlns:a16="http://schemas.microsoft.com/office/drawing/2014/main" id="{84A26C36-C0EC-48DB-B068-B4312A387355}"/>
              </a:ext>
            </a:extLst>
          </p:cNvPr>
          <p:cNvSpPr>
            <a:spLocks noGrp="1"/>
          </p:cNvSpPr>
          <p:nvPr>
            <p:ph idx="1"/>
          </p:nvPr>
        </p:nvSpPr>
        <p:spPr>
          <a:xfrm>
            <a:off x="913795" y="2021306"/>
            <a:ext cx="10353762" cy="3769894"/>
          </a:xfrm>
        </p:spPr>
        <p:txBody>
          <a:bodyPr>
            <a:normAutofit lnSpcReduction="10000"/>
          </a:bodyPr>
          <a:lstStyle/>
          <a:p>
            <a:pPr marL="36900" indent="0">
              <a:buNone/>
            </a:pPr>
            <a:r>
              <a:rPr lang="en-GB" dirty="0"/>
              <a:t>The main and most obvious sign of stress it’s a significant drop in performance, quality and a huge absenteeism. Moreover, stress can lead to a loop where the affected individual becomes more stressed because he did not accomplished task due to stress and the condition worsen. This can bring to big delays and disorder among the organization. The employer must take action if the workplace is “infected” with stress:</a:t>
            </a:r>
          </a:p>
          <a:p>
            <a:r>
              <a:rPr lang="en-GB" dirty="0"/>
              <a:t>Talk to their staff about work related stress </a:t>
            </a:r>
          </a:p>
          <a:p>
            <a:r>
              <a:rPr lang="en-GB" dirty="0"/>
              <a:t>Set up a working group to help (like an HR representative, employee representative, etc etc)</a:t>
            </a:r>
          </a:p>
          <a:p>
            <a:r>
              <a:rPr lang="en-GB" dirty="0"/>
              <a:t>Do a stress risk assessment for the group to know more about stress.</a:t>
            </a:r>
          </a:p>
        </p:txBody>
      </p:sp>
    </p:spTree>
    <p:extLst>
      <p:ext uri="{BB962C8B-B14F-4D97-AF65-F5344CB8AC3E}">
        <p14:creationId xmlns:p14="http://schemas.microsoft.com/office/powerpoint/2010/main" val="202778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D0A14-F463-4B41-9870-07F5E719429C}"/>
              </a:ext>
            </a:extLst>
          </p:cNvPr>
          <p:cNvSpPr>
            <a:spLocks noGrp="1"/>
          </p:cNvSpPr>
          <p:nvPr>
            <p:ph type="title"/>
          </p:nvPr>
        </p:nvSpPr>
        <p:spPr/>
        <p:txBody>
          <a:bodyPr/>
          <a:lstStyle/>
          <a:p>
            <a:r>
              <a:rPr lang="en-GB" dirty="0"/>
              <a:t>Stress risk assessment</a:t>
            </a:r>
          </a:p>
        </p:txBody>
      </p:sp>
      <p:sp>
        <p:nvSpPr>
          <p:cNvPr id="3" name="Content Placeholder 2">
            <a:extLst>
              <a:ext uri="{FF2B5EF4-FFF2-40B4-BE49-F238E27FC236}">
                <a16:creationId xmlns:a16="http://schemas.microsoft.com/office/drawing/2014/main" id="{1C50E8A9-B3C8-4452-9609-9EE2583414FD}"/>
              </a:ext>
            </a:extLst>
          </p:cNvPr>
          <p:cNvSpPr>
            <a:spLocks noGrp="1"/>
          </p:cNvSpPr>
          <p:nvPr>
            <p:ph idx="1"/>
          </p:nvPr>
        </p:nvSpPr>
        <p:spPr/>
        <p:txBody>
          <a:bodyPr>
            <a:normAutofit lnSpcReduction="10000"/>
          </a:bodyPr>
          <a:lstStyle/>
          <a:p>
            <a:pPr marL="36900" indent="0">
              <a:buNone/>
            </a:pPr>
            <a:r>
              <a:rPr lang="en-GB" dirty="0"/>
              <a:t>As the Unison.org says, a stress risk assessment has 5 steps: </a:t>
            </a:r>
          </a:p>
          <a:p>
            <a:r>
              <a:rPr lang="en-GB" dirty="0"/>
              <a:t>Identify the hazards - what could cause harm and how?</a:t>
            </a:r>
          </a:p>
          <a:p>
            <a:r>
              <a:rPr lang="en-GB" dirty="0"/>
              <a:t>Decide who can be harmed – Identify people at risk who could be harmed, and how? Is anyone particularly vulnerable?</a:t>
            </a:r>
          </a:p>
          <a:p>
            <a:r>
              <a:rPr lang="en-GB" dirty="0"/>
              <a:t>Evaluate the risks</a:t>
            </a:r>
          </a:p>
          <a:p>
            <a:r>
              <a:rPr lang="en-GB" dirty="0"/>
              <a:t>Record the main findings (and implement them)</a:t>
            </a:r>
          </a:p>
          <a:p>
            <a:r>
              <a:rPr lang="en-GB" dirty="0"/>
              <a:t>Monitor and review the effectiveness of any control measures (revise them if necessary). </a:t>
            </a:r>
          </a:p>
          <a:p>
            <a:endParaRPr lang="en-GB" dirty="0"/>
          </a:p>
        </p:txBody>
      </p:sp>
    </p:spTree>
    <p:extLst>
      <p:ext uri="{BB962C8B-B14F-4D97-AF65-F5344CB8AC3E}">
        <p14:creationId xmlns:p14="http://schemas.microsoft.com/office/powerpoint/2010/main" val="16074759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6822F-060A-413D-A6CC-3AB1E95A608D}"/>
              </a:ext>
            </a:extLst>
          </p:cNvPr>
          <p:cNvSpPr>
            <a:spLocks noGrp="1"/>
          </p:cNvSpPr>
          <p:nvPr>
            <p:ph type="title"/>
          </p:nvPr>
        </p:nvSpPr>
        <p:spPr>
          <a:xfrm>
            <a:off x="913795" y="204826"/>
            <a:ext cx="5707899" cy="1675559"/>
          </a:xfrm>
        </p:spPr>
        <p:txBody>
          <a:bodyPr/>
          <a:lstStyle/>
          <a:p>
            <a:r>
              <a:rPr lang="en-GB" dirty="0"/>
              <a:t>Useful methods to manage stress for the employees</a:t>
            </a:r>
          </a:p>
        </p:txBody>
      </p:sp>
      <p:sp>
        <p:nvSpPr>
          <p:cNvPr id="4" name="Text Placeholder 3">
            <a:extLst>
              <a:ext uri="{FF2B5EF4-FFF2-40B4-BE49-F238E27FC236}">
                <a16:creationId xmlns:a16="http://schemas.microsoft.com/office/drawing/2014/main" id="{E752937F-768D-4B9A-A0D8-2B2F5EEFC14A}"/>
              </a:ext>
            </a:extLst>
          </p:cNvPr>
          <p:cNvSpPr>
            <a:spLocks noGrp="1"/>
          </p:cNvSpPr>
          <p:nvPr>
            <p:ph type="body" sz="half" idx="2"/>
          </p:nvPr>
        </p:nvSpPr>
        <p:spPr/>
        <p:txBody>
          <a:bodyPr>
            <a:normAutofit fontScale="92500" lnSpcReduction="20000"/>
          </a:bodyPr>
          <a:lstStyle/>
          <a:p>
            <a:pPr algn="l"/>
            <a:r>
              <a:rPr lang="en-GB" dirty="0"/>
              <a:t>The employee, when dealing with  a lot of stress, should not act impulsively. First of all, it should start beathing deeply when a stress breakdown happens and take a pause from work. after the day, he should immediately contact the employer and take some days off to relax and just not thinking of work.</a:t>
            </a:r>
          </a:p>
          <a:p>
            <a:pPr algn="l"/>
            <a:r>
              <a:rPr lang="en-GB" dirty="0"/>
              <a:t>In today’s world, it’s very easy to be  available 24h/24. instead of always replying  at e-mails and work calls when you are free, set some boundaries  (like not picking up during dinner).</a:t>
            </a:r>
          </a:p>
          <a:p>
            <a:pPr algn="l"/>
            <a:r>
              <a:rPr lang="en-GB" dirty="0"/>
              <a:t>Last but not least, don’t hesitate to call a support number when you are not feeling it at all.</a:t>
            </a:r>
          </a:p>
          <a:p>
            <a:endParaRPr lang="en-GB" sz="2000" dirty="0"/>
          </a:p>
        </p:txBody>
      </p:sp>
      <p:pic>
        <p:nvPicPr>
          <p:cNvPr id="10" name="Picture 9" descr="A green sign with white text&#10;&#10;Description automatically generated with medium confidence">
            <a:extLst>
              <a:ext uri="{FF2B5EF4-FFF2-40B4-BE49-F238E27FC236}">
                <a16:creationId xmlns:a16="http://schemas.microsoft.com/office/drawing/2014/main" id="{F1446E41-CBB5-44C9-945D-42A1D84ED3E2}"/>
              </a:ext>
            </a:extLst>
          </p:cNvPr>
          <p:cNvPicPr>
            <a:picLocks noChangeAspect="1"/>
          </p:cNvPicPr>
          <p:nvPr/>
        </p:nvPicPr>
        <p:blipFill>
          <a:blip r:embed="rId2"/>
          <a:stretch>
            <a:fillRect/>
          </a:stretch>
        </p:blipFill>
        <p:spPr>
          <a:xfrm>
            <a:off x="6621694" y="2447677"/>
            <a:ext cx="4697644" cy="3367717"/>
          </a:xfrm>
          <a:prstGeom prst="rect">
            <a:avLst/>
          </a:prstGeom>
        </p:spPr>
      </p:pic>
    </p:spTree>
    <p:extLst>
      <p:ext uri="{BB962C8B-B14F-4D97-AF65-F5344CB8AC3E}">
        <p14:creationId xmlns:p14="http://schemas.microsoft.com/office/powerpoint/2010/main" val="38580624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51137-DD80-4CBE-BFE0-05E3239CDFA2}"/>
              </a:ext>
            </a:extLst>
          </p:cNvPr>
          <p:cNvSpPr>
            <a:spLocks noGrp="1"/>
          </p:cNvSpPr>
          <p:nvPr>
            <p:ph type="title"/>
          </p:nvPr>
        </p:nvSpPr>
        <p:spPr>
          <a:xfrm>
            <a:off x="912220" y="1007051"/>
            <a:ext cx="10353763" cy="2511835"/>
          </a:xfrm>
        </p:spPr>
        <p:txBody>
          <a:bodyPr>
            <a:normAutofit/>
          </a:bodyPr>
          <a:lstStyle/>
          <a:p>
            <a:r>
              <a:rPr lang="en-GB" sz="4800" dirty="0"/>
              <a:t>The End</a:t>
            </a:r>
          </a:p>
        </p:txBody>
      </p:sp>
      <p:sp>
        <p:nvSpPr>
          <p:cNvPr id="3" name="Text Placeholder 2">
            <a:extLst>
              <a:ext uri="{FF2B5EF4-FFF2-40B4-BE49-F238E27FC236}">
                <a16:creationId xmlns:a16="http://schemas.microsoft.com/office/drawing/2014/main" id="{3F90007D-5C13-4DC2-8719-F9419C533ACC}"/>
              </a:ext>
            </a:extLst>
          </p:cNvPr>
          <p:cNvSpPr>
            <a:spLocks noGrp="1"/>
          </p:cNvSpPr>
          <p:nvPr>
            <p:ph type="body" sz="half" idx="2"/>
          </p:nvPr>
        </p:nvSpPr>
        <p:spPr>
          <a:xfrm>
            <a:off x="912220" y="4008872"/>
            <a:ext cx="10352199" cy="1140644"/>
          </a:xfrm>
        </p:spPr>
        <p:txBody>
          <a:bodyPr/>
          <a:lstStyle/>
          <a:p>
            <a:r>
              <a:rPr lang="en-GB" dirty="0"/>
              <a:t>By Craig C. Ogbulie (2028766)</a:t>
            </a:r>
          </a:p>
        </p:txBody>
      </p:sp>
    </p:spTree>
    <p:extLst>
      <p:ext uri="{BB962C8B-B14F-4D97-AF65-F5344CB8AC3E}">
        <p14:creationId xmlns:p14="http://schemas.microsoft.com/office/powerpoint/2010/main" val="31990371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ustom 35">
      <a:dk1>
        <a:sysClr val="windowText" lastClr="000000"/>
      </a:dk1>
      <a:lt1>
        <a:sysClr val="window" lastClr="FFFFFF"/>
      </a:lt1>
      <a:dk2>
        <a:srgbClr val="4E3B30"/>
      </a:dk2>
      <a:lt2>
        <a:srgbClr val="F4EDD8"/>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Override1.xml><?xml version="1.0" encoding="utf-8"?>
<a:themeOverride xmlns:a="http://schemas.openxmlformats.org/drawingml/2006/main">
  <a:clrScheme name="Custom 42">
    <a:dk1>
      <a:sysClr val="windowText" lastClr="000000"/>
    </a:dk1>
    <a:lt1>
      <a:sysClr val="window" lastClr="FFFFFF"/>
    </a:lt1>
    <a:dk2>
      <a:srgbClr val="454551"/>
    </a:dk2>
    <a:lt2>
      <a:srgbClr val="E3E3E5"/>
    </a:lt2>
    <a:accent1>
      <a:srgbClr val="FE09E3"/>
    </a:accent1>
    <a:accent2>
      <a:srgbClr val="00ACF5"/>
    </a:accent2>
    <a:accent3>
      <a:srgbClr val="55CB72"/>
    </a:accent3>
    <a:accent4>
      <a:srgbClr val="EFC926"/>
    </a:accent4>
    <a:accent5>
      <a:srgbClr val="969696"/>
    </a:accent5>
    <a:accent6>
      <a:srgbClr val="D54773"/>
    </a:accent6>
    <a:hlink>
      <a:srgbClr val="6B9F25"/>
    </a:hlink>
    <a:folHlink>
      <a:srgbClr val="8C8C8C"/>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7" ma:contentTypeDescription="Create a new document." ma:contentTypeScope="" ma:versionID="a597f5a20f856fa21e086d3b34b09142">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7b6ee02fa08d4e914da92db437506f2e"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0340dd18-0450-4afb-b5d1-97b484958e7b" xsi:nil="true"/>
  </documentManagement>
</p:properties>
</file>

<file path=customXml/itemProps1.xml><?xml version="1.0" encoding="utf-8"?>
<ds:datastoreItem xmlns:ds="http://schemas.openxmlformats.org/officeDocument/2006/customXml" ds:itemID="{58126FE5-73F9-40BB-BF5E-B7E5968E7D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40dd18-0450-4afb-b5d1-97b484958e7b"/>
    <ds:schemaRef ds:uri="5861d064-84cb-4d90-8285-3b98c6fe967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3CC670F-05B9-4BB7-BA2C-0DE5B5C1E5D3}">
  <ds:schemaRefs>
    <ds:schemaRef ds:uri="http://schemas.microsoft.com/sharepoint/v3/contenttype/forms"/>
  </ds:schemaRefs>
</ds:datastoreItem>
</file>

<file path=customXml/itemProps3.xml><?xml version="1.0" encoding="utf-8"?>
<ds:datastoreItem xmlns:ds="http://schemas.openxmlformats.org/officeDocument/2006/customXml" ds:itemID="{02A3AD49-9331-450C-A2FE-6857A4DB38C6}">
  <ds:schemaRefs>
    <ds:schemaRef ds:uri="http://www.w3.org/XML/1998/namespace"/>
    <ds:schemaRef ds:uri="5861d064-84cb-4d90-8285-3b98c6fe9678"/>
    <ds:schemaRef ds:uri="http://purl.org/dc/elements/1.1/"/>
    <ds:schemaRef ds:uri="http://schemas.openxmlformats.org/package/2006/metadata/core-properties"/>
    <ds:schemaRef ds:uri="http://schemas.microsoft.com/office/2006/documentManagement/types"/>
    <ds:schemaRef ds:uri="0340dd18-0450-4afb-b5d1-97b484958e7b"/>
    <ds:schemaRef ds:uri="http://schemas.microsoft.com/office/2006/metadata/properties"/>
    <ds:schemaRef ds:uri="http://purl.org/dc/terms/"/>
    <ds:schemaRef ds:uri="http://schemas.microsoft.com/office/infopath/2007/PartnerControl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{4C0D21FD-3D60-491D-B1A8-7F77C4545D56}tf00934815_win32</Template>
  <TotalTime>360</TotalTime>
  <Words>890</Words>
  <Application>Microsoft Office PowerPoint</Application>
  <PresentationFormat>Widescreen</PresentationFormat>
  <Paragraphs>64</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Goudy Old Style</vt:lpstr>
      <vt:lpstr>Wingdings 2</vt:lpstr>
      <vt:lpstr>SlateVTI</vt:lpstr>
      <vt:lpstr>Work related stress</vt:lpstr>
      <vt:lpstr>What is stress?</vt:lpstr>
      <vt:lpstr>Work related stress</vt:lpstr>
      <vt:lpstr>Cause and effects of work related stress</vt:lpstr>
      <vt:lpstr>PESTLE</vt:lpstr>
      <vt:lpstr>PESTLE Table</vt:lpstr>
      <vt:lpstr>Impact on the workplace</vt:lpstr>
      <vt:lpstr>Stress risk assessment</vt:lpstr>
      <vt:lpstr>Useful methods to manage stress for the employees</vt:lpstr>
      <vt:lpstr>The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 related stress</dc:title>
  <dc:creator>Ogbulie Chukwuemezugo Ogbulie (2028766)</dc:creator>
  <cp:lastModifiedBy>Ogbulie Chukwuemezugo Ogbulie (2028766)</cp:lastModifiedBy>
  <cp:revision>2</cp:revision>
  <dcterms:created xsi:type="dcterms:W3CDTF">2021-11-05T14:00:52Z</dcterms:created>
  <dcterms:modified xsi:type="dcterms:W3CDTF">2021-11-07T17:52:12Z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