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4"/>
    <p:sldMasterId id="2147483684" r:id="rId5"/>
  </p:sldMasterIdLst>
  <p:sldIdLst>
    <p:sldId id="272" r:id="rId6"/>
    <p:sldId id="256" r:id="rId7"/>
    <p:sldId id="257" r:id="rId8"/>
    <p:sldId id="258" r:id="rId9"/>
    <p:sldId id="261" r:id="rId10"/>
    <p:sldId id="262" r:id="rId11"/>
    <p:sldId id="260" r:id="rId12"/>
    <p:sldId id="263" r:id="rId13"/>
    <p:sldId id="264" r:id="rId14"/>
    <p:sldId id="265" r:id="rId15"/>
    <p:sldId id="269" r:id="rId16"/>
    <p:sldId id="270" r:id="rId17"/>
    <p:sldId id="271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2" r:id="rId27"/>
    <p:sldId id="283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mily Yankova" initials="EY" lastIdx="2" clrIdx="0">
    <p:extLst>
      <p:ext uri="{19B8F6BF-5375-455C-9EA6-DF929625EA0E}">
        <p15:presenceInfo xmlns:p15="http://schemas.microsoft.com/office/powerpoint/2012/main" userId="216dac222507105d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5090F"/>
    <a:srgbClr val="CC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54" autoAdjust="0"/>
    <p:restoredTop sz="94679"/>
  </p:normalViewPr>
  <p:slideViewPr>
    <p:cSldViewPr snapToGrid="0">
      <p:cViewPr varScale="1">
        <p:scale>
          <a:sx n="64" d="100"/>
          <a:sy n="64" d="100"/>
        </p:scale>
        <p:origin x="56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Relationship Id="rId8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858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159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6991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11/27/2020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1029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22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11/27/2020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361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11/27/2020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3408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11/27/2020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333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11/27/2020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9358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3380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59677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A1C10-1518-4E81-AC6A-B662137470D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426968-102F-4946-AD95-5739AB6FEFD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C61413-1572-4350-972F-A3A39A6EE9B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0F5D02-221F-4130-9C25-D447737174F0}" type="datetime1">
              <a:rPr lang="en-GB"/>
              <a:pPr lvl="0"/>
              <a:t>27/11/2020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5D6B-4DD3-4B2B-AD56-7C0F59DAF8B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260B45-50A7-468A-86A4-519D8E66C20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42C796-6704-4A8E-A1E9-604175FAFFA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44781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C7B4B-E604-4E28-A543-B8F58348E8B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67A03-3DC5-4C76-A294-270DDC7AC6A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52EF94-6328-4BDC-A989-9FD360411A8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B16F50-618F-4EAC-8BCE-483A64AE4481}" type="datetime1">
              <a:rPr lang="en-GB"/>
              <a:pPr lvl="0"/>
              <a:t>27/11/2020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EDC8E4-EFD5-4A76-B326-EF51E1747E7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304464-51A0-4E0E-A94F-028205A1C6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ED64F6-F6CC-4551-8844-5D5CDAAC31C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01692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75689-479A-41F2-84C8-A94A63D486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ACC0DE-555A-4FE0-B186-61F899B2573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4D6AFF-2010-464F-9F49-EC2683F87B8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D993A8-B7F2-4450-8C2F-6BEEBF121468}" type="datetime1">
              <a:rPr lang="en-GB"/>
              <a:pPr lvl="0"/>
              <a:t>27/11/2020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F1F65A-936C-4F46-BB6E-4D5271AD352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56EC07-B45E-4722-ABA3-D151505BC70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0B30D2-F98E-4E03-B41A-2A4E9C68DAD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0208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292FE-795B-42A4-B013-169E8433AD5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31F23-815A-4607-9337-5572940BA54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4B6C5B-9AB3-429A-BA37-2CDEDE47CE6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8D4F32-DEF7-4632-917E-DBAF354E5F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13CE7C-62D7-4008-BE92-65FD0FABB765}" type="datetime1">
              <a:rPr lang="en-GB"/>
              <a:pPr lvl="0"/>
              <a:t>27/11/2020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CA8EBA-1757-4C3E-A943-29DF3E2A856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5F8F94-2307-4E38-91E2-4351F04597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BDB16D-BF54-4C5F-A8D6-FAAEA89E897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877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94964-5413-4E60-8F09-E7109E3AE5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52E9E4-D351-438B-A08A-BBF6A2ED5D9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8F295E-5486-4AB1-9683-18B4FAEDC3F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BB830B-7193-4821-A2F4-72F807C0E4E7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64FE78-80E3-4981-AE72-43E633E90FE3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432A3F4-9028-4444-BCA9-B3EC5ECD6E3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F2A1FC-0669-4466-A5B2-BAF2D37865D7}" type="datetime1">
              <a:rPr lang="en-GB"/>
              <a:pPr lvl="0"/>
              <a:t>27/11/2020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77108C-A07D-4101-AD0E-BB7D57E246D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D35263-F466-4557-8D5A-EF9B523DE05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DEF8C4-8544-464A-813A-078929C0915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7012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5CC0B-9A81-49FF-808E-08F1C11D6A0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11C10-2C7C-4B1B-93EB-D14A7AAEB20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BDCD2D-9DFD-4A09-A274-5942535F1B30}" type="datetime1">
              <a:rPr lang="en-GB"/>
              <a:pPr lvl="0"/>
              <a:t>27/11/2020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1F8C2E-8634-470C-8453-2F5CFF16C57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17D3C6-BA29-4A3D-99DD-26EE2A75B54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E455D9-44F6-4E12-85C9-A626F766423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9732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C4932E-2BAF-4A3E-91E8-79E34D4FE3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D55787-177C-4464-8CB9-E1C47E97FC6E}" type="datetime1">
              <a:rPr lang="en-GB"/>
              <a:pPr lvl="0"/>
              <a:t>27/11/2020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547130-3431-426C-82E4-73FC2E9BDF5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1ADDE4-4870-49CC-800C-B4A33F5DDD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73DC5C-3DC4-4FCB-AE2F-188C545861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2827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0393D-FEAD-4A4A-B2E7-5EAFA4950D3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0D991-2102-49E2-B3C8-DDB89E054C3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051DB7-7F83-4ADB-9E63-E7E1F0F874D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86C602-4441-4C9B-BE8B-B50947EADAA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018E57-A81B-447B-8661-70D9060EA1DA}" type="datetime1">
              <a:rPr lang="en-GB"/>
              <a:pPr lvl="0"/>
              <a:t>27/11/2020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3751A5-278C-4E13-91B9-4D07B32D03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547F4D-74EB-4A18-8B0E-5BBEB64554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A2E4B1-2DD6-4579-A569-BF69E9C41FA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1746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CD53F-31BD-461C-AD0E-DA4342B253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9E7B7E-49FC-42F0-903E-E7C06BF06430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99700B-5274-4BF1-9FEB-C7913DE9BF4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3EA24A-E90A-40EB-82F7-9D451AB87A9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A96E82-78EF-4F62-AA93-DEC4EAE79D6C}" type="datetime1">
              <a:rPr lang="en-GB"/>
              <a:pPr lvl="0"/>
              <a:t>27/11/2020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81F1F-099F-4BFB-8EA2-3F704629AD5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782796-C929-42F3-91AE-824199C4053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8E8684-A5B3-476A-8CD0-EB406084A78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3357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FA1B8-FCE9-4DA1-A3AD-DBF36E8ABAE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4919D1-A172-4BF3-94D7-427C3CBA24D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F74AA7-4FE6-4800-8C7D-CA62D309CE7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EDFF39-F9A0-4770-AFA8-8CD5452FEE2B}" type="datetime1">
              <a:rPr lang="en-GB"/>
              <a:pPr lvl="0"/>
              <a:t>27/11/2020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56E2CF-83A6-4E68-AD24-70C6AF2276C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4AA4E1-15FC-4140-813A-43F63E597A9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D75129-890A-463A-9A7A-8C111C53922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5470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8511C6-7170-4669-8471-69047AB8CBAA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3C184E-0B80-437C-AABB-51A35BAB20C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6142DD-1EC2-4E57-913F-041B1277052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297A36-F131-4AB9-9DBC-E7C59691E7B3}" type="datetime1">
              <a:rPr lang="en-GB"/>
              <a:pPr lvl="0"/>
              <a:t>27/11/2020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2AE551-4947-41BC-ABBB-402CCD70F26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EE70AF-3891-4C88-8411-8897823A9E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2649C8-FFCD-4763-87E3-46DCE1FE273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595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11/27/2020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586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76" r:id="rId6"/>
    <p:sldLayoutId id="2147483672" r:id="rId7"/>
    <p:sldLayoutId id="2147483673" r:id="rId8"/>
    <p:sldLayoutId id="2147483674" r:id="rId9"/>
    <p:sldLayoutId id="2147483675" r:id="rId10"/>
    <p:sldLayoutId id="214748367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D972C8-7FCA-4FC6-BC51-ED6EF51EF7B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F91CDA-9B1E-4294-B159-0443AFF3EA0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8357E0-9EFA-4662-802A-90E766A67B0E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201A8D21-D05B-4210-A23E-C72FAE935748}" type="datetime1">
              <a:rPr lang="en-GB"/>
              <a:pPr lvl="0"/>
              <a:t>27/11/2020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F39E02-67F9-4D03-A750-BD72C136441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8B64CE-4CDA-4A28-9950-B9FDDCC9398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1628B468-2E7C-4FD4-8C53-3CB4F622EA0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214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theduran.com/elon-musk-says-robots-will-soon-take-everything-humans-will-rely-universal-basic-income-video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/3.0/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hyperlink" Target="https://arrangiamoci.it/come-si-ricarica-la-carta-paypal" TargetMode="External"/><Relationship Id="rId7" Type="http://schemas.openxmlformats.org/officeDocument/2006/relationships/hyperlink" Target="https://en.wikipedia.org/wiki/Falcon_Heavy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g"/><Relationship Id="rId5" Type="http://schemas.openxmlformats.org/officeDocument/2006/relationships/hyperlink" Target="https://en.wikipedia.org/wiki/SpaceX_CRS-1" TargetMode="External"/><Relationship Id="rId4" Type="http://schemas.openxmlformats.org/officeDocument/2006/relationships/image" Target="../media/image4.jpg"/><Relationship Id="rId9" Type="http://schemas.openxmlformats.org/officeDocument/2006/relationships/hyperlink" Target="https://themindunleashed.com/2017/02/tesla-announces-plans-build-5-gigafactories-meet-demand.html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hyperlink" Target="https://en.wikipedia.org/wiki/Acorn_Archimedes" TargetMode="External"/><Relationship Id="rId7" Type="http://schemas.openxmlformats.org/officeDocument/2006/relationships/hyperlink" Target="https://troysbucket.blogspot.com/2007/10/buckets-list-of-top-20-overlooked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g"/><Relationship Id="rId5" Type="http://schemas.openxmlformats.org/officeDocument/2006/relationships/hyperlink" Target="http://www.dailyclipart.net/clipart/dreamer-face-clip-art/" TargetMode="External"/><Relationship Id="rId4" Type="http://schemas.openxmlformats.org/officeDocument/2006/relationships/image" Target="../media/image8.jp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xpixel.net/Family-Separation-Marriage-Divorce-Before-Divorce-3090056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peneducation.net/2010/12/27/college-graduation-rates-a-bigger-problem-as-college-access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growth-suit-work-bank-economy-1245933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https://www.forbes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E0523B-04E5-419B-95A1-739D5AEDB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67936"/>
            <a:ext cx="3635046" cy="1575391"/>
          </a:xfrm>
        </p:spPr>
        <p:txBody>
          <a:bodyPr>
            <a:normAutofit/>
          </a:bodyPr>
          <a:lstStyle/>
          <a:p>
            <a:r>
              <a:rPr lang="en-GB" sz="3200" i="1" dirty="0"/>
              <a:t>Elon Musk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968E0-7161-4AF4-9338-4C1EFD328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566" y="1971338"/>
            <a:ext cx="3587668" cy="3500265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Introducing the modern workplace, LCBB4003</a:t>
            </a:r>
          </a:p>
          <a:p>
            <a:pPr>
              <a:lnSpc>
                <a:spcPct val="110000"/>
              </a:lnSpc>
            </a:pPr>
            <a:r>
              <a:rPr lang="en-GB" sz="1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Uji Ugochukwu </a:t>
            </a:r>
          </a:p>
          <a:p>
            <a:pPr>
              <a:lnSpc>
                <a:spcPct val="110000"/>
              </a:lnSpc>
            </a:pPr>
            <a:r>
              <a:rPr lang="en-GB" sz="1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Group: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Krum </a:t>
            </a:r>
            <a:r>
              <a:rPr lang="en-GB" sz="1700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Marinov</a:t>
            </a:r>
            <a:r>
              <a:rPr lang="en-GB" sz="1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ID: 1922542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Emili Yankova, ID:1922793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Svetlana Dimitrova, ID:2009654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Vasile Ion, ID:2008476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9C176C3-8AC9-4A48-8E23-12E6111CFC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0371" y="0"/>
            <a:ext cx="79123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9486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2" name="Rectangle 6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C75ADC-CF3F-4359-96F2-0BBEBEF949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92709" y="895448"/>
            <a:ext cx="3619697" cy="19194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i="1" kern="1200" cap="all" spc="3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Elon Musk:</a:t>
            </a:r>
          </a:p>
        </p:txBody>
      </p:sp>
      <p:pic>
        <p:nvPicPr>
          <p:cNvPr id="5" name="Picture 4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AF594C9D-2B4E-4B8C-B306-7BE82681D8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509" r="33825" b="1"/>
          <a:stretch/>
        </p:blipFill>
        <p:spPr>
          <a:xfrm>
            <a:off x="20" y="10"/>
            <a:ext cx="7315180" cy="6857984"/>
          </a:xfrm>
          <a:prstGeom prst="rect">
            <a:avLst/>
          </a:prstGeom>
        </p:spPr>
      </p:pic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153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61BE4951-144F-45F3-92FE-EE84D749F6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32644" y="2146852"/>
            <a:ext cx="3840232" cy="4231055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228600" fontAlgn="auto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The Entrepreneur</a:t>
            </a:r>
          </a:p>
          <a:p>
            <a:pPr marL="342900" marR="0" lvl="0" indent="-228600" fontAlgn="auto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The Businessman</a:t>
            </a:r>
          </a:p>
          <a:p>
            <a:pPr marL="342900" marR="0" lvl="0" indent="-228600" fontAlgn="auto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The Engineer</a:t>
            </a:r>
          </a:p>
          <a:p>
            <a:pPr marL="228600" lvl="1" algn="l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(Biography.com., 2018)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228600" lvl="1" algn="l">
              <a:lnSpc>
                <a:spcPct val="110000"/>
              </a:lnSpc>
            </a:pP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</a:rPr>
              <a:t>Krum </a:t>
            </a:r>
            <a:r>
              <a:rPr lang="en-US" sz="1400" u="sng" dirty="0" err="1">
                <a:latin typeface="Arial" panose="020B0604020202020204" pitchFamily="34" charset="0"/>
                <a:cs typeface="Arial" panose="020B0604020202020204" pitchFamily="34" charset="0"/>
              </a:rPr>
              <a:t>Evstatiev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u="sng" dirty="0" err="1">
                <a:latin typeface="Arial" panose="020B0604020202020204" pitchFamily="34" charset="0"/>
                <a:cs typeface="Arial" panose="020B0604020202020204" pitchFamily="34" charset="0"/>
              </a:rPr>
              <a:t>Marinov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</a:rPr>
              <a:t>, ID: 1922542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874553-6C66-45B6-A2A8-46F6BE3FAEE1}"/>
              </a:ext>
            </a:extLst>
          </p:cNvPr>
          <p:cNvSpPr txBox="1"/>
          <p:nvPr/>
        </p:nvSpPr>
        <p:spPr>
          <a:xfrm>
            <a:off x="4772516" y="6657939"/>
            <a:ext cx="254268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theduran.com/elon-musk-says-robots-will-soon-take-everything-humans-will-rely-universal-basic-income-video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784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8" name="Rectangle 87">
            <a:extLst>
              <a:ext uri="{FF2B5EF4-FFF2-40B4-BE49-F238E27FC236}">
                <a16:creationId xmlns:a16="http://schemas.microsoft.com/office/drawing/2014/main" id="{35A8B9ED-4476-44C5-9209-0146C28B5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936FE9-93A5-447F-BDAE-B8AA5BF25B6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95324" y="871758"/>
            <a:ext cx="4563969" cy="518116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i="1" dirty="0"/>
              <a:t>From zip2 to the outer space-we are changing the world.</a:t>
            </a:r>
          </a:p>
        </p:txBody>
      </p:sp>
      <p:cxnSp>
        <p:nvCxnSpPr>
          <p:cNvPr id="139" name="Straight Connector 89">
            <a:extLst>
              <a:ext uri="{FF2B5EF4-FFF2-40B4-BE49-F238E27FC236}">
                <a16:creationId xmlns:a16="http://schemas.microsoft.com/office/drawing/2014/main" id="{F0C34567-6096-4347-8107-EC8D2AEFA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BDA6793B-1FA0-4034-BC1F-82A4DE3271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223"/>
          <a:stretch/>
        </p:blipFill>
        <p:spPr>
          <a:xfrm>
            <a:off x="6045766" y="1076417"/>
            <a:ext cx="2326574" cy="2181792"/>
          </a:xfrm>
          <a:prstGeom prst="rect">
            <a:avLst/>
          </a:prstGeom>
        </p:spPr>
      </p:pic>
      <p:pic>
        <p:nvPicPr>
          <p:cNvPr id="17" name="Picture 16" descr="A picture containing outdoor, transport, plane, cloudy&#10;&#10;Description automatically generated">
            <a:extLst>
              <a:ext uri="{FF2B5EF4-FFF2-40B4-BE49-F238E27FC236}">
                <a16:creationId xmlns:a16="http://schemas.microsoft.com/office/drawing/2014/main" id="{7F7408EB-A203-46D5-8D4B-3523198853D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5150" r="4500" b="3"/>
          <a:stretch/>
        </p:blipFill>
        <p:spPr>
          <a:xfrm>
            <a:off x="8701739" y="1071687"/>
            <a:ext cx="2386915" cy="2192673"/>
          </a:xfrm>
          <a:prstGeom prst="rect">
            <a:avLst/>
          </a:prstGeom>
        </p:spPr>
      </p:pic>
      <p:pic>
        <p:nvPicPr>
          <p:cNvPr id="8" name="Content Placeholder 7" descr="The tower of the city&#10;&#10;Description automatically generated">
            <a:extLst>
              <a:ext uri="{FF2B5EF4-FFF2-40B4-BE49-F238E27FC236}">
                <a16:creationId xmlns:a16="http://schemas.microsoft.com/office/drawing/2014/main" id="{FD826F6B-C909-4A09-8759-8EE65E99653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7572" b="11150"/>
          <a:stretch/>
        </p:blipFill>
        <p:spPr>
          <a:xfrm>
            <a:off x="6089628" y="3602321"/>
            <a:ext cx="2282712" cy="2183991"/>
          </a:xfrm>
          <a:prstGeom prst="rect">
            <a:avLst/>
          </a:prstGeom>
        </p:spPr>
      </p:pic>
      <p:pic>
        <p:nvPicPr>
          <p:cNvPr id="14" name="Picture 13" descr="A car parked on the side of a building&#10;&#10;Description automatically generated">
            <a:extLst>
              <a:ext uri="{FF2B5EF4-FFF2-40B4-BE49-F238E27FC236}">
                <a16:creationId xmlns:a16="http://schemas.microsoft.com/office/drawing/2014/main" id="{D5C0897E-38B5-4C92-8313-3F2AFC186E5A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1342" r="25706" b="2"/>
          <a:stretch/>
        </p:blipFill>
        <p:spPr>
          <a:xfrm>
            <a:off x="8701739" y="3602321"/>
            <a:ext cx="2330327" cy="2183991"/>
          </a:xfrm>
          <a:prstGeom prst="rect">
            <a:avLst/>
          </a:prstGeom>
        </p:spPr>
      </p:pic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7039C108-ED63-4645-9FC8-D00CC583D3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TextBox 96">
            <a:extLst>
              <a:ext uri="{FF2B5EF4-FFF2-40B4-BE49-F238E27FC236}">
                <a16:creationId xmlns:a16="http://schemas.microsoft.com/office/drawing/2014/main" id="{002D28DF-801E-4A13-B829-A7370F41DEF8}"/>
              </a:ext>
            </a:extLst>
          </p:cNvPr>
          <p:cNvSpPr txBox="1"/>
          <p:nvPr/>
        </p:nvSpPr>
        <p:spPr>
          <a:xfrm>
            <a:off x="315121" y="5804528"/>
            <a:ext cx="6097656" cy="3109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1" algn="l" defTabSz="914400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Krum </a:t>
            </a:r>
            <a:r>
              <a:rPr kumimoji="0" lang="en-US" sz="1400" b="0" i="0" u="sng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Evstatiev</a:t>
            </a:r>
            <a:r>
              <a:rPr kumimoji="0" lang="en-US" sz="1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1400" b="0" i="0" u="sng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Marinov</a:t>
            </a:r>
            <a:r>
              <a:rPr kumimoji="0" lang="en-US" sz="1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ID: 1922542</a:t>
            </a:r>
          </a:p>
        </p:txBody>
      </p:sp>
    </p:spTree>
    <p:extLst>
      <p:ext uri="{BB962C8B-B14F-4D97-AF65-F5344CB8AC3E}">
        <p14:creationId xmlns:p14="http://schemas.microsoft.com/office/powerpoint/2010/main" val="1031963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BA1B9-78DD-4F5D-9D9D-FA1B9FDE7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1131595"/>
            <a:ext cx="10691265" cy="1371030"/>
          </a:xfrm>
        </p:spPr>
        <p:txBody>
          <a:bodyPr/>
          <a:lstStyle/>
          <a:p>
            <a:r>
              <a:rPr lang="en-GB" sz="3200" i="1" dirty="0">
                <a:solidFill>
                  <a:schemeClr val="tx1">
                    <a:lumMod val="95000"/>
                    <a:lumOff val="5000"/>
                  </a:schemeClr>
                </a:solidFill>
                <a:cs typeface="Arial" panose="020B0604020202020204" pitchFamily="34" charset="0"/>
              </a:rPr>
              <a:t>Elon reeve musk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0D15B-28CD-4D47-B35B-7A51009E0B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367" y="1592188"/>
            <a:ext cx="10691265" cy="36360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Born in South Africa 1971</a:t>
            </a:r>
          </a:p>
          <a:p>
            <a:r>
              <a:rPr lang="en-GB" sz="1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(Bibliography.com., 2014)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C9E8BE-B6C6-4011-81C0-C96212D35B08}"/>
              </a:ext>
            </a:extLst>
          </p:cNvPr>
          <p:cNvSpPr txBox="1"/>
          <p:nvPr/>
        </p:nvSpPr>
        <p:spPr>
          <a:xfrm>
            <a:off x="700635" y="5470804"/>
            <a:ext cx="273218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 dirty="0"/>
          </a:p>
        </p:txBody>
      </p:sp>
      <p:pic>
        <p:nvPicPr>
          <p:cNvPr id="8" name="Picture 7" descr="A close up of a computer&#10;&#10;Description automatically generated">
            <a:extLst>
              <a:ext uri="{FF2B5EF4-FFF2-40B4-BE49-F238E27FC236}">
                <a16:creationId xmlns:a16="http://schemas.microsoft.com/office/drawing/2014/main" id="{C665C7F5-DD3C-4F3E-812E-1BB033419F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78085" y="2885725"/>
            <a:ext cx="3472860" cy="2815911"/>
          </a:xfrm>
          <a:prstGeom prst="rect">
            <a:avLst/>
          </a:prstGeom>
        </p:spPr>
      </p:pic>
      <p:pic>
        <p:nvPicPr>
          <p:cNvPr id="14" name="Picture 13" descr="A picture containing drawing&#10;&#10;Description automatically generated">
            <a:extLst>
              <a:ext uri="{FF2B5EF4-FFF2-40B4-BE49-F238E27FC236}">
                <a16:creationId xmlns:a16="http://schemas.microsoft.com/office/drawing/2014/main" id="{DD497C5E-F806-4716-9DA4-ED357CD889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708135" y="878172"/>
            <a:ext cx="2791935" cy="250690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E6FB2EB-98B6-4390-AE15-B1279C57C6B3}"/>
              </a:ext>
            </a:extLst>
          </p:cNvPr>
          <p:cNvSpPr txBox="1"/>
          <p:nvPr/>
        </p:nvSpPr>
        <p:spPr>
          <a:xfrm>
            <a:off x="7281056" y="5723840"/>
            <a:ext cx="142658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 dirty="0"/>
          </a:p>
        </p:txBody>
      </p:sp>
      <p:pic>
        <p:nvPicPr>
          <p:cNvPr id="17" name="Picture 16" descr="A group of people standing in front of a crowd posing for the camera&#10;&#10;Description automatically generated">
            <a:extLst>
              <a:ext uri="{FF2B5EF4-FFF2-40B4-BE49-F238E27FC236}">
                <a16:creationId xmlns:a16="http://schemas.microsoft.com/office/drawing/2014/main" id="{BC608E7B-9282-4FD0-9275-3CE282799B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431897" y="3393720"/>
            <a:ext cx="4136347" cy="223854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64E3E7D-40A1-45B3-BC13-FA179F49393C}"/>
              </a:ext>
            </a:extLst>
          </p:cNvPr>
          <p:cNvSpPr txBox="1"/>
          <p:nvPr/>
        </p:nvSpPr>
        <p:spPr>
          <a:xfrm>
            <a:off x="5595071" y="5748996"/>
            <a:ext cx="1905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C40DBC-E55D-4780-8B90-330B470893B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9410" y="861789"/>
            <a:ext cx="3374505" cy="22621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6B3C723-E42D-4E56-A06B-32D3D1F81DD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86971" y="5790835"/>
            <a:ext cx="2996305" cy="37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820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8" name="Straight Connector 21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23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0" name="Rectangle 25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76848E-B5ED-494C-9250-57536C7DE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2709" y="895448"/>
            <a:ext cx="3619697" cy="19194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1" kern="1200" cap="all" spc="3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childhood</a:t>
            </a:r>
          </a:p>
        </p:txBody>
      </p:sp>
      <p:pic>
        <p:nvPicPr>
          <p:cNvPr id="6" name="Picture Placeholder 5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CA79578D-127D-4B48-9FED-34F181A51B9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168" r="17631" b="-1"/>
          <a:stretch/>
        </p:blipFill>
        <p:spPr>
          <a:xfrm>
            <a:off x="20" y="10"/>
            <a:ext cx="7315180" cy="6857984"/>
          </a:xfrm>
          <a:prstGeom prst="rect">
            <a:avLst/>
          </a:prstGeom>
        </p:spPr>
      </p:pic>
      <p:cxnSp>
        <p:nvCxnSpPr>
          <p:cNvPr id="41" name="Straight Connector 27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153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0F10FC-AAC3-425D-929C-1390FE287F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91572" y="2823015"/>
            <a:ext cx="3581303" cy="3554891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Elon lived with his father after divorce.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At the age of 17 moved to Canada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Later will describe his father as “terrible human being”</a:t>
            </a:r>
          </a:p>
          <a:p>
            <a:r>
              <a:rPr lang="en-US" sz="1500" dirty="0"/>
              <a:t>(Strauss, N., 2017) ( Jason, H., 2018)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500" dirty="0"/>
          </a:p>
          <a:p>
            <a:r>
              <a:rPr lang="en-US" sz="1500" dirty="0"/>
              <a:t> 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Krum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Evstatiev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Marinov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ID: 1922542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115291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0" name="Straight Connector 5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6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2" name="Rectangle 6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B97D03-0319-47E1-8FE6-D3A6D9300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97753"/>
            <a:ext cx="3635046" cy="157539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1" kern="1200" cap="all" spc="3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education</a:t>
            </a:r>
          </a:p>
        </p:txBody>
      </p:sp>
      <p:cxnSp>
        <p:nvCxnSpPr>
          <p:cNvPr id="73" name="Straight Connector 65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E4D292-C216-477B-AA38-C36DCF5B62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5325" y="2710035"/>
            <a:ext cx="3587668" cy="3500265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dirty="0"/>
              <a:t>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Studied in Canada ana USA: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Queens University, Canada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University of Pennsylvania USA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Stanford University, USA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Content Placeholder 5" descr="A picture containing table&#10;&#10;Description automatically generated">
            <a:extLst>
              <a:ext uri="{FF2B5EF4-FFF2-40B4-BE49-F238E27FC236}">
                <a16:creationId xmlns:a16="http://schemas.microsoft.com/office/drawing/2014/main" id="{444B99F9-6511-47F7-AB68-54285DFEC4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08600" y="1105880"/>
            <a:ext cx="6515100" cy="4321683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E89C1327-4195-4406-BE45-353D8674BA50}"/>
              </a:ext>
            </a:extLst>
          </p:cNvPr>
          <p:cNvSpPr txBox="1"/>
          <p:nvPr/>
        </p:nvSpPr>
        <p:spPr>
          <a:xfrm>
            <a:off x="355600" y="6325622"/>
            <a:ext cx="6096000" cy="3109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1" indent="0" algn="l" defTabSz="914400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Krum </a:t>
            </a:r>
            <a:r>
              <a:rPr kumimoji="0" lang="en-US" sz="1400" b="0" i="0" u="sng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Evstatiev</a:t>
            </a:r>
            <a:r>
              <a:rPr kumimoji="0" lang="en-US" sz="1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1400" b="0" i="0" u="sng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Marinov</a:t>
            </a:r>
            <a:r>
              <a:rPr kumimoji="0" lang="en-US" sz="1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ID: 1922542</a:t>
            </a:r>
          </a:p>
        </p:txBody>
      </p:sp>
    </p:spTree>
    <p:extLst>
      <p:ext uri="{BB962C8B-B14F-4D97-AF65-F5344CB8AC3E}">
        <p14:creationId xmlns:p14="http://schemas.microsoft.com/office/powerpoint/2010/main" val="877970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6" name="Straight Connector 5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6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8" name="Rectangle 6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5DE409-881E-4087-B35E-B27C53FCB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390" y="554997"/>
            <a:ext cx="3635132" cy="50435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cap="all" spc="3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                                                                                                                                                                                          </a:t>
            </a:r>
            <a:br>
              <a:rPr lang="en-US" sz="4000" kern="1200" cap="all" spc="3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 cap="all" spc="3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i="1" kern="1200" cap="all" spc="3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first career steps. </a:t>
            </a:r>
            <a:br>
              <a:rPr lang="en-US" sz="4000" kern="1200" cap="all" spc="3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000" kern="1200" cap="all" spc="30" baseline="0" dirty="0">
              <a:solidFill>
                <a:schemeClr val="tx1"/>
              </a:solidFill>
              <a:highlight>
                <a:srgbClr val="FFFF00"/>
              </a:highlight>
              <a:latin typeface="+mj-lt"/>
              <a:ea typeface="+mj-ea"/>
              <a:cs typeface="+mj-cs"/>
            </a:endParaRPr>
          </a:p>
        </p:txBody>
      </p:sp>
      <p:cxnSp>
        <p:nvCxnSpPr>
          <p:cNvPr id="79" name="Straight Connector 64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68972" y="723901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9122CCFB-F700-49BE-84E5-7CB192AF61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4562" y="723900"/>
            <a:ext cx="4150176" cy="2324099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05648A-0B45-4C02-93DD-438F09B91A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81157" y="3368593"/>
            <a:ext cx="5994261" cy="2819789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In 1995 together with his brother launch his first company- ZIP2. 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In 1999  Zip2 was sold for $307 millions cash and $34 millions stock options to a division of Compaq Computers Corporation.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endParaRPr lang="en-US" i="1" dirty="0"/>
          </a:p>
          <a:p>
            <a:pPr marL="342900" indent="-228600">
              <a:buFont typeface="Arial" panose="020B0604020202020204" pitchFamily="34" charset="0"/>
              <a:buChar char="•"/>
            </a:pPr>
            <a:endParaRPr lang="en-US" i="1" dirty="0"/>
          </a:p>
          <a:p>
            <a:pPr marL="342900" indent="-228600">
              <a:buFont typeface="Arial" panose="020B0604020202020204" pitchFamily="34" charset="0"/>
              <a:buChar char="•"/>
            </a:pPr>
            <a:endParaRPr lang="en-US" i="1" dirty="0"/>
          </a:p>
          <a:p>
            <a:pPr algn="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Krum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Evstatiev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Marinov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ID: 1922542</a:t>
            </a:r>
          </a:p>
        </p:txBody>
      </p:sp>
    </p:spTree>
    <p:extLst>
      <p:ext uri="{BB962C8B-B14F-4D97-AF65-F5344CB8AC3E}">
        <p14:creationId xmlns:p14="http://schemas.microsoft.com/office/powerpoint/2010/main" val="1067240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11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13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15">
            <a:extLst>
              <a:ext uri="{FF2B5EF4-FFF2-40B4-BE49-F238E27FC236}">
                <a16:creationId xmlns:a16="http://schemas.microsoft.com/office/drawing/2014/main" id="{DEF92653-5D6D-47E6-8744-0DAF76E04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5E6E4E-FAE3-4877-851E-07EF381FA1D6}"/>
              </a:ext>
            </a:extLst>
          </p:cNvPr>
          <p:cNvSpPr txBox="1"/>
          <p:nvPr/>
        </p:nvSpPr>
        <p:spPr>
          <a:xfrm>
            <a:off x="360680" y="908568"/>
            <a:ext cx="11572240" cy="56377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1999   X.com / PayPal </a:t>
            </a:r>
          </a:p>
          <a:p>
            <a:pPr marL="342900" indent="-34290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2002   SpaceX </a:t>
            </a:r>
          </a:p>
          <a:p>
            <a:pPr marL="342900" indent="-34290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2003   Tesla Motors  	</a:t>
            </a:r>
          </a:p>
          <a:p>
            <a:pPr marL="342900" indent="-34290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2015    </a:t>
            </a:r>
            <a:r>
              <a:rPr lang="en-US" sz="2000" cap="all" spc="3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OpenAI</a:t>
            </a:r>
            <a:r>
              <a:rPr lang="en-US" sz="20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sz="14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(</a:t>
            </a:r>
            <a:r>
              <a:rPr lang="en-US" sz="1400" cap="all" spc="3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openai.com</a:t>
            </a:r>
            <a:r>
              <a:rPr lang="en-US" sz="14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., 2015)</a:t>
            </a:r>
          </a:p>
          <a:p>
            <a:pPr marL="342900" indent="-34290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2016    SolarCity  </a:t>
            </a:r>
          </a:p>
          <a:p>
            <a:pPr marL="342900" indent="-34290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2016    </a:t>
            </a:r>
            <a:r>
              <a:rPr lang="en-US" sz="2000" cap="all" spc="3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Neuralink</a:t>
            </a:r>
            <a:r>
              <a:rPr lang="en-US" sz="20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Corporation </a:t>
            </a:r>
            <a:r>
              <a:rPr lang="en-US" sz="14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(Winker, R., 2017) </a:t>
            </a:r>
          </a:p>
          <a:p>
            <a:pPr marL="342900" indent="-34290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2017    The Boring Company</a:t>
            </a:r>
            <a:endParaRPr lang="en-US" sz="2000" cap="all" spc="3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900" cap="all" spc="30" dirty="0">
                <a:ea typeface="+mj-ea"/>
                <a:cs typeface="Aharoni"/>
              </a:rPr>
              <a:t>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</a:t>
            </a:r>
            <a:r>
              <a:rPr lang="en-US" sz="1400" cap="all" spc="3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  Krum </a:t>
            </a:r>
            <a:r>
              <a:rPr lang="en-US" sz="1400" cap="all" spc="3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evstatiev</a:t>
            </a:r>
            <a:r>
              <a:rPr lang="en-US" sz="1400" cap="all" spc="3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Marinov, ID: 1922542</a:t>
            </a:r>
          </a:p>
        </p:txBody>
      </p:sp>
      <p:cxnSp>
        <p:nvCxnSpPr>
          <p:cNvPr id="25" name="Straight Connector 17">
            <a:extLst>
              <a:ext uri="{FF2B5EF4-FFF2-40B4-BE49-F238E27FC236}">
                <a16:creationId xmlns:a16="http://schemas.microsoft.com/office/drawing/2014/main" id="{21A926A9-9B62-48DD-A56E-C2E86029C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19">
            <a:extLst>
              <a:ext uri="{FF2B5EF4-FFF2-40B4-BE49-F238E27FC236}">
                <a16:creationId xmlns:a16="http://schemas.microsoft.com/office/drawing/2014/main" id="{F1D0CB6C-6FF5-4985-B4B9-2C276BBBF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Shape, arrow&#10;&#10;Description automatically generated">
            <a:extLst>
              <a:ext uri="{FF2B5EF4-FFF2-40B4-BE49-F238E27FC236}">
                <a16:creationId xmlns:a16="http://schemas.microsoft.com/office/drawing/2014/main" id="{350980F5-8791-4CD2-B8AC-31A075FCD0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90861" y="908568"/>
            <a:ext cx="4717110" cy="3211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134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51">
            <a:extLst>
              <a:ext uri="{FF2B5EF4-FFF2-40B4-BE49-F238E27FC236}">
                <a16:creationId xmlns:a16="http://schemas.microsoft.com/office/drawing/2014/main" id="{E53615EE-C559-4E03-999B-5477F1626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FB76AB-CC0B-4424-8331-4E926068B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7"/>
            <a:ext cx="10809426" cy="1362073"/>
          </a:xfrm>
        </p:spPr>
        <p:txBody>
          <a:bodyPr>
            <a:normAutofit/>
          </a:bodyPr>
          <a:lstStyle/>
          <a:p>
            <a:pPr algn="ctr"/>
            <a:r>
              <a:rPr lang="en-GB" sz="3200" i="1" dirty="0"/>
              <a:t>The first leadership theory</a:t>
            </a:r>
            <a:r>
              <a:rPr lang="en-GB" sz="3200" dirty="0"/>
              <a:t>.</a:t>
            </a:r>
          </a:p>
        </p:txBody>
      </p:sp>
      <p:cxnSp>
        <p:nvCxnSpPr>
          <p:cNvPr id="65" name="Straight Connector 53">
            <a:extLst>
              <a:ext uri="{FF2B5EF4-FFF2-40B4-BE49-F238E27FC236}">
                <a16:creationId xmlns:a16="http://schemas.microsoft.com/office/drawing/2014/main" id="{9AEDDB4C-6582-43D5-AF25-99F4AD3A1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7C4FC-6357-417E-8D78-C2DF82BF75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100" y="3089135"/>
            <a:ext cx="6042299" cy="2524939"/>
          </a:xfrm>
        </p:spPr>
        <p:txBody>
          <a:bodyPr>
            <a:normAutofit fontScale="92500" lnSpcReduction="20000"/>
          </a:bodyPr>
          <a:lstStyle/>
          <a:p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Natural-born leaders.</a:t>
            </a:r>
          </a:p>
          <a:p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Ability to raise people.</a:t>
            </a:r>
          </a:p>
          <a:p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Old vs Modern leaders.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Emili Yankova 1922793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87B90D92-3520-46FE-9156-E6F2C3B0E5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567" y="1541326"/>
            <a:ext cx="4076699" cy="1498462"/>
          </a:xfrm>
          <a:prstGeom prst="rect">
            <a:avLst/>
          </a:prstGeom>
        </p:spPr>
      </p:pic>
      <p:cxnSp>
        <p:nvCxnSpPr>
          <p:cNvPr id="66" name="Straight Connector 55">
            <a:extLst>
              <a:ext uri="{FF2B5EF4-FFF2-40B4-BE49-F238E27FC236}">
                <a16:creationId xmlns:a16="http://schemas.microsoft.com/office/drawing/2014/main" id="{AB152A91-2920-4848-A8BC-B15DA324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CC332630-15D6-48F2-B92C-5D83496845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0630" y="1828801"/>
            <a:ext cx="5401211" cy="3441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691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DCF0AB-B07E-4B2A-AB34-3F7B736F3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97753"/>
            <a:ext cx="3635046" cy="157539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i="1" dirty="0"/>
              <a:t>Difference between leadership and manager.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63DF6-5D65-4144-B655-0AEE30DCEE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2710035"/>
            <a:ext cx="3587668" cy="3939243"/>
          </a:xfrm>
        </p:spPr>
        <p:txBody>
          <a:bodyPr>
            <a:norm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is the difference between manager and leader?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Good leadership traits.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make one person good leader?</a:t>
            </a: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Emili Yankova 1922793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0A0FA153-1573-449A-AFE8-4C7CCD20AE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0" y="1261249"/>
            <a:ext cx="6515100" cy="4335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116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5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065A8E-96F0-4561-95E7-4D3505EF0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587" y="907128"/>
            <a:ext cx="6699564" cy="1378871"/>
          </a:xfrm>
        </p:spPr>
        <p:txBody>
          <a:bodyPr>
            <a:normAutofit/>
          </a:bodyPr>
          <a:lstStyle/>
          <a:p>
            <a:r>
              <a:rPr lang="en-GB" i="1" dirty="0"/>
              <a:t>Elon musk- one successful leader. </a:t>
            </a:r>
          </a:p>
        </p:txBody>
      </p:sp>
      <p:cxnSp>
        <p:nvCxnSpPr>
          <p:cNvPr id="67" name="Straight Connector 58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65151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3E80CA-A8B5-45DE-8EFC-6FF6EF6D4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759" y="2469226"/>
            <a:ext cx="6766748" cy="3350095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6200" i="1" dirty="0">
                <a:latin typeface="Arial" panose="020B0604020202020204" pitchFamily="34" charset="0"/>
                <a:cs typeface="Arial" panose="020B0604020202020204" pitchFamily="34" charset="0"/>
              </a:rPr>
              <a:t>Elon Musk one of the most powerful people for 2018. (</a:t>
            </a:r>
            <a:r>
              <a:rPr lang="en-GB" sz="6200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Forbes</a:t>
            </a:r>
            <a:r>
              <a:rPr lang="en-GB" sz="6200" i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>
              <a:lnSpc>
                <a:spcPct val="110000"/>
              </a:lnSpc>
            </a:pPr>
            <a:endParaRPr lang="en-GB" sz="6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6200" i="1" dirty="0">
                <a:latin typeface="Arial" panose="020B0604020202020204" pitchFamily="34" charset="0"/>
                <a:cs typeface="Arial" panose="020B0604020202020204" pitchFamily="34" charset="0"/>
              </a:rPr>
              <a:t>Elon Musk one of the most innovative leaders for 2019.(</a:t>
            </a:r>
            <a:r>
              <a:rPr lang="en-GB" sz="6200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Forbes</a:t>
            </a:r>
            <a:r>
              <a:rPr lang="en-GB" sz="6200" i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>
              <a:lnSpc>
                <a:spcPct val="110000"/>
              </a:lnSpc>
            </a:pPr>
            <a:endParaRPr lang="en-GB" sz="1700" dirty="0"/>
          </a:p>
          <a:p>
            <a:pPr>
              <a:lnSpc>
                <a:spcPct val="110000"/>
              </a:lnSpc>
            </a:pPr>
            <a:endParaRPr lang="en-GB" sz="1700" dirty="0"/>
          </a:p>
          <a:p>
            <a:pPr>
              <a:lnSpc>
                <a:spcPct val="110000"/>
              </a:lnSpc>
            </a:pPr>
            <a:endParaRPr lang="en-GB" sz="1700" dirty="0"/>
          </a:p>
          <a:p>
            <a:pPr>
              <a:lnSpc>
                <a:spcPct val="110000"/>
              </a:lnSpc>
            </a:pPr>
            <a:endParaRPr lang="en-GB" sz="1700" dirty="0"/>
          </a:p>
          <a:p>
            <a:pPr>
              <a:lnSpc>
                <a:spcPct val="110000"/>
              </a:lnSpc>
            </a:pPr>
            <a:endParaRPr lang="en-GB" sz="17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4300" i="1" dirty="0">
                <a:latin typeface="Arial" panose="020B0604020202020204" pitchFamily="34" charset="0"/>
                <a:cs typeface="Arial" panose="020B0604020202020204" pitchFamily="34" charset="0"/>
              </a:rPr>
              <a:t>Emili Yankova 1922793</a:t>
            </a:r>
          </a:p>
        </p:txBody>
      </p:sp>
      <p:cxnSp>
        <p:nvCxnSpPr>
          <p:cNvPr id="68" name="Straight Connector 60">
            <a:extLst>
              <a:ext uri="{FF2B5EF4-FFF2-40B4-BE49-F238E27FC236}">
                <a16:creationId xmlns:a16="http://schemas.microsoft.com/office/drawing/2014/main" id="{CBA3C59D-8641-484F-A35C-361AD7E15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2521"/>
            <a:ext cx="65151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81B4A80F-92B7-4715-A836-E0E505F58D4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50" r="56950"/>
          <a:stretch/>
        </p:blipFill>
        <p:spPr>
          <a:xfrm>
            <a:off x="7470266" y="10"/>
            <a:ext cx="472173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3701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32F12D-9EF8-4028-9002-EEDD310A2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97753"/>
            <a:ext cx="3635046" cy="1575391"/>
          </a:xfrm>
        </p:spPr>
        <p:txBody>
          <a:bodyPr>
            <a:normAutofit/>
          </a:bodyPr>
          <a:lstStyle/>
          <a:p>
            <a:r>
              <a:rPr lang="en-GB" i="1" dirty="0"/>
              <a:t>Elon musk’s personality.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00385-A139-481B-89EF-9DDBDAD05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2710035"/>
            <a:ext cx="3587668" cy="3500265"/>
          </a:xfrm>
        </p:spPr>
        <p:txBody>
          <a:bodyPr>
            <a:norm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INTJ personality. 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Introvert. 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Beautiful mind.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Emili Yankova 1922793</a:t>
            </a:r>
          </a:p>
          <a:p>
            <a:endParaRPr lang="en-GB" dirty="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47C10FE9-925C-4124-B0AF-702465E342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0" y="1534303"/>
            <a:ext cx="6515100" cy="3789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914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21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DABEE2-4FEC-4962-84F8-EE439904A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97753"/>
            <a:ext cx="3635046" cy="1575391"/>
          </a:xfrm>
        </p:spPr>
        <p:txBody>
          <a:bodyPr>
            <a:normAutofit/>
          </a:bodyPr>
          <a:lstStyle/>
          <a:p>
            <a:r>
              <a:rPr lang="en-GB" i="1" dirty="0"/>
              <a:t>Elon Musk as a Leader.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A9CFC-E7A7-454F-8583-781BCCF156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2710035"/>
            <a:ext cx="3587668" cy="3500265"/>
          </a:xfrm>
        </p:spPr>
        <p:txBody>
          <a:bodyPr>
            <a:normAutofit fontScale="92500" lnSpcReduction="10000"/>
          </a:bodyPr>
          <a:lstStyle/>
          <a:p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What kind of leader Elon Musk is?</a:t>
            </a:r>
          </a:p>
          <a:p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Elon Musk leadership traits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Emili Yankova 1922793</a:t>
            </a:r>
          </a:p>
        </p:txBody>
      </p:sp>
      <p:pic>
        <p:nvPicPr>
          <p:cNvPr id="5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F0B3D2F8-64F7-44A5-BA26-9A30C66D6F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1026" y="3"/>
            <a:ext cx="7356199" cy="6857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5156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4" name="Straight Connector 44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4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6" name="Rectangle 4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4B364E0-C9EE-427C-945D-86CC4821E1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1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7" name="Rectangle 50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65E7B0-C173-4DBF-BDAF-01D8BA322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871759"/>
            <a:ext cx="5067300" cy="349704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5400" i="1" dirty="0">
                <a:solidFill>
                  <a:srgbClr val="FFFFFF"/>
                </a:solidFill>
              </a:rPr>
              <a:t>TESLA-A NEW GENERATION OF ENVIRONMENT CARS.</a:t>
            </a:r>
            <a:br>
              <a:rPr lang="en-US" sz="5400" dirty="0">
                <a:solidFill>
                  <a:srgbClr val="FFFFFF"/>
                </a:solidFill>
              </a:rPr>
            </a:br>
            <a:br>
              <a:rPr lang="en-US" sz="5400" dirty="0">
                <a:solidFill>
                  <a:srgbClr val="FFFFFF"/>
                </a:solidFill>
              </a:rPr>
            </a:br>
            <a:br>
              <a:rPr lang="en-US" sz="5400" dirty="0">
                <a:solidFill>
                  <a:srgbClr val="FFFFFF"/>
                </a:solidFill>
              </a:rPr>
            </a:br>
            <a:br>
              <a:rPr lang="en-US" sz="5400" dirty="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Svetlana Dimitrova 2009654</a:t>
            </a: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70559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41E4C3-5F71-461A-A18B-00F0BA580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4" y="897752"/>
            <a:ext cx="3601757" cy="1955927"/>
          </a:xfrm>
        </p:spPr>
        <p:txBody>
          <a:bodyPr>
            <a:normAutofit/>
          </a:bodyPr>
          <a:lstStyle/>
          <a:p>
            <a:r>
              <a:rPr lang="en-GB" i="1" dirty="0"/>
              <a:t>Tesla Gigafactory</a:t>
            </a:r>
            <a:r>
              <a:rPr lang="en-GB" dirty="0"/>
              <a:t>.</a:t>
            </a:r>
          </a:p>
        </p:txBody>
      </p:sp>
      <p:cxnSp>
        <p:nvCxnSpPr>
          <p:cNvPr id="15" name="Straight Connector 1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1D1D8-F9D0-4DFA-95FD-8BE8DDEDBB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373" y="2853679"/>
            <a:ext cx="3613708" cy="3391733"/>
          </a:xfrm>
        </p:spPr>
        <p:txBody>
          <a:bodyPr>
            <a:normAutofit lnSpcReduction="10000"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50 GWh annual battery production by 2020. Enough for 500 000 Tesla cars Powered by renewable energy net zero energy factory.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Svetlana Dimitrova 2009654</a:t>
            </a:r>
          </a:p>
        </p:txBody>
      </p:sp>
      <p:pic>
        <p:nvPicPr>
          <p:cNvPr id="5" name="Picture 4" descr="A picture containing text, grass, outdoor, outdoor object&#10;&#10;Description automatically generated">
            <a:extLst>
              <a:ext uri="{FF2B5EF4-FFF2-40B4-BE49-F238E27FC236}">
                <a16:creationId xmlns:a16="http://schemas.microsoft.com/office/drawing/2014/main" id="{9654A0A2-B707-4F6C-B72B-5D15E12107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35" r="15665"/>
          <a:stretch/>
        </p:blipFill>
        <p:spPr>
          <a:xfrm>
            <a:off x="4876800" y="10"/>
            <a:ext cx="73152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1224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63372-B549-4359-9E75-5529372D5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i="1" dirty="0"/>
              <a:t>Key strategies for successful organization.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ECBA58-8DA4-43D2-A194-E71ED14040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846" y="1497315"/>
            <a:ext cx="8375754" cy="4268486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DF0ABB9-DE2C-4189-A275-EDCEDAF95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235" y="5290326"/>
            <a:ext cx="10691265" cy="3636088"/>
          </a:xfrm>
        </p:spPr>
        <p:txBody>
          <a:bodyPr/>
          <a:lstStyle/>
          <a:p>
            <a:endParaRPr lang="en-GB" dirty="0"/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Svetlana Dimitrova 2009654</a:t>
            </a:r>
          </a:p>
        </p:txBody>
      </p:sp>
    </p:spTree>
    <p:extLst>
      <p:ext uri="{BB962C8B-B14F-4D97-AF65-F5344CB8AC3E}">
        <p14:creationId xmlns:p14="http://schemas.microsoft.com/office/powerpoint/2010/main" val="34454131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ED5662-8175-434E-92AF-12B18CBB6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4" y="897752"/>
            <a:ext cx="3601757" cy="1955927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  <a:r>
              <a:rPr lang="en-GB" dirty="0"/>
              <a:t>.</a:t>
            </a:r>
            <a:endParaRPr lang="en-GB"/>
          </a:p>
        </p:txBody>
      </p:sp>
      <p:cxnSp>
        <p:nvCxnSpPr>
          <p:cNvPr id="22" name="Straight Connector 18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D435A-16E7-475E-A809-D8F04923A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373" y="2853679"/>
            <a:ext cx="3613708" cy="339173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Tesla organization strategies for success include the following areas: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Selling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Service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Supercharger network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Production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endParaRPr lang="en-GB" sz="1600"/>
          </a:p>
          <a:p>
            <a:pPr marL="0" indent="0">
              <a:lnSpc>
                <a:spcPct val="110000"/>
              </a:lnSpc>
              <a:buNone/>
            </a:pP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Vasile Ion 2008476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A93B19F5-0966-43E1-971C-E6B7CC7DDF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37" r="28129"/>
          <a:stretch/>
        </p:blipFill>
        <p:spPr>
          <a:xfrm>
            <a:off x="4876800" y="10"/>
            <a:ext cx="73152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2339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1C4350-31D3-4AEF-A161-ED8AF79E5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899024"/>
            <a:ext cx="3076032" cy="3914947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marL="457200" indent="-457200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3400" i="1" dirty="0"/>
              <a:t>Production</a:t>
            </a:r>
            <a:br>
              <a:rPr lang="en-US" sz="3400" dirty="0"/>
            </a:br>
            <a:br>
              <a:rPr lang="en-US" sz="3400" dirty="0"/>
            </a:b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he company is successful because they are aiming to protect the environment.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400" dirty="0"/>
            </a:b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By making partnerships they succeed.</a:t>
            </a:r>
            <a:br>
              <a:rPr lang="en-US" sz="3400" dirty="0"/>
            </a:br>
            <a:br>
              <a:rPr lang="en-US" sz="3400" dirty="0"/>
            </a:br>
            <a:br>
              <a:rPr lang="en-US" sz="3400" dirty="0"/>
            </a:br>
            <a:br>
              <a:rPr lang="en-US" sz="3400" dirty="0"/>
            </a:br>
            <a:br>
              <a:rPr lang="en-US" sz="3400" dirty="0"/>
            </a:br>
            <a:br>
              <a:rPr lang="en-US" sz="3400" dirty="0"/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Vasile ion 2008476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371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395EFEBF-D529-475B-BD4E-EBEE6A3113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21" b="-1"/>
          <a:stretch/>
        </p:blipFill>
        <p:spPr>
          <a:xfrm>
            <a:off x="4838701" y="0"/>
            <a:ext cx="7575273" cy="6857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8501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1F8AF-0785-49B0-99BD-0AA36D3E8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97753"/>
            <a:ext cx="3635046" cy="1575391"/>
          </a:xfrm>
        </p:spPr>
        <p:txBody>
          <a:bodyPr>
            <a:normAutofit/>
          </a:bodyPr>
          <a:lstStyle/>
          <a:p>
            <a:r>
              <a:rPr lang="en-GB" i="1"/>
              <a:t>Selling.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82BFF-1476-470E-8B69-48318C260E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2710035"/>
            <a:ext cx="3587668" cy="3500265"/>
          </a:xfrm>
        </p:spPr>
        <p:txBody>
          <a:bodyPr>
            <a:normAutofit fontScale="92500" lnSpcReduction="20000"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Tesla is a successful company because they focus on direct sales.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Tesla has succeeded because they are looking after their customers. 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Customers receive 8.6% savings.</a:t>
            </a: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Vasile Ion 2008476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860BB3A9-28BA-48B0-9493-18B662A908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0174" y="1152939"/>
            <a:ext cx="7321826" cy="5277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1067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CF47B2-60CC-4C20-9A7B-38AB39C62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97753"/>
            <a:ext cx="3635046" cy="1575391"/>
          </a:xfrm>
        </p:spPr>
        <p:txBody>
          <a:bodyPr>
            <a:normAutofit/>
          </a:bodyPr>
          <a:lstStyle/>
          <a:p>
            <a:r>
              <a:rPr lang="en-GB" i="1" dirty="0"/>
              <a:t>Services.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FF5AB-09E2-439A-B757-5885907C36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2710035"/>
            <a:ext cx="3587668" cy="3500265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Different services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Faster repairs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Mobile technicians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The services relate to main site which makes the team to work quicker and have better communication.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Vasile Ion 2008476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0C2BDA-F3F9-41AB-A5B8-5534C73550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5278" y="1103244"/>
            <a:ext cx="6722165" cy="4820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0322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485DF3-1B7C-4BFE-B601-2A59F8DD1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97753"/>
            <a:ext cx="3635046" cy="1575391"/>
          </a:xfrm>
        </p:spPr>
        <p:txBody>
          <a:bodyPr>
            <a:normAutofit/>
          </a:bodyPr>
          <a:lstStyle/>
          <a:p>
            <a:r>
              <a:rPr lang="en-GB" sz="3700" i="1" dirty="0"/>
              <a:t>Supercharger network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AFCC4-3D1D-4E95-BDF4-088CDA7F0F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479" y="2646996"/>
            <a:ext cx="3587668" cy="3500265"/>
          </a:xfrm>
        </p:spPr>
        <p:txBody>
          <a:bodyPr>
            <a:normAutofit/>
          </a:bodyPr>
          <a:lstStyle/>
          <a:p>
            <a:r>
              <a:rPr lang="en-GB" dirty="0"/>
              <a:t>Tesla desire to have more supercharges in their centres. </a:t>
            </a:r>
          </a:p>
          <a:p>
            <a:r>
              <a:rPr lang="en-GB" dirty="0"/>
              <a:t>They will be successful as the competitors do not offer this.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Vasile Ion 2008476</a:t>
            </a:r>
          </a:p>
        </p:txBody>
      </p:sp>
      <p:pic>
        <p:nvPicPr>
          <p:cNvPr id="5" name="Picture 4" descr="Chart, map, scatter chart&#10;&#10;Description automatically generated">
            <a:extLst>
              <a:ext uri="{FF2B5EF4-FFF2-40B4-BE49-F238E27FC236}">
                <a16:creationId xmlns:a16="http://schemas.microsoft.com/office/drawing/2014/main" id="{1C8C03AB-367D-4A16-AD46-9F7C477E4B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305" y="897753"/>
            <a:ext cx="6515100" cy="5512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5346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43953D31-F362-4427-A371-5E5E4650EEB1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CD278E76-D78C-468D-9886-1118535A614C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5020888" cy="6491609"/>
          </a:xfrm>
          <a:prstGeom prst="rect">
            <a:avLst/>
          </a:prstGeom>
          <a:solidFill>
            <a:srgbClr val="F2F2F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3870BEA-1BD8-4B4D-BF49-39589126127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94360" y="1209083"/>
            <a:ext cx="3876845" cy="4064928"/>
          </a:xfrm>
        </p:spPr>
        <p:txBody>
          <a:bodyPr>
            <a:normAutofit fontScale="90000"/>
          </a:bodyPr>
          <a:lstStyle/>
          <a:p>
            <a:pPr lvl="0"/>
            <a:r>
              <a:rPr lang="en-GB" sz="3200" i="1" dirty="0">
                <a:latin typeface="Univers Condensed" panose="020B0506020202050204" pitchFamily="34" charset="0"/>
              </a:rPr>
              <a:t>The personality traits of  Elon Musk.</a:t>
            </a:r>
            <a:br>
              <a:rPr lang="en-GB" sz="3200" i="1" dirty="0">
                <a:latin typeface="Univers Condensed" panose="020B0506020202050204" pitchFamily="34" charset="0"/>
              </a:rPr>
            </a:br>
            <a:br>
              <a:rPr lang="en-GB" sz="3200" i="1" dirty="0">
                <a:latin typeface="Univers Condensed" panose="020B0506020202050204" pitchFamily="34" charset="0"/>
              </a:rPr>
            </a:br>
            <a:br>
              <a:rPr lang="en-GB" sz="3200" i="1" dirty="0">
                <a:latin typeface="Univers Condensed" panose="020B0506020202050204" pitchFamily="34" charset="0"/>
              </a:rPr>
            </a:br>
            <a:br>
              <a:rPr lang="en-GB" sz="3200" i="1" dirty="0">
                <a:latin typeface="Univers Condensed" panose="020B0506020202050204" pitchFamily="34" charset="0"/>
              </a:rPr>
            </a:br>
            <a:br>
              <a:rPr lang="en-GB" sz="3200" i="1" dirty="0">
                <a:latin typeface="Univers Condensed" panose="020B0506020202050204" pitchFamily="34" charset="0"/>
              </a:rPr>
            </a:br>
            <a:br>
              <a:rPr lang="en-GB" sz="3200" i="1" dirty="0">
                <a:latin typeface="Univers Condensed" panose="020B0506020202050204" pitchFamily="34" charset="0"/>
              </a:rPr>
            </a:br>
            <a:br>
              <a:rPr lang="en-GB" sz="3200" i="1" dirty="0">
                <a:latin typeface="Univers Condensed" panose="020B0506020202050204" pitchFamily="34" charset="0"/>
              </a:rPr>
            </a:br>
            <a:br>
              <a:rPr lang="en-GB" sz="3200" i="1" dirty="0">
                <a:latin typeface="Univers Condensed" panose="020B0506020202050204" pitchFamily="34" charset="0"/>
              </a:rPr>
            </a:br>
            <a:br>
              <a:rPr lang="en-GB" sz="3200" i="1" dirty="0">
                <a:latin typeface="Univers Condensed" panose="020B0506020202050204" pitchFamily="34" charset="0"/>
              </a:rPr>
            </a:br>
            <a:br>
              <a:rPr lang="en-GB" sz="3200" i="1" dirty="0">
                <a:latin typeface="Univers Condensed" panose="020B0506020202050204" pitchFamily="34" charset="0"/>
              </a:rPr>
            </a:b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Vasile Ion 2008476</a:t>
            </a:r>
          </a:p>
        </p:txBody>
      </p:sp>
      <p:grpSp>
        <p:nvGrpSpPr>
          <p:cNvPr id="5" name="Group 12">
            <a:extLst>
              <a:ext uri="{FF2B5EF4-FFF2-40B4-BE49-F238E27FC236}">
                <a16:creationId xmlns:a16="http://schemas.microsoft.com/office/drawing/2014/main" id="{C55C7C56-2DDC-4610-94AA-35BBB635515C}"/>
              </a:ext>
            </a:extLst>
          </p:cNvPr>
          <p:cNvGrpSpPr/>
          <p:nvPr/>
        </p:nvGrpSpPr>
        <p:grpSpPr>
          <a:xfrm>
            <a:off x="594360" y="73152"/>
            <a:ext cx="1178972" cy="232961"/>
            <a:chOff x="594360" y="73152"/>
            <a:chExt cx="1178972" cy="232961"/>
          </a:xfrm>
        </p:grpSpPr>
        <p:sp>
          <p:nvSpPr>
            <p:cNvPr id="6" name="Rectangle 64">
              <a:extLst>
                <a:ext uri="{FF2B5EF4-FFF2-40B4-BE49-F238E27FC236}">
                  <a16:creationId xmlns:a16="http://schemas.microsoft.com/office/drawing/2014/main" id="{D34FB8E6-C482-490F-B787-10E9226B30F0}"/>
                </a:ext>
              </a:extLst>
            </p:cNvPr>
            <p:cNvSpPr/>
            <p:nvPr/>
          </p:nvSpPr>
          <p:spPr>
            <a:xfrm>
              <a:off x="1094180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Rectangle 66">
              <a:extLst>
                <a:ext uri="{FF2B5EF4-FFF2-40B4-BE49-F238E27FC236}">
                  <a16:creationId xmlns:a16="http://schemas.microsoft.com/office/drawing/2014/main" id="{A867B45E-38D2-4756-B4A6-02923E5BFA75}"/>
                </a:ext>
              </a:extLst>
            </p:cNvPr>
            <p:cNvSpPr/>
            <p:nvPr/>
          </p:nvSpPr>
          <p:spPr>
            <a:xfrm>
              <a:off x="1094180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8" name="Rectangle 64">
              <a:extLst>
                <a:ext uri="{FF2B5EF4-FFF2-40B4-BE49-F238E27FC236}">
                  <a16:creationId xmlns:a16="http://schemas.microsoft.com/office/drawing/2014/main" id="{261B8191-8158-493D-9703-720E36FFCC40}"/>
                </a:ext>
              </a:extLst>
            </p:cNvPr>
            <p:cNvSpPr/>
            <p:nvPr/>
          </p:nvSpPr>
          <p:spPr>
            <a:xfrm>
              <a:off x="969227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9" name="Rectangle 66">
              <a:extLst>
                <a:ext uri="{FF2B5EF4-FFF2-40B4-BE49-F238E27FC236}">
                  <a16:creationId xmlns:a16="http://schemas.microsoft.com/office/drawing/2014/main" id="{90991D3A-5151-4651-AE5B-5395171A237A}"/>
                </a:ext>
              </a:extLst>
            </p:cNvPr>
            <p:cNvSpPr/>
            <p:nvPr/>
          </p:nvSpPr>
          <p:spPr>
            <a:xfrm>
              <a:off x="969227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0" name="Rectangle 64">
              <a:extLst>
                <a:ext uri="{FF2B5EF4-FFF2-40B4-BE49-F238E27FC236}">
                  <a16:creationId xmlns:a16="http://schemas.microsoft.com/office/drawing/2014/main" id="{29133670-42BC-4520-A6EA-3C0AAFBDD22F}"/>
                </a:ext>
              </a:extLst>
            </p:cNvPr>
            <p:cNvSpPr/>
            <p:nvPr/>
          </p:nvSpPr>
          <p:spPr>
            <a:xfrm>
              <a:off x="844274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1" name="Rectangle 66">
              <a:extLst>
                <a:ext uri="{FF2B5EF4-FFF2-40B4-BE49-F238E27FC236}">
                  <a16:creationId xmlns:a16="http://schemas.microsoft.com/office/drawing/2014/main" id="{A6474F3D-3072-4A96-BA53-80DCE3D48078}"/>
                </a:ext>
              </a:extLst>
            </p:cNvPr>
            <p:cNvSpPr/>
            <p:nvPr/>
          </p:nvSpPr>
          <p:spPr>
            <a:xfrm>
              <a:off x="844274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Rectangle 64">
              <a:extLst>
                <a:ext uri="{FF2B5EF4-FFF2-40B4-BE49-F238E27FC236}">
                  <a16:creationId xmlns:a16="http://schemas.microsoft.com/office/drawing/2014/main" id="{36570520-C050-4DE4-BF2A-A77F4AA8AB77}"/>
                </a:ext>
              </a:extLst>
            </p:cNvPr>
            <p:cNvSpPr/>
            <p:nvPr/>
          </p:nvSpPr>
          <p:spPr>
            <a:xfrm>
              <a:off x="719312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3" name="Rectangle 66">
              <a:extLst>
                <a:ext uri="{FF2B5EF4-FFF2-40B4-BE49-F238E27FC236}">
                  <a16:creationId xmlns:a16="http://schemas.microsoft.com/office/drawing/2014/main" id="{4501C6DC-F4FA-485B-B43C-59582609C1E6}"/>
                </a:ext>
              </a:extLst>
            </p:cNvPr>
            <p:cNvSpPr/>
            <p:nvPr/>
          </p:nvSpPr>
          <p:spPr>
            <a:xfrm>
              <a:off x="719312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4" name="Rectangle 64">
              <a:extLst>
                <a:ext uri="{FF2B5EF4-FFF2-40B4-BE49-F238E27FC236}">
                  <a16:creationId xmlns:a16="http://schemas.microsoft.com/office/drawing/2014/main" id="{CA1EA6B7-1F5B-4725-8A47-449CD189A468}"/>
                </a:ext>
              </a:extLst>
            </p:cNvPr>
            <p:cNvSpPr/>
            <p:nvPr/>
          </p:nvSpPr>
          <p:spPr>
            <a:xfrm>
              <a:off x="594360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5" name="Rectangle 66">
              <a:extLst>
                <a:ext uri="{FF2B5EF4-FFF2-40B4-BE49-F238E27FC236}">
                  <a16:creationId xmlns:a16="http://schemas.microsoft.com/office/drawing/2014/main" id="{DE9A1885-5C7B-4C25-A027-FBF37BA8B1AD}"/>
                </a:ext>
              </a:extLst>
            </p:cNvPr>
            <p:cNvSpPr/>
            <p:nvPr/>
          </p:nvSpPr>
          <p:spPr>
            <a:xfrm>
              <a:off x="594360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6" name="Rectangle 64">
              <a:extLst>
                <a:ext uri="{FF2B5EF4-FFF2-40B4-BE49-F238E27FC236}">
                  <a16:creationId xmlns:a16="http://schemas.microsoft.com/office/drawing/2014/main" id="{D2CD2E81-52E8-418A-97CD-9EA767B096DC}"/>
                </a:ext>
              </a:extLst>
            </p:cNvPr>
            <p:cNvSpPr/>
            <p:nvPr/>
          </p:nvSpPr>
          <p:spPr>
            <a:xfrm>
              <a:off x="1718962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7" name="Rectangle 66">
              <a:extLst>
                <a:ext uri="{FF2B5EF4-FFF2-40B4-BE49-F238E27FC236}">
                  <a16:creationId xmlns:a16="http://schemas.microsoft.com/office/drawing/2014/main" id="{C9B7529E-0A2A-40A7-8E65-CE9D0FFDA79E}"/>
                </a:ext>
              </a:extLst>
            </p:cNvPr>
            <p:cNvSpPr/>
            <p:nvPr/>
          </p:nvSpPr>
          <p:spPr>
            <a:xfrm>
              <a:off x="1718962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8" name="Rectangle 64">
              <a:extLst>
                <a:ext uri="{FF2B5EF4-FFF2-40B4-BE49-F238E27FC236}">
                  <a16:creationId xmlns:a16="http://schemas.microsoft.com/office/drawing/2014/main" id="{A0C8285A-39EB-4F11-94D3-E07A7F9B3C0B}"/>
                </a:ext>
              </a:extLst>
            </p:cNvPr>
            <p:cNvSpPr/>
            <p:nvPr/>
          </p:nvSpPr>
          <p:spPr>
            <a:xfrm>
              <a:off x="1594000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9" name="Rectangle 66">
              <a:extLst>
                <a:ext uri="{FF2B5EF4-FFF2-40B4-BE49-F238E27FC236}">
                  <a16:creationId xmlns:a16="http://schemas.microsoft.com/office/drawing/2014/main" id="{16A5B307-8958-4BC6-BE5F-E51CCE35E88B}"/>
                </a:ext>
              </a:extLst>
            </p:cNvPr>
            <p:cNvSpPr/>
            <p:nvPr/>
          </p:nvSpPr>
          <p:spPr>
            <a:xfrm>
              <a:off x="1594000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0" name="Rectangle 64">
              <a:extLst>
                <a:ext uri="{FF2B5EF4-FFF2-40B4-BE49-F238E27FC236}">
                  <a16:creationId xmlns:a16="http://schemas.microsoft.com/office/drawing/2014/main" id="{5F4A0CFE-5E0B-456E-A58F-B5CB432C60E6}"/>
                </a:ext>
              </a:extLst>
            </p:cNvPr>
            <p:cNvSpPr/>
            <p:nvPr/>
          </p:nvSpPr>
          <p:spPr>
            <a:xfrm>
              <a:off x="1469047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1" name="Rectangle 66">
              <a:extLst>
                <a:ext uri="{FF2B5EF4-FFF2-40B4-BE49-F238E27FC236}">
                  <a16:creationId xmlns:a16="http://schemas.microsoft.com/office/drawing/2014/main" id="{B9049F42-D2E4-4DC0-BDF0-0AAE575B380B}"/>
                </a:ext>
              </a:extLst>
            </p:cNvPr>
            <p:cNvSpPr/>
            <p:nvPr/>
          </p:nvSpPr>
          <p:spPr>
            <a:xfrm>
              <a:off x="1469047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2" name="Rectangle 64">
              <a:extLst>
                <a:ext uri="{FF2B5EF4-FFF2-40B4-BE49-F238E27FC236}">
                  <a16:creationId xmlns:a16="http://schemas.microsoft.com/office/drawing/2014/main" id="{5091B7A7-150A-4F0F-A08C-41DB14592BC6}"/>
                </a:ext>
              </a:extLst>
            </p:cNvPr>
            <p:cNvSpPr/>
            <p:nvPr/>
          </p:nvSpPr>
          <p:spPr>
            <a:xfrm>
              <a:off x="1344094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3" name="Rectangle 66">
              <a:extLst>
                <a:ext uri="{FF2B5EF4-FFF2-40B4-BE49-F238E27FC236}">
                  <a16:creationId xmlns:a16="http://schemas.microsoft.com/office/drawing/2014/main" id="{A5C3EAE6-7F33-490B-9EC2-417B4AED8D64}"/>
                </a:ext>
              </a:extLst>
            </p:cNvPr>
            <p:cNvSpPr/>
            <p:nvPr/>
          </p:nvSpPr>
          <p:spPr>
            <a:xfrm>
              <a:off x="1344094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4" name="Rectangle 64">
              <a:extLst>
                <a:ext uri="{FF2B5EF4-FFF2-40B4-BE49-F238E27FC236}">
                  <a16:creationId xmlns:a16="http://schemas.microsoft.com/office/drawing/2014/main" id="{71EC02BE-5593-476C-A702-7F96A1E08FA5}"/>
                </a:ext>
              </a:extLst>
            </p:cNvPr>
            <p:cNvSpPr/>
            <p:nvPr/>
          </p:nvSpPr>
          <p:spPr>
            <a:xfrm>
              <a:off x="1219132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5" name="Rectangle 66">
              <a:extLst>
                <a:ext uri="{FF2B5EF4-FFF2-40B4-BE49-F238E27FC236}">
                  <a16:creationId xmlns:a16="http://schemas.microsoft.com/office/drawing/2014/main" id="{4B4853DB-6984-4746-BEC5-2D03F906B6C4}"/>
                </a:ext>
              </a:extLst>
            </p:cNvPr>
            <p:cNvSpPr/>
            <p:nvPr/>
          </p:nvSpPr>
          <p:spPr>
            <a:xfrm>
              <a:off x="1219132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6" name="Rectangle 34">
            <a:extLst>
              <a:ext uri="{FF2B5EF4-FFF2-40B4-BE49-F238E27FC236}">
                <a16:creationId xmlns:a16="http://schemas.microsoft.com/office/drawing/2014/main" id="{F5AB7DA0-86BD-4049-B558-E8BFD073A29C}"/>
              </a:ext>
            </a:extLst>
          </p:cNvPr>
          <p:cNvSpPr>
            <a:spLocks noMove="1" noResize="1"/>
          </p:cNvSpPr>
          <p:nvPr/>
        </p:nvSpPr>
        <p:spPr>
          <a:xfrm>
            <a:off x="0" y="6501383"/>
            <a:ext cx="12191996" cy="356616"/>
          </a:xfrm>
          <a:prstGeom prst="rect">
            <a:avLst/>
          </a:prstGeom>
          <a:solidFill>
            <a:srgbClr val="26262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7" name="Content Placeholder 2">
            <a:extLst>
              <a:ext uri="{FF2B5EF4-FFF2-40B4-BE49-F238E27FC236}">
                <a16:creationId xmlns:a16="http://schemas.microsoft.com/office/drawing/2014/main" id="{E2830305-C395-45F6-A9A6-12A5338D730C}"/>
              </a:ext>
            </a:extLst>
          </p:cNvPr>
          <p:cNvGrpSpPr/>
          <p:nvPr/>
        </p:nvGrpSpPr>
        <p:grpSpPr>
          <a:xfrm>
            <a:off x="5616025" y="625568"/>
            <a:ext cx="6114107" cy="5284308"/>
            <a:chOff x="5616025" y="625568"/>
            <a:chExt cx="6114107" cy="5284308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1813564E-AEE1-4916-8211-F872DCAF9605}"/>
                </a:ext>
              </a:extLst>
            </p:cNvPr>
            <p:cNvSpPr/>
            <p:nvPr/>
          </p:nvSpPr>
          <p:spPr>
            <a:xfrm>
              <a:off x="7791922" y="625568"/>
              <a:ext cx="1762313" cy="11455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62318"/>
                <a:gd name="f7" fmla="val 1145507"/>
                <a:gd name="f8" fmla="val 190922"/>
                <a:gd name="f9" fmla="val 85479"/>
                <a:gd name="f10" fmla="val 1571396"/>
                <a:gd name="f11" fmla="val 1676839"/>
                <a:gd name="f12" fmla="val 954585"/>
                <a:gd name="f13" fmla="val 1060028"/>
                <a:gd name="f14" fmla="+- 0 0 -90"/>
                <a:gd name="f15" fmla="*/ f3 1 1762318"/>
                <a:gd name="f16" fmla="*/ f4 1 1145507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762318"/>
                <a:gd name="f25" fmla="*/ f21 1 1145507"/>
                <a:gd name="f26" fmla="*/ 0 f22 1"/>
                <a:gd name="f27" fmla="*/ 190922 f21 1"/>
                <a:gd name="f28" fmla="*/ 190922 f22 1"/>
                <a:gd name="f29" fmla="*/ 0 f21 1"/>
                <a:gd name="f30" fmla="*/ 1571396 f22 1"/>
                <a:gd name="f31" fmla="*/ 1762318 f22 1"/>
                <a:gd name="f32" fmla="*/ 954585 f21 1"/>
                <a:gd name="f33" fmla="*/ 1145507 f21 1"/>
                <a:gd name="f34" fmla="+- f23 0 f1"/>
                <a:gd name="f35" fmla="*/ f26 1 1762318"/>
                <a:gd name="f36" fmla="*/ f27 1 1145507"/>
                <a:gd name="f37" fmla="*/ f28 1 1762318"/>
                <a:gd name="f38" fmla="*/ f29 1 1145507"/>
                <a:gd name="f39" fmla="*/ f30 1 1762318"/>
                <a:gd name="f40" fmla="*/ f31 1 1762318"/>
                <a:gd name="f41" fmla="*/ f32 1 1145507"/>
                <a:gd name="f42" fmla="*/ f33 1 1145507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762318" h="1145507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ED7D31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5448" tIns="105448" rIns="105448" bIns="105448" anchor="ctr" anchorCtr="1" compatLnSpc="1">
              <a:noAutofit/>
            </a:bodyPr>
            <a:lstStyle/>
            <a:p>
              <a:pPr marL="0" marR="0" lvl="0" indent="0" algn="ctr" defTabSz="57784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13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Elon Musk is among the best-ranked leaders in the world after he was ranked 25th.</a:t>
              </a:r>
              <a:endPara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0E135A8-A486-42D2-BB64-1B895E865AD6}"/>
                </a:ext>
              </a:extLst>
            </p:cNvPr>
            <p:cNvSpPr/>
            <p:nvPr/>
          </p:nvSpPr>
          <p:spPr>
            <a:xfrm>
              <a:off x="6385209" y="1198321"/>
              <a:ext cx="4575749" cy="457574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575748"/>
                <a:gd name="f4" fmla="val 3404947"/>
                <a:gd name="f5" fmla="val 291247"/>
                <a:gd name="f6" fmla="val 2287874"/>
                <a:gd name="f7" fmla="val 17953569"/>
                <a:gd name="f8" fmla="val 1211326"/>
                <a:gd name="f9" fmla="*/ f0 1 4575748"/>
                <a:gd name="f10" fmla="*/ f1 1 4575748"/>
                <a:gd name="f11" fmla="val f2"/>
                <a:gd name="f12" fmla="val f3"/>
                <a:gd name="f13" fmla="+- f12 0 f11"/>
                <a:gd name="f14" fmla="*/ f13 1 4575748"/>
                <a:gd name="f15" fmla="*/ 0 1 f14"/>
                <a:gd name="f16" fmla="*/ 4575748 1 f14"/>
                <a:gd name="f17" fmla="*/ f15 f9 1"/>
                <a:gd name="f18" fmla="*/ f16 f9 1"/>
                <a:gd name="f19" fmla="*/ f16 f10 1"/>
                <a:gd name="f20" fmla="*/ f15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7" t="f20" r="f18" b="f19"/>
              <a:pathLst>
                <a:path w="4575748" h="4575748">
                  <a:moveTo>
                    <a:pt x="f4" y="f5"/>
                  </a:moveTo>
                  <a:arcTo wR="f6" hR="f6" stAng="f7" swAng="f8"/>
                </a:path>
              </a:pathLst>
            </a:custGeom>
            <a:noFill/>
            <a:ln w="6345" cap="flat">
              <a:solidFill>
                <a:srgbClr val="ED7D31"/>
              </a:solidFill>
              <a:prstDash val="solid"/>
              <a:miter/>
              <a:tailEnd type="arrow"/>
            </a:ln>
          </p:spPr>
          <p:txBody>
            <a:bodyPr lIns="0" tIns="0" rIns="0" bIns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C1489AF-31E4-46A7-8A68-766423A7BCA1}"/>
                </a:ext>
              </a:extLst>
            </p:cNvPr>
            <p:cNvSpPr/>
            <p:nvPr/>
          </p:nvSpPr>
          <p:spPr>
            <a:xfrm>
              <a:off x="9967819" y="2206447"/>
              <a:ext cx="1762313" cy="11455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62318"/>
                <a:gd name="f7" fmla="val 1145507"/>
                <a:gd name="f8" fmla="val 190922"/>
                <a:gd name="f9" fmla="val 85479"/>
                <a:gd name="f10" fmla="val 1571396"/>
                <a:gd name="f11" fmla="val 1676839"/>
                <a:gd name="f12" fmla="val 954585"/>
                <a:gd name="f13" fmla="val 1060028"/>
                <a:gd name="f14" fmla="+- 0 0 -90"/>
                <a:gd name="f15" fmla="*/ f3 1 1762318"/>
                <a:gd name="f16" fmla="*/ f4 1 1145507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762318"/>
                <a:gd name="f25" fmla="*/ f21 1 1145507"/>
                <a:gd name="f26" fmla="*/ 0 f22 1"/>
                <a:gd name="f27" fmla="*/ 190922 f21 1"/>
                <a:gd name="f28" fmla="*/ 190922 f22 1"/>
                <a:gd name="f29" fmla="*/ 0 f21 1"/>
                <a:gd name="f30" fmla="*/ 1571396 f22 1"/>
                <a:gd name="f31" fmla="*/ 1762318 f22 1"/>
                <a:gd name="f32" fmla="*/ 954585 f21 1"/>
                <a:gd name="f33" fmla="*/ 1145507 f21 1"/>
                <a:gd name="f34" fmla="+- f23 0 f1"/>
                <a:gd name="f35" fmla="*/ f26 1 1762318"/>
                <a:gd name="f36" fmla="*/ f27 1 1145507"/>
                <a:gd name="f37" fmla="*/ f28 1 1762318"/>
                <a:gd name="f38" fmla="*/ f29 1 1145507"/>
                <a:gd name="f39" fmla="*/ f30 1 1762318"/>
                <a:gd name="f40" fmla="*/ f31 1 1762318"/>
                <a:gd name="f41" fmla="*/ f32 1 1145507"/>
                <a:gd name="f42" fmla="*/ f33 1 1145507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762318" h="1145507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A5A5A5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5448" tIns="105448" rIns="105448" bIns="105448" anchor="ctr" anchorCtr="1" compatLnSpc="1">
              <a:noAutofit/>
            </a:bodyPr>
            <a:lstStyle/>
            <a:p>
              <a:pPr marL="0" marR="0" lvl="0" indent="0" algn="ctr" defTabSz="57784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13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His trait is INTJ or Architect.</a:t>
              </a:r>
              <a:endPara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043D516-ED72-4949-94C4-7374EF298B36}"/>
                </a:ext>
              </a:extLst>
            </p:cNvPr>
            <p:cNvSpPr/>
            <p:nvPr/>
          </p:nvSpPr>
          <p:spPr>
            <a:xfrm>
              <a:off x="6385209" y="1198321"/>
              <a:ext cx="4575749" cy="457574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575748"/>
                <a:gd name="f4" fmla="val 4570257"/>
                <a:gd name="f5" fmla="val 2446294"/>
                <a:gd name="f6" fmla="val 2287874"/>
                <a:gd name="f7" fmla="val 21838232"/>
                <a:gd name="f8" fmla="val 1359562"/>
                <a:gd name="f9" fmla="*/ f0 1 4575748"/>
                <a:gd name="f10" fmla="*/ f1 1 4575748"/>
                <a:gd name="f11" fmla="val f2"/>
                <a:gd name="f12" fmla="val f3"/>
                <a:gd name="f13" fmla="+- f12 0 f11"/>
                <a:gd name="f14" fmla="*/ f13 1 4575748"/>
                <a:gd name="f15" fmla="*/ 0 1 f14"/>
                <a:gd name="f16" fmla="*/ 4575748 1 f14"/>
                <a:gd name="f17" fmla="*/ f15 f9 1"/>
                <a:gd name="f18" fmla="*/ f16 f9 1"/>
                <a:gd name="f19" fmla="*/ f16 f10 1"/>
                <a:gd name="f20" fmla="*/ f15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7" t="f20" r="f18" b="f19"/>
              <a:pathLst>
                <a:path w="4575748" h="4575748">
                  <a:moveTo>
                    <a:pt x="f4" y="f5"/>
                  </a:moveTo>
                  <a:arcTo wR="f6" hR="f6" stAng="f7" swAng="f8"/>
                </a:path>
              </a:pathLst>
            </a:custGeom>
            <a:noFill/>
            <a:ln w="6345" cap="flat">
              <a:solidFill>
                <a:srgbClr val="A5A5A5"/>
              </a:solidFill>
              <a:prstDash val="solid"/>
              <a:miter/>
              <a:tailEnd type="arrow"/>
            </a:ln>
          </p:spPr>
          <p:txBody>
            <a:bodyPr lIns="0" tIns="0" rIns="0" bIns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A77EDB9-6327-4282-89EB-2DB23BE179A9}"/>
                </a:ext>
              </a:extLst>
            </p:cNvPr>
            <p:cNvSpPr/>
            <p:nvPr/>
          </p:nvSpPr>
          <p:spPr>
            <a:xfrm>
              <a:off x="9136703" y="4764371"/>
              <a:ext cx="1762313" cy="11455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62318"/>
                <a:gd name="f7" fmla="val 1145507"/>
                <a:gd name="f8" fmla="val 190922"/>
                <a:gd name="f9" fmla="val 85479"/>
                <a:gd name="f10" fmla="val 1571396"/>
                <a:gd name="f11" fmla="val 1676839"/>
                <a:gd name="f12" fmla="val 954585"/>
                <a:gd name="f13" fmla="val 1060028"/>
                <a:gd name="f14" fmla="+- 0 0 -90"/>
                <a:gd name="f15" fmla="*/ f3 1 1762318"/>
                <a:gd name="f16" fmla="*/ f4 1 1145507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762318"/>
                <a:gd name="f25" fmla="*/ f21 1 1145507"/>
                <a:gd name="f26" fmla="*/ 0 f22 1"/>
                <a:gd name="f27" fmla="*/ 190922 f21 1"/>
                <a:gd name="f28" fmla="*/ 190922 f22 1"/>
                <a:gd name="f29" fmla="*/ 0 f21 1"/>
                <a:gd name="f30" fmla="*/ 1571396 f22 1"/>
                <a:gd name="f31" fmla="*/ 1762318 f22 1"/>
                <a:gd name="f32" fmla="*/ 954585 f21 1"/>
                <a:gd name="f33" fmla="*/ 1145507 f21 1"/>
                <a:gd name="f34" fmla="+- f23 0 f1"/>
                <a:gd name="f35" fmla="*/ f26 1 1762318"/>
                <a:gd name="f36" fmla="*/ f27 1 1145507"/>
                <a:gd name="f37" fmla="*/ f28 1 1762318"/>
                <a:gd name="f38" fmla="*/ f29 1 1145507"/>
                <a:gd name="f39" fmla="*/ f30 1 1762318"/>
                <a:gd name="f40" fmla="*/ f31 1 1762318"/>
                <a:gd name="f41" fmla="*/ f32 1 1145507"/>
                <a:gd name="f42" fmla="*/ f33 1 1145507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762318" h="1145507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FFC000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5448" tIns="105448" rIns="105448" bIns="105448" anchor="ctr" anchorCtr="1" compatLnSpc="1">
              <a:noAutofit/>
            </a:bodyPr>
            <a:lstStyle/>
            <a:p>
              <a:pPr marL="0" marR="0" lvl="0" indent="0" algn="ctr" defTabSz="57784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13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This personality is defined as intuitive, introvert, well-judging traits, and thinking capabilities.</a:t>
              </a:r>
              <a:endPara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1ABA983-D8F2-44C7-B52C-B543DC76B1F1}"/>
                </a:ext>
              </a:extLst>
            </p:cNvPr>
            <p:cNvSpPr/>
            <p:nvPr/>
          </p:nvSpPr>
          <p:spPr>
            <a:xfrm>
              <a:off x="6385209" y="1198321"/>
              <a:ext cx="4575749" cy="457574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575748"/>
                <a:gd name="f4" fmla="val 2568570"/>
                <a:gd name="f5" fmla="val 4558464"/>
                <a:gd name="f6" fmla="val 2287874"/>
                <a:gd name="f7" fmla="val 4977163"/>
                <a:gd name="f8" fmla="val 845675"/>
                <a:gd name="f9" fmla="*/ f0 1 4575748"/>
                <a:gd name="f10" fmla="*/ f1 1 4575748"/>
                <a:gd name="f11" fmla="val f2"/>
                <a:gd name="f12" fmla="val f3"/>
                <a:gd name="f13" fmla="+- f12 0 f11"/>
                <a:gd name="f14" fmla="*/ f13 1 4575748"/>
                <a:gd name="f15" fmla="*/ 0 1 f14"/>
                <a:gd name="f16" fmla="*/ 4575748 1 f14"/>
                <a:gd name="f17" fmla="*/ f15 f9 1"/>
                <a:gd name="f18" fmla="*/ f16 f9 1"/>
                <a:gd name="f19" fmla="*/ f16 f10 1"/>
                <a:gd name="f20" fmla="*/ f15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7" t="f20" r="f18" b="f19"/>
              <a:pathLst>
                <a:path w="4575748" h="4575748">
                  <a:moveTo>
                    <a:pt x="f4" y="f5"/>
                  </a:moveTo>
                  <a:arcTo wR="f6" hR="f6" stAng="f7" swAng="f8"/>
                </a:path>
              </a:pathLst>
            </a:custGeom>
            <a:noFill/>
            <a:ln w="6345" cap="flat">
              <a:solidFill>
                <a:srgbClr val="FFC000"/>
              </a:solidFill>
              <a:prstDash val="solid"/>
              <a:miter/>
              <a:tailEnd type="arrow"/>
            </a:ln>
          </p:spPr>
          <p:txBody>
            <a:bodyPr lIns="0" tIns="0" rIns="0" bIns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80CA068-F3E0-4D51-A5FF-2DD32AA9854D}"/>
                </a:ext>
              </a:extLst>
            </p:cNvPr>
            <p:cNvSpPr/>
            <p:nvPr/>
          </p:nvSpPr>
          <p:spPr>
            <a:xfrm>
              <a:off x="6447141" y="4764371"/>
              <a:ext cx="1762313" cy="11455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62318"/>
                <a:gd name="f7" fmla="val 1145507"/>
                <a:gd name="f8" fmla="val 190922"/>
                <a:gd name="f9" fmla="val 85479"/>
                <a:gd name="f10" fmla="val 1571396"/>
                <a:gd name="f11" fmla="val 1676839"/>
                <a:gd name="f12" fmla="val 954585"/>
                <a:gd name="f13" fmla="val 1060028"/>
                <a:gd name="f14" fmla="+- 0 0 -90"/>
                <a:gd name="f15" fmla="*/ f3 1 1762318"/>
                <a:gd name="f16" fmla="*/ f4 1 1145507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762318"/>
                <a:gd name="f25" fmla="*/ f21 1 1145507"/>
                <a:gd name="f26" fmla="*/ 0 f22 1"/>
                <a:gd name="f27" fmla="*/ 190922 f21 1"/>
                <a:gd name="f28" fmla="*/ 190922 f22 1"/>
                <a:gd name="f29" fmla="*/ 0 f21 1"/>
                <a:gd name="f30" fmla="*/ 1571396 f22 1"/>
                <a:gd name="f31" fmla="*/ 1762318 f22 1"/>
                <a:gd name="f32" fmla="*/ 954585 f21 1"/>
                <a:gd name="f33" fmla="*/ 1145507 f21 1"/>
                <a:gd name="f34" fmla="+- f23 0 f1"/>
                <a:gd name="f35" fmla="*/ f26 1 1762318"/>
                <a:gd name="f36" fmla="*/ f27 1 1145507"/>
                <a:gd name="f37" fmla="*/ f28 1 1762318"/>
                <a:gd name="f38" fmla="*/ f29 1 1145507"/>
                <a:gd name="f39" fmla="*/ f30 1 1762318"/>
                <a:gd name="f40" fmla="*/ f31 1 1762318"/>
                <a:gd name="f41" fmla="*/ f32 1 1145507"/>
                <a:gd name="f42" fmla="*/ f33 1 1145507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762318" h="1145507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5B9BD5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5448" tIns="105448" rIns="105448" bIns="105448" anchor="ctr" anchorCtr="1" compatLnSpc="1">
              <a:noAutofit/>
            </a:bodyPr>
            <a:lstStyle/>
            <a:p>
              <a:pPr marL="0" marR="0" lvl="0" indent="0" algn="ctr" defTabSz="57784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13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Elon Musk is: optimistic and very critical of himself and others.</a:t>
              </a:r>
              <a:endPara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5CBD8CE-7E3E-40DB-BB0E-4E1E2A4B6F40}"/>
                </a:ext>
              </a:extLst>
            </p:cNvPr>
            <p:cNvSpPr/>
            <p:nvPr/>
          </p:nvSpPr>
          <p:spPr>
            <a:xfrm>
              <a:off x="6385209" y="1198321"/>
              <a:ext cx="4575749" cy="457574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575748"/>
                <a:gd name="f4" fmla="val 242696"/>
                <a:gd name="f5" fmla="val 3313358"/>
                <a:gd name="f6" fmla="val 2287874"/>
                <a:gd name="f7" fmla="val 9202206"/>
                <a:gd name="f8" fmla="val 1359562"/>
                <a:gd name="f9" fmla="*/ f0 1 4575748"/>
                <a:gd name="f10" fmla="*/ f1 1 4575748"/>
                <a:gd name="f11" fmla="val f2"/>
                <a:gd name="f12" fmla="val f3"/>
                <a:gd name="f13" fmla="+- f12 0 f11"/>
                <a:gd name="f14" fmla="*/ f13 1 4575748"/>
                <a:gd name="f15" fmla="*/ 0 1 f14"/>
                <a:gd name="f16" fmla="*/ 4575748 1 f14"/>
                <a:gd name="f17" fmla="*/ f15 f9 1"/>
                <a:gd name="f18" fmla="*/ f16 f9 1"/>
                <a:gd name="f19" fmla="*/ f16 f10 1"/>
                <a:gd name="f20" fmla="*/ f15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7" t="f20" r="f18" b="f19"/>
              <a:pathLst>
                <a:path w="4575748" h="4575748">
                  <a:moveTo>
                    <a:pt x="f4" y="f5"/>
                  </a:moveTo>
                  <a:arcTo wR="f6" hR="f6" stAng="f7" swAng="f8"/>
                </a:path>
              </a:pathLst>
            </a:custGeom>
            <a:noFill/>
            <a:ln w="6345" cap="flat">
              <a:solidFill>
                <a:srgbClr val="5B9BD5"/>
              </a:solidFill>
              <a:prstDash val="solid"/>
              <a:miter/>
              <a:tailEnd type="arrow"/>
            </a:ln>
          </p:spPr>
          <p:txBody>
            <a:bodyPr lIns="0" tIns="0" rIns="0" bIns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17B213A-85C5-4CD7-9C33-273821E0ED21}"/>
                </a:ext>
              </a:extLst>
            </p:cNvPr>
            <p:cNvSpPr/>
            <p:nvPr/>
          </p:nvSpPr>
          <p:spPr>
            <a:xfrm>
              <a:off x="5616025" y="2206447"/>
              <a:ext cx="1762313" cy="11455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62318"/>
                <a:gd name="f7" fmla="val 1145507"/>
                <a:gd name="f8" fmla="val 190922"/>
                <a:gd name="f9" fmla="val 85479"/>
                <a:gd name="f10" fmla="val 1571396"/>
                <a:gd name="f11" fmla="val 1676839"/>
                <a:gd name="f12" fmla="val 954585"/>
                <a:gd name="f13" fmla="val 1060028"/>
                <a:gd name="f14" fmla="+- 0 0 -90"/>
                <a:gd name="f15" fmla="*/ f3 1 1762318"/>
                <a:gd name="f16" fmla="*/ f4 1 1145507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762318"/>
                <a:gd name="f25" fmla="*/ f21 1 1145507"/>
                <a:gd name="f26" fmla="*/ 0 f22 1"/>
                <a:gd name="f27" fmla="*/ 190922 f21 1"/>
                <a:gd name="f28" fmla="*/ 190922 f22 1"/>
                <a:gd name="f29" fmla="*/ 0 f21 1"/>
                <a:gd name="f30" fmla="*/ 1571396 f22 1"/>
                <a:gd name="f31" fmla="*/ 1762318 f22 1"/>
                <a:gd name="f32" fmla="*/ 954585 f21 1"/>
                <a:gd name="f33" fmla="*/ 1145507 f21 1"/>
                <a:gd name="f34" fmla="+- f23 0 f1"/>
                <a:gd name="f35" fmla="*/ f26 1 1762318"/>
                <a:gd name="f36" fmla="*/ f27 1 1145507"/>
                <a:gd name="f37" fmla="*/ f28 1 1762318"/>
                <a:gd name="f38" fmla="*/ f29 1 1145507"/>
                <a:gd name="f39" fmla="*/ f30 1 1762318"/>
                <a:gd name="f40" fmla="*/ f31 1 1762318"/>
                <a:gd name="f41" fmla="*/ f32 1 1145507"/>
                <a:gd name="f42" fmla="*/ f33 1 1145507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762318" h="1145507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70AD47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5448" tIns="105448" rIns="105448" bIns="105448" anchor="ctr" anchorCtr="1" compatLnSpc="1">
              <a:noAutofit/>
            </a:bodyPr>
            <a:lstStyle/>
            <a:p>
              <a:pPr marL="0" marR="0" lvl="0" indent="0" algn="ctr" defTabSz="57784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13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Musk is a good speaker, and he is very inspiring whenever communicating with his workers;</a:t>
              </a:r>
              <a:endPara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230FF168-5088-4AE1-B017-A9295AED1072}"/>
                </a:ext>
              </a:extLst>
            </p:cNvPr>
            <p:cNvSpPr/>
            <p:nvPr/>
          </p:nvSpPr>
          <p:spPr>
            <a:xfrm>
              <a:off x="6385209" y="1198321"/>
              <a:ext cx="4575749" cy="457574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575748"/>
                <a:gd name="f4" fmla="val 550369"/>
                <a:gd name="f5" fmla="val 799437"/>
                <a:gd name="f6" fmla="val 2287874"/>
                <a:gd name="f7" fmla="val 13235105"/>
                <a:gd name="f8" fmla="val 1211326"/>
                <a:gd name="f9" fmla="*/ f0 1 4575748"/>
                <a:gd name="f10" fmla="*/ f1 1 4575748"/>
                <a:gd name="f11" fmla="val f2"/>
                <a:gd name="f12" fmla="val f3"/>
                <a:gd name="f13" fmla="+- f12 0 f11"/>
                <a:gd name="f14" fmla="*/ f13 1 4575748"/>
                <a:gd name="f15" fmla="*/ 0 1 f14"/>
                <a:gd name="f16" fmla="*/ 4575748 1 f14"/>
                <a:gd name="f17" fmla="*/ f15 f9 1"/>
                <a:gd name="f18" fmla="*/ f16 f9 1"/>
                <a:gd name="f19" fmla="*/ f16 f10 1"/>
                <a:gd name="f20" fmla="*/ f15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7" t="f20" r="f18" b="f19"/>
              <a:pathLst>
                <a:path w="4575748" h="4575748">
                  <a:moveTo>
                    <a:pt x="f4" y="f5"/>
                  </a:moveTo>
                  <a:arcTo wR="f6" hR="f6" stAng="f7" swAng="f8"/>
                </a:path>
              </a:pathLst>
            </a:custGeom>
            <a:noFill/>
            <a:ln w="6345" cap="flat">
              <a:solidFill>
                <a:srgbClr val="70AD47"/>
              </a:solidFill>
              <a:prstDash val="solid"/>
              <a:miter/>
              <a:tailEnd type="arrow"/>
            </a:ln>
          </p:spPr>
          <p:txBody>
            <a:bodyPr lIns="0" tIns="0" rIns="0" bIns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87896C-72E9-4FA1-AC72-DEEE628CE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5368" y="2043663"/>
            <a:ext cx="6105194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</a:pPr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925842486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7" ma:contentTypeDescription="Create a new document." ma:contentTypeScope="" ma:versionID="7adcb4638a542ca19a62bceab5490bd9">
  <xsd:schema xmlns:xsd="http://www.w3.org/2001/XMLSchema" xmlns:xs="http://www.w3.org/2001/XMLSchema" xmlns:p="http://schemas.microsoft.com/office/2006/metadata/properties" xmlns:ns3="5e4866c9-5473-4b36-a248-8ce6a7a4bde8" xmlns:ns4="1f9d1f62-2b66-4e13-be38-f795d411800a" targetNamespace="http://schemas.microsoft.com/office/2006/metadata/properties" ma:root="true" ma:fieldsID="6516c1c5c15cc56ef3a680daf9ca887d" ns3:_="" ns4:_="">
    <xsd:import namespace="5e4866c9-5473-4b36-a248-8ce6a7a4bde8"/>
    <xsd:import namespace="1f9d1f62-2b66-4e13-be38-f795d411800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d1f62-2b66-4e13-be38-f795d411800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79DD1E8-44BC-4AB3-A7DD-D773E900F8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4866c9-5473-4b36-a248-8ce6a7a4bde8"/>
    <ds:schemaRef ds:uri="1f9d1f62-2b66-4e13-be38-f795d411800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FF229F4-E9A3-4A4B-AE28-BCD76BB447D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B5A6F36-9080-4869-847D-868E0C7C2FBC}">
  <ds:schemaRefs>
    <ds:schemaRef ds:uri="http://purl.org/dc/elements/1.1/"/>
    <ds:schemaRef ds:uri="http://purl.org/dc/terms/"/>
    <ds:schemaRef ds:uri="1f9d1f62-2b66-4e13-be38-f795d411800a"/>
    <ds:schemaRef ds:uri="http://www.w3.org/XML/1998/namespace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5e4866c9-5473-4b36-a248-8ce6a7a4bde8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910</Words>
  <Application>Microsoft Office PowerPoint</Application>
  <PresentationFormat>Widescreen</PresentationFormat>
  <Paragraphs>136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Calibri Light</vt:lpstr>
      <vt:lpstr>Calisto MT</vt:lpstr>
      <vt:lpstr>Univers Condensed</vt:lpstr>
      <vt:lpstr>Wingdings</vt:lpstr>
      <vt:lpstr>ChronicleVTI</vt:lpstr>
      <vt:lpstr>Office Theme</vt:lpstr>
      <vt:lpstr>Elon Musk </vt:lpstr>
      <vt:lpstr>Elon Musk:</vt:lpstr>
      <vt:lpstr>From zip2 to the outer space-we are changing the world.</vt:lpstr>
      <vt:lpstr>Elon reeve musk  </vt:lpstr>
      <vt:lpstr>childhood</vt:lpstr>
      <vt:lpstr>education</vt:lpstr>
      <vt:lpstr>                                                                                                                                                                                                                first career steps.  </vt:lpstr>
      <vt:lpstr>PowerPoint Presentation</vt:lpstr>
      <vt:lpstr>The first leadership theory.</vt:lpstr>
      <vt:lpstr>Difference between leadership and manager. </vt:lpstr>
      <vt:lpstr>Elon musk- one successful leader. </vt:lpstr>
      <vt:lpstr>Elon musk’s personality. </vt:lpstr>
      <vt:lpstr>Elon Musk as a Leader.</vt:lpstr>
      <vt:lpstr>TESLA-A NEW GENERATION OF ENVIRONMENT CARS.    Svetlana Dimitrova 2009654</vt:lpstr>
      <vt:lpstr>Tesla Gigafactory.</vt:lpstr>
      <vt:lpstr>Key strategies for successful organization.</vt:lpstr>
      <vt:lpstr>Conclusion.</vt:lpstr>
      <vt:lpstr>Production  the company is successful because they are aiming to protect the environment.  By making partnerships they succeed.      Vasile ion 2008476</vt:lpstr>
      <vt:lpstr>Selling.</vt:lpstr>
      <vt:lpstr>Services.</vt:lpstr>
      <vt:lpstr>Supercharger network </vt:lpstr>
      <vt:lpstr>The personality traits of  Elon Musk.          Vasile Ion 2008476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Elon Musk</dc:title>
  <dc:creator>Emily Yankova</dc:creator>
  <cp:lastModifiedBy>Emily Yankova</cp:lastModifiedBy>
  <cp:revision>4</cp:revision>
  <dcterms:created xsi:type="dcterms:W3CDTF">2020-11-25T21:19:45Z</dcterms:created>
  <dcterms:modified xsi:type="dcterms:W3CDTF">2020-11-27T12:55:57Z</dcterms:modified>
</cp:coreProperties>
</file>