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 id="2147483665" r:id="rId3"/>
  </p:sldMasterIdLst>
  <p:notesMasterIdLst>
    <p:notesMasterId r:id="rId20"/>
  </p:notesMasterIdLst>
  <p:sldIdLst>
    <p:sldId id="851" r:id="rId4"/>
    <p:sldId id="930" r:id="rId5"/>
    <p:sldId id="912" r:id="rId6"/>
    <p:sldId id="913" r:id="rId7"/>
    <p:sldId id="915" r:id="rId8"/>
    <p:sldId id="914" r:id="rId9"/>
    <p:sldId id="916" r:id="rId10"/>
    <p:sldId id="917" r:id="rId11"/>
    <p:sldId id="918" r:id="rId12"/>
    <p:sldId id="919" r:id="rId13"/>
    <p:sldId id="931" r:id="rId14"/>
    <p:sldId id="920" r:id="rId15"/>
    <p:sldId id="921" r:id="rId16"/>
    <p:sldId id="922" r:id="rId17"/>
    <p:sldId id="923" r:id="rId18"/>
    <p:sldId id="92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58" d="100"/>
          <a:sy n="58" d="100"/>
        </p:scale>
        <p:origin x="99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9AEF37-4A10-47B4-BE50-C4797461E473}" type="datetimeFigureOut">
              <a:rPr lang="en-GB" smtClean="0"/>
              <a:t>02/08/2021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5A2668-57C8-435C-9244-65EEF4ADAB16}" type="slidenum">
              <a:rPr lang="en-GB" smtClean="0"/>
              <a:t>‹#›</a:t>
            </a:fld>
            <a:endParaRPr lang="en-GB"/>
          </a:p>
        </p:txBody>
      </p:sp>
    </p:spTree>
    <p:extLst>
      <p:ext uri="{BB962C8B-B14F-4D97-AF65-F5344CB8AC3E}">
        <p14:creationId xmlns:p14="http://schemas.microsoft.com/office/powerpoint/2010/main" val="5370173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mindtools.com/pages/article/newTMM_74.htm"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92395D-BC1B-4D1D-949A-52A1A007E086}"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2106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pPr fontAlgn="base"/>
            <a:br>
              <a:rPr lang="en-GB">
                <a:effectLst/>
              </a:rPr>
            </a:br>
            <a:r>
              <a:rPr lang="en-GB" sz="1200" b="1" i="0" kern="1200" err="1">
                <a:solidFill>
                  <a:schemeClr val="tx1"/>
                </a:solidFill>
                <a:effectLst/>
                <a:latin typeface="+mn-lt"/>
                <a:ea typeface="+mn-ea"/>
                <a:cs typeface="+mn-cs"/>
              </a:rPr>
              <a:t>Sirota's</a:t>
            </a:r>
            <a:r>
              <a:rPr lang="en-GB" sz="1200" b="1" i="0" kern="1200">
                <a:solidFill>
                  <a:schemeClr val="tx1"/>
                </a:solidFill>
                <a:effectLst/>
                <a:latin typeface="+mn-lt"/>
                <a:ea typeface="+mn-ea"/>
                <a:cs typeface="+mn-cs"/>
              </a:rPr>
              <a:t> Three-Factor Theory - </a:t>
            </a:r>
            <a:r>
              <a:rPr lang="en-GB" sz="1200" b="0" i="0" kern="1200">
                <a:solidFill>
                  <a:schemeClr val="tx1"/>
                </a:solidFill>
                <a:effectLst/>
                <a:latin typeface="+mn-lt"/>
                <a:ea typeface="+mn-ea"/>
                <a:cs typeface="+mn-cs"/>
              </a:rPr>
              <a:t>The three factors, which together build enthusiasm, are as follows:</a:t>
            </a:r>
          </a:p>
          <a:p>
            <a:pPr fontAlgn="base"/>
            <a:r>
              <a:rPr lang="en-GB" sz="1200" b="0" i="0" kern="1200">
                <a:solidFill>
                  <a:schemeClr val="tx1"/>
                </a:solidFill>
                <a:effectLst/>
                <a:latin typeface="+mn-lt"/>
                <a:ea typeface="+mn-ea"/>
                <a:cs typeface="+mn-cs"/>
              </a:rPr>
              <a:t>Equity/Fairness – People want to be treated fairly at work.</a:t>
            </a:r>
          </a:p>
          <a:p>
            <a:pPr fontAlgn="base"/>
            <a:r>
              <a:rPr lang="en-GB" sz="1200" b="0" i="0" kern="1200">
                <a:solidFill>
                  <a:schemeClr val="tx1"/>
                </a:solidFill>
                <a:effectLst/>
                <a:latin typeface="+mn-lt"/>
                <a:ea typeface="+mn-ea"/>
                <a:cs typeface="+mn-cs"/>
              </a:rPr>
              <a:t>Achievement – People want to do important, useful work, and be recognized for this.</a:t>
            </a:r>
          </a:p>
          <a:p>
            <a:pPr fontAlgn="base"/>
            <a:r>
              <a:rPr lang="en-GB" sz="1200" b="0" i="0" kern="1200">
                <a:solidFill>
                  <a:schemeClr val="tx1"/>
                </a:solidFill>
                <a:effectLst/>
                <a:latin typeface="+mn-lt"/>
                <a:ea typeface="+mn-ea"/>
                <a:cs typeface="+mn-cs"/>
              </a:rPr>
              <a:t>Camaraderie – People want to enjoy good relationships with their co-workers.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i="0" kern="120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The equity factor is very similar to the hygiene factors described by Frederick Herzberg in his </a:t>
            </a:r>
            <a:r>
              <a:rPr lang="en-GB" sz="1200" b="1" i="0" u="sng" kern="1200">
                <a:solidFill>
                  <a:schemeClr val="tx1"/>
                </a:solidFill>
                <a:effectLst/>
                <a:latin typeface="+mn-lt"/>
                <a:ea typeface="+mn-ea"/>
                <a:cs typeface="+mn-cs"/>
                <a:hlinkClick r:id="rId3"/>
              </a:rPr>
              <a:t>Motivation-Hygiene Theory</a:t>
            </a:r>
            <a:endParaRPr lang="en-GB" sz="1200" b="1" i="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2805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r>
              <a:rPr lang="en-GB">
                <a:effectLst/>
              </a:rPr>
              <a:t>Frederick Herzberg (1923-2000)</a:t>
            </a:r>
            <a:br>
              <a:rPr lang="en-GB">
                <a:effectLst/>
              </a:rPr>
            </a:br>
            <a:r>
              <a:rPr lang="en-GB">
                <a:effectLst/>
              </a:rPr>
              <a:t>Frederick </a:t>
            </a:r>
            <a:r>
              <a:rPr lang="en-GB" err="1">
                <a:effectLst/>
              </a:rPr>
              <a:t>Herzber's</a:t>
            </a:r>
            <a:r>
              <a:rPr lang="en-GB">
                <a:effectLst/>
              </a:rPr>
              <a:t> Motivation-Hygiene theory was created to modify Abraham Maslow's Hierarchy of Needs theory. Herzberg decided that there were certain things that were satisfying and unsatisfying, Herzberg's research was based on the question "What do people want from their jobs?".</a:t>
            </a:r>
            <a:br>
              <a:rPr lang="en-GB">
                <a:effectLst/>
              </a:rPr>
            </a:br>
            <a:br>
              <a:rPr lang="en-GB">
                <a:effectLst/>
              </a:rPr>
            </a:br>
            <a:r>
              <a:rPr lang="en-GB">
                <a:effectLst/>
              </a:rPr>
              <a:t>"The factors that lead to positive job attitudes do so </a:t>
            </a:r>
            <a:r>
              <a:rPr lang="en-GB" err="1">
                <a:effectLst/>
              </a:rPr>
              <a:t>beacause</a:t>
            </a:r>
            <a:r>
              <a:rPr lang="en-GB">
                <a:effectLst/>
              </a:rPr>
              <a:t> they satisfy the individuals need for self-actualization in his work ."(Herzberg, 1959)</a:t>
            </a:r>
            <a:br>
              <a:rPr lang="en-GB">
                <a:effectLst/>
              </a:rPr>
            </a:br>
            <a:br>
              <a:rPr lang="en-GB">
                <a:effectLst/>
              </a:rPr>
            </a:br>
            <a:r>
              <a:rPr lang="en-GB">
                <a:effectLst/>
              </a:rPr>
              <a:t>They 5 strong determent's of </a:t>
            </a:r>
            <a:br>
              <a:rPr lang="en-GB">
                <a:effectLst/>
              </a:rPr>
            </a:br>
            <a:r>
              <a:rPr lang="en-GB">
                <a:effectLst/>
              </a:rPr>
              <a:t>job Satisfaction were:</a:t>
            </a:r>
            <a:br>
              <a:rPr lang="en-GB">
                <a:effectLst/>
              </a:rPr>
            </a:br>
            <a:br>
              <a:rPr lang="en-GB">
                <a:effectLst/>
              </a:rPr>
            </a:br>
            <a:r>
              <a:rPr lang="en-GB">
                <a:effectLst/>
              </a:rPr>
              <a:t>•achievement </a:t>
            </a:r>
            <a:br>
              <a:rPr lang="en-GB">
                <a:effectLst/>
              </a:rPr>
            </a:br>
            <a:r>
              <a:rPr lang="en-GB">
                <a:effectLst/>
              </a:rPr>
              <a:t>•recognition </a:t>
            </a:r>
            <a:br>
              <a:rPr lang="en-GB">
                <a:effectLst/>
              </a:rPr>
            </a:br>
            <a:r>
              <a:rPr lang="en-GB">
                <a:effectLst/>
              </a:rPr>
              <a:t>•work itself </a:t>
            </a:r>
            <a:br>
              <a:rPr lang="en-GB">
                <a:effectLst/>
              </a:rPr>
            </a:br>
            <a:r>
              <a:rPr lang="en-GB">
                <a:effectLst/>
              </a:rPr>
              <a:t>•responsibility </a:t>
            </a:r>
            <a:br>
              <a:rPr lang="en-GB">
                <a:effectLst/>
              </a:rPr>
            </a:br>
            <a:r>
              <a:rPr lang="en-GB">
                <a:effectLst/>
              </a:rPr>
              <a:t>•advancement </a:t>
            </a:r>
            <a:br>
              <a:rPr lang="en-GB">
                <a:effectLst/>
              </a:rPr>
            </a:br>
            <a:br>
              <a:rPr lang="en-GB">
                <a:effectLst/>
              </a:rPr>
            </a:br>
            <a:br>
              <a:rPr lang="en-GB">
                <a:effectLst/>
              </a:rPr>
            </a:br>
            <a:r>
              <a:rPr lang="en-GB">
                <a:effectLst/>
              </a:rPr>
              <a:t>This showed that the satisfiers/motivators are centralized around the employees relationship with their job and the </a:t>
            </a:r>
            <a:r>
              <a:rPr lang="en-GB" err="1">
                <a:effectLst/>
              </a:rPr>
              <a:t>dissatisfiers</a:t>
            </a:r>
            <a:r>
              <a:rPr lang="en-GB">
                <a:effectLst/>
              </a:rPr>
              <a:t>/de-motivators happen to be the environment or what the job involves. </a:t>
            </a:r>
            <a:br>
              <a:rPr lang="en-GB">
                <a:effectLst/>
              </a:rPr>
            </a:br>
            <a:br>
              <a:rPr lang="en-GB">
                <a:effectLst/>
              </a:rPr>
            </a:br>
            <a:br>
              <a:rPr lang="en-GB">
                <a:effectLst/>
              </a:rPr>
            </a:br>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93424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effectLst/>
              </a:rPr>
              <a:t>David McClelland's theory of needs was built up showing that there are three types of motivating needs, the need for Power, Affiliation and Achievement.(McClelland, 1961)</a:t>
            </a:r>
            <a:br>
              <a:rPr lang="en-GB">
                <a:effectLst/>
              </a:rPr>
            </a:br>
            <a:r>
              <a:rPr lang="en-GB">
                <a:effectLst/>
              </a:rPr>
              <a:t>Workers who have a need for "power" can be motivated to perform if they are given key positions or power positions. Workers who have a need for "affiliation" are motivated by social recognition as they like to have a good social group in the workplace. Finally workers who have a need for Achievement are motivated by the concept of success but also by the fear of failure.</a:t>
            </a:r>
            <a:endParaRPr lang="en-GB"/>
          </a:p>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47724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r>
              <a:rPr lang="en-GB"/>
              <a:t>Expectancy is the belief that increased effort will lead to increased performance i.e. if I work harder then this will be better. This is affected by such things as: </a:t>
            </a:r>
          </a:p>
          <a:p>
            <a:r>
              <a:rPr lang="en-GB"/>
              <a:t>1.Having the right resources available (e.g. raw materials, time) </a:t>
            </a:r>
          </a:p>
          <a:p>
            <a:r>
              <a:rPr lang="en-GB"/>
              <a:t>2.Having the right skills to do the job </a:t>
            </a:r>
          </a:p>
          <a:p>
            <a:r>
              <a:rPr lang="en-GB"/>
              <a:t>3.Having the necessary support to get the job done (e.g. supervisor support, or correct information on the job)</a:t>
            </a:r>
          </a:p>
          <a:p>
            <a:endParaRPr lang="en-GB"/>
          </a:p>
          <a:p>
            <a:r>
              <a:rPr lang="en-GB"/>
              <a:t>Instrumentality is the belief that if you perform well that a valued outcome will be received. The degree to which a first level outcome will lead to the second level outcome. i.e. if I do a good job, there is something in it for me. This is affected by such things as: </a:t>
            </a:r>
          </a:p>
          <a:p>
            <a:r>
              <a:rPr lang="en-GB"/>
              <a:t>1.Clear understanding of the relationship between performance and outcomes – e.g. the rules of the reward 'game' </a:t>
            </a:r>
          </a:p>
          <a:p>
            <a:r>
              <a:rPr lang="en-GB"/>
              <a:t>2.Trust in the people who will take the decisions on who gets what outcome </a:t>
            </a:r>
          </a:p>
          <a:p>
            <a:r>
              <a:rPr lang="en-GB"/>
              <a:t>3.Transparency of the process that decides who gets what outcome</a:t>
            </a:r>
          </a:p>
          <a:p>
            <a:endParaRPr lang="en-GB"/>
          </a:p>
          <a:p>
            <a:r>
              <a:rPr lang="en-GB"/>
              <a:t>Valence is the importance that the individual places upon the expected outcome. For the valence to be positive, the person must prefer attaining the outcome to not attaining it. For example, if someone is mainly motivated by money, he or she might not value offers of additional time off. </a:t>
            </a:r>
          </a:p>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8857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7225" cy="3349625"/>
          </a:xfrm>
        </p:spPr>
      </p:sp>
      <p:sp>
        <p:nvSpPr>
          <p:cNvPr id="3" name="Notes Placeholder 2"/>
          <p:cNvSpPr>
            <a:spLocks noGrp="1"/>
          </p:cNvSpPr>
          <p:nvPr>
            <p:ph type="body" idx="1"/>
          </p:nvPr>
        </p:nvSpPr>
        <p:spPr/>
        <p:txBody>
          <a:bodyPr/>
          <a:lstStyle/>
          <a:p>
            <a:r>
              <a:rPr lang="en-GB">
                <a:effectLst/>
              </a:rPr>
              <a:t>Victor Vroom </a:t>
            </a:r>
            <a:br>
              <a:rPr lang="en-GB">
                <a:effectLst/>
              </a:rPr>
            </a:br>
            <a:r>
              <a:rPr lang="en-GB">
                <a:effectLst/>
              </a:rPr>
              <a:t>(1932-Present)</a:t>
            </a:r>
            <a:br>
              <a:rPr lang="en-GB">
                <a:effectLst/>
              </a:rPr>
            </a:br>
            <a:r>
              <a:rPr lang="en-GB">
                <a:effectLst/>
              </a:rPr>
              <a:t>Victor Vroom's Expectancy theory showed that the sum of "</a:t>
            </a:r>
            <a:r>
              <a:rPr lang="en-GB" err="1">
                <a:effectLst/>
              </a:rPr>
              <a:t>valency</a:t>
            </a:r>
            <a:r>
              <a:rPr lang="en-GB">
                <a:effectLst/>
              </a:rPr>
              <a:t> x expectancy is motivation".(Vroom, 1964) </a:t>
            </a:r>
            <a:br>
              <a:rPr lang="en-GB">
                <a:effectLst/>
              </a:rPr>
            </a:br>
            <a:r>
              <a:rPr lang="en-GB">
                <a:effectLst/>
              </a:rPr>
              <a:t>To explain this in simple terms expectancy theory says that an employee can be motivated to perform better when their is a belief that the better performance will lead to good performance appraisal and that this shall result into realization of personal goal in form of some reward. This leads us to the realisation that motivation causes an action which causes results which means there will be satisfaction in form of a reward.</a:t>
            </a:r>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6227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02/08/2021</a:t>
            </a:fld>
            <a:endParaRPr lang="en-GB"/>
          </a:p>
        </p:txBody>
      </p:sp>
      <p:sp>
        <p:nvSpPr>
          <p:cNvPr id="5" name="Footer Placeholder 4"/>
          <p:cNvSpPr>
            <a:spLocks noGrp="1"/>
          </p:cNvSpPr>
          <p:nvPr>
            <p:ph type="ftr" sz="quarter" idx="11"/>
          </p:nvPr>
        </p:nvSpPr>
        <p:spPr>
          <a:xfrm>
            <a:off x="4175787" y="6461783"/>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615133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21" y="365127"/>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21"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44175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1" y="1470583"/>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3" y="1470583"/>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1597660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3"/>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3" y="6525344"/>
            <a:ext cx="1294837" cy="218522"/>
          </a:xfrm>
        </p:spPr>
        <p:txBody>
          <a:bodyPr/>
          <a:lstStyle/>
          <a:p>
            <a:fld id="{9C64F3F4-CE19-49F8-9EF4-FF4EE52031C2}" type="datetimeFigureOut">
              <a:rPr lang="en-GB" smtClean="0"/>
              <a:t>02/08/2021</a:t>
            </a:fld>
            <a:endParaRPr lang="en-GB"/>
          </a:p>
        </p:txBody>
      </p:sp>
      <p:sp>
        <p:nvSpPr>
          <p:cNvPr id="5" name="Footer Placeholder 4"/>
          <p:cNvSpPr>
            <a:spLocks noGrp="1"/>
          </p:cNvSpPr>
          <p:nvPr>
            <p:ph type="ftr" sz="quarter" idx="11"/>
          </p:nvPr>
        </p:nvSpPr>
        <p:spPr>
          <a:xfrm>
            <a:off x="5519936" y="638133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94307828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825">
                <a:solidFill>
                  <a:schemeClr val="tx1">
                    <a:tint val="75000"/>
                  </a:schemeClr>
                </a:solidFill>
              </a:defRPr>
            </a:lvl1pPr>
          </a:lstStyle>
          <a:p>
            <a:fld id="{9C64F3F4-CE19-49F8-9EF4-FF4EE52031C2}" type="datetimeFigureOut">
              <a:rPr lang="en-GB" smtClean="0"/>
              <a:pPr/>
              <a:t>02/08/2021</a:t>
            </a:fld>
            <a:endParaRPr lang="en-GB"/>
          </a:p>
        </p:txBody>
      </p:sp>
      <p:sp>
        <p:nvSpPr>
          <p:cNvPr id="6" name="Slide Number Placeholder 5"/>
          <p:cNvSpPr>
            <a:spLocks noGrp="1"/>
          </p:cNvSpPr>
          <p:nvPr>
            <p:ph type="sldNum" sz="quarter" idx="4"/>
          </p:nvPr>
        </p:nvSpPr>
        <p:spPr>
          <a:xfrm>
            <a:off x="10608501" y="6380975"/>
            <a:ext cx="973899"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pPr/>
              <a:t>‹#›</a:t>
            </a:fld>
            <a:endParaRPr lang="en-GB"/>
          </a:p>
        </p:txBody>
      </p:sp>
    </p:spTree>
    <p:extLst>
      <p:ext uri="{BB962C8B-B14F-4D97-AF65-F5344CB8AC3E}">
        <p14:creationId xmlns:p14="http://schemas.microsoft.com/office/powerpoint/2010/main" val="220380901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7"/>
            <a:ext cx="11557263"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3"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8000886"/>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1" y="1470583"/>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06696315"/>
      </p:ext>
    </p:extLst>
  </p:cSld>
  <p:clrMap bg1="lt1" tx1="dk1" bg2="lt2" tx2="dk2" accent1="accent1" accent2="accent2" accent3="accent3" accent4="accent4" accent5="accent5" accent6="accent6" hlink="hlink" folHlink="folHlink"/>
  <p:sldLayoutIdLst>
    <p:sldLayoutId id="2147483666" r:id="rId1"/>
    <p:sldLayoutId id="214748366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448657" y="2024014"/>
            <a:ext cx="4418553" cy="1122502"/>
          </a:xfr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defRPr/>
            </a:pPr>
            <a:endParaRPr lang="en-GB" sz="3300">
              <a:solidFill>
                <a:prstClr val="white"/>
              </a:solidFill>
              <a:latin typeface="Calibri Light" panose="020F0302020204030204"/>
            </a:endParaRPr>
          </a:p>
        </p:txBody>
      </p:sp>
      <p:sp>
        <p:nvSpPr>
          <p:cNvPr id="11" name="Rectangle 5"/>
          <p:cNvSpPr>
            <a:spLocks noChangeArrowheads="1"/>
          </p:cNvSpPr>
          <p:nvPr/>
        </p:nvSpPr>
        <p:spPr bwMode="auto">
          <a:xfrm>
            <a:off x="1524001" y="938046"/>
            <a:ext cx="49" cy="181308"/>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3093" rIns="0" bIns="-13093" numCol="1" anchor="ctr" anchorCtr="0" compatLnSpc="1">
            <a:prstTxWarp prst="textNoShape">
              <a:avLst/>
            </a:prstTxWarp>
            <a:spAutoFit/>
          </a:bodyPr>
          <a:lstStyle/>
          <a:p>
            <a:pPr defTabSz="685800" eaLnBrk="0" fontAlgn="base" hangingPunct="0">
              <a:spcBef>
                <a:spcPct val="0"/>
              </a:spcBef>
              <a:spcAft>
                <a:spcPct val="0"/>
              </a:spcAft>
              <a:defRPr/>
            </a:pPr>
            <a:endParaRPr lang="cy-GB" altLang="en-US" sz="1350">
              <a:solidFill>
                <a:prstClr val="black"/>
              </a:solidFill>
              <a:latin typeface="Arial" panose="020B0604020202020204" pitchFamily="34" charset="0"/>
            </a:endParaRPr>
          </a:p>
        </p:txBody>
      </p:sp>
      <p:sp>
        <p:nvSpPr>
          <p:cNvPr id="7" name="TextBox 6">
            <a:extLst>
              <a:ext uri="{FF2B5EF4-FFF2-40B4-BE49-F238E27FC236}">
                <a16:creationId xmlns:a16="http://schemas.microsoft.com/office/drawing/2014/main" id="{10E87453-715C-4E35-B532-98A21A47FB71}"/>
              </a:ext>
            </a:extLst>
          </p:cNvPr>
          <p:cNvSpPr txBox="1"/>
          <p:nvPr/>
        </p:nvSpPr>
        <p:spPr>
          <a:xfrm>
            <a:off x="3722183" y="2307543"/>
            <a:ext cx="5452946" cy="2354491"/>
          </a:xfrm>
          <a:prstGeom prst="rect">
            <a:avLst/>
          </a:prstGeom>
          <a:noFill/>
        </p:spPr>
        <p:txBody>
          <a:bodyPr wrap="square" lIns="68580" tIns="34290" rIns="68580" bIns="34290" rtlCol="0" anchor="t">
            <a:spAutoFit/>
          </a:bodyPr>
          <a:lstStyle/>
          <a:p>
            <a:pPr algn="ctr" defTabSz="685800">
              <a:defRPr/>
            </a:pPr>
            <a:r>
              <a:rPr lang="en-GB" sz="4050" b="1" dirty="0">
                <a:solidFill>
                  <a:prstClr val="white"/>
                </a:solidFill>
                <a:latin typeface="Calibri" panose="020F0502020204030204"/>
              </a:rPr>
              <a:t>Leadership and Authenticity</a:t>
            </a:r>
          </a:p>
          <a:p>
            <a:pPr algn="ctr" defTabSz="685800">
              <a:defRPr/>
            </a:pPr>
            <a:r>
              <a:rPr lang="en-GB" sz="4050" b="1" dirty="0">
                <a:solidFill>
                  <a:prstClr val="white"/>
                </a:solidFill>
                <a:latin typeface="Calibri" panose="020F0502020204030204"/>
              </a:rPr>
              <a:t>WAST Day 3</a:t>
            </a:r>
          </a:p>
          <a:p>
            <a:pPr algn="ctr">
              <a:defRPr/>
            </a:pPr>
            <a:r>
              <a:rPr lang="en-GB" sz="2700" b="1" dirty="0">
                <a:solidFill>
                  <a:prstClr val="white"/>
                </a:solidFill>
                <a:latin typeface="Calibri" panose="020F0502020204030204"/>
                <a:cs typeface="Calibri"/>
              </a:rPr>
              <a:t>BMPF7021</a:t>
            </a:r>
          </a:p>
        </p:txBody>
      </p:sp>
    </p:spTree>
    <p:extLst>
      <p:ext uri="{BB962C8B-B14F-4D97-AF65-F5344CB8AC3E}">
        <p14:creationId xmlns:p14="http://schemas.microsoft.com/office/powerpoint/2010/main" val="3957970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29BB8-F9E5-4A99-B07B-D932881F02B0}"/>
              </a:ext>
            </a:extLst>
          </p:cNvPr>
          <p:cNvSpPr>
            <a:spLocks noGrp="1"/>
          </p:cNvSpPr>
          <p:nvPr>
            <p:ph type="title"/>
          </p:nvPr>
        </p:nvSpPr>
        <p:spPr>
          <a:xfrm>
            <a:off x="1841649" y="857223"/>
            <a:ext cx="4048627" cy="857250"/>
          </a:xfrm>
        </p:spPr>
        <p:txBody>
          <a:bodyPr>
            <a:normAutofit fontScale="90000"/>
          </a:bodyPr>
          <a:lstStyle/>
          <a:p>
            <a:r>
              <a:rPr lang="en-GB" b="1">
                <a:solidFill>
                  <a:srgbClr val="205867"/>
                </a:solidFill>
              </a:rPr>
              <a:t>Leadership and motivation</a:t>
            </a:r>
          </a:p>
        </p:txBody>
      </p:sp>
      <p:pic>
        <p:nvPicPr>
          <p:cNvPr id="4" name="Picture 4" descr="Text&#10;&#10;Description automatically generated">
            <a:extLst>
              <a:ext uri="{FF2B5EF4-FFF2-40B4-BE49-F238E27FC236}">
                <a16:creationId xmlns:a16="http://schemas.microsoft.com/office/drawing/2014/main" id="{59D6A3C5-6CA4-40A3-AD56-9C9921A10A35}"/>
              </a:ext>
            </a:extLst>
          </p:cNvPr>
          <p:cNvPicPr>
            <a:picLocks noGrp="1" noChangeAspect="1"/>
          </p:cNvPicPr>
          <p:nvPr>
            <p:ph idx="1"/>
          </p:nvPr>
        </p:nvPicPr>
        <p:blipFill>
          <a:blip r:embed="rId2"/>
          <a:stretch>
            <a:fillRect/>
          </a:stretch>
        </p:blipFill>
        <p:spPr>
          <a:xfrm>
            <a:off x="6094338" y="859257"/>
            <a:ext cx="4281299" cy="4276287"/>
          </a:xfrm>
        </p:spPr>
      </p:pic>
      <p:pic>
        <p:nvPicPr>
          <p:cNvPr id="3" name="Picture 4">
            <a:extLst>
              <a:ext uri="{FF2B5EF4-FFF2-40B4-BE49-F238E27FC236}">
                <a16:creationId xmlns:a16="http://schemas.microsoft.com/office/drawing/2014/main" id="{A58A5D4A-0B72-471E-808C-BA8934A8DF9A}"/>
              </a:ext>
            </a:extLst>
          </p:cNvPr>
          <p:cNvPicPr>
            <a:picLocks noChangeAspect="1"/>
          </p:cNvPicPr>
          <p:nvPr/>
        </p:nvPicPr>
        <p:blipFill>
          <a:blip r:embed="rId3"/>
          <a:stretch>
            <a:fillRect/>
          </a:stretch>
        </p:blipFill>
        <p:spPr>
          <a:xfrm>
            <a:off x="2305494" y="2512153"/>
            <a:ext cx="3294763" cy="1660914"/>
          </a:xfrm>
          <a:prstGeom prst="rect">
            <a:avLst/>
          </a:prstGeom>
        </p:spPr>
      </p:pic>
    </p:spTree>
    <p:extLst>
      <p:ext uri="{BB962C8B-B14F-4D97-AF65-F5344CB8AC3E}">
        <p14:creationId xmlns:p14="http://schemas.microsoft.com/office/powerpoint/2010/main" val="2818036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1897801" y="287830"/>
            <a:ext cx="8344857" cy="1323439"/>
          </a:xfrm>
          <a:prstGeom prst="rect">
            <a:avLst/>
          </a:prstGeom>
          <a:noFill/>
          <a:ln w="9525">
            <a:noFill/>
            <a:miter lim="800000"/>
            <a:headEnd/>
            <a:tailEnd/>
          </a:ln>
        </p:spPr>
        <p:txBody>
          <a:bodyPr wrap="square" lIns="91440" tIns="45720" rIns="91440" bIns="45720" anchor="t">
            <a:spAutoFit/>
          </a:bodyPr>
          <a:lstStyle/>
          <a:p>
            <a:pPr fontAlgn="base">
              <a:spcBef>
                <a:spcPct val="0"/>
              </a:spcBef>
              <a:spcAft>
                <a:spcPct val="0"/>
              </a:spcAft>
              <a:defRPr/>
            </a:pPr>
            <a:r>
              <a:rPr lang="en-GB" sz="4000" b="1" i="1">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Human Resources approach</a:t>
            </a:r>
            <a:r>
              <a:rPr lang="en-GB" sz="4000" b="1">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  </a:t>
            </a:r>
            <a:endParaRPr lang="en-US" sz="4000" b="1">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endParaRPr>
          </a:p>
        </p:txBody>
      </p:sp>
      <p:sp>
        <p:nvSpPr>
          <p:cNvPr id="5" name="Rectangle 3"/>
          <p:cNvSpPr txBox="1">
            <a:spLocks noChangeArrowheads="1"/>
          </p:cNvSpPr>
          <p:nvPr/>
        </p:nvSpPr>
        <p:spPr>
          <a:xfrm>
            <a:off x="1897867" y="1945100"/>
            <a:ext cx="7500938" cy="2628900"/>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76288" lvl="1" indent="-433388">
              <a:buNone/>
            </a:pPr>
            <a:r>
              <a:rPr lang="en-US" altLang="en-US">
                <a:solidFill>
                  <a:prstClr val="black"/>
                </a:solidFill>
                <a:latin typeface="Myriad Pro"/>
              </a:rPr>
              <a:t>Popular in the late 1950s through the 1960s</a:t>
            </a:r>
          </a:p>
          <a:p>
            <a:pPr marL="776288" lvl="1" indent="-433388">
              <a:buNone/>
            </a:pPr>
            <a:endParaRPr lang="en-US" altLang="en-US">
              <a:solidFill>
                <a:prstClr val="black"/>
              </a:solidFill>
              <a:latin typeface="Myriad Pro"/>
            </a:endParaRPr>
          </a:p>
          <a:p>
            <a:pPr marL="776288" lvl="1" indent="-433388">
              <a:buNone/>
            </a:pPr>
            <a:r>
              <a:rPr lang="en-US" altLang="en-US">
                <a:solidFill>
                  <a:prstClr val="black"/>
                </a:solidFill>
                <a:latin typeface="Myriad Pro"/>
              </a:rPr>
              <a:t>Based on the work of </a:t>
            </a:r>
            <a:r>
              <a:rPr lang="en-US" altLang="en-US" b="1">
                <a:solidFill>
                  <a:prstClr val="black"/>
                </a:solidFill>
                <a:latin typeface="Myriad Pro"/>
              </a:rPr>
              <a:t>Douglas McGregor </a:t>
            </a:r>
            <a:r>
              <a:rPr lang="en-US" altLang="en-US">
                <a:solidFill>
                  <a:prstClr val="black"/>
                </a:solidFill>
                <a:latin typeface="Myriad Pro"/>
              </a:rPr>
              <a:t>(</a:t>
            </a:r>
            <a:r>
              <a:rPr lang="en-US" altLang="en-US" i="1">
                <a:solidFill>
                  <a:prstClr val="black"/>
                </a:solidFill>
                <a:latin typeface="Myriad Pro"/>
              </a:rPr>
              <a:t>The Human Side of Enterprise</a:t>
            </a:r>
            <a:r>
              <a:rPr lang="en-US" altLang="en-US">
                <a:solidFill>
                  <a:prstClr val="black"/>
                </a:solidFill>
                <a:latin typeface="Myriad Pro"/>
              </a:rPr>
              <a:t>, 1960), </a:t>
            </a:r>
            <a:r>
              <a:rPr lang="en-US" altLang="en-US" b="1" err="1">
                <a:solidFill>
                  <a:prstClr val="black"/>
                </a:solidFill>
                <a:latin typeface="Myriad Pro"/>
              </a:rPr>
              <a:t>Rensis</a:t>
            </a:r>
            <a:r>
              <a:rPr lang="en-US" altLang="en-US" b="1">
                <a:solidFill>
                  <a:prstClr val="black"/>
                </a:solidFill>
                <a:latin typeface="Myriad Pro"/>
              </a:rPr>
              <a:t> Likert </a:t>
            </a:r>
            <a:r>
              <a:rPr lang="en-US" altLang="en-US">
                <a:solidFill>
                  <a:prstClr val="black"/>
                </a:solidFill>
                <a:latin typeface="Myriad Pro"/>
              </a:rPr>
              <a:t>(</a:t>
            </a:r>
            <a:r>
              <a:rPr lang="en-US" altLang="en-US" i="1">
                <a:solidFill>
                  <a:prstClr val="black"/>
                </a:solidFill>
                <a:latin typeface="Myriad Pro"/>
              </a:rPr>
              <a:t>New Patterns of Management, </a:t>
            </a:r>
            <a:r>
              <a:rPr lang="en-US" altLang="en-US">
                <a:solidFill>
                  <a:prstClr val="black"/>
                </a:solidFill>
                <a:latin typeface="Myriad Pro"/>
              </a:rPr>
              <a:t>1961</a:t>
            </a:r>
            <a:r>
              <a:rPr lang="en-US" altLang="en-US" i="1">
                <a:solidFill>
                  <a:prstClr val="black"/>
                </a:solidFill>
                <a:latin typeface="Myriad Pro"/>
              </a:rPr>
              <a:t>)</a:t>
            </a:r>
            <a:r>
              <a:rPr lang="en-US" altLang="en-US">
                <a:solidFill>
                  <a:prstClr val="black"/>
                </a:solidFill>
                <a:latin typeface="Myriad Pro"/>
              </a:rPr>
              <a:t>, and </a:t>
            </a:r>
            <a:r>
              <a:rPr lang="en-US" altLang="en-US" b="1">
                <a:solidFill>
                  <a:prstClr val="black"/>
                </a:solidFill>
                <a:latin typeface="Myriad Pro"/>
              </a:rPr>
              <a:t>Chris </a:t>
            </a:r>
            <a:r>
              <a:rPr lang="en-US" altLang="en-US" b="1" err="1">
                <a:solidFill>
                  <a:prstClr val="black"/>
                </a:solidFill>
                <a:latin typeface="Myriad Pro"/>
              </a:rPr>
              <a:t>Argyris</a:t>
            </a:r>
            <a:r>
              <a:rPr lang="en-US" altLang="en-US" b="1">
                <a:solidFill>
                  <a:prstClr val="black"/>
                </a:solidFill>
                <a:latin typeface="Myriad Pro"/>
              </a:rPr>
              <a:t> </a:t>
            </a:r>
            <a:r>
              <a:rPr lang="en-US" altLang="en-US">
                <a:solidFill>
                  <a:prstClr val="black"/>
                </a:solidFill>
                <a:latin typeface="Myriad Pro"/>
              </a:rPr>
              <a:t>(</a:t>
            </a:r>
            <a:r>
              <a:rPr lang="en-US" altLang="en-US" i="1">
                <a:solidFill>
                  <a:prstClr val="black"/>
                </a:solidFill>
                <a:latin typeface="Myriad Pro"/>
              </a:rPr>
              <a:t>Personality and Organization, </a:t>
            </a:r>
            <a:r>
              <a:rPr lang="en-US" altLang="en-US">
                <a:solidFill>
                  <a:prstClr val="black"/>
                </a:solidFill>
                <a:latin typeface="Myriad Pro"/>
              </a:rPr>
              <a:t>1957)</a:t>
            </a:r>
            <a:endParaRPr lang="tr-TR" altLang="en-US">
              <a:solidFill>
                <a:prstClr val="black"/>
              </a:solidFill>
              <a:latin typeface="Myriad Pro"/>
            </a:endParaRPr>
          </a:p>
        </p:txBody>
      </p:sp>
    </p:spTree>
    <p:extLst>
      <p:ext uri="{BB962C8B-B14F-4D97-AF65-F5344CB8AC3E}">
        <p14:creationId xmlns:p14="http://schemas.microsoft.com/office/powerpoint/2010/main" val="2257839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2264123" y="281032"/>
            <a:ext cx="6617066" cy="1477328"/>
          </a:xfrm>
          <a:prstGeom prst="rect">
            <a:avLst/>
          </a:prstGeom>
          <a:noFill/>
          <a:ln w="9525">
            <a:noFill/>
            <a:miter lim="800000"/>
            <a:headEnd/>
            <a:tailEnd/>
          </a:ln>
        </p:spPr>
        <p:txBody>
          <a:bodyPr wrap="square" lIns="91440" tIns="45720" rIns="91440" bIns="45720" anchor="t">
            <a:spAutoFit/>
          </a:bodyPr>
          <a:lstStyle/>
          <a:p>
            <a:pPr fontAlgn="base">
              <a:spcBef>
                <a:spcPct val="0"/>
              </a:spcBef>
              <a:spcAft>
                <a:spcPct val="0"/>
              </a:spcAft>
              <a:defRPr/>
            </a:pPr>
            <a:r>
              <a:rPr lang="en-GB" sz="3000" b="1">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Human Resources approach-</a:t>
            </a:r>
          </a:p>
          <a:p>
            <a:pPr fontAlgn="base">
              <a:spcBef>
                <a:spcPct val="0"/>
              </a:spcBef>
              <a:spcAft>
                <a:spcPct val="0"/>
              </a:spcAft>
              <a:defRPr/>
            </a:pPr>
            <a:r>
              <a:rPr lang="en-GB" sz="3000" b="1">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Douglas McGregor</a:t>
            </a:r>
          </a:p>
          <a:p>
            <a:pPr fontAlgn="base">
              <a:spcBef>
                <a:spcPct val="0"/>
              </a:spcBef>
              <a:spcAft>
                <a:spcPct val="0"/>
              </a:spcAft>
              <a:defRPr/>
            </a:pPr>
            <a:r>
              <a:rPr lang="en-GB" sz="3000" b="1">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  </a:t>
            </a:r>
            <a:endParaRPr lang="en-US" sz="3000" b="1">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endParaRPr>
          </a:p>
        </p:txBody>
      </p:sp>
      <p:pic>
        <p:nvPicPr>
          <p:cNvPr id="6" name="Picture 5"/>
          <p:cNvPicPr>
            <a:picLocks noChangeAspect="1"/>
          </p:cNvPicPr>
          <p:nvPr/>
        </p:nvPicPr>
        <p:blipFill>
          <a:blip r:embed="rId2"/>
          <a:stretch>
            <a:fillRect/>
          </a:stretch>
        </p:blipFill>
        <p:spPr>
          <a:xfrm>
            <a:off x="7764405" y="3082701"/>
            <a:ext cx="3225122" cy="2312747"/>
          </a:xfrm>
          <a:prstGeom prst="rect">
            <a:avLst/>
          </a:prstGeom>
        </p:spPr>
      </p:pic>
      <p:sp>
        <p:nvSpPr>
          <p:cNvPr id="4" name="Rectangle 3"/>
          <p:cNvSpPr txBox="1">
            <a:spLocks noChangeArrowheads="1"/>
          </p:cNvSpPr>
          <p:nvPr/>
        </p:nvSpPr>
        <p:spPr>
          <a:xfrm>
            <a:off x="1970865" y="1407844"/>
            <a:ext cx="6723366" cy="2582447"/>
          </a:xfrm>
          <a:prstGeom prst="rect">
            <a:avLst/>
          </a:prstGeom>
        </p:spPr>
        <p:txBody>
          <a:bodyPr vert="horz" lIns="68580" tIns="34290" rIns="68580" bIns="34290" rtlCol="0" anchor="t">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75970" lvl="1" indent="-433070">
              <a:buNone/>
            </a:pPr>
            <a:r>
              <a:rPr lang="en-US" altLang="en-US" sz="2400">
                <a:solidFill>
                  <a:prstClr val="black"/>
                </a:solidFill>
                <a:latin typeface="Myriad Pro"/>
              </a:rPr>
              <a:t>McGregor proposed that managers come in two types:</a:t>
            </a:r>
            <a:endParaRPr lang="en-US">
              <a:solidFill>
                <a:prstClr val="black"/>
              </a:solidFill>
              <a:latin typeface="Myriad Pro"/>
            </a:endParaRPr>
          </a:p>
          <a:p>
            <a:pPr lvl="1">
              <a:buFont typeface="Wingdings" panose="05000000000000000000" pitchFamily="2" charset="2"/>
              <a:buChar char="ü"/>
            </a:pPr>
            <a:r>
              <a:rPr lang="en-US" altLang="en-US" sz="2400">
                <a:solidFill>
                  <a:prstClr val="black"/>
                </a:solidFill>
                <a:latin typeface="Myriad Pro"/>
              </a:rPr>
              <a:t> </a:t>
            </a:r>
            <a:r>
              <a:rPr lang="en-US" altLang="en-US" sz="2400" b="1">
                <a:solidFill>
                  <a:prstClr val="black"/>
                </a:solidFill>
                <a:latin typeface="Myriad Pro"/>
              </a:rPr>
              <a:t>Theory X</a:t>
            </a:r>
            <a:r>
              <a:rPr lang="en-US" altLang="en-US" sz="2400">
                <a:solidFill>
                  <a:prstClr val="black"/>
                </a:solidFill>
                <a:latin typeface="Myriad Pro"/>
              </a:rPr>
              <a:t> managers who believe that workers are generally lazy and must be forced to be productive</a:t>
            </a:r>
          </a:p>
          <a:p>
            <a:pPr lvl="1">
              <a:buFont typeface="Wingdings" panose="05000000000000000000" pitchFamily="2" charset="2"/>
              <a:buChar char="ü"/>
            </a:pPr>
            <a:r>
              <a:rPr lang="en-US" altLang="en-US" sz="2400">
                <a:solidFill>
                  <a:prstClr val="black"/>
                </a:solidFill>
                <a:latin typeface="Myriad Pro"/>
              </a:rPr>
              <a:t>The </a:t>
            </a:r>
            <a:r>
              <a:rPr lang="en-US" altLang="en-US" sz="2400" b="1">
                <a:solidFill>
                  <a:prstClr val="black"/>
                </a:solidFill>
                <a:latin typeface="Myriad Pro"/>
              </a:rPr>
              <a:t>Theory Y</a:t>
            </a:r>
            <a:r>
              <a:rPr lang="en-US" altLang="en-US" sz="2400">
                <a:solidFill>
                  <a:prstClr val="black"/>
                </a:solidFill>
                <a:latin typeface="Myriad Pro"/>
              </a:rPr>
              <a:t> manager believes that staff want to better themselves, to develop new skills and gain knowledge. </a:t>
            </a:r>
          </a:p>
          <a:p>
            <a:pPr marL="342900" lvl="1" indent="0">
              <a:buNone/>
            </a:pPr>
            <a:r>
              <a:rPr lang="en-US" altLang="en-US" sz="2400">
                <a:solidFill>
                  <a:prstClr val="black"/>
                </a:solidFill>
                <a:latin typeface="Myriad Pro"/>
              </a:rPr>
              <a:t>This, of course, was the example of the      ‘one best way’ to lead</a:t>
            </a:r>
          </a:p>
        </p:txBody>
      </p:sp>
    </p:spTree>
    <p:extLst>
      <p:ext uri="{BB962C8B-B14F-4D97-AF65-F5344CB8AC3E}">
        <p14:creationId xmlns:p14="http://schemas.microsoft.com/office/powerpoint/2010/main" val="3878216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72058" y="2256589"/>
            <a:ext cx="8446082" cy="3652607"/>
          </a:xfrm>
        </p:spPr>
        <p:txBody>
          <a:bodyPr>
            <a:noAutofit/>
          </a:bodyPr>
          <a:lstStyle/>
          <a:p>
            <a:pPr lvl="1">
              <a:buFontTx/>
              <a:buNone/>
            </a:pPr>
            <a:r>
              <a:rPr lang="tr-TR" altLang="en-US" sz="2400" b="1"/>
              <a:t>Human relations approach</a:t>
            </a:r>
            <a:r>
              <a:rPr lang="en-GB" altLang="en-US" sz="2400" b="1"/>
              <a:t> </a:t>
            </a:r>
            <a:r>
              <a:rPr lang="en-US" altLang="en-US" sz="2400"/>
              <a:t>- Improve the worker-manager relationship.  This will lead  to a satisfied worker. A satisfied worker will be a more productive worker.</a:t>
            </a:r>
            <a:endParaRPr lang="tr-TR" altLang="en-US" sz="2400"/>
          </a:p>
          <a:p>
            <a:pPr lvl="1">
              <a:buFontTx/>
              <a:buNone/>
            </a:pPr>
            <a:r>
              <a:rPr lang="tr-TR" altLang="en-US" sz="2400" b="1"/>
              <a:t>Human resources approach</a:t>
            </a:r>
            <a:r>
              <a:rPr lang="en-GB" altLang="en-US" sz="2400" b="1"/>
              <a:t> </a:t>
            </a:r>
            <a:r>
              <a:rPr lang="en-US" altLang="en-US" sz="2400"/>
              <a:t>- When managers treat their workers as valuable resources and help them improve their skills and knowledge, this helps the worker perform better. This in turn increases worker job satisfaction.</a:t>
            </a:r>
            <a:endParaRPr lang="en-GB" sz="2400"/>
          </a:p>
        </p:txBody>
      </p:sp>
      <p:sp>
        <p:nvSpPr>
          <p:cNvPr id="4" name="TextBox 3"/>
          <p:cNvSpPr txBox="1"/>
          <p:nvPr/>
        </p:nvSpPr>
        <p:spPr>
          <a:xfrm>
            <a:off x="1878774" y="215422"/>
            <a:ext cx="8141214" cy="2123658"/>
          </a:xfrm>
          <a:prstGeom prst="rect">
            <a:avLst/>
          </a:prstGeom>
          <a:noFill/>
        </p:spPr>
        <p:txBody>
          <a:bodyPr wrap="square">
            <a:spAutoFit/>
          </a:bodyPr>
          <a:lstStyle/>
          <a:p>
            <a:pPr algn="ctr" fontAlgn="base">
              <a:spcBef>
                <a:spcPct val="0"/>
              </a:spcBef>
              <a:spcAft>
                <a:spcPct val="0"/>
              </a:spcAft>
              <a:defRPr/>
            </a:pPr>
            <a:r>
              <a:rPr lang="en-GB" sz="4400" b="1">
                <a:solidFill>
                  <a:srgbClr val="4BACC6">
                    <a:lumMod val="50000"/>
                  </a:srgbClr>
                </a:solidFill>
                <a:latin typeface="Myriad Pro"/>
                <a:cs typeface="ＭＳ Ｐゴシック"/>
              </a:rPr>
              <a:t>Comparison between Human Relations and Human Resources approach </a:t>
            </a:r>
          </a:p>
        </p:txBody>
      </p:sp>
    </p:spTree>
    <p:extLst>
      <p:ext uri="{BB962C8B-B14F-4D97-AF65-F5344CB8AC3E}">
        <p14:creationId xmlns:p14="http://schemas.microsoft.com/office/powerpoint/2010/main" val="1269590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524002" y="1213"/>
            <a:ext cx="9150643" cy="5514298"/>
          </a:xfrm>
          <a:prstGeom prst="rect">
            <a:avLst/>
          </a:prstGeom>
        </p:spPr>
      </p:pic>
      <p:sp>
        <p:nvSpPr>
          <p:cNvPr id="4" name="TextBox 3"/>
          <p:cNvSpPr txBox="1"/>
          <p:nvPr/>
        </p:nvSpPr>
        <p:spPr>
          <a:xfrm>
            <a:off x="2989967" y="67540"/>
            <a:ext cx="6515099" cy="507831"/>
          </a:xfrm>
          <a:prstGeom prst="rect">
            <a:avLst/>
          </a:prstGeom>
          <a:noFill/>
        </p:spPr>
        <p:txBody>
          <a:bodyPr wrap="square">
            <a:spAutoFit/>
          </a:bodyPr>
          <a:lstStyle/>
          <a:p>
            <a:pPr fontAlgn="base">
              <a:spcBef>
                <a:spcPct val="0"/>
              </a:spcBef>
              <a:spcAft>
                <a:spcPct val="0"/>
              </a:spcAft>
              <a:defRPr/>
            </a:pPr>
            <a:r>
              <a:rPr lang="en-GB" sz="2700" b="1">
                <a:solidFill>
                  <a:srgbClr val="4BACC6">
                    <a:lumMod val="50000"/>
                  </a:srgbClr>
                </a:solidFill>
                <a:effectLst>
                  <a:outerShdw blurRad="38100" dist="38100" dir="2700000" algn="tl">
                    <a:srgbClr val="000000">
                      <a:alpha val="43137"/>
                    </a:srgbClr>
                  </a:outerShdw>
                </a:effectLst>
                <a:latin typeface="Myriad Pro"/>
                <a:cs typeface="ＭＳ Ｐゴシック"/>
              </a:rPr>
              <a:t>McGregor’s Theory X Theory Y (1960)</a:t>
            </a:r>
          </a:p>
        </p:txBody>
      </p:sp>
    </p:spTree>
    <p:extLst>
      <p:ext uri="{BB962C8B-B14F-4D97-AF65-F5344CB8AC3E}">
        <p14:creationId xmlns:p14="http://schemas.microsoft.com/office/powerpoint/2010/main" val="2254410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10053" y="846832"/>
            <a:ext cx="5826973" cy="4634714"/>
          </a:xfrm>
          <a:prstGeom prst="rect">
            <a:avLst/>
          </a:prstGeom>
        </p:spPr>
      </p:pic>
      <p:sp>
        <p:nvSpPr>
          <p:cNvPr id="2" name="Title 1"/>
          <p:cNvSpPr>
            <a:spLocks noGrp="1"/>
          </p:cNvSpPr>
          <p:nvPr>
            <p:ph type="title"/>
          </p:nvPr>
        </p:nvSpPr>
        <p:spPr>
          <a:solidFill>
            <a:schemeClr val="bg1"/>
          </a:solidFill>
        </p:spPr>
        <p:txBody>
          <a:bodyPr/>
          <a:lstStyle/>
          <a:p>
            <a:r>
              <a:rPr lang="en-GB" b="1">
                <a:solidFill>
                  <a:schemeClr val="accent5">
                    <a:lumMod val="50000"/>
                  </a:schemeClr>
                </a:solidFill>
              </a:rPr>
              <a:t>Maslow’s Hierarchy of Needs</a:t>
            </a:r>
          </a:p>
        </p:txBody>
      </p:sp>
      <p:sp>
        <p:nvSpPr>
          <p:cNvPr id="5" name="Rectangle 4"/>
          <p:cNvSpPr/>
          <p:nvPr/>
        </p:nvSpPr>
        <p:spPr>
          <a:xfrm>
            <a:off x="3146549" y="5164580"/>
            <a:ext cx="1026114" cy="2700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solidFill>
                <a:prstClr val="white"/>
              </a:solidFill>
              <a:latin typeface="Myriad Pro"/>
            </a:endParaRPr>
          </a:p>
        </p:txBody>
      </p:sp>
    </p:spTree>
    <p:extLst>
      <p:ext uri="{BB962C8B-B14F-4D97-AF65-F5344CB8AC3E}">
        <p14:creationId xmlns:p14="http://schemas.microsoft.com/office/powerpoint/2010/main" val="2900073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accent5">
                    <a:lumMod val="50000"/>
                  </a:schemeClr>
                </a:solidFill>
              </a:rPr>
              <a:t>Herzberg’s 2 Factor Theory</a:t>
            </a:r>
          </a:p>
        </p:txBody>
      </p:sp>
      <p:pic>
        <p:nvPicPr>
          <p:cNvPr id="4" name="Picture 3"/>
          <p:cNvPicPr>
            <a:picLocks noChangeAspect="1"/>
          </p:cNvPicPr>
          <p:nvPr/>
        </p:nvPicPr>
        <p:blipFill>
          <a:blip r:embed="rId2"/>
          <a:stretch>
            <a:fillRect/>
          </a:stretch>
        </p:blipFill>
        <p:spPr>
          <a:xfrm>
            <a:off x="3811663" y="1418369"/>
            <a:ext cx="4694938" cy="3522865"/>
          </a:xfrm>
          <a:prstGeom prst="rect">
            <a:avLst/>
          </a:prstGeom>
        </p:spPr>
      </p:pic>
    </p:spTree>
    <p:extLst>
      <p:ext uri="{BB962C8B-B14F-4D97-AF65-F5344CB8AC3E}">
        <p14:creationId xmlns:p14="http://schemas.microsoft.com/office/powerpoint/2010/main" val="2717026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40369" y="207309"/>
            <a:ext cx="7494624" cy="1322424"/>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a:solidFill>
                  <a:srgbClr val="4BACC6">
                    <a:lumMod val="50000"/>
                  </a:srgbClr>
                </a:solidFill>
                <a:latin typeface="Myriad Pro"/>
              </a:rPr>
              <a:t>Herzberg’s 2 Factor Theory</a:t>
            </a:r>
          </a:p>
        </p:txBody>
      </p:sp>
      <p:sp>
        <p:nvSpPr>
          <p:cNvPr id="5" name="Rectangle 3"/>
          <p:cNvSpPr txBox="1">
            <a:spLocks noChangeArrowheads="1"/>
          </p:cNvSpPr>
          <p:nvPr/>
        </p:nvSpPr>
        <p:spPr>
          <a:xfrm>
            <a:off x="2361176" y="1490250"/>
            <a:ext cx="6172200" cy="2863453"/>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None/>
            </a:pPr>
            <a:r>
              <a:rPr lang="en-GB" altLang="en-US" sz="2800" b="1">
                <a:solidFill>
                  <a:prstClr val="black"/>
                </a:solidFill>
                <a:latin typeface="Myriad Pro"/>
              </a:rPr>
              <a:t>Hygiene Factors</a:t>
            </a:r>
          </a:p>
          <a:p>
            <a:r>
              <a:rPr lang="en-GB" altLang="en-US" sz="2800">
                <a:solidFill>
                  <a:prstClr val="black"/>
                </a:solidFill>
                <a:latin typeface="Myriad Pro"/>
              </a:rPr>
              <a:t>Job Security</a:t>
            </a:r>
          </a:p>
          <a:p>
            <a:r>
              <a:rPr lang="en-GB" altLang="en-US" sz="2800">
                <a:solidFill>
                  <a:prstClr val="black"/>
                </a:solidFill>
                <a:latin typeface="Myriad Pro"/>
              </a:rPr>
              <a:t>Working Conditions</a:t>
            </a:r>
          </a:p>
          <a:p>
            <a:r>
              <a:rPr lang="en-GB" altLang="en-US" sz="2800">
                <a:solidFill>
                  <a:prstClr val="black"/>
                </a:solidFill>
                <a:latin typeface="Myriad Pro"/>
              </a:rPr>
              <a:t>Salary</a:t>
            </a:r>
          </a:p>
          <a:p>
            <a:r>
              <a:rPr lang="en-GB" altLang="en-US" sz="2800">
                <a:solidFill>
                  <a:prstClr val="black"/>
                </a:solidFill>
                <a:latin typeface="Myriad Pro"/>
              </a:rPr>
              <a:t>Relationships with colleagues</a:t>
            </a:r>
          </a:p>
          <a:p>
            <a:r>
              <a:rPr lang="en-GB" altLang="en-US" sz="2800">
                <a:solidFill>
                  <a:prstClr val="black"/>
                </a:solidFill>
                <a:latin typeface="Myriad Pro"/>
              </a:rPr>
              <a:t>Company Policy and Administration</a:t>
            </a:r>
          </a:p>
          <a:p>
            <a:r>
              <a:rPr lang="en-GB" altLang="en-US" sz="2800">
                <a:solidFill>
                  <a:prstClr val="black"/>
                </a:solidFill>
                <a:latin typeface="Myriad Pro"/>
              </a:rPr>
              <a:t>Level and Quality of Supervision </a:t>
            </a:r>
            <a:endParaRPr lang="en-US" altLang="en-US" sz="2800">
              <a:solidFill>
                <a:prstClr val="black"/>
              </a:solidFill>
              <a:latin typeface="Myriad Pro"/>
            </a:endParaRPr>
          </a:p>
        </p:txBody>
      </p:sp>
    </p:spTree>
    <p:extLst>
      <p:ext uri="{BB962C8B-B14F-4D97-AF65-F5344CB8AC3E}">
        <p14:creationId xmlns:p14="http://schemas.microsoft.com/office/powerpoint/2010/main" val="495089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958066" y="433250"/>
            <a:ext cx="6172200" cy="857250"/>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a:solidFill>
                  <a:srgbClr val="4BACC6">
                    <a:lumMod val="50000"/>
                  </a:srgbClr>
                </a:solidFill>
                <a:latin typeface="Myriad Pro"/>
              </a:rPr>
              <a:t>Herzberg’s</a:t>
            </a:r>
            <a:r>
              <a:rPr lang="en-GB" sz="3300" b="1">
                <a:solidFill>
                  <a:srgbClr val="4BACC6">
                    <a:lumMod val="50000"/>
                  </a:srgbClr>
                </a:solidFill>
                <a:latin typeface="Myriad Pro"/>
              </a:rPr>
              <a:t> 2 Factor Theory</a:t>
            </a:r>
          </a:p>
        </p:txBody>
      </p:sp>
      <p:sp>
        <p:nvSpPr>
          <p:cNvPr id="5" name="Rectangle 3"/>
          <p:cNvSpPr txBox="1">
            <a:spLocks noChangeArrowheads="1"/>
          </p:cNvSpPr>
          <p:nvPr/>
        </p:nvSpPr>
        <p:spPr>
          <a:xfrm>
            <a:off x="3009983" y="1715359"/>
            <a:ext cx="6172200" cy="3257550"/>
          </a:xfrm>
          <a:prstGeom prst="rect">
            <a:avLst/>
          </a:prstGeom>
        </p:spPr>
        <p:txBody>
          <a:bodyPr vert="horz" lIns="68580" tIns="34290" rIns="68580" bIns="3429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None/>
            </a:pPr>
            <a:r>
              <a:rPr lang="en-GB" altLang="en-US" sz="2800" b="1">
                <a:solidFill>
                  <a:prstClr val="black"/>
                </a:solidFill>
                <a:latin typeface="Myriad Pro"/>
              </a:rPr>
              <a:t>Motivators</a:t>
            </a:r>
          </a:p>
          <a:p>
            <a:r>
              <a:rPr lang="en-GB" altLang="en-US" sz="2800">
                <a:solidFill>
                  <a:prstClr val="black"/>
                </a:solidFill>
                <a:latin typeface="Myriad Pro"/>
              </a:rPr>
              <a:t>Sense of achievement</a:t>
            </a:r>
          </a:p>
          <a:p>
            <a:r>
              <a:rPr lang="en-GB" altLang="en-US" sz="2800">
                <a:solidFill>
                  <a:prstClr val="black"/>
                </a:solidFill>
                <a:latin typeface="Myriad Pro"/>
              </a:rPr>
              <a:t>Recognition</a:t>
            </a:r>
          </a:p>
          <a:p>
            <a:r>
              <a:rPr lang="en-GB" altLang="en-US" sz="2800">
                <a:solidFill>
                  <a:prstClr val="black"/>
                </a:solidFill>
                <a:latin typeface="Myriad Pro"/>
              </a:rPr>
              <a:t>Responsibility</a:t>
            </a:r>
          </a:p>
          <a:p>
            <a:r>
              <a:rPr lang="en-GB" altLang="en-US" sz="2800">
                <a:solidFill>
                  <a:prstClr val="black"/>
                </a:solidFill>
                <a:latin typeface="Myriad Pro"/>
              </a:rPr>
              <a:t>Nature of the work</a:t>
            </a:r>
          </a:p>
          <a:p>
            <a:r>
              <a:rPr lang="en-GB" altLang="en-US" sz="2800">
                <a:solidFill>
                  <a:prstClr val="black"/>
                </a:solidFill>
                <a:latin typeface="Myriad Pro"/>
              </a:rPr>
              <a:t>Personal growth and advancement</a:t>
            </a:r>
            <a:endParaRPr lang="en-US" altLang="en-US" sz="2800">
              <a:solidFill>
                <a:prstClr val="black"/>
              </a:solidFill>
              <a:latin typeface="Myriad Pro"/>
            </a:endParaRPr>
          </a:p>
        </p:txBody>
      </p:sp>
    </p:spTree>
    <p:extLst>
      <p:ext uri="{BB962C8B-B14F-4D97-AF65-F5344CB8AC3E}">
        <p14:creationId xmlns:p14="http://schemas.microsoft.com/office/powerpoint/2010/main" val="2633363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32865-5510-409F-A18C-E7F0265B3CEF}"/>
              </a:ext>
            </a:extLst>
          </p:cNvPr>
          <p:cNvSpPr>
            <a:spLocks noGrp="1"/>
          </p:cNvSpPr>
          <p:nvPr>
            <p:ph type="title"/>
          </p:nvPr>
        </p:nvSpPr>
        <p:spPr>
          <a:xfrm>
            <a:off x="1981201" y="274638"/>
            <a:ext cx="4082903" cy="1143000"/>
          </a:xfrm>
        </p:spPr>
        <p:txBody>
          <a:bodyPr/>
          <a:lstStyle/>
          <a:p>
            <a:r>
              <a:rPr lang="en-GB" b="1">
                <a:solidFill>
                  <a:srgbClr val="205867"/>
                </a:solidFill>
              </a:rPr>
              <a:t>Case study</a:t>
            </a:r>
          </a:p>
        </p:txBody>
      </p:sp>
      <p:pic>
        <p:nvPicPr>
          <p:cNvPr id="4" name="Picture 4">
            <a:extLst>
              <a:ext uri="{FF2B5EF4-FFF2-40B4-BE49-F238E27FC236}">
                <a16:creationId xmlns:a16="http://schemas.microsoft.com/office/drawing/2014/main" id="{DA138F0C-4D73-4CF9-9044-DC3CB02A2CA1}"/>
              </a:ext>
            </a:extLst>
          </p:cNvPr>
          <p:cNvPicPr>
            <a:picLocks noGrp="1" noChangeAspect="1"/>
          </p:cNvPicPr>
          <p:nvPr>
            <p:ph idx="1"/>
          </p:nvPr>
        </p:nvPicPr>
        <p:blipFill>
          <a:blip r:embed="rId2"/>
          <a:stretch>
            <a:fillRect/>
          </a:stretch>
        </p:blipFill>
        <p:spPr>
          <a:xfrm>
            <a:off x="6521646" y="138225"/>
            <a:ext cx="3973232" cy="5372363"/>
          </a:xfrm>
        </p:spPr>
      </p:pic>
      <p:pic>
        <p:nvPicPr>
          <p:cNvPr id="5" name="Picture 5">
            <a:extLst>
              <a:ext uri="{FF2B5EF4-FFF2-40B4-BE49-F238E27FC236}">
                <a16:creationId xmlns:a16="http://schemas.microsoft.com/office/drawing/2014/main" id="{C7D7D130-6E3C-4EB0-9EF9-D3C13A09DE2A}"/>
              </a:ext>
            </a:extLst>
          </p:cNvPr>
          <p:cNvPicPr>
            <a:picLocks noChangeAspect="1"/>
          </p:cNvPicPr>
          <p:nvPr/>
        </p:nvPicPr>
        <p:blipFill>
          <a:blip r:embed="rId3"/>
          <a:stretch>
            <a:fillRect/>
          </a:stretch>
        </p:blipFill>
        <p:spPr>
          <a:xfrm>
            <a:off x="2112779" y="3051366"/>
            <a:ext cx="3985878" cy="1918207"/>
          </a:xfrm>
          <a:prstGeom prst="rect">
            <a:avLst/>
          </a:prstGeom>
        </p:spPr>
      </p:pic>
      <p:sp>
        <p:nvSpPr>
          <p:cNvPr id="6" name="TextBox 5">
            <a:extLst>
              <a:ext uri="{FF2B5EF4-FFF2-40B4-BE49-F238E27FC236}">
                <a16:creationId xmlns:a16="http://schemas.microsoft.com/office/drawing/2014/main" id="{10F2F43B-B31C-44F7-97FB-2C50A6728B6B}"/>
              </a:ext>
            </a:extLst>
          </p:cNvPr>
          <p:cNvSpPr txBox="1"/>
          <p:nvPr/>
        </p:nvSpPr>
        <p:spPr>
          <a:xfrm>
            <a:off x="2112778" y="1319768"/>
            <a:ext cx="384632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solidFill>
                  <a:prstClr val="black"/>
                </a:solidFill>
                <a:latin typeface="Myriad Pro"/>
              </a:rPr>
              <a:t>Critique the case study presented</a:t>
            </a:r>
            <a:endParaRPr lang="en-US">
              <a:solidFill>
                <a:prstClr val="black"/>
              </a:solidFill>
              <a:latin typeface="Myriad Pro"/>
            </a:endParaRPr>
          </a:p>
          <a:p>
            <a:pPr marL="285750" indent="-285750">
              <a:buFont typeface="Arial"/>
              <a:buChar char="•"/>
            </a:pPr>
            <a:r>
              <a:rPr lang="en-GB">
                <a:solidFill>
                  <a:prstClr val="black"/>
                </a:solidFill>
                <a:latin typeface="Myriad Pro"/>
              </a:rPr>
              <a:t>Discuss and agree any pertinent aspects for WAST</a:t>
            </a:r>
          </a:p>
          <a:p>
            <a:pPr marL="285750" indent="-285750">
              <a:buFont typeface="Arial"/>
              <a:buChar char="•"/>
            </a:pPr>
            <a:r>
              <a:rPr lang="en-GB">
                <a:solidFill>
                  <a:prstClr val="black"/>
                </a:solidFill>
                <a:latin typeface="Myriad Pro"/>
              </a:rPr>
              <a:t>Present your findings</a:t>
            </a:r>
          </a:p>
        </p:txBody>
      </p:sp>
    </p:spTree>
    <p:extLst>
      <p:ext uri="{BB962C8B-B14F-4D97-AF65-F5344CB8AC3E}">
        <p14:creationId xmlns:p14="http://schemas.microsoft.com/office/powerpoint/2010/main" val="4136613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accent5">
                    <a:lumMod val="50000"/>
                  </a:schemeClr>
                </a:solidFill>
              </a:rPr>
              <a:t>McClelland</a:t>
            </a:r>
          </a:p>
        </p:txBody>
      </p:sp>
      <p:pic>
        <p:nvPicPr>
          <p:cNvPr id="4" name="Content Placeholder 3"/>
          <p:cNvPicPr>
            <a:picLocks noGrp="1" noChangeAspect="1"/>
          </p:cNvPicPr>
          <p:nvPr>
            <p:ph idx="1"/>
          </p:nvPr>
        </p:nvPicPr>
        <p:blipFill>
          <a:blip r:embed="rId3"/>
          <a:stretch>
            <a:fillRect/>
          </a:stretch>
        </p:blipFill>
        <p:spPr>
          <a:xfrm>
            <a:off x="3566320" y="1366285"/>
            <a:ext cx="4860002" cy="3648324"/>
          </a:xfrm>
          <a:prstGeom prst="rect">
            <a:avLst/>
          </a:prstGeom>
        </p:spPr>
      </p:pic>
    </p:spTree>
    <p:extLst>
      <p:ext uri="{BB962C8B-B14F-4D97-AF65-F5344CB8AC3E}">
        <p14:creationId xmlns:p14="http://schemas.microsoft.com/office/powerpoint/2010/main" val="20546966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66008" y="1649974"/>
            <a:ext cx="3203929" cy="2937774"/>
          </a:xfrm>
        </p:spPr>
        <p:txBody>
          <a:bodyPr>
            <a:normAutofit fontScale="85000" lnSpcReduction="10000"/>
          </a:bodyPr>
          <a:lstStyle/>
          <a:p>
            <a:r>
              <a:rPr lang="en-GB" b="1"/>
              <a:t>n Ach. </a:t>
            </a:r>
            <a:r>
              <a:rPr lang="en-GB"/>
              <a:t>- Achievement motive</a:t>
            </a:r>
          </a:p>
          <a:p>
            <a:r>
              <a:rPr lang="en-GB" b="1"/>
              <a:t>n Pow. </a:t>
            </a:r>
            <a:r>
              <a:rPr lang="en-GB"/>
              <a:t>– Power motive</a:t>
            </a:r>
          </a:p>
          <a:p>
            <a:r>
              <a:rPr lang="en-GB" b="1"/>
              <a:t>n </a:t>
            </a:r>
            <a:r>
              <a:rPr lang="en-GB" b="1" err="1"/>
              <a:t>Aff</a:t>
            </a:r>
            <a:r>
              <a:rPr lang="en-GB" b="1"/>
              <a:t>. </a:t>
            </a:r>
            <a:r>
              <a:rPr lang="en-GB"/>
              <a:t>– </a:t>
            </a:r>
            <a:r>
              <a:rPr lang="en-GB" err="1"/>
              <a:t>Affiliative</a:t>
            </a:r>
            <a:r>
              <a:rPr lang="en-GB"/>
              <a:t> motive</a:t>
            </a:r>
          </a:p>
          <a:p>
            <a:endParaRPr lang="en-GB"/>
          </a:p>
        </p:txBody>
      </p:sp>
      <p:sp>
        <p:nvSpPr>
          <p:cNvPr id="4" name="Title 1"/>
          <p:cNvSpPr txBox="1">
            <a:spLocks/>
          </p:cNvSpPr>
          <p:nvPr/>
        </p:nvSpPr>
        <p:spPr>
          <a:xfrm>
            <a:off x="3126793" y="254451"/>
            <a:ext cx="6172200" cy="857250"/>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a:solidFill>
                  <a:srgbClr val="4BACC6">
                    <a:lumMod val="50000"/>
                  </a:srgbClr>
                </a:solidFill>
                <a:latin typeface="Myriad Pro"/>
              </a:rPr>
              <a:t>McClelland</a:t>
            </a:r>
          </a:p>
        </p:txBody>
      </p:sp>
      <p:pic>
        <p:nvPicPr>
          <p:cNvPr id="2" name="Picture 1"/>
          <p:cNvPicPr>
            <a:picLocks noChangeAspect="1"/>
          </p:cNvPicPr>
          <p:nvPr/>
        </p:nvPicPr>
        <p:blipFill>
          <a:blip r:embed="rId2"/>
          <a:stretch>
            <a:fillRect/>
          </a:stretch>
        </p:blipFill>
        <p:spPr>
          <a:xfrm>
            <a:off x="5425191" y="1652036"/>
            <a:ext cx="4150519" cy="2886075"/>
          </a:xfrm>
          <a:prstGeom prst="rect">
            <a:avLst/>
          </a:prstGeom>
        </p:spPr>
      </p:pic>
    </p:spTree>
    <p:extLst>
      <p:ext uri="{BB962C8B-B14F-4D97-AF65-F5344CB8AC3E}">
        <p14:creationId xmlns:p14="http://schemas.microsoft.com/office/powerpoint/2010/main" val="304869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011856" y="288521"/>
            <a:ext cx="6172200" cy="857250"/>
          </a:xfrm>
          <a:prstGeom prst="rect">
            <a:avLst/>
          </a:prstGeom>
        </p:spPr>
        <p:txBody>
          <a:bodyPr vert="horz" lIns="68580" tIns="34290" rIns="68580" bIns="3429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a:solidFill>
                  <a:srgbClr val="4BACC6">
                    <a:lumMod val="50000"/>
                  </a:srgbClr>
                </a:solidFill>
                <a:latin typeface="Myriad Pro"/>
              </a:rPr>
              <a:t>Vroom’s Expectancy Theory</a:t>
            </a:r>
          </a:p>
        </p:txBody>
      </p:sp>
      <p:pic>
        <p:nvPicPr>
          <p:cNvPr id="5" name="Picture 4"/>
          <p:cNvPicPr>
            <a:picLocks noChangeAspect="1"/>
          </p:cNvPicPr>
          <p:nvPr/>
        </p:nvPicPr>
        <p:blipFill>
          <a:blip r:embed="rId3"/>
          <a:stretch>
            <a:fillRect/>
          </a:stretch>
        </p:blipFill>
        <p:spPr>
          <a:xfrm>
            <a:off x="1578916" y="1582979"/>
            <a:ext cx="8941161" cy="3165818"/>
          </a:xfrm>
          <a:prstGeom prst="rect">
            <a:avLst/>
          </a:prstGeom>
        </p:spPr>
      </p:pic>
    </p:spTree>
    <p:extLst>
      <p:ext uri="{BB962C8B-B14F-4D97-AF65-F5344CB8AC3E}">
        <p14:creationId xmlns:p14="http://schemas.microsoft.com/office/powerpoint/2010/main" val="40083291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473583" y="288521"/>
            <a:ext cx="7375008" cy="857250"/>
          </a:xfrm>
          <a:prstGeom prst="rect">
            <a:avLst/>
          </a:prstGeom>
        </p:spPr>
        <p:txBody>
          <a:bodyPr vert="horz" lIns="68580" tIns="34290" rIns="68580" bIns="3429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a:solidFill>
                  <a:srgbClr val="4BACC6">
                    <a:lumMod val="50000"/>
                  </a:srgbClr>
                </a:solidFill>
                <a:latin typeface="Myriad Pro"/>
              </a:rPr>
              <a:t>Vroom’s Expectancy Theory</a:t>
            </a:r>
          </a:p>
        </p:txBody>
      </p:sp>
      <p:sp>
        <p:nvSpPr>
          <p:cNvPr id="5" name="Content Placeholder 2"/>
          <p:cNvSpPr txBox="1">
            <a:spLocks/>
          </p:cNvSpPr>
          <p:nvPr/>
        </p:nvSpPr>
        <p:spPr>
          <a:xfrm>
            <a:off x="1911925" y="1285323"/>
            <a:ext cx="8055745" cy="3429000"/>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None/>
            </a:pPr>
            <a:r>
              <a:rPr lang="en-GB" altLang="en-US" sz="2400" b="1">
                <a:solidFill>
                  <a:prstClr val="black"/>
                </a:solidFill>
                <a:latin typeface="Myriad Pro"/>
              </a:rPr>
              <a:t>Vroom’s Expectancy Theory:</a:t>
            </a:r>
            <a:r>
              <a:rPr lang="en-GB" altLang="en-US" sz="2400">
                <a:solidFill>
                  <a:prstClr val="black"/>
                </a:solidFill>
                <a:latin typeface="Myriad Pro"/>
              </a:rPr>
              <a:t> He believes that people can be motivated if they believe that:</a:t>
            </a:r>
          </a:p>
          <a:p>
            <a:pPr>
              <a:buNone/>
            </a:pPr>
            <a:endParaRPr lang="en-GB" altLang="en-US" sz="2400">
              <a:solidFill>
                <a:prstClr val="black"/>
              </a:solidFill>
              <a:latin typeface="Myriad Pro"/>
            </a:endParaRPr>
          </a:p>
          <a:p>
            <a:r>
              <a:rPr lang="en-GB" altLang="en-US" sz="2400">
                <a:solidFill>
                  <a:prstClr val="black"/>
                </a:solidFill>
                <a:latin typeface="Myriad Pro"/>
              </a:rPr>
              <a:t>There is a positive correlation between efforts and performance</a:t>
            </a:r>
          </a:p>
          <a:p>
            <a:r>
              <a:rPr lang="en-GB" altLang="en-US" sz="2400">
                <a:solidFill>
                  <a:prstClr val="black"/>
                </a:solidFill>
                <a:latin typeface="Myriad Pro"/>
              </a:rPr>
              <a:t>Favourable performance </a:t>
            </a:r>
            <a:r>
              <a:rPr lang="en-GB" altLang="en-US" sz="2400" b="1">
                <a:solidFill>
                  <a:prstClr val="black"/>
                </a:solidFill>
                <a:latin typeface="Myriad Pro"/>
              </a:rPr>
              <a:t>WILL</a:t>
            </a:r>
            <a:r>
              <a:rPr lang="en-GB" altLang="en-US" sz="2400">
                <a:solidFill>
                  <a:prstClr val="black"/>
                </a:solidFill>
                <a:latin typeface="Myriad Pro"/>
              </a:rPr>
              <a:t> result in a desirable reward</a:t>
            </a:r>
          </a:p>
          <a:p>
            <a:r>
              <a:rPr lang="en-GB" altLang="en-US" sz="2400">
                <a:solidFill>
                  <a:prstClr val="black"/>
                </a:solidFill>
                <a:latin typeface="Myriad Pro"/>
              </a:rPr>
              <a:t>The reward will satisfy an important need</a:t>
            </a:r>
          </a:p>
          <a:p>
            <a:r>
              <a:rPr lang="en-GB" altLang="en-US" sz="2400">
                <a:solidFill>
                  <a:prstClr val="black"/>
                </a:solidFill>
                <a:latin typeface="Myriad Pro"/>
              </a:rPr>
              <a:t>The desire to satisfy the need is strong enough to make the effort worthwhile.</a:t>
            </a:r>
          </a:p>
          <a:p>
            <a:pPr>
              <a:buNone/>
            </a:pPr>
            <a:endParaRPr lang="en-GB" altLang="en-US" sz="2400">
              <a:solidFill>
                <a:prstClr val="black"/>
              </a:solidFill>
              <a:latin typeface="Myriad Pro"/>
            </a:endParaRPr>
          </a:p>
        </p:txBody>
      </p:sp>
    </p:spTree>
    <p:extLst>
      <p:ext uri="{BB962C8B-B14F-4D97-AF65-F5344CB8AC3E}">
        <p14:creationId xmlns:p14="http://schemas.microsoft.com/office/powerpoint/2010/main" val="32389922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56498" y="1310419"/>
            <a:ext cx="7424649" cy="4210580"/>
          </a:xfrm>
          <a:prstGeom prst="rect">
            <a:avLst/>
          </a:prstGeom>
        </p:spPr>
      </p:pic>
      <p:sp>
        <p:nvSpPr>
          <p:cNvPr id="5" name="Title 1"/>
          <p:cNvSpPr txBox="1">
            <a:spLocks/>
          </p:cNvSpPr>
          <p:nvPr/>
        </p:nvSpPr>
        <p:spPr>
          <a:xfrm>
            <a:off x="3009900" y="277525"/>
            <a:ext cx="6172200" cy="857250"/>
          </a:xfrm>
          <a:prstGeom prst="rect">
            <a:avLst/>
          </a:prstGeom>
        </p:spPr>
        <p:txBody>
          <a:bodyPr vert="horz" lIns="68580" tIns="34290" rIns="68580" bIns="3429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300" b="1">
                <a:solidFill>
                  <a:srgbClr val="4BACC6">
                    <a:lumMod val="50000"/>
                  </a:srgbClr>
                </a:solidFill>
                <a:latin typeface="Myriad Pro"/>
              </a:rPr>
              <a:t>ILM Research: Intrinsic/extrinsic motivational factors</a:t>
            </a:r>
          </a:p>
        </p:txBody>
      </p:sp>
    </p:spTree>
    <p:extLst>
      <p:ext uri="{BB962C8B-B14F-4D97-AF65-F5344CB8AC3E}">
        <p14:creationId xmlns:p14="http://schemas.microsoft.com/office/powerpoint/2010/main" val="93458333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_Powerpoint Template Widescreen" id="{86A905F7-F16A-614B-9927-B406E2A1228A}" vid="{F1ADBF0E-F7DE-6D48-B6B1-F4ACFAC8CFA2}"/>
    </a:ext>
  </a:extLst>
</a:theme>
</file>

<file path=ppt/theme/theme3.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_Powerpoint Template Widescreen" id="{86A905F7-F16A-614B-9927-B406E2A1228A}" vid="{301D9F0C-1E53-B443-B6DD-D4A3D073EB39}"/>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1055</Words>
  <Application>Microsoft Office PowerPoint</Application>
  <PresentationFormat>Widescreen</PresentationFormat>
  <Paragraphs>80</Paragraphs>
  <Slides>16</Slides>
  <Notes>6</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16</vt:i4>
      </vt:variant>
    </vt:vector>
  </HeadingPairs>
  <TitlesOfParts>
    <vt:vector size="25" baseType="lpstr">
      <vt:lpstr>Myriad Pro</vt:lpstr>
      <vt:lpstr>Arial</vt:lpstr>
      <vt:lpstr>Calibri</vt:lpstr>
      <vt:lpstr>Calibri Light</vt:lpstr>
      <vt:lpstr>Verdana</vt:lpstr>
      <vt:lpstr>Wingdings</vt:lpstr>
      <vt:lpstr>20140311PresentationUWTSDTemplate</vt:lpstr>
      <vt:lpstr>UWTSD 200_Text 2</vt:lpstr>
      <vt:lpstr>UWTSD 200_Subtitle 4</vt:lpstr>
      <vt:lpstr>PowerPoint Presentation</vt:lpstr>
      <vt:lpstr>Leadership and motivation</vt:lpstr>
      <vt:lpstr>PowerPoint Presentation</vt:lpstr>
      <vt:lpstr>PowerPoint Presentation</vt:lpstr>
      <vt:lpstr>PowerPoint Presentation</vt:lpstr>
      <vt:lpstr>PowerPoint Presentation</vt:lpstr>
      <vt:lpstr>Maslow’s Hierarchy of Needs</vt:lpstr>
      <vt:lpstr>Herzberg’s 2 Factor Theory</vt:lpstr>
      <vt:lpstr>PowerPoint Presentation</vt:lpstr>
      <vt:lpstr>PowerPoint Presentation</vt:lpstr>
      <vt:lpstr>Case study</vt:lpstr>
      <vt:lpstr>McClelland</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Crossman</dc:creator>
  <cp:lastModifiedBy>Julie Crossman</cp:lastModifiedBy>
  <cp:revision>2</cp:revision>
  <dcterms:created xsi:type="dcterms:W3CDTF">2021-06-29T14:16:45Z</dcterms:created>
  <dcterms:modified xsi:type="dcterms:W3CDTF">2021-08-02T14:31:44Z</dcterms:modified>
</cp:coreProperties>
</file>