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3"/>
  </p:notesMasterIdLst>
  <p:handoutMasterIdLst>
    <p:handoutMasterId r:id="rId14"/>
  </p:handoutMasterIdLst>
  <p:sldIdLst>
    <p:sldId id="286" r:id="rId2"/>
    <p:sldId id="257" r:id="rId3"/>
    <p:sldId id="258" r:id="rId4"/>
    <p:sldId id="270" r:id="rId5"/>
    <p:sldId id="263" r:id="rId6"/>
    <p:sldId id="292" r:id="rId7"/>
    <p:sldId id="275" r:id="rId8"/>
    <p:sldId id="291" r:id="rId9"/>
    <p:sldId id="264" r:id="rId10"/>
    <p:sldId id="277" r:id="rId11"/>
    <p:sldId id="280" r:id="rId12"/>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878" autoAdjust="0"/>
  </p:normalViewPr>
  <p:slideViewPr>
    <p:cSldViewPr>
      <p:cViewPr varScale="1">
        <p:scale>
          <a:sx n="68" d="100"/>
          <a:sy n="68" d="100"/>
        </p:scale>
        <p:origin x="1446" y="5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a:ex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4</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5</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9EEE94CE-E612-40BC-992E-A951304A847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33065AE-DC5C-4800-B9E6-85B99C177E00}" type="slidenum">
              <a:rPr lang="en-US" altLang="en-US" smtClean="0"/>
              <a:pPr/>
              <a:t>6</a:t>
            </a:fld>
            <a:endParaRPr lang="en-US" altLang="en-US"/>
          </a:p>
        </p:txBody>
      </p:sp>
      <p:sp>
        <p:nvSpPr>
          <p:cNvPr id="16387" name="Rectangle 2">
            <a:extLst>
              <a:ext uri="{FF2B5EF4-FFF2-40B4-BE49-F238E27FC236}">
                <a16:creationId xmlns:a16="http://schemas.microsoft.com/office/drawing/2014/main" id="{47EB1F74-A572-4832-94DD-687440BFBC7D}"/>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C46F754B-58ED-483E-8F6C-2F41589FD28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7</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8</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D3F40424-C537-46B9-B5F7-1E3A9FC707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E0419-F547-451D-8356-62D4D9061119}" type="slidenum">
              <a:rPr lang="en-US" altLang="en-US" smtClean="0"/>
              <a:pPr/>
              <a:t>9</a:t>
            </a:fld>
            <a:endParaRPr lang="en-US" altLang="en-US"/>
          </a:p>
        </p:txBody>
      </p:sp>
      <p:sp>
        <p:nvSpPr>
          <p:cNvPr id="22531" name="Rectangle 2">
            <a:extLst>
              <a:ext uri="{FF2B5EF4-FFF2-40B4-BE49-F238E27FC236}">
                <a16:creationId xmlns:a16="http://schemas.microsoft.com/office/drawing/2014/main" id="{23709ACE-9C93-46C3-B1E0-9A041C48FD3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0AF224B-F6B2-41B8-BCA9-11A3D8FDEED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87FD8E4F-A0B4-4AF4-B28E-441061BD46F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867EB52-D78D-4F38-A54E-67C9F8520377}" type="slidenum">
              <a:rPr lang="en-US" altLang="en-US" smtClean="0"/>
              <a:pPr/>
              <a:t>10</a:t>
            </a:fld>
            <a:endParaRPr lang="en-US" altLang="en-US"/>
          </a:p>
        </p:txBody>
      </p:sp>
      <p:sp>
        <p:nvSpPr>
          <p:cNvPr id="24579" name="Rectangle 2">
            <a:extLst>
              <a:ext uri="{FF2B5EF4-FFF2-40B4-BE49-F238E27FC236}">
                <a16:creationId xmlns:a16="http://schemas.microsoft.com/office/drawing/2014/main" id="{9333477A-9A53-4764-8640-9139F7662204}"/>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72A19F92-535C-448B-8699-8A1ED6BA699E}"/>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35D1E308-DA9A-4A7D-A82C-F9C36EC9290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632007-EC56-4A46-A998-EEF1977D397A}" type="slidenum">
              <a:rPr lang="en-US" altLang="en-US" smtClean="0"/>
              <a:pPr/>
              <a:t>11</a:t>
            </a:fld>
            <a:endParaRPr lang="en-US" altLang="en-US"/>
          </a:p>
        </p:txBody>
      </p:sp>
      <p:sp>
        <p:nvSpPr>
          <p:cNvPr id="26627" name="Rectangle 2">
            <a:extLst>
              <a:ext uri="{FF2B5EF4-FFF2-40B4-BE49-F238E27FC236}">
                <a16:creationId xmlns:a16="http://schemas.microsoft.com/office/drawing/2014/main" id="{C7911043-2B0B-4CA5-B095-138D08C671E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B5B3C746-7648-4020-893E-880B16BD662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1893-BF60-42C4-A241-0DFC41786101}"/>
              </a:ext>
            </a:extLst>
          </p:cNvPr>
          <p:cNvSpPr>
            <a:spLocks noGrp="1"/>
          </p:cNvSpPr>
          <p:nvPr>
            <p:ph type="dt" sz="half" idx="10"/>
          </p:nvPr>
        </p:nvSpPr>
        <p:spPr>
          <a:xfrm>
            <a:off x="395288" y="6524625"/>
            <a:ext cx="971550" cy="219075"/>
          </a:xfrm>
        </p:spPr>
        <p:txBody>
          <a:bodyPr/>
          <a:lstStyle>
            <a:lvl1pPr>
              <a:defRPr/>
            </a:lvl1pPr>
          </a:lstStyle>
          <a:p>
            <a:pPr>
              <a:defRPr/>
            </a:pPr>
            <a:fld id="{259325D9-C7C0-42EB-AEBB-E19A63C4F488}" type="datetime1">
              <a:rPr lang="en-GB" altLang="en-US"/>
              <a:pPr>
                <a:defRPr/>
              </a:pPr>
              <a:t>10/01/2019</a:t>
            </a:fld>
            <a:endParaRPr lang="en-GB" altLang="en-US"/>
          </a:p>
        </p:txBody>
      </p:sp>
      <p:sp>
        <p:nvSpPr>
          <p:cNvPr id="5" name="Footer Placeholder 4">
            <a:extLst>
              <a:ext uri="{FF2B5EF4-FFF2-40B4-BE49-F238E27FC236}">
                <a16:creationId xmlns:a16="http://schemas.microsoft.com/office/drawing/2014/main" id="{0901D290-1AFB-448D-89F6-B196B58D63F5}"/>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1DB6C7E8-E5D7-46BD-8D55-A7D36701D868}"/>
              </a:ext>
            </a:extLst>
          </p:cNvPr>
          <p:cNvSpPr>
            <a:spLocks noGrp="1"/>
          </p:cNvSpPr>
          <p:nvPr>
            <p:ph type="sldNum" sz="quarter" idx="12"/>
          </p:nvPr>
        </p:nvSpPr>
        <p:spPr/>
        <p:txBody>
          <a:bodyPr/>
          <a:lstStyle>
            <a:lvl1pPr>
              <a:defRPr/>
            </a:lvl1pPr>
          </a:lstStyle>
          <a:p>
            <a:pPr>
              <a:defRPr/>
            </a:pPr>
            <a:fld id="{2F733F99-5C49-4C7A-AF84-B7546E8A6B51}" type="slidenum">
              <a:rPr lang="en-GB" altLang="en-US"/>
              <a:pPr>
                <a:defRPr/>
              </a:pPr>
              <a:t>‹#›</a:t>
            </a:fld>
            <a:endParaRPr lang="en-GB" altLang="en-US"/>
          </a:p>
        </p:txBody>
      </p:sp>
    </p:spTree>
    <p:extLst>
      <p:ext uri="{BB962C8B-B14F-4D97-AF65-F5344CB8AC3E}">
        <p14:creationId xmlns:p14="http://schemas.microsoft.com/office/powerpoint/2010/main" val="1256497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F2A6CE-75E8-4B14-93F8-13D45B245D43}"/>
              </a:ext>
            </a:extLst>
          </p:cNvPr>
          <p:cNvSpPr>
            <a:spLocks noGrp="1"/>
          </p:cNvSpPr>
          <p:nvPr>
            <p:ph type="dt" sz="half" idx="10"/>
          </p:nvPr>
        </p:nvSpPr>
        <p:spPr/>
        <p:txBody>
          <a:bodyPr/>
          <a:lstStyle>
            <a:lvl1pPr>
              <a:defRPr/>
            </a:lvl1pPr>
          </a:lstStyle>
          <a:p>
            <a:pPr>
              <a:defRPr/>
            </a:pPr>
            <a:fld id="{384B99DA-8C13-4E5F-AA0A-1F1000BE46CB}" type="datetime1">
              <a:rPr lang="en-GB" altLang="en-US"/>
              <a:pPr>
                <a:defRPr/>
              </a:pPr>
              <a:t>10/01/2019</a:t>
            </a:fld>
            <a:endParaRPr lang="en-GB" altLang="en-US"/>
          </a:p>
        </p:txBody>
      </p:sp>
      <p:sp>
        <p:nvSpPr>
          <p:cNvPr id="5" name="Footer Placeholder 4">
            <a:extLst>
              <a:ext uri="{FF2B5EF4-FFF2-40B4-BE49-F238E27FC236}">
                <a16:creationId xmlns:a16="http://schemas.microsoft.com/office/drawing/2014/main" id="{CDDFBDF1-FB2E-4348-8155-5B482237B058}"/>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Mary March</a:t>
            </a:r>
          </a:p>
        </p:txBody>
      </p:sp>
      <p:sp>
        <p:nvSpPr>
          <p:cNvPr id="6" name="Slide Number Placeholder 5">
            <a:extLst>
              <a:ext uri="{FF2B5EF4-FFF2-40B4-BE49-F238E27FC236}">
                <a16:creationId xmlns:a16="http://schemas.microsoft.com/office/drawing/2014/main" id="{2152B546-001A-4BA7-9BEF-7A1E6CACE192}"/>
              </a:ext>
            </a:extLst>
          </p:cNvPr>
          <p:cNvSpPr>
            <a:spLocks noGrp="1"/>
          </p:cNvSpPr>
          <p:nvPr>
            <p:ph type="sldNum" sz="quarter" idx="12"/>
          </p:nvPr>
        </p:nvSpPr>
        <p:spPr/>
        <p:txBody>
          <a:bodyPr/>
          <a:lstStyle>
            <a:lvl1pPr>
              <a:defRPr/>
            </a:lvl1pPr>
          </a:lstStyle>
          <a:p>
            <a:pPr>
              <a:defRPr/>
            </a:pPr>
            <a:fld id="{101007CA-6A5A-466A-BC7B-D9FB033B9BF6}" type="slidenum">
              <a:rPr lang="en-GB" altLang="en-US"/>
              <a:pPr>
                <a:defRPr/>
              </a:pPr>
              <a:t>‹#›</a:t>
            </a:fld>
            <a:endParaRPr lang="en-GB" altLang="en-US"/>
          </a:p>
        </p:txBody>
      </p:sp>
    </p:spTree>
    <p:extLst>
      <p:ext uri="{BB962C8B-B14F-4D97-AF65-F5344CB8AC3E}">
        <p14:creationId xmlns:p14="http://schemas.microsoft.com/office/powerpoint/2010/main" val="2304852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B71EC1-5AAF-41E1-A9E0-BFA606AE465E}"/>
              </a:ext>
            </a:extLst>
          </p:cNvPr>
          <p:cNvSpPr>
            <a:spLocks noGrp="1"/>
          </p:cNvSpPr>
          <p:nvPr>
            <p:ph type="dt" sz="half" idx="10"/>
          </p:nvPr>
        </p:nvSpPr>
        <p:spPr/>
        <p:txBody>
          <a:bodyPr/>
          <a:lstStyle>
            <a:lvl1pPr>
              <a:defRPr/>
            </a:lvl1pPr>
          </a:lstStyle>
          <a:p>
            <a:pPr>
              <a:defRPr/>
            </a:pPr>
            <a:fld id="{20B73E60-0876-4F4A-8F82-84A1B1823F5C}" type="datetime1">
              <a:rPr lang="en-GB" altLang="en-US"/>
              <a:pPr>
                <a:defRPr/>
              </a:pPr>
              <a:t>10/01/2019</a:t>
            </a:fld>
            <a:endParaRPr lang="en-GB" altLang="en-US"/>
          </a:p>
        </p:txBody>
      </p:sp>
      <p:sp>
        <p:nvSpPr>
          <p:cNvPr id="5" name="Slide Number Placeholder 5">
            <a:extLst>
              <a:ext uri="{FF2B5EF4-FFF2-40B4-BE49-F238E27FC236}">
                <a16:creationId xmlns:a16="http://schemas.microsoft.com/office/drawing/2014/main" id="{1AA0E1DC-C07F-433C-B628-2DFAD3B54086}"/>
              </a:ext>
            </a:extLst>
          </p:cNvPr>
          <p:cNvSpPr>
            <a:spLocks noGrp="1"/>
          </p:cNvSpPr>
          <p:nvPr>
            <p:ph type="sldNum" sz="quarter" idx="11"/>
          </p:nvPr>
        </p:nvSpPr>
        <p:spPr/>
        <p:txBody>
          <a:bodyPr/>
          <a:lstStyle>
            <a:lvl1pPr>
              <a:defRPr/>
            </a:lvl1pPr>
          </a:lstStyle>
          <a:p>
            <a:pPr>
              <a:defRPr/>
            </a:pPr>
            <a:fld id="{B597A0D0-E8BB-4015-B311-33B1E3A1E815}" type="slidenum">
              <a:rPr lang="en-GB" altLang="en-US"/>
              <a:pPr>
                <a:defRPr/>
              </a:pPr>
              <a:t>‹#›</a:t>
            </a:fld>
            <a:endParaRPr lang="en-GB" altLang="en-US"/>
          </a:p>
        </p:txBody>
      </p:sp>
    </p:spTree>
    <p:extLst>
      <p:ext uri="{BB962C8B-B14F-4D97-AF65-F5344CB8AC3E}">
        <p14:creationId xmlns:p14="http://schemas.microsoft.com/office/powerpoint/2010/main" val="3668015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487EBFC-6B3E-4761-A3EE-E67906EC8B64}"/>
              </a:ext>
            </a:extLst>
          </p:cNvPr>
          <p:cNvSpPr>
            <a:spLocks noGrp="1"/>
          </p:cNvSpPr>
          <p:nvPr>
            <p:ph type="dt" sz="half" idx="10"/>
          </p:nvPr>
        </p:nvSpPr>
        <p:spPr/>
        <p:txBody>
          <a:bodyPr/>
          <a:lstStyle>
            <a:lvl1pPr>
              <a:defRPr/>
            </a:lvl1pPr>
          </a:lstStyle>
          <a:p>
            <a:pPr>
              <a:defRPr/>
            </a:pPr>
            <a:fld id="{6729F174-4E7E-4651-BE04-FB34C38F7A97}" type="datetime1">
              <a:rPr lang="en-GB" altLang="en-US"/>
              <a:pPr>
                <a:defRPr/>
              </a:pPr>
              <a:t>10/01/2019</a:t>
            </a:fld>
            <a:endParaRPr lang="en-GB" altLang="en-US"/>
          </a:p>
        </p:txBody>
      </p:sp>
      <p:sp>
        <p:nvSpPr>
          <p:cNvPr id="6" name="Slide Number Placeholder 5">
            <a:extLst>
              <a:ext uri="{FF2B5EF4-FFF2-40B4-BE49-F238E27FC236}">
                <a16:creationId xmlns:a16="http://schemas.microsoft.com/office/drawing/2014/main" id="{E3CD2253-9347-4F78-A218-15CDBF8057BA}"/>
              </a:ext>
            </a:extLst>
          </p:cNvPr>
          <p:cNvSpPr>
            <a:spLocks noGrp="1"/>
          </p:cNvSpPr>
          <p:nvPr>
            <p:ph type="sldNum" sz="quarter" idx="11"/>
          </p:nvPr>
        </p:nvSpPr>
        <p:spPr/>
        <p:txBody>
          <a:bodyPr/>
          <a:lstStyle>
            <a:lvl1pPr>
              <a:defRPr/>
            </a:lvl1pPr>
          </a:lstStyle>
          <a:p>
            <a:pPr>
              <a:defRPr/>
            </a:pPr>
            <a:fld id="{00F3E2FC-8669-4267-A62E-33FE30C83C55}" type="slidenum">
              <a:rPr lang="en-GB" altLang="en-US"/>
              <a:pPr>
                <a:defRPr/>
              </a:pPr>
              <a:t>‹#›</a:t>
            </a:fld>
            <a:endParaRPr lang="en-GB" altLang="en-US"/>
          </a:p>
        </p:txBody>
      </p:sp>
    </p:spTree>
    <p:extLst>
      <p:ext uri="{BB962C8B-B14F-4D97-AF65-F5344CB8AC3E}">
        <p14:creationId xmlns:p14="http://schemas.microsoft.com/office/powerpoint/2010/main" val="3792814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A997B1F-63AC-42BA-A117-2BB993461931}"/>
              </a:ext>
            </a:extLst>
          </p:cNvPr>
          <p:cNvSpPr>
            <a:spLocks noGrp="1"/>
          </p:cNvSpPr>
          <p:nvPr>
            <p:ph type="dt" sz="half" idx="10"/>
          </p:nvPr>
        </p:nvSpPr>
        <p:spPr/>
        <p:txBody>
          <a:bodyPr/>
          <a:lstStyle>
            <a:lvl1pPr>
              <a:defRPr/>
            </a:lvl1pPr>
          </a:lstStyle>
          <a:p>
            <a:pPr>
              <a:defRPr/>
            </a:pPr>
            <a:fld id="{4AF98087-ED90-4911-BE74-9A997ABD6711}" type="datetime1">
              <a:rPr lang="en-GB" altLang="en-US"/>
              <a:pPr>
                <a:defRPr/>
              </a:pPr>
              <a:t>10/01/2019</a:t>
            </a:fld>
            <a:endParaRPr lang="en-GB" altLang="en-US"/>
          </a:p>
        </p:txBody>
      </p:sp>
      <p:sp>
        <p:nvSpPr>
          <p:cNvPr id="8" name="Slide Number Placeholder 5">
            <a:extLst>
              <a:ext uri="{FF2B5EF4-FFF2-40B4-BE49-F238E27FC236}">
                <a16:creationId xmlns:a16="http://schemas.microsoft.com/office/drawing/2014/main" id="{B140FB6D-2D48-4815-88D0-108E1C5D7E0C}"/>
              </a:ext>
            </a:extLst>
          </p:cNvPr>
          <p:cNvSpPr>
            <a:spLocks noGrp="1"/>
          </p:cNvSpPr>
          <p:nvPr>
            <p:ph type="sldNum" sz="quarter" idx="11"/>
          </p:nvPr>
        </p:nvSpPr>
        <p:spPr/>
        <p:txBody>
          <a:bodyPr/>
          <a:lstStyle>
            <a:lvl1pPr>
              <a:defRPr/>
            </a:lvl1pPr>
          </a:lstStyle>
          <a:p>
            <a:pPr>
              <a:defRPr/>
            </a:pPr>
            <a:fld id="{94E0A6B8-DA9D-4B8D-895D-5FCD4DD918CF}" type="slidenum">
              <a:rPr lang="en-GB" altLang="en-US"/>
              <a:pPr>
                <a:defRPr/>
              </a:pPr>
              <a:t>‹#›</a:t>
            </a:fld>
            <a:endParaRPr lang="en-GB" altLang="en-US"/>
          </a:p>
        </p:txBody>
      </p:sp>
    </p:spTree>
    <p:extLst>
      <p:ext uri="{BB962C8B-B14F-4D97-AF65-F5344CB8AC3E}">
        <p14:creationId xmlns:p14="http://schemas.microsoft.com/office/powerpoint/2010/main" val="66031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45D73968-E418-4D94-9B8A-032D839683C6}"/>
              </a:ext>
            </a:extLst>
          </p:cNvPr>
          <p:cNvSpPr>
            <a:spLocks noGrp="1"/>
          </p:cNvSpPr>
          <p:nvPr>
            <p:ph type="dt" sz="half" idx="10"/>
          </p:nvPr>
        </p:nvSpPr>
        <p:spPr/>
        <p:txBody>
          <a:bodyPr/>
          <a:lstStyle>
            <a:lvl1pPr>
              <a:defRPr/>
            </a:lvl1pPr>
          </a:lstStyle>
          <a:p>
            <a:pPr>
              <a:defRPr/>
            </a:pPr>
            <a:fld id="{2E22D1C0-EA1F-4F8B-8785-B07BF54BD0F9}" type="datetime1">
              <a:rPr lang="en-GB" altLang="en-US"/>
              <a:pPr>
                <a:defRPr/>
              </a:pPr>
              <a:t>10/01/2019</a:t>
            </a:fld>
            <a:endParaRPr lang="en-GB" altLang="en-US"/>
          </a:p>
        </p:txBody>
      </p:sp>
      <p:sp>
        <p:nvSpPr>
          <p:cNvPr id="4" name="Slide Number Placeholder 5">
            <a:extLst>
              <a:ext uri="{FF2B5EF4-FFF2-40B4-BE49-F238E27FC236}">
                <a16:creationId xmlns:a16="http://schemas.microsoft.com/office/drawing/2014/main" id="{99C47B18-E0DD-4E5D-98B6-8ADAF7FC3F9E}"/>
              </a:ext>
            </a:extLst>
          </p:cNvPr>
          <p:cNvSpPr>
            <a:spLocks noGrp="1"/>
          </p:cNvSpPr>
          <p:nvPr>
            <p:ph type="sldNum" sz="quarter" idx="11"/>
          </p:nvPr>
        </p:nvSpPr>
        <p:spPr/>
        <p:txBody>
          <a:bodyPr/>
          <a:lstStyle>
            <a:lvl1pPr>
              <a:defRPr/>
            </a:lvl1pPr>
          </a:lstStyle>
          <a:p>
            <a:pPr>
              <a:defRPr/>
            </a:pPr>
            <a:fld id="{BCCDFD50-638D-4B7D-8CA4-BA6FE506198A}" type="slidenum">
              <a:rPr lang="en-GB" altLang="en-US"/>
              <a:pPr>
                <a:defRPr/>
              </a:pPr>
              <a:t>‹#›</a:t>
            </a:fld>
            <a:endParaRPr lang="en-GB" altLang="en-US"/>
          </a:p>
        </p:txBody>
      </p:sp>
    </p:spTree>
    <p:extLst>
      <p:ext uri="{BB962C8B-B14F-4D97-AF65-F5344CB8AC3E}">
        <p14:creationId xmlns:p14="http://schemas.microsoft.com/office/powerpoint/2010/main" val="3399913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C742947-4F5D-4204-A97C-9D9B8E91FB18}"/>
              </a:ext>
            </a:extLst>
          </p:cNvPr>
          <p:cNvSpPr>
            <a:spLocks noGrp="1"/>
          </p:cNvSpPr>
          <p:nvPr>
            <p:ph type="dt" sz="half" idx="10"/>
          </p:nvPr>
        </p:nvSpPr>
        <p:spPr/>
        <p:txBody>
          <a:bodyPr/>
          <a:lstStyle>
            <a:lvl1pPr>
              <a:defRPr/>
            </a:lvl1pPr>
          </a:lstStyle>
          <a:p>
            <a:pPr>
              <a:defRPr/>
            </a:pPr>
            <a:fld id="{47C9B511-EA7C-47B7-97E3-4B5B1A80CF69}" type="datetime1">
              <a:rPr lang="en-GB" altLang="en-US"/>
              <a:pPr>
                <a:defRPr/>
              </a:pPr>
              <a:t>10/01/2019</a:t>
            </a:fld>
            <a:endParaRPr lang="en-GB" altLang="en-US"/>
          </a:p>
        </p:txBody>
      </p:sp>
      <p:sp>
        <p:nvSpPr>
          <p:cNvPr id="3" name="Slide Number Placeholder 5">
            <a:extLst>
              <a:ext uri="{FF2B5EF4-FFF2-40B4-BE49-F238E27FC236}">
                <a16:creationId xmlns:a16="http://schemas.microsoft.com/office/drawing/2014/main" id="{345FF0DB-E84C-4DAD-9D73-795846A0546D}"/>
              </a:ext>
            </a:extLst>
          </p:cNvPr>
          <p:cNvSpPr>
            <a:spLocks noGrp="1"/>
          </p:cNvSpPr>
          <p:nvPr>
            <p:ph type="sldNum" sz="quarter" idx="11"/>
          </p:nvPr>
        </p:nvSpPr>
        <p:spPr/>
        <p:txBody>
          <a:bodyPr/>
          <a:lstStyle>
            <a:lvl1pPr>
              <a:defRPr/>
            </a:lvl1pPr>
          </a:lstStyle>
          <a:p>
            <a:pPr>
              <a:defRPr/>
            </a:pPr>
            <a:fld id="{CD5821EE-AFC6-47E5-BF66-66E4B21DAC71}" type="slidenum">
              <a:rPr lang="en-GB" altLang="en-US"/>
              <a:pPr>
                <a:defRPr/>
              </a:pPr>
              <a:t>‹#›</a:t>
            </a:fld>
            <a:endParaRPr lang="en-GB" altLang="en-US"/>
          </a:p>
        </p:txBody>
      </p:sp>
    </p:spTree>
    <p:extLst>
      <p:ext uri="{BB962C8B-B14F-4D97-AF65-F5344CB8AC3E}">
        <p14:creationId xmlns:p14="http://schemas.microsoft.com/office/powerpoint/2010/main" val="1313362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6047277-E28E-478C-8847-F7A5E45662A5}"/>
              </a:ext>
            </a:extLst>
          </p:cNvPr>
          <p:cNvSpPr>
            <a:spLocks noGrp="1"/>
          </p:cNvSpPr>
          <p:nvPr>
            <p:ph type="dt" sz="half" idx="10"/>
          </p:nvPr>
        </p:nvSpPr>
        <p:spPr/>
        <p:txBody>
          <a:bodyPr/>
          <a:lstStyle>
            <a:lvl1pPr>
              <a:defRPr/>
            </a:lvl1pPr>
          </a:lstStyle>
          <a:p>
            <a:pPr>
              <a:defRPr/>
            </a:pPr>
            <a:fld id="{48487C5A-1B21-445F-A5EA-4485B0FC1EAF}" type="datetime1">
              <a:rPr lang="en-GB" altLang="en-US"/>
              <a:pPr>
                <a:defRPr/>
              </a:pPr>
              <a:t>10/01/2019</a:t>
            </a:fld>
            <a:endParaRPr lang="en-GB" altLang="en-US"/>
          </a:p>
        </p:txBody>
      </p:sp>
      <p:sp>
        <p:nvSpPr>
          <p:cNvPr id="6" name="Slide Number Placeholder 5">
            <a:extLst>
              <a:ext uri="{FF2B5EF4-FFF2-40B4-BE49-F238E27FC236}">
                <a16:creationId xmlns:a16="http://schemas.microsoft.com/office/drawing/2014/main" id="{7C6F7CBF-E1F4-4489-88D3-9E19A646DD22}"/>
              </a:ext>
            </a:extLst>
          </p:cNvPr>
          <p:cNvSpPr>
            <a:spLocks noGrp="1"/>
          </p:cNvSpPr>
          <p:nvPr>
            <p:ph type="sldNum" sz="quarter" idx="11"/>
          </p:nvPr>
        </p:nvSpPr>
        <p:spPr/>
        <p:txBody>
          <a:bodyPr/>
          <a:lstStyle>
            <a:lvl1pPr>
              <a:defRPr/>
            </a:lvl1pPr>
          </a:lstStyle>
          <a:p>
            <a:pPr>
              <a:defRPr/>
            </a:pPr>
            <a:fld id="{07B02990-287C-41FC-9BF8-A67E112CA0AB}" type="slidenum">
              <a:rPr lang="en-GB" altLang="en-US"/>
              <a:pPr>
                <a:defRPr/>
              </a:pPr>
              <a:t>‹#›</a:t>
            </a:fld>
            <a:endParaRPr lang="en-GB" altLang="en-US"/>
          </a:p>
        </p:txBody>
      </p:sp>
    </p:spTree>
    <p:extLst>
      <p:ext uri="{BB962C8B-B14F-4D97-AF65-F5344CB8AC3E}">
        <p14:creationId xmlns:p14="http://schemas.microsoft.com/office/powerpoint/2010/main" val="2182059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239C6C6D-18BD-439C-8BC7-EDE5541F6F01}"/>
              </a:ext>
            </a:extLst>
          </p:cNvPr>
          <p:cNvSpPr>
            <a:spLocks noGrp="1"/>
          </p:cNvSpPr>
          <p:nvPr>
            <p:ph type="dt" sz="half" idx="10"/>
          </p:nvPr>
        </p:nvSpPr>
        <p:spPr/>
        <p:txBody>
          <a:bodyPr/>
          <a:lstStyle>
            <a:lvl1pPr>
              <a:defRPr/>
            </a:lvl1pPr>
          </a:lstStyle>
          <a:p>
            <a:pPr>
              <a:defRPr/>
            </a:pPr>
            <a:fld id="{B9188D40-EA84-4741-A93C-333A7A4EA90F}" type="datetime1">
              <a:rPr lang="en-GB" altLang="en-US"/>
              <a:pPr>
                <a:defRPr/>
              </a:pPr>
              <a:t>10/01/2019</a:t>
            </a:fld>
            <a:endParaRPr lang="en-GB" altLang="en-US"/>
          </a:p>
        </p:txBody>
      </p:sp>
      <p:sp>
        <p:nvSpPr>
          <p:cNvPr id="6" name="Slide Number Placeholder 5">
            <a:extLst>
              <a:ext uri="{FF2B5EF4-FFF2-40B4-BE49-F238E27FC236}">
                <a16:creationId xmlns:a16="http://schemas.microsoft.com/office/drawing/2014/main" id="{035AFCA5-C958-4CD4-AD11-13B5F0553BEB}"/>
              </a:ext>
            </a:extLst>
          </p:cNvPr>
          <p:cNvSpPr>
            <a:spLocks noGrp="1"/>
          </p:cNvSpPr>
          <p:nvPr>
            <p:ph type="sldNum" sz="quarter" idx="11"/>
          </p:nvPr>
        </p:nvSpPr>
        <p:spPr/>
        <p:txBody>
          <a:bodyPr/>
          <a:lstStyle>
            <a:lvl1pPr>
              <a:defRPr/>
            </a:lvl1pPr>
          </a:lstStyle>
          <a:p>
            <a:pPr>
              <a:defRPr/>
            </a:pPr>
            <a:fld id="{F657F800-730A-4389-AB21-8BF89553559F}" type="slidenum">
              <a:rPr lang="en-GB" altLang="en-US"/>
              <a:pPr>
                <a:defRPr/>
              </a:pPr>
              <a:t>‹#›</a:t>
            </a:fld>
            <a:endParaRPr lang="en-GB" altLang="en-US"/>
          </a:p>
        </p:txBody>
      </p:sp>
    </p:spTree>
    <p:extLst>
      <p:ext uri="{BB962C8B-B14F-4D97-AF65-F5344CB8AC3E}">
        <p14:creationId xmlns:p14="http://schemas.microsoft.com/office/powerpoint/2010/main" val="3880041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946E4D-DD66-45A3-B080-3ADF58A43F7D}"/>
              </a:ext>
            </a:extLst>
          </p:cNvPr>
          <p:cNvSpPr>
            <a:spLocks noGrp="1"/>
          </p:cNvSpPr>
          <p:nvPr>
            <p:ph type="dt" sz="half" idx="10"/>
          </p:nvPr>
        </p:nvSpPr>
        <p:spPr/>
        <p:txBody>
          <a:bodyPr/>
          <a:lstStyle>
            <a:lvl1pPr>
              <a:defRPr/>
            </a:lvl1pPr>
          </a:lstStyle>
          <a:p>
            <a:pPr>
              <a:defRPr/>
            </a:pPr>
            <a:fld id="{A3A90FD6-5905-4EA8-AD06-91B3123ED931}" type="datetime1">
              <a:rPr lang="en-GB" altLang="en-US"/>
              <a:pPr>
                <a:defRPr/>
              </a:pPr>
              <a:t>10/01/2019</a:t>
            </a:fld>
            <a:endParaRPr lang="en-GB" altLang="en-US"/>
          </a:p>
        </p:txBody>
      </p:sp>
      <p:sp>
        <p:nvSpPr>
          <p:cNvPr id="5" name="Slide Number Placeholder 5">
            <a:extLst>
              <a:ext uri="{FF2B5EF4-FFF2-40B4-BE49-F238E27FC236}">
                <a16:creationId xmlns:a16="http://schemas.microsoft.com/office/drawing/2014/main" id="{F6B36D09-EA00-43E6-96AB-021BA89D990C}"/>
              </a:ext>
            </a:extLst>
          </p:cNvPr>
          <p:cNvSpPr>
            <a:spLocks noGrp="1"/>
          </p:cNvSpPr>
          <p:nvPr>
            <p:ph type="sldNum" sz="quarter" idx="11"/>
          </p:nvPr>
        </p:nvSpPr>
        <p:spPr/>
        <p:txBody>
          <a:bodyPr/>
          <a:lstStyle>
            <a:lvl1pPr>
              <a:defRPr/>
            </a:lvl1pPr>
          </a:lstStyle>
          <a:p>
            <a:pPr>
              <a:defRPr/>
            </a:pPr>
            <a:fld id="{238FE9CA-6F00-4071-81A8-4EBE4EFA0F40}" type="slidenum">
              <a:rPr lang="en-GB" altLang="en-US"/>
              <a:pPr>
                <a:defRPr/>
              </a:pPr>
              <a:t>‹#›</a:t>
            </a:fld>
            <a:endParaRPr lang="en-GB" altLang="en-US"/>
          </a:p>
        </p:txBody>
      </p:sp>
    </p:spTree>
    <p:extLst>
      <p:ext uri="{BB962C8B-B14F-4D97-AF65-F5344CB8AC3E}">
        <p14:creationId xmlns:p14="http://schemas.microsoft.com/office/powerpoint/2010/main" val="2678741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094065-F68E-4E09-9865-3DBEAFE44871}"/>
              </a:ext>
            </a:extLst>
          </p:cNvPr>
          <p:cNvSpPr>
            <a:spLocks noGrp="1"/>
          </p:cNvSpPr>
          <p:nvPr>
            <p:ph type="dt" sz="half" idx="10"/>
          </p:nvPr>
        </p:nvSpPr>
        <p:spPr/>
        <p:txBody>
          <a:bodyPr/>
          <a:lstStyle>
            <a:lvl1pPr>
              <a:defRPr/>
            </a:lvl1pPr>
          </a:lstStyle>
          <a:p>
            <a:pPr>
              <a:defRPr/>
            </a:pPr>
            <a:fld id="{5FC6DEAE-81AF-4D2F-BBD0-D85B4251B949}" type="datetime1">
              <a:rPr lang="en-GB" altLang="en-US"/>
              <a:pPr>
                <a:defRPr/>
              </a:pPr>
              <a:t>10/01/2019</a:t>
            </a:fld>
            <a:endParaRPr lang="en-GB" altLang="en-US"/>
          </a:p>
        </p:txBody>
      </p:sp>
      <p:sp>
        <p:nvSpPr>
          <p:cNvPr id="5" name="Slide Number Placeholder 5">
            <a:extLst>
              <a:ext uri="{FF2B5EF4-FFF2-40B4-BE49-F238E27FC236}">
                <a16:creationId xmlns:a16="http://schemas.microsoft.com/office/drawing/2014/main" id="{9C3D29A6-4BB7-4C3A-A58F-565A794C301F}"/>
              </a:ext>
            </a:extLst>
          </p:cNvPr>
          <p:cNvSpPr>
            <a:spLocks noGrp="1"/>
          </p:cNvSpPr>
          <p:nvPr>
            <p:ph type="sldNum" sz="quarter" idx="11"/>
          </p:nvPr>
        </p:nvSpPr>
        <p:spPr/>
        <p:txBody>
          <a:bodyPr/>
          <a:lstStyle>
            <a:lvl1pPr>
              <a:defRPr/>
            </a:lvl1pPr>
          </a:lstStyle>
          <a:p>
            <a:pPr>
              <a:defRPr/>
            </a:pPr>
            <a:fld id="{5179077C-C058-415F-A9A2-BF6E8D9D1A4E}" type="slidenum">
              <a:rPr lang="en-GB" altLang="en-US"/>
              <a:pPr>
                <a:defRPr/>
              </a:pPr>
              <a:t>‹#›</a:t>
            </a:fld>
            <a:endParaRPr lang="en-GB" altLang="en-US"/>
          </a:p>
        </p:txBody>
      </p:sp>
    </p:spTree>
    <p:extLst>
      <p:ext uri="{BB962C8B-B14F-4D97-AF65-F5344CB8AC3E}">
        <p14:creationId xmlns:p14="http://schemas.microsoft.com/office/powerpoint/2010/main" val="1503816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01D05D9-85EE-4CA6-B1FE-52A2A35F53D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AA63280-4E75-4EE4-9174-627D188C2A16}"/>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FAF70A52-E04C-4984-8F0A-92FD0EB7E3E1}"/>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59B12514-B2BD-43EE-BCBD-7E23DB886ACD}" type="datetime1">
              <a:rPr lang="en-GB" altLang="en-US"/>
              <a:pPr>
                <a:defRPr/>
              </a:pPr>
              <a:t>10/01/2019</a:t>
            </a:fld>
            <a:endParaRPr lang="en-GB" altLang="en-US"/>
          </a:p>
        </p:txBody>
      </p:sp>
      <p:sp>
        <p:nvSpPr>
          <p:cNvPr id="6" name="Slide Number Placeholder 5">
            <a:extLst>
              <a:ext uri="{FF2B5EF4-FFF2-40B4-BE49-F238E27FC236}">
                <a16:creationId xmlns:a16="http://schemas.microsoft.com/office/drawing/2014/main" id="{1CA088D9-18CB-45E8-8513-B5E739104FEB}"/>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99394249-8463-4BC8-8578-8F2970A0B96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 id="2147483934" r:id="rId3"/>
    <p:sldLayoutId id="2147483935" r:id="rId4"/>
    <p:sldLayoutId id="2147483936" r:id="rId5"/>
    <p:sldLayoutId id="2147483937" r:id="rId6"/>
    <p:sldLayoutId id="2147483938" r:id="rId7"/>
    <p:sldLayoutId id="2147483939" r:id="rId8"/>
    <p:sldLayoutId id="2147483940" r:id="rId9"/>
    <p:sldLayoutId id="2147483941" r:id="rId10"/>
    <p:sldLayoutId id="2147483942" r:id="rId11"/>
  </p:sldLayoutIdLst>
  <p:hf sldNum="0" hd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457200" y="188913"/>
            <a:ext cx="8229600" cy="1143000"/>
          </a:xfrm>
        </p:spPr>
        <p:txBody>
          <a:bodyPr/>
          <a:lstStyle/>
          <a:p>
            <a:r>
              <a:rPr lang="en-GB" altLang="en-US" b="1"/>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539750" y="1556792"/>
            <a:ext cx="8604250" cy="3024336"/>
          </a:xfrm>
        </p:spPr>
        <p:txBody>
          <a:bodyPr/>
          <a:lstStyle/>
          <a:p>
            <a:pPr eaLnBrk="1" hangingPunct="1">
              <a:buNone/>
            </a:pPr>
            <a:r>
              <a:rPr lang="en-GB" altLang="en-US" sz="1800" dirty="0"/>
              <a:t>Business name: Sweetooth deserts </a:t>
            </a:r>
          </a:p>
          <a:p>
            <a:pPr eaLnBrk="1" hangingPunct="1">
              <a:buNone/>
            </a:pPr>
            <a:r>
              <a:rPr lang="en-GB" altLang="en-US" sz="1800" dirty="0"/>
              <a:t>Amjad Hussain 1715254</a:t>
            </a:r>
          </a:p>
          <a:p>
            <a:pPr eaLnBrk="1" hangingPunct="1">
              <a:buNone/>
            </a:pPr>
            <a:r>
              <a:rPr lang="en-GB" altLang="en-US" sz="1800" dirty="0"/>
              <a:t>Salema khanum 1713343 </a:t>
            </a:r>
          </a:p>
          <a:p>
            <a:pPr eaLnBrk="1" hangingPunct="1">
              <a:buNone/>
            </a:pPr>
            <a:r>
              <a:rPr lang="en-GB" altLang="en-US" sz="1800" dirty="0"/>
              <a:t>Faisal Imtiaz 1714109</a:t>
            </a:r>
          </a:p>
          <a:p>
            <a:pPr eaLnBrk="1" hangingPunct="1">
              <a:buNone/>
            </a:pPr>
            <a:r>
              <a:rPr lang="en-GB" altLang="en-US" sz="1800" dirty="0"/>
              <a:t>Belal ul Islam 1713118</a:t>
            </a:r>
          </a:p>
          <a:p>
            <a:pPr eaLnBrk="1" hangingPunct="1">
              <a:buNone/>
            </a:pPr>
            <a:endParaRPr lang="en-GB" altLang="en-US" sz="1800" dirty="0"/>
          </a:p>
          <a:p>
            <a:pPr eaLnBrk="1" hangingPunct="1">
              <a:buNone/>
            </a:pPr>
            <a:r>
              <a:rPr lang="en-GB" altLang="en-US" sz="1800" dirty="0"/>
              <a:t>Module code: bmsk4006</a:t>
            </a:r>
          </a:p>
          <a:p>
            <a:pPr eaLnBrk="1" hangingPunct="1">
              <a:buNone/>
            </a:pPr>
            <a:r>
              <a:rPr lang="en-GB" altLang="en-US" sz="1800" dirty="0"/>
              <a:t>Managing enterprise in the 21st century Assessment component 2</a:t>
            </a:r>
          </a:p>
          <a:p>
            <a:pPr eaLnBrk="1" hangingPunct="1">
              <a:buNone/>
            </a:pPr>
            <a:r>
              <a:rPr lang="en-GB" altLang="en-US" sz="1800" dirty="0"/>
              <a:t>Dr doreen nyaa amundam</a:t>
            </a:r>
          </a:p>
          <a:p>
            <a:pPr eaLnBrk="1" hangingPunct="1">
              <a:buNone/>
            </a:pPr>
            <a:endParaRPr lang="en-GB" altLang="en-US" sz="1800" dirty="0"/>
          </a:p>
          <a:p>
            <a:pPr eaLnBrk="1" hangingPunct="1">
              <a:buFont typeface="Arial" panose="020B0604020202020204" pitchFamily="34" charset="0"/>
              <a:buNone/>
            </a:pPr>
            <a:endParaRPr lang="en-GB" altLang="en-US" sz="2400" dirty="0"/>
          </a:p>
        </p:txBody>
      </p:sp>
      <p:sp>
        <p:nvSpPr>
          <p:cNvPr id="4" name="Date Placeholder 3">
            <a:extLst>
              <a:ext uri="{FF2B5EF4-FFF2-40B4-BE49-F238E27FC236}">
                <a16:creationId xmlns:a16="http://schemas.microsoft.com/office/drawing/2014/main" id="{109843B8-E41C-4FE6-9ECB-4DD3EE242A10}"/>
              </a:ext>
            </a:extLst>
          </p:cNvPr>
          <p:cNvSpPr>
            <a:spLocks noGrp="1"/>
          </p:cNvSpPr>
          <p:nvPr>
            <p:ph type="dt" sz="quarter" idx="10"/>
          </p:nvPr>
        </p:nvSpPr>
        <p:spPr/>
        <p:txBody>
          <a:bodyPr/>
          <a:lstStyle/>
          <a:p>
            <a:pPr>
              <a:defRPr/>
            </a:pPr>
            <a:fld id="{73B07335-0E4B-4830-9DA1-499DF5ED18FC}" type="datetime1">
              <a:rPr lang="en-GB" altLang="en-US"/>
              <a:pPr>
                <a:defRPr/>
              </a:pPr>
              <a:t>10/01/2019</a:t>
            </a:fld>
            <a:endParaRPr lang="en-GB" altLang="en-US"/>
          </a:p>
        </p:txBody>
      </p:sp>
      <p:pic>
        <p:nvPicPr>
          <p:cNvPr id="6149" name="Picture 1">
            <a:extLst>
              <a:ext uri="{FF2B5EF4-FFF2-40B4-BE49-F238E27FC236}">
                <a16:creationId xmlns:a16="http://schemas.microsoft.com/office/drawing/2014/main" id="{8756414D-01CC-4C61-A255-232F4DBFF68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4789" y="5085184"/>
            <a:ext cx="1702915" cy="43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457200" y="198438"/>
            <a:ext cx="8229600" cy="927100"/>
          </a:xfrm>
        </p:spPr>
        <p:txBody>
          <a:bodyPr/>
          <a:lstStyle/>
          <a:p>
            <a:pPr eaLnBrk="1" hangingPunct="1"/>
            <a:r>
              <a:rPr lang="en-GB" altLang="en-US" sz="3600" b="1" i="1"/>
              <a:t>Executive Summary</a:t>
            </a:r>
            <a:endParaRPr lang="en-GB" altLang="en-US" sz="3600"/>
          </a:p>
        </p:txBody>
      </p:sp>
      <p:sp>
        <p:nvSpPr>
          <p:cNvPr id="7171" name="Rectangle 3">
            <a:extLst>
              <a:ext uri="{FF2B5EF4-FFF2-40B4-BE49-F238E27FC236}">
                <a16:creationId xmlns:a16="http://schemas.microsoft.com/office/drawing/2014/main" id="{BFF85E77-D367-42C1-BDA9-AD01E8E287ED}"/>
              </a:ext>
            </a:extLst>
          </p:cNvPr>
          <p:cNvSpPr>
            <a:spLocks noGrp="1"/>
          </p:cNvSpPr>
          <p:nvPr>
            <p:ph idx="1"/>
          </p:nvPr>
        </p:nvSpPr>
        <p:spPr>
          <a:xfrm>
            <a:off x="463550" y="1470025"/>
            <a:ext cx="8229600" cy="4695279"/>
          </a:xfrm>
        </p:spPr>
        <p:txBody>
          <a:bodyPr/>
          <a:lstStyle/>
          <a:p>
            <a:pPr eaLnBrk="1" hangingPunct="1">
              <a:buFontTx/>
              <a:buNone/>
            </a:pPr>
            <a:r>
              <a:rPr lang="en-US" altLang="en-US" sz="1600" dirty="0"/>
              <a:t>Table of Contents:</a:t>
            </a:r>
          </a:p>
          <a:p>
            <a:pPr eaLnBrk="1" hangingPunct="1">
              <a:buFontTx/>
              <a:buNone/>
            </a:pPr>
            <a:r>
              <a:rPr lang="en-US" altLang="en-US" sz="1600" dirty="0"/>
              <a:t>•	Business/Company Overview</a:t>
            </a:r>
          </a:p>
          <a:p>
            <a:pPr eaLnBrk="1" hangingPunct="1">
              <a:buFontTx/>
              <a:buNone/>
            </a:pPr>
            <a:r>
              <a:rPr lang="en-US" altLang="en-US" sz="1600" dirty="0"/>
              <a:t>•	Products and Services</a:t>
            </a:r>
          </a:p>
          <a:p>
            <a:pPr eaLnBrk="1" hangingPunct="1">
              <a:buFontTx/>
              <a:buNone/>
            </a:pPr>
            <a:r>
              <a:rPr lang="en-US" altLang="en-US" sz="1600" dirty="0"/>
              <a:t>•	Target Market</a:t>
            </a:r>
          </a:p>
          <a:p>
            <a:pPr eaLnBrk="1" hangingPunct="1">
              <a:buFontTx/>
              <a:buNone/>
            </a:pPr>
            <a:r>
              <a:rPr lang="en-US" altLang="en-US" sz="1600" dirty="0"/>
              <a:t>•	Competitors</a:t>
            </a:r>
          </a:p>
          <a:p>
            <a:pPr eaLnBrk="1" hangingPunct="1">
              <a:buFontTx/>
              <a:buNone/>
            </a:pPr>
            <a:r>
              <a:rPr lang="en-US" altLang="en-US" sz="1600" dirty="0"/>
              <a:t>•	Marketing Strategies </a:t>
            </a:r>
          </a:p>
          <a:p>
            <a:pPr eaLnBrk="1" hangingPunct="1">
              <a:buFontTx/>
              <a:buNone/>
            </a:pPr>
            <a:r>
              <a:rPr lang="en-US" altLang="en-US" sz="1600" dirty="0"/>
              <a:t>•	Management team</a:t>
            </a:r>
          </a:p>
          <a:p>
            <a:pPr eaLnBrk="1" hangingPunct="1">
              <a:buFontTx/>
              <a:buNone/>
            </a:pPr>
            <a:r>
              <a:rPr lang="en-US" altLang="en-US" sz="1600" dirty="0"/>
              <a:t>•	Financial Plan</a:t>
            </a:r>
          </a:p>
          <a:p>
            <a:pPr eaLnBrk="1" hangingPunct="1">
              <a:buFontTx/>
              <a:buNone/>
            </a:pPr>
            <a:endParaRPr lang="en-US" altLang="en-US" sz="1600" dirty="0"/>
          </a:p>
          <a:p>
            <a:pPr eaLnBrk="1" hangingPunct="1">
              <a:buFontTx/>
              <a:buNone/>
            </a:pPr>
            <a:endParaRPr lang="en-US" altLang="en-US" sz="1600" dirty="0"/>
          </a:p>
          <a:p>
            <a:pPr eaLnBrk="1" hangingPunct="1">
              <a:buFontTx/>
              <a:buNone/>
            </a:pPr>
            <a:endParaRPr lang="en-US" altLang="en-US" dirty="0"/>
          </a:p>
          <a:p>
            <a:pPr eaLnBrk="1" hangingPunct="1">
              <a:buFontTx/>
              <a:buNone/>
            </a:pPr>
            <a:endParaRPr lang="en-US" altLang="en-US" dirty="0"/>
          </a:p>
          <a:p>
            <a:pPr eaLnBrk="1" hangingPunct="1">
              <a:buFontTx/>
              <a:buNone/>
            </a:pPr>
            <a:endParaRPr lang="en-GB" altLang="en-US" dirty="0"/>
          </a:p>
        </p:txBody>
      </p:sp>
      <p:sp>
        <p:nvSpPr>
          <p:cNvPr id="4" name="Date Placeholder 3">
            <a:extLst>
              <a:ext uri="{FF2B5EF4-FFF2-40B4-BE49-F238E27FC236}">
                <a16:creationId xmlns:a16="http://schemas.microsoft.com/office/drawing/2014/main" id="{9BDDCD80-3779-40E2-8E88-73E278AF6DFA}"/>
              </a:ext>
            </a:extLst>
          </p:cNvPr>
          <p:cNvSpPr>
            <a:spLocks noGrp="1"/>
          </p:cNvSpPr>
          <p:nvPr>
            <p:ph type="dt" sz="quarter" idx="10"/>
          </p:nvPr>
        </p:nvSpPr>
        <p:spPr/>
        <p:txBody>
          <a:bodyPr/>
          <a:lstStyle/>
          <a:p>
            <a:pPr>
              <a:defRPr/>
            </a:pPr>
            <a:fld id="{4C6C5FAC-584C-43A3-8901-F20A0EB59EB5}" type="datetime1">
              <a:rPr lang="en-GB" altLang="en-US"/>
              <a:pPr>
                <a:defRPr/>
              </a:pPr>
              <a:t>10/01/2019</a:t>
            </a:fld>
            <a:endParaRPr lang="en-GB"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2B32E6CC-AB03-45BB-AA5B-6AB4CCD76CB2}"/>
              </a:ext>
            </a:extLst>
          </p:cNvPr>
          <p:cNvSpPr>
            <a:spLocks noGrp="1"/>
          </p:cNvSpPr>
          <p:nvPr>
            <p:ph type="title"/>
          </p:nvPr>
        </p:nvSpPr>
        <p:spPr>
          <a:xfrm>
            <a:off x="457200" y="157163"/>
            <a:ext cx="8229600" cy="922337"/>
          </a:xfrm>
        </p:spPr>
        <p:txBody>
          <a:bodyPr/>
          <a:lstStyle/>
          <a:p>
            <a:pPr eaLnBrk="1" hangingPunct="1"/>
            <a:r>
              <a:rPr lang="en-GB" altLang="en-US" sz="3600" b="1" i="1"/>
              <a:t>Business / Company Overview</a:t>
            </a:r>
            <a:endParaRPr lang="en-GB" altLang="en-US" sz="3600" b="1"/>
          </a:p>
        </p:txBody>
      </p:sp>
      <p:sp>
        <p:nvSpPr>
          <p:cNvPr id="9219" name="Rectangle 3">
            <a:extLst>
              <a:ext uri="{FF2B5EF4-FFF2-40B4-BE49-F238E27FC236}">
                <a16:creationId xmlns:a16="http://schemas.microsoft.com/office/drawing/2014/main" id="{EDD6FDD8-03F3-4F96-9979-762D8609EA45}"/>
              </a:ext>
            </a:extLst>
          </p:cNvPr>
          <p:cNvSpPr>
            <a:spLocks noGrp="1"/>
          </p:cNvSpPr>
          <p:nvPr>
            <p:ph idx="1"/>
          </p:nvPr>
        </p:nvSpPr>
        <p:spPr>
          <a:xfrm>
            <a:off x="457200" y="1398588"/>
            <a:ext cx="8229600" cy="4060825"/>
          </a:xfrm>
        </p:spPr>
        <p:txBody>
          <a:bodyPr/>
          <a:lstStyle/>
          <a:p>
            <a:pPr eaLnBrk="1" hangingPunct="1">
              <a:buFontTx/>
              <a:buNone/>
            </a:pPr>
            <a:r>
              <a:rPr lang="en-US" altLang="en-US" sz="2000" dirty="0">
                <a:latin typeface="Arial" panose="020B0604020202020204" pitchFamily="34" charset="0"/>
                <a:cs typeface="Arial" panose="020B0604020202020204" pitchFamily="34" charset="0"/>
              </a:rPr>
              <a:t>Our company is a dessert shop which is named</a:t>
            </a:r>
          </a:p>
          <a:p>
            <a:pPr eaLnBrk="1" hangingPunct="1">
              <a:buFontTx/>
              <a:buNone/>
            </a:pPr>
            <a:r>
              <a:rPr lang="en-US" altLang="en-US" sz="2000" dirty="0">
                <a:latin typeface="Arial" panose="020B0604020202020204" pitchFamily="34" charset="0"/>
                <a:cs typeface="Arial" panose="020B0604020202020204" pitchFamily="34" charset="0"/>
              </a:rPr>
              <a:t> (Sweetooth deserts)</a:t>
            </a:r>
          </a:p>
          <a:p>
            <a:pPr eaLnBrk="1" hangingPunct="1">
              <a:buFontTx/>
              <a:buNone/>
            </a:pPr>
            <a:endParaRPr lang="en-US" altLang="en-US" sz="2000" dirty="0">
              <a:latin typeface="Arial" panose="020B0604020202020204" pitchFamily="34" charset="0"/>
              <a:cs typeface="Arial" panose="020B0604020202020204" pitchFamily="34" charset="0"/>
            </a:endParaRPr>
          </a:p>
          <a:p>
            <a:pPr eaLnBrk="1" hangingPunct="1">
              <a:buFontTx/>
              <a:buNone/>
            </a:pPr>
            <a:r>
              <a:rPr lang="en-US" altLang="en-US" sz="2000" dirty="0">
                <a:latin typeface="Arial" panose="020B0604020202020204" pitchFamily="34" charset="0"/>
                <a:cs typeface="Arial" panose="020B0604020202020204" pitchFamily="34" charset="0"/>
              </a:rPr>
              <a:t>it is a company </a:t>
            </a:r>
          </a:p>
          <a:p>
            <a:pPr eaLnBrk="1" hangingPunct="1">
              <a:buFontTx/>
              <a:buNone/>
            </a:pPr>
            <a:r>
              <a:rPr lang="en-US" altLang="en-US" sz="2000" dirty="0">
                <a:latin typeface="Arial" panose="020B0604020202020204" pitchFamily="34" charset="0"/>
                <a:cs typeface="Arial" panose="020B0604020202020204" pitchFamily="34" charset="0"/>
              </a:rPr>
              <a:t>where we offer a fun and family friendly environment, we provide a </a:t>
            </a:r>
          </a:p>
          <a:p>
            <a:pPr eaLnBrk="1" hangingPunct="1">
              <a:buFontTx/>
              <a:buNone/>
            </a:pPr>
            <a:r>
              <a:rPr lang="en-US" altLang="en-US" sz="2000" dirty="0">
                <a:latin typeface="Arial" panose="020B0604020202020204" pitchFamily="34" charset="0"/>
                <a:cs typeface="Arial" panose="020B0604020202020204" pitchFamily="34" charset="0"/>
              </a:rPr>
              <a:t>wide range of unique, </a:t>
            </a:r>
          </a:p>
          <a:p>
            <a:pPr eaLnBrk="1" hangingPunct="1">
              <a:buFontTx/>
              <a:buNone/>
            </a:pPr>
            <a:r>
              <a:rPr lang="en-US" altLang="en-US" sz="2000" dirty="0">
                <a:latin typeface="Arial" panose="020B0604020202020204" pitchFamily="34" charset="0"/>
                <a:cs typeface="Arial" panose="020B0604020202020204" pitchFamily="34" charset="0"/>
              </a:rPr>
              <a:t>mouth-watering desserts in a variety of flavor's and designs that are </a:t>
            </a:r>
          </a:p>
          <a:p>
            <a:pPr eaLnBrk="1" hangingPunct="1">
              <a:buFontTx/>
              <a:buNone/>
            </a:pPr>
            <a:r>
              <a:rPr lang="en-US" altLang="en-US" sz="2000" dirty="0">
                <a:latin typeface="Arial" panose="020B0604020202020204" pitchFamily="34" charset="0"/>
                <a:cs typeface="Arial" panose="020B0604020202020204" pitchFamily="34" charset="0"/>
              </a:rPr>
              <a:t>available to choose </a:t>
            </a:r>
          </a:p>
          <a:p>
            <a:pPr eaLnBrk="1" hangingPunct="1">
              <a:buFontTx/>
              <a:buNone/>
            </a:pPr>
            <a:r>
              <a:rPr lang="en-US" altLang="en-US" sz="2000" dirty="0">
                <a:latin typeface="Arial" panose="020B0604020202020204" pitchFamily="34" charset="0"/>
                <a:cs typeface="Arial" panose="020B0604020202020204" pitchFamily="34" charset="0"/>
              </a:rPr>
              <a:t>from.</a:t>
            </a:r>
          </a:p>
          <a:p>
            <a:pPr eaLnBrk="1" hangingPunct="1">
              <a:buFontTx/>
              <a:buNone/>
            </a:pPr>
            <a:endParaRPr lang="en-US" altLang="en-US" sz="1100" dirty="0">
              <a:latin typeface="Arial" panose="020B0604020202020204" pitchFamily="34" charset="0"/>
              <a:cs typeface="Arial" panose="020B0604020202020204" pitchFamily="34" charset="0"/>
            </a:endParaRPr>
          </a:p>
          <a:p>
            <a:pPr eaLnBrk="1" hangingPunct="1">
              <a:buFontTx/>
              <a:buNone/>
            </a:pPr>
            <a:endParaRPr lang="en-GB" altLang="en-US" sz="1600" dirty="0"/>
          </a:p>
        </p:txBody>
      </p:sp>
      <p:sp>
        <p:nvSpPr>
          <p:cNvPr id="4" name="Date Placeholder 3">
            <a:extLst>
              <a:ext uri="{FF2B5EF4-FFF2-40B4-BE49-F238E27FC236}">
                <a16:creationId xmlns:a16="http://schemas.microsoft.com/office/drawing/2014/main" id="{59573BC9-7671-425D-A655-96F21B5CF192}"/>
              </a:ext>
            </a:extLst>
          </p:cNvPr>
          <p:cNvSpPr>
            <a:spLocks noGrp="1"/>
          </p:cNvSpPr>
          <p:nvPr>
            <p:ph type="dt" sz="quarter" idx="10"/>
          </p:nvPr>
        </p:nvSpPr>
        <p:spPr/>
        <p:txBody>
          <a:bodyPr/>
          <a:lstStyle/>
          <a:p>
            <a:pPr>
              <a:defRPr/>
            </a:pPr>
            <a:fld id="{13DF6455-2121-4A2D-846D-E85038EE51D4}" type="datetime1">
              <a:rPr lang="en-GB" altLang="en-US"/>
              <a:pPr>
                <a:defRPr/>
              </a:pPr>
              <a:t>10/01/2019</a:t>
            </a:fld>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323850" y="188913"/>
            <a:ext cx="8229600" cy="863600"/>
          </a:xfrm>
        </p:spPr>
        <p:txBody>
          <a:bodyPr/>
          <a:lstStyle/>
          <a:p>
            <a:pPr eaLnBrk="1" hangingPunct="1"/>
            <a:r>
              <a:rPr lang="en-GB" altLang="en-US" sz="3600" b="1" i="1"/>
              <a:t>Products and Services</a:t>
            </a:r>
            <a:endParaRPr lang="en-GB" altLang="en-US" sz="3600"/>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457200" y="1470025"/>
            <a:ext cx="8229600" cy="3916363"/>
          </a:xfrm>
        </p:spPr>
        <p:txBody>
          <a:bodyPr/>
          <a:lstStyle/>
          <a:p>
            <a:pPr marL="400050" lvl="1" indent="0" eaLnBrk="1" hangingPunct="1">
              <a:buNone/>
            </a:pPr>
            <a:r>
              <a:rPr lang="en-US" altLang="en-US" sz="1600" dirty="0">
                <a:latin typeface="Arial" panose="020B0604020202020204" pitchFamily="34" charset="0"/>
                <a:cs typeface="Arial" panose="020B0604020202020204" pitchFamily="34" charset="0"/>
              </a:rPr>
              <a:t>Our products will be freshly made, straight from our local suppliers, and they will be bought fresh every day. We offer a unique, fun dessert workshop that will guide, help and demonstrate how to become a baking professional, which is especially aimed for children at the age of 7-14 years, the workshop will have an hourly fee. It allows the kids not just to have fun eating the deserts but to be able to learn how it is made and what exactly they are eating. A professional baker will help the little ones bake and go through the factory showing them how things are made and what ingredients they contain.</a:t>
            </a:r>
          </a:p>
          <a:p>
            <a:pPr marL="400050" lvl="1" indent="0" eaLnBrk="1" hangingPunct="1">
              <a:buNone/>
            </a:pPr>
            <a:r>
              <a:rPr lang="en-US" altLang="en-US" sz="1600" dirty="0">
                <a:latin typeface="Arial" panose="020B0604020202020204" pitchFamily="34" charset="0"/>
                <a:cs typeface="Arial" panose="020B0604020202020204" pitchFamily="34" charset="0"/>
              </a:rPr>
              <a:t>We also supply cakes for special occasions (birthday parties, weddings, hen parties etc.). To add to that, we offer delivery service so that our customers can enjoy our luscious desserts without having to step a foot outside and in the comfort of their own homes. However, we do collection as well. The customers can come in-store and collect their desserts after they receive a notification on their mobile phone informing them that their order is ready to collect. Customers can also take-away desserts. </a:t>
            </a:r>
          </a:p>
          <a:p>
            <a:pPr marL="400050" lvl="1" indent="0" eaLnBrk="1" hangingPunct="1">
              <a:buNone/>
            </a:pPr>
            <a:endParaRPr lang="en-GB" altLang="en-US" sz="12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E20FDE7D-F36A-455B-8B00-23E41F49BA54}"/>
              </a:ext>
            </a:extLst>
          </p:cNvPr>
          <p:cNvSpPr>
            <a:spLocks noGrp="1"/>
          </p:cNvSpPr>
          <p:nvPr>
            <p:ph type="dt" sz="quarter" idx="10"/>
          </p:nvPr>
        </p:nvSpPr>
        <p:spPr/>
        <p:txBody>
          <a:bodyPr/>
          <a:lstStyle/>
          <a:p>
            <a:pPr>
              <a:defRPr/>
            </a:pPr>
            <a:fld id="{C42646B4-1ADF-47AE-B486-D5D6E23B0A98}" type="datetime1">
              <a:rPr lang="en-GB" altLang="en-US"/>
              <a:pPr>
                <a:defRPr/>
              </a:pPr>
              <a:t>10/01/2019</a:t>
            </a:fld>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457200" y="115888"/>
            <a:ext cx="8229600" cy="865187"/>
          </a:xfrm>
        </p:spPr>
        <p:txBody>
          <a:bodyPr/>
          <a:lstStyle/>
          <a:p>
            <a:pPr eaLnBrk="1" hangingPunct="1"/>
            <a:r>
              <a:rPr lang="en-GB" altLang="en-US" sz="3600" b="1" i="1"/>
              <a:t> Target Market</a:t>
            </a:r>
            <a:endParaRPr lang="en-GB" altLang="en-US" sz="3600"/>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quarter" idx="10"/>
          </p:nvPr>
        </p:nvSpPr>
        <p:spPr/>
        <p:txBody>
          <a:bodyPr/>
          <a:lstStyle/>
          <a:p>
            <a:pPr>
              <a:defRPr/>
            </a:pPr>
            <a:fld id="{BFEA8610-70C2-48F7-AED7-5F19D16F3191}" type="datetime1">
              <a:rPr lang="en-GB" altLang="en-US"/>
              <a:pPr>
                <a:defRPr/>
              </a:pPr>
              <a:t>10/01/2019</a:t>
            </a:fld>
            <a:endParaRPr lang="en-GB" altLang="en-US"/>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457200" y="1470025"/>
            <a:ext cx="8229600" cy="3917950"/>
          </a:xfrm>
        </p:spPr>
        <p:txBody>
          <a:bodyPr/>
          <a:lstStyle/>
          <a:p>
            <a:r>
              <a:rPr lang="en-US" altLang="en-US" sz="1600" dirty="0">
                <a:latin typeface="Arial" panose="020B0604020202020204" pitchFamily="34" charset="0"/>
                <a:cs typeface="Arial" panose="020B0604020202020204" pitchFamily="34" charset="0"/>
              </a:rPr>
              <a:t>Our target market is customers of every age, desserts are enjoyed by everyone, young or old! However, our unique dessert shop will mainly attract children/families because of our fun baking workshops Also because of the bright color's and fun, ecstatic atmosphere, families would rather come to our dessert place rather than other normal ones. </a:t>
            </a:r>
          </a:p>
          <a:p>
            <a:r>
              <a:rPr lang="en-US" altLang="en-US" sz="1600" dirty="0">
                <a:latin typeface="Arial" panose="020B0604020202020204" pitchFamily="34" charset="0"/>
                <a:cs typeface="Arial" panose="020B0604020202020204" pitchFamily="34" charset="0"/>
              </a:rPr>
              <a:t>Furthermore, due to our dessert catering for special occasions, people who are celebrating weddings, birthday parties, baby showers and more, will come to our store to buy cupcakes or bigger orders, like tiered cakes. </a:t>
            </a:r>
          </a:p>
          <a:p>
            <a:r>
              <a:rPr lang="en-US" altLang="en-US" sz="1600" dirty="0">
                <a:latin typeface="Arial" panose="020B0604020202020204" pitchFamily="34" charset="0"/>
                <a:cs typeface="Arial" panose="020B0604020202020204" pitchFamily="34" charset="0"/>
              </a:rPr>
              <a:t> shoppers who go to the Fort Shopping Centre might come to our store to have a break or buy a shake to keep them hydrated. Parents who take their kids to Scallywags a play center situated in the shopping Centre may decide to bring their children to treat them to some desserts after or before they have a play.</a:t>
            </a:r>
          </a:p>
          <a:p>
            <a:endParaRPr lang="en-US" altLang="en-US"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850F8A-0C27-4FF0-93E6-D6A42889774F}"/>
              </a:ext>
            </a:extLst>
          </p:cNvPr>
          <p:cNvSpPr>
            <a:spLocks noGrp="1"/>
          </p:cNvSpPr>
          <p:nvPr>
            <p:ph type="title"/>
          </p:nvPr>
        </p:nvSpPr>
        <p:spPr>
          <a:xfrm>
            <a:off x="457200" y="115888"/>
            <a:ext cx="8229600" cy="865187"/>
          </a:xfrm>
        </p:spPr>
        <p:txBody>
          <a:bodyPr/>
          <a:lstStyle/>
          <a:p>
            <a:pPr eaLnBrk="1" hangingPunct="1"/>
            <a:r>
              <a:rPr lang="en-GB" altLang="en-US" sz="3600" b="1" i="1"/>
              <a:t> Competitors</a:t>
            </a:r>
            <a:endParaRPr lang="en-GB" altLang="en-US" sz="3600"/>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quarter" idx="10"/>
          </p:nvPr>
        </p:nvSpPr>
        <p:spPr/>
        <p:txBody>
          <a:bodyPr/>
          <a:lstStyle/>
          <a:p>
            <a:pPr>
              <a:defRPr/>
            </a:pPr>
            <a:fld id="{BFEA8610-70C2-48F7-AED7-5F19D16F3191}" type="datetime1">
              <a:rPr lang="en-GB" altLang="en-US"/>
              <a:pPr>
                <a:defRPr/>
              </a:pPr>
              <a:t>10/01/2019</a:t>
            </a:fld>
            <a:endParaRPr lang="en-GB" altLang="en-US"/>
          </a:p>
        </p:txBody>
      </p:sp>
      <p:sp>
        <p:nvSpPr>
          <p:cNvPr id="15364" name="Content Placeholder 2">
            <a:extLst>
              <a:ext uri="{FF2B5EF4-FFF2-40B4-BE49-F238E27FC236}">
                <a16:creationId xmlns:a16="http://schemas.microsoft.com/office/drawing/2014/main" id="{697E1E42-6EAA-41D3-AED1-68C8CA68EFAB}"/>
              </a:ext>
            </a:extLst>
          </p:cNvPr>
          <p:cNvSpPr>
            <a:spLocks noGrp="1"/>
          </p:cNvSpPr>
          <p:nvPr>
            <p:ph idx="1"/>
          </p:nvPr>
        </p:nvSpPr>
        <p:spPr>
          <a:xfrm>
            <a:off x="457200" y="1470025"/>
            <a:ext cx="8229600" cy="3917950"/>
          </a:xfrm>
        </p:spPr>
        <p:txBody>
          <a:bodyPr/>
          <a:lstStyle/>
          <a:p>
            <a:r>
              <a:rPr lang="en-US" altLang="en-US" sz="1600" dirty="0">
                <a:latin typeface="Arial" panose="020B0604020202020204" pitchFamily="34" charset="0"/>
                <a:cs typeface="Arial" panose="020B0604020202020204" pitchFamily="34" charset="0"/>
              </a:rPr>
              <a:t>Our competitive edge is our unique niche in an old market.  Although restaurants, cafes, bakeries, ice cream shops, Have an established position in the marketplace, none are quite like Sweet Tooth.  We are offering the customers a completely new experience and far. </a:t>
            </a:r>
          </a:p>
          <a:p>
            <a:r>
              <a:rPr lang="en-US" altLang="en-US" sz="1600" dirty="0">
                <a:latin typeface="Arial" panose="020B0604020202020204" pitchFamily="34" charset="0"/>
                <a:cs typeface="Arial" panose="020B0604020202020204" pitchFamily="34" charset="0"/>
              </a:rPr>
              <a:t>higher quality product.  No where else will they find a professional chef preparing desserts right in front of them.  The amazing popularity of the Food Network TV Channel is proof of the public's new-found interest in being a spectator in the kitchen.</a:t>
            </a:r>
          </a:p>
          <a:p>
            <a:r>
              <a:rPr lang="en-US" altLang="en-US" sz="1600" dirty="0">
                <a:latin typeface="Arial" panose="020B0604020202020204" pitchFamily="34" charset="0"/>
                <a:cs typeface="Arial" panose="020B0604020202020204" pitchFamily="34" charset="0"/>
              </a:rPr>
              <a:t>Also, no other dessert shop supplies all delivery, collection, take-way and other special promotions like we do. Also, there aren’t any dessert places in the Fort Shopping Centre, therefore, sweet-toothed shoppers would come to our store only.</a:t>
            </a:r>
          </a:p>
          <a:p>
            <a:endParaRPr lang="en-US" altLang="en-US" sz="1600" dirty="0">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3C57A816-DA6E-43EA-9333-A1758492926D}"/>
              </a:ext>
            </a:extLst>
          </p:cNvPr>
          <p:cNvSpPr>
            <a:spLocks noGrp="1"/>
          </p:cNvSpPr>
          <p:nvPr>
            <p:ph type="title"/>
          </p:nvPr>
        </p:nvSpPr>
        <p:spPr>
          <a:xfrm>
            <a:off x="457200" y="188913"/>
            <a:ext cx="8229600" cy="1079500"/>
          </a:xfrm>
        </p:spPr>
        <p:txBody>
          <a:bodyPr/>
          <a:lstStyle/>
          <a:p>
            <a:pPr eaLnBrk="1" hangingPunct="1"/>
            <a:r>
              <a:rPr lang="en-GB" altLang="en-US" sz="3600" b="1" i="1"/>
              <a:t>Marketing and Sales Plan</a:t>
            </a:r>
            <a:endParaRPr lang="en-GB" altLang="en-US" sz="3600"/>
          </a:p>
        </p:txBody>
      </p:sp>
      <p:pic>
        <p:nvPicPr>
          <p:cNvPr id="2" name="Content Placeholder 1">
            <a:extLst>
              <a:ext uri="{FF2B5EF4-FFF2-40B4-BE49-F238E27FC236}">
                <a16:creationId xmlns:a16="http://schemas.microsoft.com/office/drawing/2014/main" id="{1CF79F0E-B7C1-4F17-B5C8-348C4D5A7471}"/>
              </a:ext>
            </a:extLst>
          </p:cNvPr>
          <p:cNvPicPr>
            <a:picLocks noGrp="1" noChangeAspect="1"/>
          </p:cNvPicPr>
          <p:nvPr>
            <p:ph idx="1"/>
          </p:nvPr>
        </p:nvPicPr>
        <p:blipFill>
          <a:blip r:embed="rId3"/>
          <a:stretch>
            <a:fillRect/>
          </a:stretch>
        </p:blipFill>
        <p:spPr>
          <a:xfrm>
            <a:off x="736600" y="1268413"/>
            <a:ext cx="6768751" cy="3528391"/>
          </a:xfrm>
          <a:prstGeom prst="rect">
            <a:avLst/>
          </a:prstGeom>
        </p:spPr>
      </p:pic>
      <p:sp>
        <p:nvSpPr>
          <p:cNvPr id="4" name="Date Placeholder 3">
            <a:extLst>
              <a:ext uri="{FF2B5EF4-FFF2-40B4-BE49-F238E27FC236}">
                <a16:creationId xmlns:a16="http://schemas.microsoft.com/office/drawing/2014/main" id="{078BCAEB-68DE-4D74-8D04-D349E38F2CB2}"/>
              </a:ext>
            </a:extLst>
          </p:cNvPr>
          <p:cNvSpPr>
            <a:spLocks noGrp="1"/>
          </p:cNvSpPr>
          <p:nvPr>
            <p:ph type="dt" sz="quarter" idx="10"/>
          </p:nvPr>
        </p:nvSpPr>
        <p:spPr/>
        <p:txBody>
          <a:bodyPr/>
          <a:lstStyle/>
          <a:p>
            <a:pPr>
              <a:defRPr/>
            </a:pPr>
            <a:fld id="{47CF5F8D-6B2D-471D-B7DD-11AA335A9608}" type="datetime1">
              <a:rPr lang="en-GB" altLang="en-US"/>
              <a:pPr>
                <a:defRPr/>
              </a:pPr>
              <a:t>10/01/2019</a:t>
            </a:fld>
            <a:endParaRPr lang="en-GB"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457200" y="114300"/>
            <a:ext cx="8229600" cy="1008063"/>
          </a:xfrm>
        </p:spPr>
        <p:txBody>
          <a:bodyPr/>
          <a:lstStyle/>
          <a:p>
            <a:pPr eaLnBrk="1" hangingPunct="1"/>
            <a:r>
              <a:rPr lang="en-GB" altLang="en-US" sz="3600" b="1" i="1"/>
              <a:t>Management Team</a:t>
            </a:r>
            <a:endParaRPr lang="en-GB" altLang="en-US" sz="3600" i="1"/>
          </a:p>
        </p:txBody>
      </p:sp>
      <p:sp>
        <p:nvSpPr>
          <p:cNvPr id="19459" name="Rectangle 3">
            <a:extLst>
              <a:ext uri="{FF2B5EF4-FFF2-40B4-BE49-F238E27FC236}">
                <a16:creationId xmlns:a16="http://schemas.microsoft.com/office/drawing/2014/main" id="{E3FD7B8E-BE25-4323-8F07-91361516B2E4}"/>
              </a:ext>
            </a:extLst>
          </p:cNvPr>
          <p:cNvSpPr>
            <a:spLocks noGrp="1"/>
          </p:cNvSpPr>
          <p:nvPr>
            <p:ph idx="1"/>
          </p:nvPr>
        </p:nvSpPr>
        <p:spPr>
          <a:xfrm>
            <a:off x="457200" y="1412875"/>
            <a:ext cx="8229600" cy="3165202"/>
          </a:xfrm>
        </p:spPr>
        <p:txBody>
          <a:bodyPr/>
          <a:lstStyle/>
          <a:p>
            <a:pPr marL="0" indent="0" algn="just" eaLnBrk="1" hangingPunct="1">
              <a:lnSpc>
                <a:spcPct val="90000"/>
              </a:lnSpc>
              <a:buNone/>
            </a:pPr>
            <a:r>
              <a:rPr lang="en-US" altLang="en-US" sz="1600" dirty="0">
                <a:latin typeface="Arial" panose="020B0604020202020204" pitchFamily="34" charset="0"/>
                <a:cs typeface="Arial" panose="020B0604020202020204" pitchFamily="34" charset="0"/>
              </a:rPr>
              <a:t>The company will be owned by four partners with equal share and will be privately-owned. The company will be based in the Fort Shopping Centre. There will be four managers which are the owners of the business. Only two managers will be working each day, Will swap over with the other two every other day. One manager will be at the front of the store, while the other will be situated at the back dealing with the legal requirements. </a:t>
            </a:r>
          </a:p>
          <a:p>
            <a:pPr marL="0" indent="0" algn="just" eaLnBrk="1" hangingPunct="1">
              <a:lnSpc>
                <a:spcPct val="90000"/>
              </a:lnSpc>
              <a:buNone/>
            </a:pPr>
            <a:r>
              <a:rPr lang="en-US" altLang="en-US" sz="1600" dirty="0">
                <a:latin typeface="Arial" panose="020B0604020202020204" pitchFamily="34" charset="0"/>
                <a:cs typeface="Arial" panose="020B0604020202020204" pitchFamily="34" charset="0"/>
              </a:rPr>
              <a:t>We will be hiring three staff altogether. One chef, one taking orders (at the front) and one serving. However, as the business progresses, we will be hiring more staff throughout the years.</a:t>
            </a:r>
          </a:p>
          <a:p>
            <a:pPr marL="0" indent="0" algn="just" eaLnBrk="1" hangingPunct="1">
              <a:lnSpc>
                <a:spcPct val="90000"/>
              </a:lnSpc>
              <a:buNone/>
            </a:pPr>
            <a:endParaRPr lang="en-US" altLang="en-US" sz="1600" dirty="0">
              <a:latin typeface="Arial" panose="020B0604020202020204" pitchFamily="34" charset="0"/>
              <a:cs typeface="Arial" panose="020B0604020202020204" pitchFamily="34" charset="0"/>
            </a:endParaRPr>
          </a:p>
          <a:p>
            <a:pPr marL="0" indent="0" algn="just" eaLnBrk="1" hangingPunct="1">
              <a:lnSpc>
                <a:spcPct val="90000"/>
              </a:lnSpc>
              <a:buNone/>
            </a:pPr>
            <a:endParaRPr lang="en-US" altLang="en-US" sz="1600" dirty="0">
              <a:latin typeface="Calibri" panose="020F0502020204030204" pitchFamily="34" charset="0"/>
              <a:cs typeface="Calibri" panose="020F0502020204030204" pitchFamily="34" charset="0"/>
            </a:endParaRPr>
          </a:p>
          <a:p>
            <a:pPr marL="0" indent="0" algn="just" eaLnBrk="1" hangingPunct="1">
              <a:lnSpc>
                <a:spcPct val="90000"/>
              </a:lnSpc>
              <a:buFont typeface="Arial" panose="020B0604020202020204" pitchFamily="34" charset="0"/>
              <a:buNone/>
            </a:pPr>
            <a:endParaRPr lang="en-GB" altLang="en-US" dirty="0"/>
          </a:p>
        </p:txBody>
      </p:sp>
      <p:sp>
        <p:nvSpPr>
          <p:cNvPr id="4" name="Date Placeholder 3">
            <a:extLst>
              <a:ext uri="{FF2B5EF4-FFF2-40B4-BE49-F238E27FC236}">
                <a16:creationId xmlns:a16="http://schemas.microsoft.com/office/drawing/2014/main" id="{D02F28F6-2D3B-4D25-8B99-DDE2C4B5A12E}"/>
              </a:ext>
            </a:extLst>
          </p:cNvPr>
          <p:cNvSpPr>
            <a:spLocks noGrp="1"/>
          </p:cNvSpPr>
          <p:nvPr>
            <p:ph type="dt" sz="quarter" idx="10"/>
          </p:nvPr>
        </p:nvSpPr>
        <p:spPr/>
        <p:txBody>
          <a:bodyPr/>
          <a:lstStyle/>
          <a:p>
            <a:pPr>
              <a:defRPr/>
            </a:pPr>
            <a:fld id="{5522D75A-BA4C-41A3-BC05-E6BF0460FAF3}" type="datetime1">
              <a:rPr lang="en-GB" altLang="en-US"/>
              <a:pPr>
                <a:defRPr/>
              </a:pPr>
              <a:t>10/01/2019</a:t>
            </a:fld>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4813502-7FEA-41FE-B4B2-3DF07B941489}"/>
              </a:ext>
            </a:extLst>
          </p:cNvPr>
          <p:cNvSpPr>
            <a:spLocks noGrp="1"/>
          </p:cNvSpPr>
          <p:nvPr>
            <p:ph type="title"/>
          </p:nvPr>
        </p:nvSpPr>
        <p:spPr>
          <a:xfrm>
            <a:off x="465138" y="114300"/>
            <a:ext cx="8229600" cy="1223963"/>
          </a:xfrm>
        </p:spPr>
        <p:txBody>
          <a:bodyPr/>
          <a:lstStyle/>
          <a:p>
            <a:pPr eaLnBrk="1" hangingPunct="1"/>
            <a:r>
              <a:rPr lang="en-GB" altLang="en-US" sz="3600" b="1" i="1" dirty="0"/>
              <a:t>Financial plan</a:t>
            </a:r>
            <a:endParaRPr lang="en-GB" altLang="en-US" sz="3600" i="1" dirty="0"/>
          </a:p>
        </p:txBody>
      </p:sp>
      <p:sp>
        <p:nvSpPr>
          <p:cNvPr id="4" name="Date Placeholder 3">
            <a:extLst>
              <a:ext uri="{FF2B5EF4-FFF2-40B4-BE49-F238E27FC236}">
                <a16:creationId xmlns:a16="http://schemas.microsoft.com/office/drawing/2014/main" id="{2A425B22-C7B6-4450-ADA6-53C95CD3E1C7}"/>
              </a:ext>
            </a:extLst>
          </p:cNvPr>
          <p:cNvSpPr>
            <a:spLocks noGrp="1"/>
          </p:cNvSpPr>
          <p:nvPr>
            <p:ph type="dt" sz="quarter" idx="10"/>
          </p:nvPr>
        </p:nvSpPr>
        <p:spPr/>
        <p:txBody>
          <a:bodyPr/>
          <a:lstStyle/>
          <a:p>
            <a:pPr>
              <a:defRPr/>
            </a:pPr>
            <a:fld id="{BB16917A-EA87-4932-9F19-3CCA72FF04F0}" type="datetime1">
              <a:rPr lang="en-GB" altLang="en-US"/>
              <a:pPr>
                <a:defRPr/>
              </a:pPr>
              <a:t>10/01/2019</a:t>
            </a:fld>
            <a:endParaRPr lang="en-GB" altLang="en-US"/>
          </a:p>
        </p:txBody>
      </p:sp>
      <p:sp>
        <p:nvSpPr>
          <p:cNvPr id="21508" name="Content Placeholder 2">
            <a:extLst>
              <a:ext uri="{FF2B5EF4-FFF2-40B4-BE49-F238E27FC236}">
                <a16:creationId xmlns:a16="http://schemas.microsoft.com/office/drawing/2014/main" id="{7E1D03A8-4DD0-4E57-BE8D-394AB158399C}"/>
              </a:ext>
            </a:extLst>
          </p:cNvPr>
          <p:cNvSpPr>
            <a:spLocks noGrp="1"/>
          </p:cNvSpPr>
          <p:nvPr>
            <p:ph idx="1"/>
          </p:nvPr>
        </p:nvSpPr>
        <p:spPr>
          <a:xfrm>
            <a:off x="474663" y="2522538"/>
            <a:ext cx="3754437" cy="1812925"/>
          </a:xfrm>
        </p:spPr>
        <p:txBody>
          <a:bodyPr/>
          <a:lstStyle/>
          <a:p>
            <a:pPr marL="0" indent="0">
              <a:buNone/>
            </a:pPr>
            <a:endParaRPr lang="en-GB" altLang="en-US" sz="2400" dirty="0"/>
          </a:p>
          <a:p>
            <a:pPr>
              <a:buFont typeface="Wingdings" panose="05000000000000000000" pitchFamily="2" charset="2"/>
              <a:buChar char="q"/>
            </a:pPr>
            <a:endParaRPr lang="en-GB" altLang="en-US" sz="2400" dirty="0"/>
          </a:p>
          <a:p>
            <a:pPr>
              <a:buFont typeface="Wingdings" panose="05000000000000000000" pitchFamily="2" charset="2"/>
              <a:buChar char="q"/>
            </a:pPr>
            <a:endParaRPr lang="en-GB" altLang="en-US" sz="2400" dirty="0"/>
          </a:p>
        </p:txBody>
      </p:sp>
      <p:sp>
        <p:nvSpPr>
          <p:cNvPr id="21509" name="Content Placeholder 2">
            <a:extLst>
              <a:ext uri="{FF2B5EF4-FFF2-40B4-BE49-F238E27FC236}">
                <a16:creationId xmlns:a16="http://schemas.microsoft.com/office/drawing/2014/main" id="{F27A1459-A396-4806-94BF-C57AFE2B5389}"/>
              </a:ext>
            </a:extLst>
          </p:cNvPr>
          <p:cNvSpPr txBox="1">
            <a:spLocks/>
          </p:cNvSpPr>
          <p:nvPr/>
        </p:nvSpPr>
        <p:spPr bwMode="auto">
          <a:xfrm>
            <a:off x="4716016" y="2343150"/>
            <a:ext cx="37465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buFont typeface="Wingdings" panose="05000000000000000000" pitchFamily="2" charset="2"/>
              <a:buChar char="§"/>
            </a:pPr>
            <a:r>
              <a:rPr lang="en-GB" altLang="en-US" sz="2400" dirty="0"/>
              <a:t>Start-up Cost: £20.000</a:t>
            </a:r>
          </a:p>
          <a:p>
            <a:pPr>
              <a:buFont typeface="Wingdings" panose="05000000000000000000" pitchFamily="2" charset="2"/>
              <a:buChar char="§"/>
            </a:pPr>
            <a:r>
              <a:rPr lang="en-GB" altLang="en-US" sz="2400" dirty="0"/>
              <a:t>Total Income: £20.000</a:t>
            </a:r>
          </a:p>
          <a:p>
            <a:pPr>
              <a:buFont typeface="Wingdings" panose="05000000000000000000" pitchFamily="2" charset="2"/>
              <a:buChar char="§"/>
            </a:pPr>
            <a:r>
              <a:rPr lang="en-GB" altLang="en-US" sz="2400" dirty="0"/>
              <a:t>Total Expenses: £40.000</a:t>
            </a:r>
          </a:p>
          <a:p>
            <a:pPr>
              <a:buFont typeface="Wingdings" panose="05000000000000000000" pitchFamily="2" charset="2"/>
              <a:buChar char="§"/>
            </a:pPr>
            <a:r>
              <a:rPr lang="en-GB" altLang="en-US" sz="2400" dirty="0"/>
              <a:t>Gross Profit: £200,000</a:t>
            </a:r>
          </a:p>
          <a:p>
            <a:pPr>
              <a:buFont typeface="Wingdings" panose="05000000000000000000" pitchFamily="2" charset="2"/>
              <a:buChar char="§"/>
            </a:pPr>
            <a:r>
              <a:rPr lang="en-GB" altLang="en-US" sz="2400" dirty="0"/>
              <a:t>Net Profit: £140,000</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FDEC0B85-945B-4257-AED0-5914021489CA}"/>
              </a:ext>
            </a:extLst>
          </p:cNvPr>
          <p:cNvSpPr>
            <a:spLocks noGrp="1"/>
          </p:cNvSpPr>
          <p:nvPr>
            <p:ph type="title"/>
          </p:nvPr>
        </p:nvSpPr>
        <p:spPr>
          <a:xfrm>
            <a:off x="457200" y="44450"/>
            <a:ext cx="8229600" cy="1081088"/>
          </a:xfrm>
        </p:spPr>
        <p:txBody>
          <a:bodyPr/>
          <a:lstStyle/>
          <a:p>
            <a:pPr eaLnBrk="1" hangingPunct="1"/>
            <a:r>
              <a:rPr lang="en-GB" altLang="en-US" sz="3600" b="1" i="1"/>
              <a:t>SWOT Analysis</a:t>
            </a:r>
          </a:p>
        </p:txBody>
      </p:sp>
      <p:sp>
        <p:nvSpPr>
          <p:cNvPr id="23555" name="Rectangle 3">
            <a:extLst>
              <a:ext uri="{FF2B5EF4-FFF2-40B4-BE49-F238E27FC236}">
                <a16:creationId xmlns:a16="http://schemas.microsoft.com/office/drawing/2014/main" id="{8FE9C6BA-5E7A-4109-B292-E9A53D072286}"/>
              </a:ext>
            </a:extLst>
          </p:cNvPr>
          <p:cNvSpPr>
            <a:spLocks noGrp="1"/>
          </p:cNvSpPr>
          <p:nvPr>
            <p:ph idx="1"/>
          </p:nvPr>
        </p:nvSpPr>
        <p:spPr>
          <a:xfrm>
            <a:off x="659228" y="1100564"/>
            <a:ext cx="8229600" cy="4281710"/>
          </a:xfrm>
        </p:spPr>
        <p:txBody>
          <a:bodyPr/>
          <a:lstStyle/>
          <a:p>
            <a:pPr eaLnBrk="1" hangingPunct="1">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Strengths </a:t>
            </a:r>
          </a:p>
          <a:p>
            <a:pPr eaLnBrk="1" hangingPunct="1">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will be that we can change the menu and add new ideas and are the only business in the other strengths area will be that we will be selling different deserts than our competitors</a:t>
            </a:r>
          </a:p>
          <a:p>
            <a:pPr eaLnBrk="1" hangingPunct="1">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and will be trying out new ideas. </a:t>
            </a:r>
          </a:p>
          <a:p>
            <a:pPr eaLnBrk="1" hangingPunct="1">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Weakness we have</a:t>
            </a:r>
            <a:r>
              <a:rPr lang="en-US" altLang="en-US" dirty="0">
                <a:latin typeface="Arial" panose="020B0604020202020204" pitchFamily="34" charset="0"/>
                <a:cs typeface="Arial" panose="020B0604020202020204" pitchFamily="34" charset="0"/>
              </a:rPr>
              <a:t> </a:t>
            </a:r>
            <a:r>
              <a:rPr lang="en-US" altLang="en-US" sz="1600" dirty="0">
                <a:latin typeface="Arial" panose="020B0604020202020204" pitchFamily="34" charset="0"/>
                <a:cs typeface="Arial" panose="020B0604020202020204" pitchFamily="34" charset="0"/>
              </a:rPr>
              <a:t>is we are a new company with new ideas and are a local business. </a:t>
            </a:r>
            <a:endParaRPr lang="en-GB" altLang="en-US" sz="1600" dirty="0">
              <a:latin typeface="Arial" panose="020B0604020202020204" pitchFamily="34" charset="0"/>
              <a:cs typeface="Arial" panose="020B0604020202020204" pitchFamily="34" charset="0"/>
            </a:endParaRPr>
          </a:p>
          <a:p>
            <a:pPr eaLnBrk="1" hangingPunct="1">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Opportunities</a:t>
            </a:r>
          </a:p>
          <a:p>
            <a:pPr eaLnBrk="1" hangingPunct="1">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we have a lot off opportunity because we are working with new ideas other company’s and restaurants have not tried before?</a:t>
            </a:r>
          </a:p>
          <a:p>
            <a:pPr eaLnBrk="1" hangingPunct="1">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Threats our threats are we being a local not yet established.</a:t>
            </a:r>
          </a:p>
          <a:p>
            <a:pPr eaLnBrk="1" hangingPunct="1">
              <a:buFont typeface="Wingdings" panose="05000000000000000000" pitchFamily="2" charset="2"/>
              <a:buChar char="§"/>
            </a:pPr>
            <a:endParaRPr lang="en-GB" altLang="en-US" sz="1600" dirty="0">
              <a:latin typeface="Arial" panose="020B0604020202020204" pitchFamily="34" charset="0"/>
              <a:cs typeface="Arial" panose="020B0604020202020204" pitchFamily="34" charset="0"/>
            </a:endParaRPr>
          </a:p>
          <a:p>
            <a:pPr eaLnBrk="1" hangingPunct="1">
              <a:buFont typeface="Wingdings" panose="05000000000000000000" pitchFamily="2" charset="2"/>
              <a:buChar char="§"/>
            </a:pPr>
            <a:endParaRPr lang="en-GB" altLang="en-US" sz="1600" dirty="0"/>
          </a:p>
          <a:p>
            <a:pPr eaLnBrk="1" hangingPunct="1">
              <a:buFont typeface="Wingdings" panose="05000000000000000000" pitchFamily="2" charset="2"/>
              <a:buChar char="§"/>
            </a:pPr>
            <a:endParaRPr lang="en-GB" altLang="en-US" dirty="0"/>
          </a:p>
        </p:txBody>
      </p:sp>
      <p:sp>
        <p:nvSpPr>
          <p:cNvPr id="4" name="Date Placeholder 3">
            <a:extLst>
              <a:ext uri="{FF2B5EF4-FFF2-40B4-BE49-F238E27FC236}">
                <a16:creationId xmlns:a16="http://schemas.microsoft.com/office/drawing/2014/main" id="{6BA62F64-C1A0-479D-BA5F-B9017FFD43E1}"/>
              </a:ext>
            </a:extLst>
          </p:cNvPr>
          <p:cNvSpPr>
            <a:spLocks noGrp="1"/>
          </p:cNvSpPr>
          <p:nvPr>
            <p:ph type="dt" sz="quarter" idx="10"/>
          </p:nvPr>
        </p:nvSpPr>
        <p:spPr/>
        <p:txBody>
          <a:bodyPr/>
          <a:lstStyle/>
          <a:p>
            <a:pPr>
              <a:defRPr/>
            </a:pPr>
            <a:fld id="{AA2A7C81-35C9-4945-A4CE-7561AA5A8777}" type="datetime1">
              <a:rPr lang="en-GB" altLang="en-US"/>
              <a:pPr>
                <a:defRPr/>
              </a:pPr>
              <a:t>10/01/2019</a:t>
            </a:fld>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CC6C7EED-4D9E-4003-AB2B-C0BFD970E007}"/>
              </a:ext>
            </a:extLst>
          </p:cNvPr>
          <p:cNvSpPr>
            <a:spLocks noGrp="1"/>
          </p:cNvSpPr>
          <p:nvPr>
            <p:ph type="title"/>
          </p:nvPr>
        </p:nvSpPr>
        <p:spPr>
          <a:xfrm>
            <a:off x="250825" y="223838"/>
            <a:ext cx="8435975" cy="1044575"/>
          </a:xfrm>
        </p:spPr>
        <p:txBody>
          <a:bodyPr/>
          <a:lstStyle/>
          <a:p>
            <a:pPr eaLnBrk="1" hangingPunct="1"/>
            <a:r>
              <a:rPr lang="en-GB" altLang="en-US" sz="3600" b="1" i="1"/>
              <a:t>PESTLE Analysis</a:t>
            </a:r>
          </a:p>
        </p:txBody>
      </p:sp>
      <p:sp>
        <p:nvSpPr>
          <p:cNvPr id="4" name="Date Placeholder 3">
            <a:extLst>
              <a:ext uri="{FF2B5EF4-FFF2-40B4-BE49-F238E27FC236}">
                <a16:creationId xmlns:a16="http://schemas.microsoft.com/office/drawing/2014/main" id="{7B91B968-1B52-4E96-A9DD-5C894B372080}"/>
              </a:ext>
            </a:extLst>
          </p:cNvPr>
          <p:cNvSpPr>
            <a:spLocks noGrp="1"/>
          </p:cNvSpPr>
          <p:nvPr>
            <p:ph type="dt" sz="quarter" idx="10"/>
          </p:nvPr>
        </p:nvSpPr>
        <p:spPr/>
        <p:txBody>
          <a:bodyPr/>
          <a:lstStyle/>
          <a:p>
            <a:pPr>
              <a:defRPr/>
            </a:pPr>
            <a:fld id="{2AF6E3BD-2E92-472E-8EDA-F6014803D143}" type="datetime1">
              <a:rPr lang="en-GB" altLang="en-US"/>
              <a:pPr>
                <a:defRPr/>
              </a:pPr>
              <a:t>10/01/2019</a:t>
            </a:fld>
            <a:endParaRPr lang="en-GB" altLang="en-US"/>
          </a:p>
        </p:txBody>
      </p:sp>
      <p:sp>
        <p:nvSpPr>
          <p:cNvPr id="25604" name="Content Placeholder 2">
            <a:extLst>
              <a:ext uri="{FF2B5EF4-FFF2-40B4-BE49-F238E27FC236}">
                <a16:creationId xmlns:a16="http://schemas.microsoft.com/office/drawing/2014/main" id="{C292C6D8-9C4D-4B1B-9380-CB3E2B0B5EBC}"/>
              </a:ext>
            </a:extLst>
          </p:cNvPr>
          <p:cNvSpPr>
            <a:spLocks noGrp="1"/>
          </p:cNvSpPr>
          <p:nvPr>
            <p:ph idx="1"/>
          </p:nvPr>
        </p:nvSpPr>
        <p:spPr>
          <a:xfrm>
            <a:off x="457200" y="1470025"/>
            <a:ext cx="8229600" cy="3917950"/>
          </a:xfrm>
        </p:spPr>
        <p:txBody>
          <a:bodyPr/>
          <a:lstStyle/>
          <a:p>
            <a:pPr>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Political factors are the business in located in a busy and development area </a:t>
            </a:r>
          </a:p>
          <a:p>
            <a:pPr>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Which has people from different backgrounds and areas which allows people to have a big variety and quality service which smaller businesses in less busy locations can’t provide.</a:t>
            </a:r>
          </a:p>
          <a:p>
            <a:pPr>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Economic factors are that we are a privately-owned business who are partners. We have a low outgoing cost as we don’t employ employees, so wages are at a minimum.</a:t>
            </a:r>
          </a:p>
          <a:p>
            <a:pPr>
              <a:buFont typeface="Wingdings" panose="05000000000000000000" pitchFamily="2" charset="2"/>
              <a:buChar char="§"/>
            </a:pPr>
            <a:r>
              <a:rPr lang="en-US" altLang="en-US" sz="1600" dirty="0">
                <a:latin typeface="Arial" panose="020B0604020202020204" pitchFamily="34" charset="0"/>
                <a:cs typeface="Arial" panose="020B0604020202020204" pitchFamily="34" charset="0"/>
              </a:rPr>
              <a:t>Social factors are that children and parents can socialize in our business and can burn off the calories whilst having fun.</a:t>
            </a:r>
          </a:p>
          <a:p>
            <a:pPr>
              <a:buFont typeface="Wingdings" panose="05000000000000000000" pitchFamily="2" charset="2"/>
              <a:buChar char="§"/>
            </a:pPr>
            <a:endParaRPr lang="en-GB" altLang="en-US" sz="1600" dirty="0"/>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PowerPoint Presentation Template</Template>
  <TotalTime>1175</TotalTime>
  <Words>1003</Words>
  <Application>Microsoft Office PowerPoint</Application>
  <PresentationFormat>On-screen Show (4:3)</PresentationFormat>
  <Paragraphs>90</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Myriad Pro</vt:lpstr>
      <vt:lpstr>Wingdings</vt:lpstr>
      <vt:lpstr>20140311PresentationUWTSDTemplate</vt:lpstr>
      <vt:lpstr>BUSINESS PLAN</vt:lpstr>
      <vt:lpstr>Executive Summary</vt:lpstr>
      <vt:lpstr>Business / Company Overview</vt:lpstr>
      <vt:lpstr>Products and Services</vt:lpstr>
      <vt:lpstr> Target Market</vt:lpstr>
      <vt:lpstr> Competitors</vt:lpstr>
      <vt:lpstr>Marketing and Sales Plan</vt:lpstr>
      <vt:lpstr>Management Team</vt:lpstr>
      <vt:lpstr>Financial plan</vt:lpstr>
      <vt:lpstr>SWOT Analysis</vt:lpstr>
      <vt:lpstr>PESTLE Analysis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Amjad Hussain (1715254)</cp:lastModifiedBy>
  <cp:revision>96</cp:revision>
  <cp:lastPrinted>2018-03-20T16:28:46Z</cp:lastPrinted>
  <dcterms:created xsi:type="dcterms:W3CDTF">2004-11-12T17:24:38Z</dcterms:created>
  <dcterms:modified xsi:type="dcterms:W3CDTF">2019-01-10T23:10:51Z</dcterms:modified>
</cp:coreProperties>
</file>