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37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159FA2-0BFE-466A-81F9-EFA14D6E6296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19A565-EB78-4B79-8AFC-86842D346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7401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19A565-EB78-4B79-8AFC-86842D34610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6326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F08A2-D9F8-C4BD-A3C9-68B873E155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4F0A84-CFDA-A517-BBA6-EA479C655D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08B44-AE64-C13A-FE01-70ADA05DC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E25C1-75B3-42D8-B876-EDD8263B38F4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A7EB82-01A4-E462-7B5A-CAB51C35A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EFEB07-AF5D-7DF2-2D63-6C57708F5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842D6-8C65-4BF1-91C2-2456F286B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4282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A7ADC-6F7C-D749-3819-F6138EF41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86668-0E8B-AA75-CA08-AD6841476A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E632AD-751F-265F-2CB4-5A1E36215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E25C1-75B3-42D8-B876-EDD8263B38F4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1427CE-0547-8B7C-2419-AAA290D71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4C3377-2A8D-012C-31FB-09818E510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842D6-8C65-4BF1-91C2-2456F286B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607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9D0F-E38F-870C-004C-3D14D6BDA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6DE848-1CD2-06C4-FA93-82846BE3D4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937742-C6C8-5273-DFE3-6B96070B2F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E25C1-75B3-42D8-B876-EDD8263B38F4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F22D1B-D4D8-C329-5462-E75511EF88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DA4CDF-EC0F-59A2-A40B-404712139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842D6-8C65-4BF1-91C2-2456F286B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723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D51D0-5006-E59A-577B-2F3A660E5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B8801-454D-15D7-4BE9-3878F8ED12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9C0FA1-B084-3341-B732-55A680E5D7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A06617-713B-A93D-098D-3BB449D9E9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E25C1-75B3-42D8-B876-EDD8263B38F4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C9D506-B276-6054-F8F8-7AA695341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D2B6A2-06B3-9706-E8CE-EFA6DF2BE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842D6-8C65-4BF1-91C2-2456F286B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543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15237-4FE8-7AA5-B816-7C74459BA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3DD41A-2683-9420-6595-EB18CE13AA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177EA6-97F1-1181-1921-B2D8D3352A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29EDFF-89A2-26A8-BD5D-E6137F52EC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0A9D2B-9025-31AD-7571-65B4821B4E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DC1BBD-A181-397B-CADD-57AE4742AA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E25C1-75B3-42D8-B876-EDD8263B38F4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74C971-824A-A73F-7DA6-8418750DA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175271-CED4-D723-C354-9B61C7480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842D6-8C65-4BF1-91C2-2456F286B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479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00A78-B9DD-5F05-A829-C5C4B9609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9DD4A3-6161-A7BF-7866-B206353B1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E25C1-75B3-42D8-B876-EDD8263B38F4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691C3E-7B0D-19E6-7566-21AB7D53D7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74751D-B179-0679-3034-73EB1472AE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842D6-8C65-4BF1-91C2-2456F286B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85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DC958E0-E62C-AA2E-DB51-FC72119A4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E25C1-75B3-42D8-B876-EDD8263B38F4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57AC3C-E708-1728-5722-57CB02AA7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2D57C3-BD64-5BBE-2E87-51671233A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842D6-8C65-4BF1-91C2-2456F286B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782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B008B-A3DA-4CC0-CB34-86A3D072F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9EC36-613D-0095-AF60-46F25482C4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D8C31F-8B3D-A282-097E-66746EE479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49BE12-A4A2-20C6-E2D7-B78CDFEFC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E25C1-75B3-42D8-B876-EDD8263B38F4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C08DC9-18D9-1A81-2DDD-1ED1F50C2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AA6916-EA8B-2823-3FF5-39C252637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842D6-8C65-4BF1-91C2-2456F286B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525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008D3-C8C2-5410-885A-C60FE4540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666759-3730-17B8-6335-DCFC44E090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0A3FA2-B67A-FA3E-5FFC-AE13B4D85D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F7F8CE-9831-5889-D6B9-61EE1B64D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E25C1-75B3-42D8-B876-EDD8263B38F4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A0D539-BBC8-1F64-9391-C66BFE868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AE2F28-BCE6-0138-AB8B-41C06A985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842D6-8C65-4BF1-91C2-2456F286B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185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8E8F3-900D-D282-DB26-3E73FF1D7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CBA6E9-B202-4771-B17E-CD60DCF427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65BFF2-5FB1-4ACB-7ECA-8D53BC49A7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E25C1-75B3-42D8-B876-EDD8263B38F4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1ACA7D-BE90-D84A-6EA3-0E5F427BF8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6DE49-760E-C674-8D84-436B80A93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842D6-8C65-4BF1-91C2-2456F286B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500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2F416A-6E0D-2336-B030-C855225718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DD7D44-6A2B-ADA5-0BC6-551D5A39CD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8D0F07-4880-DF16-7CF1-A42C8DAECE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E25C1-75B3-42D8-B876-EDD8263B38F4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2D243B-66FB-C7FC-BA35-0B9333C45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79B8D4-627B-D738-2937-B0511C995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842D6-8C65-4BF1-91C2-2456F286B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645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241673-ADCB-4CC6-B7F0-164F30379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5B6310-85E9-A200-4218-8584B29012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E6145-2FB4-4005-94A7-6171D83406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5E25C1-75B3-42D8-B876-EDD8263B38F4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3DD9C-A727-897F-8C3C-180BEA72DC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FE8C52-E726-D83F-EEF9-35D9B3087D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7842D6-8C65-4BF1-91C2-2456F286B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069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rsingworld.org/content-hub/resources/nursing-leadership/critical-thinking-nursing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news-room/fact-sheets/detail/quality-health-services" TargetMode="External"/><Relationship Id="rId5" Type="http://schemas.openxmlformats.org/officeDocument/2006/relationships/hyperlink" Target="https://www.england.nhs.uk/safeguarding/" TargetMode="External"/><Relationship Id="rId4" Type="http://schemas.openxmlformats.org/officeDocument/2006/relationships/hyperlink" Target="https://asana.com/resources/critical-thinking-skills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depicts a futuristic, abstract background with a wave pattern, featuring three people in white lab coats, possibly nurses or doctors, looking towards the camera.&#10;&#10;AI-generated content may be incorrect.">
            <a:extLst>
              <a:ext uri="{FF2B5EF4-FFF2-40B4-BE49-F238E27FC236}">
                <a16:creationId xmlns:a16="http://schemas.microsoft.com/office/drawing/2014/main" id="{E7BF5454-5196-A3DA-1DFE-446F9E79D2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" y="0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D8EC84-12F5-92D6-3D76-FA929BC132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4632" y="1330911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Critical Thinking in Health and Social Care</a:t>
            </a:r>
            <a:br>
              <a:rPr lang="en-GB" dirty="0"/>
            </a:br>
            <a:r>
              <a:rPr lang="en-GB" b="1" dirty="0"/>
              <a:t>Self-Awareness Presentation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B88A5E-DFEF-737C-D014-772E900CA1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2387599"/>
          </a:xfrm>
        </p:spPr>
        <p:txBody>
          <a:bodyPr>
            <a:normAutofit/>
          </a:bodyPr>
          <a:lstStyle/>
          <a:p>
            <a:r>
              <a:rPr lang="en-US" sz="3200" dirty="0"/>
              <a:t>Student Name: Hira Shahnaz</a:t>
            </a:r>
          </a:p>
          <a:p>
            <a:r>
              <a:rPr lang="en-US" sz="3200" dirty="0"/>
              <a:t>Student No. 2504719</a:t>
            </a:r>
          </a:p>
          <a:p>
            <a:pPr lvl="0"/>
            <a:r>
              <a:rPr lang="en-GB" sz="3200" dirty="0"/>
              <a:t>Module: LCHS4009</a:t>
            </a:r>
          </a:p>
          <a:p>
            <a:pPr lvl="0"/>
            <a:r>
              <a:rPr lang="en-GB" sz="3200" dirty="0"/>
              <a:t>Lecturer: Wafa Nasir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18011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depicts a clinical environment with three healthcare professionals in a sterile, minimalistic white background, suggesting a focus on medical services or a healthcare setting.&#10;&#10;AI-generated content may be incorrect.">
            <a:extLst>
              <a:ext uri="{FF2B5EF4-FFF2-40B4-BE49-F238E27FC236}">
                <a16:creationId xmlns:a16="http://schemas.microsoft.com/office/drawing/2014/main" id="{1E61DE7D-80F7-067D-E486-1F40B75907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8552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D8DAF-E97D-2095-B405-8B1783635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9253" y="1633675"/>
            <a:ext cx="10515600" cy="4351338"/>
          </a:xfrm>
        </p:spPr>
        <p:txBody>
          <a:bodyPr/>
          <a:lstStyle/>
          <a:p>
            <a:pPr lvl="0"/>
            <a:r>
              <a:rPr lang="en-US" dirty="0"/>
              <a:t>Analysing information before making decisions.</a:t>
            </a:r>
          </a:p>
          <a:p>
            <a:pPr lvl="0"/>
            <a:r>
              <a:rPr lang="en-US" dirty="0"/>
              <a:t>Using reasoning, questioning, and problem-solving skills </a:t>
            </a:r>
            <a:r>
              <a:rPr lang="en-GB" dirty="0"/>
              <a:t>(Asana, 2026).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Helps professionals make safe decisions.</a:t>
            </a:r>
          </a:p>
          <a:p>
            <a:pPr lvl="0"/>
            <a:r>
              <a:rPr lang="en-US" dirty="0"/>
              <a:t>Improves patient care and reduces mistakes </a:t>
            </a:r>
            <a:r>
              <a:rPr lang="en-GB" dirty="0"/>
              <a:t>(American Nurses Association, 2024).</a:t>
            </a:r>
            <a:r>
              <a:rPr lang="en-US" dirty="0"/>
              <a:t>.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DC6796-B9F9-8C7A-79F9-C9EB5077E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9922" y="266503"/>
            <a:ext cx="10515600" cy="1325563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What is Critical Thinking?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6322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depicts a group of healthcare professionals working in a clinical setting, possibly a hospital or clinic.&#10;&#10;AI-generated content may be incorrect.">
            <a:extLst>
              <a:ext uri="{FF2B5EF4-FFF2-40B4-BE49-F238E27FC236}">
                <a16:creationId xmlns:a16="http://schemas.microsoft.com/office/drawing/2014/main" id="{3FBBF00A-5C57-3461-34C5-0BD860954D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" y="0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A54792-548F-5E20-368B-DC002F5D8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2621"/>
            <a:ext cx="10515600" cy="1325563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	Why is Critical Thinking Important?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26F67-8AD7-2E21-2780-A394421F95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8641" y="1347537"/>
            <a:ext cx="10515600" cy="5145338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Supports safe decision-making (American Nurses Association, 2024)..</a:t>
            </a:r>
          </a:p>
          <a:p>
            <a:pPr lvl="0"/>
            <a:r>
              <a:rPr lang="en-GB" dirty="0"/>
              <a:t>Helps identify risks and safeguarding concerns (NHS England, 2023).</a:t>
            </a:r>
          </a:p>
          <a:p>
            <a:r>
              <a:rPr lang="en-GB" dirty="0"/>
              <a:t>Improves patient outcomes and quality of care.</a:t>
            </a:r>
          </a:p>
          <a:p>
            <a:pPr lvl="0"/>
            <a:r>
              <a:rPr lang="en-GB" dirty="0"/>
              <a:t>Supports communication, teamwork, and problem-solving (World Health Organization, 2023).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Example</a:t>
            </a:r>
            <a:endParaRPr lang="en-GB" dirty="0">
              <a:solidFill>
                <a:schemeClr val="accent1"/>
              </a:solidFill>
            </a:endParaRPr>
          </a:p>
          <a:p>
            <a:pPr lvl="0"/>
            <a:r>
              <a:rPr lang="en-GB" dirty="0"/>
              <a:t>A nurse deciding whether a patient needs urgent care.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47077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he image depicts a minimalist, abstract layout with a human head, a series of interconnected circles, and a clinical, modern interior setting.&#10;&#10;AI-generated content may be incorrect.">
            <a:extLst>
              <a:ext uri="{FF2B5EF4-FFF2-40B4-BE49-F238E27FC236}">
                <a16:creationId xmlns:a16="http://schemas.microsoft.com/office/drawing/2014/main" id="{BFE2E1BE-BC6C-14C0-DC02-AA5B2A48F8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803" y="16046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AAC334B-67AE-6E22-44B5-7B9378D76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1536" y="365125"/>
            <a:ext cx="8482263" cy="1325563"/>
          </a:xfrm>
        </p:spPr>
        <p:txBody>
          <a:bodyPr/>
          <a:lstStyle/>
          <a:p>
            <a:r>
              <a:rPr lang="en-GB" b="1" dirty="0"/>
              <a:t>Model Related to Critical Thinking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73CCB-87DA-47B6-EB05-B3463E883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022" y="1253068"/>
            <a:ext cx="10583778" cy="5620978"/>
          </a:xfrm>
        </p:spPr>
        <p:txBody>
          <a:bodyPr>
            <a:normAutofit fontScale="92500" lnSpcReduction="10000"/>
          </a:bodyPr>
          <a:lstStyle/>
          <a:p>
            <a:pPr marL="3657600" lvl="8" indent="0">
              <a:buNone/>
            </a:pPr>
            <a:r>
              <a:rPr lang="en-GB" sz="2800" b="1" dirty="0">
                <a:solidFill>
                  <a:schemeClr val="accent1"/>
                </a:solidFill>
              </a:rPr>
              <a:t>Gibbs Reflective Cycle (1988)</a:t>
            </a:r>
            <a:endParaRPr lang="en-GB" sz="2800" dirty="0">
              <a:solidFill>
                <a:schemeClr val="accent1"/>
              </a:solidFill>
            </a:endParaRPr>
          </a:p>
          <a:p>
            <a:pPr marL="3657600" lvl="8" indent="0">
              <a:buNone/>
            </a:pPr>
            <a:r>
              <a:rPr lang="en-GB" sz="2800" b="1" dirty="0">
                <a:solidFill>
                  <a:schemeClr val="accent1"/>
                </a:solidFill>
              </a:rPr>
              <a:t>Stages</a:t>
            </a:r>
          </a:p>
          <a:p>
            <a:pPr marL="3657600" lvl="8" indent="0">
              <a:buNone/>
            </a:pPr>
            <a:endParaRPr lang="en-GB" sz="2800" dirty="0"/>
          </a:p>
          <a:p>
            <a:pPr lvl="8"/>
            <a:r>
              <a:rPr lang="en-GB" sz="2800" dirty="0"/>
              <a:t>Description</a:t>
            </a:r>
          </a:p>
          <a:p>
            <a:pPr lvl="8"/>
            <a:r>
              <a:rPr lang="en-GB" sz="2800" dirty="0"/>
              <a:t>Feelings</a:t>
            </a:r>
          </a:p>
          <a:p>
            <a:pPr lvl="8"/>
            <a:r>
              <a:rPr lang="en-GB" sz="2800" dirty="0"/>
              <a:t>Evaluation</a:t>
            </a:r>
          </a:p>
          <a:p>
            <a:pPr lvl="8"/>
            <a:r>
              <a:rPr lang="en-GB" sz="2800" dirty="0"/>
              <a:t>Analysis</a:t>
            </a:r>
          </a:p>
          <a:p>
            <a:pPr lvl="8"/>
            <a:r>
              <a:rPr lang="en-GB" sz="2800" dirty="0"/>
              <a:t>Conclusion</a:t>
            </a:r>
          </a:p>
          <a:p>
            <a:pPr lvl="8"/>
            <a:r>
              <a:rPr lang="en-GB" sz="2800" dirty="0"/>
              <a:t>Action Plan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Importance</a:t>
            </a:r>
            <a:endParaRPr lang="en-GB" dirty="0">
              <a:solidFill>
                <a:schemeClr val="accent1"/>
              </a:solidFill>
            </a:endParaRPr>
          </a:p>
          <a:p>
            <a:pPr lvl="0"/>
            <a:r>
              <a:rPr lang="en-GB" b="1" dirty="0"/>
              <a:t>Helps professionals reflect on experiences.</a:t>
            </a:r>
          </a:p>
          <a:p>
            <a:pPr lvl="0"/>
            <a:r>
              <a:rPr lang="en-GB" b="1" dirty="0"/>
              <a:t>Supports learning from mistakes.</a:t>
            </a:r>
          </a:p>
          <a:p>
            <a:pPr lvl="0"/>
            <a:r>
              <a:rPr lang="en-GB" b="1" dirty="0"/>
              <a:t>Improves future practice and decision-making </a:t>
            </a:r>
            <a:r>
              <a:rPr lang="en-GB" dirty="0"/>
              <a:t>(Gibbs, 1988)</a:t>
            </a:r>
            <a:r>
              <a:rPr lang="en-GB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60988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depicts a serene, minimalistic background with a healthcare theme, featuring a nurse and an elderly individual, and includes a subtle blue gradient and soft wave motif.&#10;&#10;AI-generated content may be incorrect.">
            <a:extLst>
              <a:ext uri="{FF2B5EF4-FFF2-40B4-BE49-F238E27FC236}">
                <a16:creationId xmlns:a16="http://schemas.microsoft.com/office/drawing/2014/main" id="{EA8A5D1D-03B2-5E34-B2E0-A17266F5FA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64173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6C4CD9-BE11-A678-3CE6-55B812E59A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            Practical Example in Health and Social Care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AC851-968A-C617-5123-76BD511ADD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4862" y="1283368"/>
            <a:ext cx="8738937" cy="55104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Scenario</a:t>
            </a:r>
            <a:endParaRPr lang="en-GB" dirty="0">
              <a:solidFill>
                <a:schemeClr val="accent1"/>
              </a:solidFill>
            </a:endParaRPr>
          </a:p>
          <a:p>
            <a:pPr lvl="0"/>
            <a:r>
              <a:rPr lang="en-GB" dirty="0"/>
              <a:t>An elderly patient suddenly becomes confused and weak.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Critical Thinking Actions</a:t>
            </a:r>
            <a:endParaRPr lang="en-GB" dirty="0">
              <a:solidFill>
                <a:schemeClr val="accent1"/>
              </a:solidFill>
            </a:endParaRPr>
          </a:p>
          <a:p>
            <a:pPr lvl="0"/>
            <a:r>
              <a:rPr lang="en-GB" dirty="0"/>
              <a:t>Observe symptoms carefully.</a:t>
            </a:r>
          </a:p>
          <a:p>
            <a:pPr lvl="0"/>
            <a:r>
              <a:rPr lang="en-GB" dirty="0"/>
              <a:t>Report concerns immediately.</a:t>
            </a:r>
          </a:p>
          <a:p>
            <a:pPr lvl="0"/>
            <a:r>
              <a:rPr lang="en-GB" dirty="0"/>
              <a:t>Consider causes such as dehydration or infection.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Outcome</a:t>
            </a:r>
            <a:endParaRPr lang="en-GB" dirty="0">
              <a:solidFill>
                <a:schemeClr val="accent1"/>
              </a:solidFill>
            </a:endParaRPr>
          </a:p>
          <a:p>
            <a:pPr lvl="0"/>
            <a:r>
              <a:rPr lang="en-GB" dirty="0"/>
              <a:t>Early treatment improves patient safety and recovery (Care Quality Commission, 2023).</a:t>
            </a:r>
          </a:p>
        </p:txBody>
      </p:sp>
    </p:spTree>
    <p:extLst>
      <p:ext uri="{BB962C8B-B14F-4D97-AF65-F5344CB8AC3E}">
        <p14:creationId xmlns:p14="http://schemas.microsoft.com/office/powerpoint/2010/main" val="544552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depicts a group of healthcare professionals, possibly nurses or doctors, standing in a modern, sterile environment with a futuristic and clean design, possibly in a hospital or clinic setting, surrounded by medical imagery and symbols.&#10;&#10;AI-generated content may be incorrect.">
            <a:extLst>
              <a:ext uri="{FF2B5EF4-FFF2-40B4-BE49-F238E27FC236}">
                <a16:creationId xmlns:a16="http://schemas.microsoft.com/office/drawing/2014/main" id="{8577BFEE-01A3-A47E-DC3E-B3A93A27EF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16044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EF2ACC-16DE-01F5-5C3B-1AB50E002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Skills Connected to Critical Thinking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D6196-E147-EBAB-BBED-9013663E31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dirty="0"/>
              <a:t>Problem-solving.</a:t>
            </a:r>
          </a:p>
          <a:p>
            <a:pPr lvl="0"/>
            <a:r>
              <a:rPr lang="en-GB" dirty="0"/>
              <a:t>Decision-making.</a:t>
            </a:r>
          </a:p>
          <a:p>
            <a:pPr lvl="0"/>
            <a:r>
              <a:rPr lang="en-GB" dirty="0"/>
              <a:t>Communication and teamwork.</a:t>
            </a:r>
          </a:p>
          <a:p>
            <a:pPr lvl="0"/>
            <a:r>
              <a:rPr lang="en-GB" dirty="0"/>
              <a:t>Reflection and professional growth (World Health Organization, 2023).</a:t>
            </a:r>
          </a:p>
          <a:p>
            <a:pPr marL="0" lv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Benefits</a:t>
            </a:r>
            <a:endParaRPr lang="en-GB" dirty="0">
              <a:solidFill>
                <a:schemeClr val="accent1"/>
              </a:solidFill>
            </a:endParaRPr>
          </a:p>
          <a:p>
            <a:pPr lvl="0"/>
            <a:r>
              <a:rPr lang="en-GB" dirty="0"/>
              <a:t>Improves confidence and patient care.</a:t>
            </a:r>
          </a:p>
          <a:p>
            <a:pPr lvl="0"/>
            <a:r>
              <a:rPr lang="en-GB" dirty="0"/>
              <a:t>Supports evidence-based practice (American Nurses Association, 2024).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7563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depicts a medical setting with three healthcare professionals, likely nurses, working together in a modern, well-equipped clinical environment.&#10;&#10;AI-generated content may be incorrect.">
            <a:extLst>
              <a:ext uri="{FF2B5EF4-FFF2-40B4-BE49-F238E27FC236}">
                <a16:creationId xmlns:a16="http://schemas.microsoft.com/office/drawing/2014/main" id="{70351A07-1DA3-CC3D-BC23-33DC454D8A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16046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9CB493-0F58-A017-11A5-D29049702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21684-27B2-21EE-DAD4-A428B8D69F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114" y="1548782"/>
            <a:ext cx="10515600" cy="4351338"/>
          </a:xfrm>
        </p:spPr>
        <p:txBody>
          <a:bodyPr/>
          <a:lstStyle/>
          <a:p>
            <a:pPr lvl="0"/>
            <a:r>
              <a:rPr lang="en-GB" dirty="0"/>
              <a:t>Critical thinking supports safe and effective practice.</a:t>
            </a:r>
          </a:p>
          <a:p>
            <a:pPr lvl="0"/>
            <a:r>
              <a:rPr lang="en-GB" dirty="0"/>
              <a:t>It improves decision-making and patient care.</a:t>
            </a:r>
          </a:p>
          <a:p>
            <a:pPr lvl="0"/>
            <a:r>
              <a:rPr lang="en-GB" dirty="0"/>
              <a:t>Gibbs Reflective Cycle supports reflection and learning.</a:t>
            </a:r>
          </a:p>
          <a:p>
            <a:r>
              <a:rPr lang="en-GB" dirty="0"/>
              <a:t>Professionals should continue developing critical thinking skills.</a:t>
            </a:r>
          </a:p>
        </p:txBody>
      </p:sp>
    </p:spTree>
    <p:extLst>
      <p:ext uri="{BB962C8B-B14F-4D97-AF65-F5344CB8AC3E}">
        <p14:creationId xmlns:p14="http://schemas.microsoft.com/office/powerpoint/2010/main" val="2059434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is a plain white canvas with no discernible features or details.&#10;&#10;AI-generated content may be incorrect.">
            <a:extLst>
              <a:ext uri="{FF2B5EF4-FFF2-40B4-BE49-F238E27FC236}">
                <a16:creationId xmlns:a16="http://schemas.microsoft.com/office/drawing/2014/main" id="{B7F848E7-9B1D-2021-776F-0E3D861D3B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16932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C04BF0-4648-FCE4-7281-BF03E5B00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83142"/>
          </a:xfrm>
        </p:spPr>
        <p:txBody>
          <a:bodyPr>
            <a:normAutofit fontScale="90000"/>
          </a:bodyPr>
          <a:lstStyle/>
          <a:p>
            <a:r>
              <a:rPr lang="en-US" dirty="0"/>
              <a:t>Refrences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1A0A0-81AC-5AC9-EC5B-98DFB44CF5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0803"/>
            <a:ext cx="10515600" cy="522869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American Nurses Association (2024) </a:t>
            </a:r>
            <a:r>
              <a:rPr lang="en-US" i="1" dirty="0"/>
              <a:t>Critical Thinking in Nursing: Tips to Develop the Skill</a:t>
            </a:r>
            <a:r>
              <a:rPr lang="en-US" dirty="0"/>
              <a:t>. Available at: </a:t>
            </a:r>
            <a:r>
              <a:rPr lang="en-US" dirty="0">
                <a:hlinkClick r:id="rId3"/>
              </a:rPr>
              <a:t>https://www.nursingworld.org/content-hub/resources/nursing-leadership/critical-thinking-nursing/</a:t>
            </a:r>
            <a:r>
              <a:rPr lang="en-US" dirty="0"/>
              <a:t> (Accessed: 21 May 2026).</a:t>
            </a:r>
          </a:p>
          <a:p>
            <a:pPr marL="0" indent="0">
              <a:buNone/>
            </a:pPr>
            <a:r>
              <a:rPr lang="en-US" dirty="0"/>
              <a:t>Asana (2026) </a:t>
            </a:r>
            <a:r>
              <a:rPr lang="en-US" i="1" dirty="0"/>
              <a:t>Critical thinking skills: 7 steps for the workplace</a:t>
            </a:r>
            <a:r>
              <a:rPr lang="en-US" dirty="0"/>
              <a:t>. </a:t>
            </a:r>
            <a:r>
              <a:rPr lang="en-US"/>
              <a:t>Available at: </a:t>
            </a:r>
            <a:r>
              <a:rPr lang="en-US">
                <a:hlinkClick r:id="rId4"/>
              </a:rPr>
              <a:t>Asana</a:t>
            </a:r>
            <a:r>
              <a:rPr lang="en-US"/>
              <a:t> (Accessed: 23 May 2026).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Care Quality Commission (2023) </a:t>
            </a:r>
            <a:r>
              <a:rPr lang="en-US" i="1" dirty="0"/>
              <a:t>How to raise a concern</a:t>
            </a:r>
            <a:r>
              <a:rPr lang="en-US" dirty="0"/>
              <a:t>. Available at: https://www.cqc.org.uk/contact-us/how-raise-concern (Accessed: 23 May 2026).</a:t>
            </a:r>
          </a:p>
          <a:p>
            <a:pPr marL="0" indent="0">
              <a:buNone/>
            </a:pPr>
            <a:r>
              <a:rPr lang="en-US" dirty="0"/>
              <a:t>NHS England (2023) </a:t>
            </a:r>
            <a:r>
              <a:rPr lang="en-US" i="1" dirty="0"/>
              <a:t>Safeguarding</a:t>
            </a:r>
            <a:r>
              <a:rPr lang="en-US" dirty="0"/>
              <a:t>. Available at: </a:t>
            </a:r>
            <a:r>
              <a:rPr lang="en-US" dirty="0">
                <a:hlinkClick r:id="rId5"/>
              </a:rPr>
              <a:t>https://www.england.nhs.uk/safeguarding/</a:t>
            </a:r>
            <a:r>
              <a:rPr lang="en-US" dirty="0"/>
              <a:t> (Accessed: 21 May 2026).</a:t>
            </a:r>
          </a:p>
          <a:p>
            <a:pPr marL="0" indent="0">
              <a:buNone/>
            </a:pPr>
            <a:r>
              <a:rPr lang="en-US" dirty="0"/>
              <a:t>World Health Organization (2023) </a:t>
            </a:r>
            <a:r>
              <a:rPr lang="en-US" i="1" dirty="0"/>
              <a:t>Quality health services</a:t>
            </a:r>
            <a:r>
              <a:rPr lang="en-US" dirty="0"/>
              <a:t>. Available at: </a:t>
            </a:r>
            <a:r>
              <a:rPr lang="en-US" dirty="0">
                <a:hlinkClick r:id="rId6"/>
              </a:rPr>
              <a:t>https://www.who.int/news-room/fact-sheets/detail/quality-health-services</a:t>
            </a:r>
            <a:r>
              <a:rPr lang="en-US" dirty="0"/>
              <a:t> (Accessed: 22 May 2026).</a:t>
            </a:r>
          </a:p>
        </p:txBody>
      </p:sp>
    </p:spTree>
    <p:extLst>
      <p:ext uri="{BB962C8B-B14F-4D97-AF65-F5344CB8AC3E}">
        <p14:creationId xmlns:p14="http://schemas.microsoft.com/office/powerpoint/2010/main" val="35552562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478</Words>
  <Application>Microsoft Office PowerPoint</Application>
  <PresentationFormat>Widescreen</PresentationFormat>
  <Paragraphs>62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Critical Thinking in Health and Social Care Self-Awareness Presentation </vt:lpstr>
      <vt:lpstr> What is Critical Thinking? </vt:lpstr>
      <vt:lpstr>  Why is Critical Thinking Important? </vt:lpstr>
      <vt:lpstr>Model Related to Critical Thinking </vt:lpstr>
      <vt:lpstr>            Practical Example in Health and Social Care </vt:lpstr>
      <vt:lpstr>Skills Connected to Critical Thinking </vt:lpstr>
      <vt:lpstr>Conclusion </vt:lpstr>
      <vt:lpstr>Refrences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Iftekhar Rashid</dc:creator>
  <cp:lastModifiedBy>Iftekhar Rashid</cp:lastModifiedBy>
  <cp:revision>8</cp:revision>
  <dcterms:created xsi:type="dcterms:W3CDTF">2026-05-23T00:49:18Z</dcterms:created>
  <dcterms:modified xsi:type="dcterms:W3CDTF">2026-05-25T19:25:36Z</dcterms:modified>
</cp:coreProperties>
</file>