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20"/>
  </p:handoutMasterIdLst>
  <p:sldIdLst>
    <p:sldId id="257" r:id="rId2"/>
    <p:sldId id="258" r:id="rId3"/>
    <p:sldId id="279" r:id="rId4"/>
    <p:sldId id="280" r:id="rId5"/>
    <p:sldId id="275" r:id="rId6"/>
    <p:sldId id="276" r:id="rId7"/>
    <p:sldId id="281" r:id="rId8"/>
    <p:sldId id="277" r:id="rId9"/>
    <p:sldId id="278" r:id="rId10"/>
    <p:sldId id="286" r:id="rId11"/>
    <p:sldId id="289" r:id="rId12"/>
    <p:sldId id="290" r:id="rId13"/>
    <p:sldId id="287" r:id="rId14"/>
    <p:sldId id="293" r:id="rId15"/>
    <p:sldId id="295" r:id="rId16"/>
    <p:sldId id="284" r:id="rId17"/>
    <p:sldId id="296" r:id="rId18"/>
    <p:sldId id="297" r:id="rId19"/>
  </p:sldIdLst>
  <p:sldSz cx="9144000" cy="6858000" type="screen4x3"/>
  <p:notesSz cx="6761163" cy="9931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19" autoAdjust="0"/>
    <p:restoredTop sz="94709" autoAdjust="0"/>
  </p:normalViewPr>
  <p:slideViewPr>
    <p:cSldViewPr>
      <p:cViewPr varScale="1">
        <p:scale>
          <a:sx n="50" d="100"/>
          <a:sy n="50" d="100"/>
        </p:scale>
        <p:origin x="-666"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29837" cy="49657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29761" y="0"/>
            <a:ext cx="2929837" cy="496570"/>
          </a:xfrm>
          <a:prstGeom prst="rect">
            <a:avLst/>
          </a:prstGeom>
        </p:spPr>
        <p:txBody>
          <a:bodyPr vert="horz" lIns="91440" tIns="45720" rIns="91440" bIns="45720" rtlCol="0"/>
          <a:lstStyle>
            <a:lvl1pPr algn="r">
              <a:defRPr sz="1200"/>
            </a:lvl1pPr>
          </a:lstStyle>
          <a:p>
            <a:fld id="{EFE749B4-81CF-4E67-863C-C720E17CBAD2}" type="datetimeFigureOut">
              <a:rPr lang="en-GB" smtClean="0"/>
              <a:pPr/>
              <a:t>21/06/2012</a:t>
            </a:fld>
            <a:endParaRPr lang="en-GB"/>
          </a:p>
        </p:txBody>
      </p:sp>
      <p:sp>
        <p:nvSpPr>
          <p:cNvPr id="4" name="Footer Placeholder 3"/>
          <p:cNvSpPr>
            <a:spLocks noGrp="1"/>
          </p:cNvSpPr>
          <p:nvPr>
            <p:ph type="ftr" sz="quarter" idx="2"/>
          </p:nvPr>
        </p:nvSpPr>
        <p:spPr>
          <a:xfrm>
            <a:off x="0" y="9433106"/>
            <a:ext cx="2929837" cy="49657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29761" y="9433106"/>
            <a:ext cx="2929837" cy="496570"/>
          </a:xfrm>
          <a:prstGeom prst="rect">
            <a:avLst/>
          </a:prstGeom>
        </p:spPr>
        <p:txBody>
          <a:bodyPr vert="horz" lIns="91440" tIns="45720" rIns="91440" bIns="45720" rtlCol="0" anchor="b"/>
          <a:lstStyle>
            <a:lvl1pPr algn="r">
              <a:defRPr sz="1200"/>
            </a:lvl1pPr>
          </a:lstStyle>
          <a:p>
            <a:fld id="{5DACFD94-E38A-4D3B-9EF1-E42FA3F4FED4}"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B76B7FB-546A-4FDD-A7E7-65C96F929DA1}" type="datetimeFigureOut">
              <a:rPr lang="en-GB" smtClean="0"/>
              <a:pPr/>
              <a:t>21/06/2012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B76B7FB-546A-4FDD-A7E7-65C96F929DA1}" type="datetimeFigureOut">
              <a:rPr lang="en-GB" smtClean="0"/>
              <a:pPr/>
              <a:t>21/06/2012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B76B7FB-546A-4FDD-A7E7-65C96F929DA1}" type="datetimeFigureOut">
              <a:rPr lang="en-GB" smtClean="0"/>
              <a:pPr/>
              <a:t>21/06/2012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B76B7FB-546A-4FDD-A7E7-65C96F929DA1}" type="datetimeFigureOut">
              <a:rPr lang="en-GB" smtClean="0"/>
              <a:pPr/>
              <a:t>21/06/2012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B76B7FB-546A-4FDD-A7E7-65C96F929DA1}" type="datetimeFigureOut">
              <a:rPr lang="en-GB" smtClean="0"/>
              <a:pPr/>
              <a:t>21/06/2012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B76B7FB-546A-4FDD-A7E7-65C96F929DA1}" type="datetimeFigureOut">
              <a:rPr lang="en-GB" smtClean="0"/>
              <a:pPr/>
              <a:t>21/06/2012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76B7FB-546A-4FDD-A7E7-65C96F929DA1}" type="datetimeFigureOut">
              <a:rPr lang="en-GB" smtClean="0"/>
              <a:pPr/>
              <a:t>21/06/2012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B76B7FB-546A-4FDD-A7E7-65C96F929DA1}" type="datetimeFigureOut">
              <a:rPr lang="en-GB" smtClean="0"/>
              <a:pPr/>
              <a:t>21/06/2012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B76B7FB-546A-4FDD-A7E7-65C96F929DA1}" type="datetimeFigureOut">
              <a:rPr lang="en-GB" smtClean="0"/>
              <a:pPr/>
              <a:t>21/06/2012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B76B7FB-546A-4FDD-A7E7-65C96F929DA1}" type="datetimeFigureOut">
              <a:rPr lang="en-GB" smtClean="0"/>
              <a:pPr/>
              <a:t>21/06/2012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B76B7FB-546A-4FDD-A7E7-65C96F929DA1}" type="datetimeFigureOut">
              <a:rPr lang="en-GB" smtClean="0"/>
              <a:pPr/>
              <a:t>21/06/2012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B76B7FB-546A-4FDD-A7E7-65C96F929DA1}" type="datetimeFigureOut">
              <a:rPr lang="en-GB" smtClean="0"/>
              <a:pPr/>
              <a:t>21/06/2012</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693DF7A-8E0B-4AEE-919B-FF98C84971FA}"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hyperlink" Target="http://www.thefreedictionary.com/_/misc/HarperCollinsProducts.aspx?English"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api.ning.com/files/tRCocitL-50fou1m38H3f*Q2ySN6pQF5XSm3FYJAXHVO7-Gnaz-CPfJNn428etfnVaida2*ALKqh0sfb2eDuWg__/marshallmcluhan1.jpg" TargetMode="External"/><Relationship Id="rId2" Type="http://schemas.openxmlformats.org/officeDocument/2006/relationships/hyperlink" Target="http://www.youtube.com/watch?v=OpIYz8tfGjY" TargetMode="External"/><Relationship Id="rId1" Type="http://schemas.openxmlformats.org/officeDocument/2006/relationships/slideLayout" Target="../slideLayouts/slideLayout4.xml"/><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www.goodreads.com/book/photo/410250.Second_Lives" TargetMode="External"/><Relationship Id="rId1" Type="http://schemas.openxmlformats.org/officeDocument/2006/relationships/slideLayout" Target="../slideLayouts/slideLayout4.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www.goodreads.com/book/photo/519418.The_Unofficial_Tourists_Guide_to_Second_Life" TargetMode="External"/><Relationship Id="rId1" Type="http://schemas.openxmlformats.org/officeDocument/2006/relationships/slideLayout" Target="../slideLayouts/slideLayout4.xml"/><Relationship Id="rId5" Type="http://schemas.openxmlformats.org/officeDocument/2006/relationships/image" Target="../media/image8.jpeg"/><Relationship Id="rId4" Type="http://schemas.openxmlformats.org/officeDocument/2006/relationships/hyperlink" Target="http://www.goodreads.com/book/photo/1269583.The_Entrepreneur_s_Guide_to_Second_Life"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hyperlink" Target="http://www.dailymail.co.uk/" TargetMode="External"/><Relationship Id="rId1" Type="http://schemas.openxmlformats.org/officeDocument/2006/relationships/slideLayout" Target="../slideLayouts/slideLayout7.xml"/><Relationship Id="rId4" Type="http://schemas.openxmlformats.org/officeDocument/2006/relationships/hyperlink" Target="http://www.dailymail.co.uk/news/article-1085412/Revealed-The-woman-Second-Life-divorce--whos-engaged-web-cheat-shes-met.html#ixzz1yFT6GyS2"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i.dailymail.co.uk/i/pix/2008/11/13/article-1085412-0276F317000005DC-536_468x467_popup.jpg"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www.independent.co.uk/" TargetMode="External"/><Relationship Id="rId1" Type="http://schemas.openxmlformats.org/officeDocument/2006/relationships/slideLayout" Target="../slideLayouts/slideLayout7.xml"/><Relationship Id="rId4" Type="http://schemas.openxmlformats.org/officeDocument/2006/relationships/hyperlink" Target="http://www.independent.co.uk/opinion/commentators/ailsa-cameron-when-teenagers-lose-touch-with-reality-773071.html"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www.belfasttelegraph.co.uk/" TargetMode="External"/><Relationship Id="rId1" Type="http://schemas.openxmlformats.org/officeDocument/2006/relationships/slideLayout" Target="../slideLayouts/slideLayout7.xml"/><Relationship Id="rId4" Type="http://schemas.openxmlformats.org/officeDocument/2006/relationships/hyperlink" Target="http://www.belfasttelegraph.co.uk/opinion/columnists/robert-mcneill/is-virtual-world-making-us-lose-touch-with-reality-14931910.html#ixzz1yFOenPNU"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92696"/>
            <a:ext cx="8229600" cy="2016224"/>
          </a:xfrm>
        </p:spPr>
        <p:txBody>
          <a:bodyPr>
            <a:normAutofit fontScale="90000"/>
          </a:bodyPr>
          <a:lstStyle/>
          <a:p>
            <a:r>
              <a:rPr lang="en-GB" dirty="0" smtClean="0"/>
              <a:t/>
            </a:r>
            <a:br>
              <a:rPr lang="en-GB" dirty="0" smtClean="0"/>
            </a:br>
            <a:r>
              <a:rPr lang="en-GB" dirty="0" smtClean="0"/>
              <a:t/>
            </a:r>
            <a:br>
              <a:rPr lang="en-GB" dirty="0" smtClean="0"/>
            </a:br>
            <a:r>
              <a:rPr lang="en-GB" dirty="0" smtClean="0"/>
              <a:t/>
            </a:r>
            <a:br>
              <a:rPr lang="en-GB" dirty="0" smtClean="0"/>
            </a:br>
            <a:r>
              <a:rPr lang="en-GB" dirty="0" smtClean="0"/>
              <a:t>‘</a:t>
            </a:r>
            <a:r>
              <a:rPr lang="en-GB" dirty="0" err="1" smtClean="0"/>
              <a:t>Hyperreality</a:t>
            </a:r>
            <a:r>
              <a:rPr lang="en-GB" dirty="0" smtClean="0"/>
              <a:t>: a challenge for internet business research’.</a:t>
            </a:r>
            <a:endParaRPr lang="en-GB" dirty="0"/>
          </a:p>
        </p:txBody>
      </p:sp>
      <p:sp>
        <p:nvSpPr>
          <p:cNvPr id="3" name="Content Placeholder 2"/>
          <p:cNvSpPr>
            <a:spLocks noGrp="1"/>
          </p:cNvSpPr>
          <p:nvPr>
            <p:ph idx="1"/>
          </p:nvPr>
        </p:nvSpPr>
        <p:spPr>
          <a:xfrm>
            <a:off x="457200" y="3717032"/>
            <a:ext cx="8229600" cy="2409131"/>
          </a:xfrm>
        </p:spPr>
        <p:txBody>
          <a:bodyPr>
            <a:normAutofit/>
          </a:bodyPr>
          <a:lstStyle/>
          <a:p>
            <a:pPr algn="ctr">
              <a:buNone/>
            </a:pPr>
            <a:r>
              <a:rPr lang="en-GB" sz="2800" dirty="0" smtClean="0"/>
              <a:t>Steve Griffiths</a:t>
            </a:r>
          </a:p>
          <a:p>
            <a:pPr algn="ctr">
              <a:buNone/>
            </a:pPr>
            <a:r>
              <a:rPr lang="en-GB" sz="2800" dirty="0" smtClean="0"/>
              <a:t>Head of Collaborative and International Developments</a:t>
            </a:r>
          </a:p>
          <a:p>
            <a:pPr algn="ctr">
              <a:buNone/>
            </a:pPr>
            <a:r>
              <a:rPr lang="en-GB" sz="2800" b="1" dirty="0" smtClean="0">
                <a:solidFill>
                  <a:srgbClr val="FF0000"/>
                </a:solidFill>
              </a:rPr>
              <a:t>Swansea Business School</a:t>
            </a:r>
          </a:p>
          <a:p>
            <a:pPr algn="ctr">
              <a:buNone/>
            </a:pPr>
            <a:r>
              <a:rPr lang="en-GB" sz="2800" b="1" dirty="0" smtClean="0"/>
              <a:t>Management Research Conference</a:t>
            </a:r>
            <a:endParaRPr lang="en-GB" sz="2800" dirty="0" smtClean="0">
              <a:solidFill>
                <a:srgbClr val="FF0000"/>
              </a:solidFill>
            </a:endParaRPr>
          </a:p>
          <a:p>
            <a:pPr algn="ctr">
              <a:buNone/>
            </a:pPr>
            <a:r>
              <a:rPr lang="en-GB" sz="1800" dirty="0" smtClean="0"/>
              <a:t>21 June 2012</a:t>
            </a:r>
            <a:endParaRPr lang="en-GB" sz="1800" dirty="0"/>
          </a:p>
        </p:txBody>
      </p:sp>
      <p:sp>
        <p:nvSpPr>
          <p:cNvPr id="5" name="Title 1"/>
          <p:cNvSpPr txBox="1">
            <a:spLocks/>
          </p:cNvSpPr>
          <p:nvPr/>
        </p:nvSpPr>
        <p:spPr>
          <a:xfrm>
            <a:off x="-2500362" y="1500174"/>
            <a:ext cx="8640960" cy="360040"/>
          </a:xfrm>
          <a:prstGeom prst="rect">
            <a:avLst/>
          </a:prstGeom>
        </p:spPr>
        <p:txBody>
          <a:bodyPr vert="horz" lIns="91440" tIns="45720" rIns="91440" bIns="45720" rtlCol="0" anchor="ctr">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smtClean="0">
                <a:ln>
                  <a:noFill/>
                </a:ln>
                <a:solidFill>
                  <a:schemeClr val="tx1"/>
                </a:solidFill>
                <a:effectLst/>
                <a:uLnTx/>
                <a:uFillTx/>
                <a:latin typeface="+mj-lt"/>
                <a:ea typeface="+mj-ea"/>
                <a:cs typeface="+mj-cs"/>
              </a:rPr>
              <a:t/>
            </a:r>
            <a:br>
              <a:rPr kumimoji="0" lang="en-GB" sz="3200" b="1" i="0" u="none" strike="noStrike" kern="1200" cap="none" spc="0" normalizeH="0" baseline="0" noProof="0" dirty="0" smtClean="0">
                <a:ln>
                  <a:noFill/>
                </a:ln>
                <a:solidFill>
                  <a:schemeClr val="tx1"/>
                </a:solidFill>
                <a:effectLst/>
                <a:uLnTx/>
                <a:uFillTx/>
                <a:latin typeface="+mj-lt"/>
                <a:ea typeface="+mj-ea"/>
                <a:cs typeface="+mj-cs"/>
              </a:rPr>
            </a:br>
            <a:r>
              <a:rPr kumimoji="0" lang="en-GB" sz="3200" b="1" i="0" u="none" strike="noStrike" kern="1200" cap="none" spc="0" normalizeH="0" baseline="0" noProof="0" dirty="0" smtClean="0">
                <a:ln>
                  <a:noFill/>
                </a:ln>
                <a:solidFill>
                  <a:schemeClr val="tx1"/>
                </a:solidFill>
                <a:effectLst/>
                <a:uLnTx/>
                <a:uFillTx/>
                <a:latin typeface="+mj-lt"/>
                <a:ea typeface="+mj-ea"/>
                <a:cs typeface="+mj-cs"/>
              </a:rPr>
              <a:t/>
            </a:r>
            <a:br>
              <a:rPr kumimoji="0" lang="en-GB" sz="3200" b="1" i="0" u="none" strike="noStrike" kern="1200" cap="none" spc="0" normalizeH="0" baseline="0" noProof="0" dirty="0" smtClean="0">
                <a:ln>
                  <a:noFill/>
                </a:ln>
                <a:solidFill>
                  <a:schemeClr val="tx1"/>
                </a:solidFill>
                <a:effectLst/>
                <a:uLnTx/>
                <a:uFillTx/>
                <a:latin typeface="+mj-lt"/>
                <a:ea typeface="+mj-ea"/>
                <a:cs typeface="+mj-cs"/>
              </a:rPr>
            </a:br>
            <a:r>
              <a:rPr kumimoji="0" lang="en-GB" sz="3200" b="1" i="0" u="none" strike="noStrike" kern="1200" cap="none" spc="0" normalizeH="0" baseline="0" noProof="0" dirty="0" smtClean="0">
                <a:ln>
                  <a:noFill/>
                </a:ln>
                <a:solidFill>
                  <a:schemeClr val="tx1"/>
                </a:solidFill>
                <a:effectLst/>
                <a:uLnTx/>
                <a:uFillTx/>
                <a:latin typeface="+mj-lt"/>
                <a:ea typeface="+mj-ea"/>
                <a:cs typeface="+mj-cs"/>
              </a:rPr>
              <a:t/>
            </a:r>
            <a:br>
              <a:rPr kumimoji="0" lang="en-GB" sz="3200" b="1" i="0" u="none" strike="noStrike" kern="1200" cap="none" spc="0" normalizeH="0" baseline="0" noProof="0" dirty="0" smtClean="0">
                <a:ln>
                  <a:noFill/>
                </a:ln>
                <a:solidFill>
                  <a:schemeClr val="tx1"/>
                </a:solidFill>
                <a:effectLst/>
                <a:uLnTx/>
                <a:uFillTx/>
                <a:latin typeface="+mj-lt"/>
                <a:ea typeface="+mj-ea"/>
                <a:cs typeface="+mj-cs"/>
              </a:rPr>
            </a:br>
            <a:r>
              <a:rPr kumimoji="0" lang="en-GB" sz="3200" b="1" i="0" u="none" strike="noStrike" kern="1200" cap="none" spc="0" normalizeH="0" baseline="0" noProof="0" dirty="0" smtClean="0">
                <a:ln>
                  <a:noFill/>
                </a:ln>
                <a:solidFill>
                  <a:schemeClr val="tx1"/>
                </a:solidFill>
                <a:effectLst/>
                <a:uLnTx/>
                <a:uFillTx/>
                <a:latin typeface="+mj-lt"/>
                <a:ea typeface="+mj-ea"/>
                <a:cs typeface="+mj-cs"/>
              </a:rPr>
              <a:t/>
            </a:r>
            <a:br>
              <a:rPr kumimoji="0" lang="en-GB" sz="3200" b="1" i="0" u="none" strike="noStrike" kern="1200" cap="none" spc="0" normalizeH="0" baseline="0" noProof="0" dirty="0" smtClean="0">
                <a:ln>
                  <a:noFill/>
                </a:ln>
                <a:solidFill>
                  <a:schemeClr val="tx1"/>
                </a:solidFill>
                <a:effectLst/>
                <a:uLnTx/>
                <a:uFillTx/>
                <a:latin typeface="+mj-lt"/>
                <a:ea typeface="+mj-ea"/>
                <a:cs typeface="+mj-cs"/>
              </a:rPr>
            </a:br>
            <a:r>
              <a:rPr kumimoji="0" lang="en-GB" sz="3200" b="1" i="0" u="none" strike="noStrike" kern="1200" cap="none" spc="0" normalizeH="0" baseline="0" noProof="0" dirty="0" smtClean="0">
                <a:ln>
                  <a:noFill/>
                </a:ln>
                <a:solidFill>
                  <a:schemeClr val="tx1"/>
                </a:solidFill>
                <a:effectLst/>
                <a:uLnTx/>
                <a:uFillTx/>
                <a:latin typeface="+mj-lt"/>
                <a:ea typeface="+mj-ea"/>
                <a:cs typeface="+mj-cs"/>
              </a:rPr>
              <a:t/>
            </a:r>
            <a:br>
              <a:rPr kumimoji="0" lang="en-GB" sz="3200" b="1" i="0" u="none" strike="noStrike" kern="1200" cap="none" spc="0" normalizeH="0" baseline="0" noProof="0" dirty="0" smtClean="0">
                <a:ln>
                  <a:noFill/>
                </a:ln>
                <a:solidFill>
                  <a:schemeClr val="tx1"/>
                </a:solidFill>
                <a:effectLst/>
                <a:uLnTx/>
                <a:uFillTx/>
                <a:latin typeface="+mj-lt"/>
                <a:ea typeface="+mj-ea"/>
                <a:cs typeface="+mj-cs"/>
              </a:rPr>
            </a:br>
            <a:r>
              <a:rPr kumimoji="0" lang="en-GB" sz="3200" b="1" i="0" u="none" strike="noStrike" kern="1200" cap="none" spc="0" normalizeH="0" baseline="0" noProof="0" dirty="0" smtClean="0">
                <a:ln>
                  <a:noFill/>
                </a:ln>
                <a:solidFill>
                  <a:schemeClr val="tx1"/>
                </a:solidFill>
                <a:effectLst/>
                <a:uLnTx/>
                <a:uFillTx/>
                <a:latin typeface="+mj-lt"/>
                <a:ea typeface="+mj-ea"/>
                <a:cs typeface="+mj-cs"/>
              </a:rPr>
              <a:t/>
            </a:r>
            <a:br>
              <a:rPr kumimoji="0" lang="en-GB" sz="3200" b="1" i="0" u="none" strike="noStrike" kern="1200" cap="none" spc="0" normalizeH="0" baseline="0" noProof="0" dirty="0" smtClean="0">
                <a:ln>
                  <a:noFill/>
                </a:ln>
                <a:solidFill>
                  <a:schemeClr val="tx1"/>
                </a:solidFill>
                <a:effectLst/>
                <a:uLnTx/>
                <a:uFillTx/>
                <a:latin typeface="+mj-lt"/>
                <a:ea typeface="+mj-ea"/>
                <a:cs typeface="+mj-cs"/>
              </a:rPr>
            </a:br>
            <a:r>
              <a:rPr kumimoji="0" lang="en-GB" sz="3200" b="1" i="0" u="none" strike="noStrike" kern="1200" cap="none" spc="0" normalizeH="0" baseline="0" noProof="0" dirty="0" smtClean="0">
                <a:ln>
                  <a:noFill/>
                </a:ln>
                <a:solidFill>
                  <a:schemeClr val="tx1"/>
                </a:solidFill>
                <a:effectLst/>
                <a:uLnTx/>
                <a:uFillTx/>
                <a:latin typeface="+mj-lt"/>
                <a:ea typeface="+mj-ea"/>
                <a:cs typeface="+mj-cs"/>
              </a:rPr>
              <a:t/>
            </a:r>
            <a:br>
              <a:rPr kumimoji="0" lang="en-GB" sz="3200" b="1" i="0" u="none" strike="noStrike" kern="1200" cap="none" spc="0" normalizeH="0" baseline="0" noProof="0" dirty="0" smtClean="0">
                <a:ln>
                  <a:noFill/>
                </a:ln>
                <a:solidFill>
                  <a:schemeClr val="tx1"/>
                </a:solidFill>
                <a:effectLst/>
                <a:uLnTx/>
                <a:uFillTx/>
                <a:latin typeface="+mj-lt"/>
                <a:ea typeface="+mj-ea"/>
                <a:cs typeface="+mj-cs"/>
              </a:rPr>
            </a:br>
            <a:r>
              <a:rPr kumimoji="0" lang="en-GB" sz="2000" b="1" i="0" u="none" strike="noStrike" kern="1200" cap="none" spc="0" normalizeH="0" baseline="0" noProof="0" dirty="0" smtClean="0">
                <a:ln>
                  <a:noFill/>
                </a:ln>
                <a:solidFill>
                  <a:schemeClr val="tx1"/>
                </a:solidFill>
                <a:effectLst/>
                <a:uLnTx/>
                <a:uFillTx/>
                <a:latin typeface="+mj-lt"/>
                <a:ea typeface="+mj-ea"/>
                <a:cs typeface="+mj-cs"/>
              </a:rPr>
              <a:t/>
            </a:r>
            <a:br>
              <a:rPr kumimoji="0" lang="en-GB" sz="2000" b="1" i="0" u="none" strike="noStrike" kern="1200" cap="none" spc="0" normalizeH="0" baseline="0" noProof="0" dirty="0" smtClean="0">
                <a:ln>
                  <a:noFill/>
                </a:ln>
                <a:solidFill>
                  <a:schemeClr val="tx1"/>
                </a:solidFill>
                <a:effectLst/>
                <a:uLnTx/>
                <a:uFillTx/>
                <a:latin typeface="+mj-lt"/>
                <a:ea typeface="+mj-ea"/>
                <a:cs typeface="+mj-cs"/>
              </a:rPr>
            </a:br>
            <a:r>
              <a:rPr kumimoji="0" lang="en-GB" sz="4400" b="0" i="0" u="none" strike="noStrike" kern="1200" cap="none" spc="0" normalizeH="0" baseline="0" noProof="0" dirty="0" smtClean="0">
                <a:ln>
                  <a:noFill/>
                </a:ln>
                <a:solidFill>
                  <a:schemeClr val="tx1"/>
                </a:solidFill>
                <a:effectLst/>
                <a:uLnTx/>
                <a:uFillTx/>
                <a:latin typeface="+mj-lt"/>
                <a:ea typeface="+mj-ea"/>
                <a:cs typeface="+mj-cs"/>
              </a:rPr>
              <a:t/>
            </a:r>
            <a:br>
              <a:rPr kumimoji="0" lang="en-GB" sz="4400" b="0" i="0" u="none" strike="noStrike" kern="1200" cap="none" spc="0" normalizeH="0" baseline="0" noProof="0" dirty="0" smtClean="0">
                <a:ln>
                  <a:noFill/>
                </a:ln>
                <a:solidFill>
                  <a:schemeClr val="tx1"/>
                </a:solidFill>
                <a:effectLst/>
                <a:uLnTx/>
                <a:uFillTx/>
                <a:latin typeface="+mj-lt"/>
                <a:ea typeface="+mj-ea"/>
                <a:cs typeface="+mj-cs"/>
              </a:rPr>
            </a:br>
            <a:endParaRPr kumimoji="0" lang="en-GB" sz="4400" b="0" i="0" u="none" strike="noStrike" kern="1200" cap="none" spc="0" normalizeH="0" baseline="0" noProof="0" dirty="0">
              <a:ln>
                <a:noFill/>
              </a:ln>
              <a:solidFill>
                <a:schemeClr val="tx1"/>
              </a:solidFill>
              <a:effectLst/>
              <a:uLnTx/>
              <a:uFillTx/>
              <a:latin typeface="+mj-lt"/>
              <a:ea typeface="+mj-ea"/>
              <a:cs typeface="+mj-cs"/>
            </a:endParaRPr>
          </a:p>
        </p:txBody>
      </p:sp>
      <p:pic>
        <p:nvPicPr>
          <p:cNvPr id="6" name="Picture 5" descr="SMU-Logo-Colour-Shortline"/>
          <p:cNvPicPr/>
          <p:nvPr/>
        </p:nvPicPr>
        <p:blipFill>
          <a:blip r:embed="rId2"/>
          <a:srcRect/>
          <a:stretch>
            <a:fillRect/>
          </a:stretch>
        </p:blipFill>
        <p:spPr bwMode="auto">
          <a:xfrm>
            <a:off x="2071670" y="785795"/>
            <a:ext cx="5072098" cy="714379"/>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a:t>
            </a:r>
            <a:endParaRPr lang="en-GB" dirty="0"/>
          </a:p>
        </p:txBody>
      </p:sp>
      <p:sp>
        <p:nvSpPr>
          <p:cNvPr id="3" name="Content Placeholder 2"/>
          <p:cNvSpPr>
            <a:spLocks noGrp="1"/>
          </p:cNvSpPr>
          <p:nvPr>
            <p:ph idx="1"/>
          </p:nvPr>
        </p:nvSpPr>
        <p:spPr/>
        <p:txBody>
          <a:bodyPr>
            <a:normAutofit/>
          </a:bodyPr>
          <a:lstStyle/>
          <a:p>
            <a:pPr>
              <a:buNone/>
            </a:pPr>
            <a:r>
              <a:rPr lang="en-GB" sz="3600" b="1" dirty="0" err="1" smtClean="0"/>
              <a:t>Hyperreality</a:t>
            </a:r>
            <a:endParaRPr lang="en-GB" sz="3600" dirty="0" smtClean="0"/>
          </a:p>
          <a:p>
            <a:pPr>
              <a:buNone/>
            </a:pPr>
            <a:r>
              <a:rPr lang="en-GB" sz="2600" dirty="0" smtClean="0"/>
              <a:t>     An image or simulation, or an aggregate of images and simulations, that either distorts the reality it purports to depict or does not in fact depict anything with a real existence at all, but which nonetheless comes to constitute reality.</a:t>
            </a:r>
          </a:p>
          <a:p>
            <a:pPr>
              <a:buNone/>
            </a:pPr>
            <a:r>
              <a:rPr lang="en-GB" sz="2600" dirty="0" smtClean="0">
                <a:hlinkClick r:id="rId2"/>
              </a:rPr>
              <a:t>Collins English Dictionary – Complete and Unabridged</a:t>
            </a:r>
            <a:r>
              <a:rPr lang="en-GB" sz="2600" dirty="0" smtClean="0"/>
              <a:t> © Harper Collins Publishers 1991, 1994, 1998, 2000, 2003</a:t>
            </a:r>
          </a:p>
          <a:p>
            <a:pPr>
              <a:buNone/>
            </a:pPr>
            <a:endParaRPr lang="en-GB" dirty="0"/>
          </a:p>
          <a:p>
            <a:pPr>
              <a:buNone/>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Marshall McLuhan</a:t>
            </a:r>
            <a:endParaRPr lang="en-GB" dirty="0"/>
          </a:p>
        </p:txBody>
      </p:sp>
      <p:sp>
        <p:nvSpPr>
          <p:cNvPr id="4" name="Content Placeholder 3"/>
          <p:cNvSpPr>
            <a:spLocks noGrp="1"/>
          </p:cNvSpPr>
          <p:nvPr>
            <p:ph sz="half" idx="2"/>
          </p:nvPr>
        </p:nvSpPr>
        <p:spPr/>
        <p:txBody>
          <a:bodyPr>
            <a:normAutofit fontScale="85000" lnSpcReduction="10000"/>
          </a:bodyPr>
          <a:lstStyle/>
          <a:p>
            <a:r>
              <a:rPr lang="en-GB" dirty="0" smtClean="0"/>
              <a:t>1911-1980</a:t>
            </a:r>
          </a:p>
          <a:p>
            <a:r>
              <a:rPr lang="en-GB" dirty="0" smtClean="0"/>
              <a:t>Canadian cultural academic</a:t>
            </a:r>
          </a:p>
          <a:p>
            <a:r>
              <a:rPr lang="en-GB" dirty="0" smtClean="0"/>
              <a:t>Old messenger, for a new medium?</a:t>
            </a:r>
          </a:p>
          <a:p>
            <a:r>
              <a:rPr lang="en-GB" dirty="0" smtClean="0"/>
              <a:t>Was called on by Woody Allen in ‘Annie Hall’ to resolve an argument. </a:t>
            </a:r>
            <a:r>
              <a:rPr lang="en-GB" dirty="0" smtClean="0">
                <a:hlinkClick r:id="rId2"/>
              </a:rPr>
              <a:t>http://www.youtube.com/watch?v=OpIYz8tfGjY</a:t>
            </a:r>
            <a:endParaRPr lang="en-GB" dirty="0" smtClean="0"/>
          </a:p>
          <a:p>
            <a:r>
              <a:rPr lang="en-GB" dirty="0" smtClean="0"/>
              <a:t>Went out of fashion, but is being rediscovered for the Internet Age</a:t>
            </a:r>
            <a:endParaRPr lang="en-GB" dirty="0"/>
          </a:p>
        </p:txBody>
      </p:sp>
      <p:pic>
        <p:nvPicPr>
          <p:cNvPr id="5" name="Content Placeholder 4" descr="http://api.ning.com:80/files/tRCocitL-50fou1m38H3f*Q2ySN6pQF5XSm3FYJAXHVO7-Gnaz-CPfJNn428etfnVaida2*ALKqh0sfb2eDuWg__/marshallmcluhan1.jpg">
            <a:hlinkClick r:id="rId3" tgtFrame="_self"/>
          </p:cNvPr>
          <p:cNvPicPr>
            <a:picLocks noGrp="1"/>
          </p:cNvPicPr>
          <p:nvPr>
            <p:ph sz="half" idx="1"/>
          </p:nvPr>
        </p:nvPicPr>
        <p:blipFill>
          <a:blip r:embed="rId4"/>
          <a:srcRect/>
          <a:stretch>
            <a:fillRect/>
          </a:stretch>
        </p:blipFill>
        <p:spPr bwMode="auto">
          <a:xfrm>
            <a:off x="457200" y="2052011"/>
            <a:ext cx="4038600" cy="3622341"/>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McLuhanisms</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“The medium is the message”- the content of media is less important (meaningless?) than the impact on social, psychological and sensory levels.</a:t>
            </a:r>
          </a:p>
          <a:p>
            <a:r>
              <a:rPr lang="en-GB" dirty="0" smtClean="0"/>
              <a:t>“The global village”- electronic media connect the world, transforming it from a mechanical, objective, uninvolved and ‘visual’ world of print to an immersive, involved, immediate and ‘acoustic’ one.</a:t>
            </a:r>
          </a:p>
          <a:p>
            <a:r>
              <a:rPr lang="en-GB" dirty="0" smtClean="0"/>
              <a:t>Positively, we can be a global human family with one consciousness.</a:t>
            </a:r>
          </a:p>
          <a:p>
            <a:r>
              <a:rPr lang="en-GB" dirty="0" smtClean="0"/>
              <a:t>Negatively, we may lose political &amp; social freedom and suffer harm if we do not monitor and regulate.</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Jean </a:t>
            </a:r>
            <a:r>
              <a:rPr lang="en-GB" b="1" dirty="0" err="1" smtClean="0"/>
              <a:t>Baudrillard</a:t>
            </a:r>
            <a:endParaRPr lang="en-GB" dirty="0"/>
          </a:p>
        </p:txBody>
      </p:sp>
      <p:sp>
        <p:nvSpPr>
          <p:cNvPr id="4" name="Content Placeholder 3"/>
          <p:cNvSpPr>
            <a:spLocks noGrp="1"/>
          </p:cNvSpPr>
          <p:nvPr>
            <p:ph sz="half" idx="2"/>
          </p:nvPr>
        </p:nvSpPr>
        <p:spPr/>
        <p:txBody>
          <a:bodyPr>
            <a:normAutofit fontScale="85000" lnSpcReduction="20000"/>
          </a:bodyPr>
          <a:lstStyle/>
          <a:p>
            <a:r>
              <a:rPr lang="en-GB" dirty="0" smtClean="0"/>
              <a:t>1929-2007</a:t>
            </a:r>
          </a:p>
          <a:p>
            <a:r>
              <a:rPr lang="en-GB" dirty="0" smtClean="0"/>
              <a:t>Prolific French philosopher, social and cultural commentator and leader of an element of the post modernist movement</a:t>
            </a:r>
          </a:p>
          <a:p>
            <a:r>
              <a:rPr lang="en-GB" dirty="0" smtClean="0"/>
              <a:t>Hyper reality a way to characterise advanced capitalist consumer culture</a:t>
            </a:r>
          </a:p>
          <a:p>
            <a:r>
              <a:rPr lang="en-GB" dirty="0" smtClean="0"/>
              <a:t>His seminal work  analysing the simulation of realty, the ‘Simulacra’ was highlighted when ‘The Matrix’ film was released</a:t>
            </a:r>
            <a:endParaRPr lang="en-GB" dirty="0"/>
          </a:p>
        </p:txBody>
      </p:sp>
      <p:pic>
        <p:nvPicPr>
          <p:cNvPr id="1026" name="Picture 2" descr="C:\docs\My Publishing\Man Res Conference\Baurillard picture.png"/>
          <p:cNvPicPr>
            <a:picLocks noGrp="1" noChangeAspect="1" noChangeArrowheads="1"/>
          </p:cNvPicPr>
          <p:nvPr>
            <p:ph sz="half" idx="1"/>
          </p:nvPr>
        </p:nvPicPr>
        <p:blipFill>
          <a:blip r:embed="rId2"/>
          <a:srcRect/>
          <a:stretch>
            <a:fillRect/>
          </a:stretch>
        </p:blipFill>
        <p:spPr bwMode="auto">
          <a:xfrm>
            <a:off x="928662" y="1857364"/>
            <a:ext cx="3000396" cy="3714775"/>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Challenge to conventional academic approaches?</a:t>
            </a:r>
            <a:endParaRPr lang="en-GB" dirty="0"/>
          </a:p>
        </p:txBody>
      </p:sp>
      <p:sp>
        <p:nvSpPr>
          <p:cNvPr id="3" name="Content Placeholder 2"/>
          <p:cNvSpPr>
            <a:spLocks noGrp="1"/>
          </p:cNvSpPr>
          <p:nvPr>
            <p:ph idx="1"/>
          </p:nvPr>
        </p:nvSpPr>
        <p:spPr/>
        <p:txBody>
          <a:bodyPr>
            <a:normAutofit lnSpcReduction="10000"/>
          </a:bodyPr>
          <a:lstStyle/>
          <a:p>
            <a:r>
              <a:rPr lang="en-GB" dirty="0" smtClean="0"/>
              <a:t>“There is nothing worse than this obligation to do research, to seek our references and documentation...”. (</a:t>
            </a:r>
            <a:r>
              <a:rPr lang="en-GB" dirty="0" err="1" smtClean="0"/>
              <a:t>Baudrillard</a:t>
            </a:r>
            <a:r>
              <a:rPr lang="en-GB" dirty="0" smtClean="0"/>
              <a:t>, 1990:115, Cool Memories).</a:t>
            </a:r>
          </a:p>
          <a:p>
            <a:r>
              <a:rPr lang="en-GB" dirty="0" smtClean="0"/>
              <a:t>“...let everything be said, gathered, indexed and registered...this is more generally the project of our whole culture, whose condition is ‘obscene’.” (</a:t>
            </a:r>
            <a:r>
              <a:rPr lang="en-GB" dirty="0" err="1" smtClean="0"/>
              <a:t>Baudrillard</a:t>
            </a:r>
            <a:r>
              <a:rPr lang="en-GB" dirty="0" smtClean="0"/>
              <a:t>, 1987:21, Forget Foucault).</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2984"/>
          </a:xfrm>
        </p:spPr>
        <p:txBody>
          <a:bodyPr/>
          <a:lstStyle/>
          <a:p>
            <a:pPr algn="l"/>
            <a:r>
              <a:rPr lang="en-GB" dirty="0" smtClean="0"/>
              <a:t>     Umberto Eco</a:t>
            </a:r>
            <a:endParaRPr lang="en-GB" dirty="0"/>
          </a:p>
        </p:txBody>
      </p:sp>
      <p:sp>
        <p:nvSpPr>
          <p:cNvPr id="4" name="Content Placeholder 3"/>
          <p:cNvSpPr>
            <a:spLocks noGrp="1"/>
          </p:cNvSpPr>
          <p:nvPr>
            <p:ph sz="half" idx="2"/>
          </p:nvPr>
        </p:nvSpPr>
        <p:spPr>
          <a:xfrm>
            <a:off x="3714744" y="928670"/>
            <a:ext cx="5429256" cy="5929330"/>
          </a:xfrm>
        </p:spPr>
        <p:txBody>
          <a:bodyPr>
            <a:normAutofit fontScale="92500" lnSpcReduction="10000"/>
          </a:bodyPr>
          <a:lstStyle/>
          <a:p>
            <a:r>
              <a:rPr lang="en-GB" sz="2400" smtClean="0">
                <a:latin typeface="+mj-lt"/>
                <a:cs typeface="Arial" pitchFamily="34" charset="0"/>
              </a:rPr>
              <a:t>Born: 1932</a:t>
            </a:r>
            <a:endParaRPr lang="en-GB" sz="2400" dirty="0" smtClean="0">
              <a:latin typeface="+mj-lt"/>
              <a:cs typeface="Arial" pitchFamily="34" charset="0"/>
            </a:endParaRPr>
          </a:p>
          <a:p>
            <a:r>
              <a:rPr lang="en-GB" sz="2400" smtClean="0">
                <a:latin typeface="+mj-lt"/>
                <a:cs typeface="Arial" pitchFamily="34" charset="0"/>
              </a:rPr>
              <a:t>Italian cultural </a:t>
            </a:r>
            <a:r>
              <a:rPr lang="en-GB" sz="2400" dirty="0" smtClean="0">
                <a:latin typeface="+mj-lt"/>
                <a:cs typeface="Arial" pitchFamily="34" charset="0"/>
              </a:rPr>
              <a:t>commentator, </a:t>
            </a:r>
            <a:r>
              <a:rPr lang="en-GB" sz="2400" smtClean="0">
                <a:latin typeface="+mj-lt"/>
                <a:cs typeface="Arial" pitchFamily="34" charset="0"/>
              </a:rPr>
              <a:t>author (Name of the Rose) and </a:t>
            </a:r>
            <a:r>
              <a:rPr lang="en-GB" sz="2400" dirty="0" smtClean="0">
                <a:latin typeface="+mj-lt"/>
                <a:cs typeface="Arial" pitchFamily="34" charset="0"/>
              </a:rPr>
              <a:t>academic.</a:t>
            </a:r>
          </a:p>
          <a:p>
            <a:r>
              <a:rPr lang="en-GB" sz="2400" dirty="0" smtClean="0">
                <a:latin typeface="+mj-lt"/>
                <a:cs typeface="Arial" pitchFamily="34" charset="0"/>
              </a:rPr>
              <a:t>Contemporary culture is full of re-creations and themed environments. We create these realistic fabrications in an effort to come up with something that is better than real. Things are more exciting, more beautiful, more inspiring, more terrifying, and generally more interesting than what we encounter in everyday life.</a:t>
            </a:r>
          </a:p>
          <a:p>
            <a:r>
              <a:rPr lang="en-GB" sz="2400" smtClean="0">
                <a:latin typeface="+mj-lt"/>
                <a:cs typeface="Arial" pitchFamily="34" charset="0"/>
              </a:rPr>
              <a:t> In ‘Disneyization’, (linked to Bryman, 1999, and  ‘McDonaldization’ by Ritzer, 1993) Eco </a:t>
            </a:r>
            <a:r>
              <a:rPr lang="en-GB" sz="2400" dirty="0" smtClean="0">
                <a:latin typeface="+mj-lt"/>
                <a:cs typeface="Arial" pitchFamily="34" charset="0"/>
              </a:rPr>
              <a:t>saw that behind </a:t>
            </a:r>
            <a:r>
              <a:rPr lang="en-GB" sz="2400" smtClean="0">
                <a:latin typeface="+mj-lt"/>
                <a:cs typeface="Arial" pitchFamily="34" charset="0"/>
              </a:rPr>
              <a:t>the facade </a:t>
            </a:r>
            <a:r>
              <a:rPr lang="en-GB" sz="2400" dirty="0" smtClean="0">
                <a:latin typeface="+mj-lt"/>
                <a:cs typeface="Arial" pitchFamily="34" charset="0"/>
              </a:rPr>
              <a:t>lurks a sales pitch</a:t>
            </a:r>
            <a:r>
              <a:rPr lang="en-GB" sz="2400" smtClean="0">
                <a:latin typeface="+mj-lt"/>
                <a:cs typeface="Arial" pitchFamily="34" charset="0"/>
              </a:rPr>
              <a:t>. We are offered something </a:t>
            </a:r>
            <a:r>
              <a:rPr lang="en-GB" sz="2400" dirty="0" smtClean="0">
                <a:latin typeface="+mj-lt"/>
                <a:cs typeface="Arial" pitchFamily="34" charset="0"/>
              </a:rPr>
              <a:t>that seems better than real in order </a:t>
            </a:r>
            <a:r>
              <a:rPr lang="en-GB" sz="2400" smtClean="0">
                <a:latin typeface="+mj-lt"/>
                <a:cs typeface="Arial" pitchFamily="34" charset="0"/>
              </a:rPr>
              <a:t>to  make the sale. </a:t>
            </a:r>
            <a:endParaRPr lang="en-GB" sz="2400" dirty="0" smtClean="0">
              <a:latin typeface="+mj-lt"/>
              <a:cs typeface="Arial" pitchFamily="34" charset="0"/>
            </a:endParaRPr>
          </a:p>
          <a:p>
            <a:endParaRPr lang="en-GB" sz="2000" dirty="0"/>
          </a:p>
        </p:txBody>
      </p:sp>
      <p:pic>
        <p:nvPicPr>
          <p:cNvPr id="5" name="Content Placeholder 4" descr="Umberto Eco"/>
          <p:cNvPicPr>
            <a:picLocks noGrp="1"/>
          </p:cNvPicPr>
          <p:nvPr>
            <p:ph sz="half" idx="1"/>
          </p:nvPr>
        </p:nvPicPr>
        <p:blipFill>
          <a:blip r:embed="rId2"/>
          <a:srcRect/>
          <a:stretch>
            <a:fillRect/>
          </a:stretch>
        </p:blipFill>
        <p:spPr bwMode="auto">
          <a:xfrm>
            <a:off x="428596" y="1571612"/>
            <a:ext cx="3143272" cy="4214842"/>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Personal accounts </a:t>
            </a:r>
            <a:endParaRPr lang="en-GB" dirty="0"/>
          </a:p>
        </p:txBody>
      </p:sp>
      <p:pic>
        <p:nvPicPr>
          <p:cNvPr id="12" name="coverImage" descr="Second Lives">
            <a:hlinkClick r:id="rId2"/>
          </p:cNvPr>
          <p:cNvPicPr>
            <a:picLocks noGrp="1"/>
          </p:cNvPicPr>
          <p:nvPr>
            <p:ph sz="half" idx="1"/>
          </p:nvPr>
        </p:nvPicPr>
        <p:blipFill>
          <a:blip r:embed="rId3"/>
          <a:srcRect/>
          <a:stretch>
            <a:fillRect/>
          </a:stretch>
        </p:blipFill>
        <p:spPr bwMode="auto">
          <a:xfrm>
            <a:off x="1013105" y="1600200"/>
            <a:ext cx="2926789" cy="4525963"/>
          </a:xfrm>
          <a:prstGeom prst="rect">
            <a:avLst/>
          </a:prstGeom>
          <a:noFill/>
          <a:ln w="9525">
            <a:noFill/>
            <a:miter lim="800000"/>
            <a:headEnd/>
            <a:tailEnd/>
          </a:ln>
        </p:spPr>
      </p:pic>
      <p:pic>
        <p:nvPicPr>
          <p:cNvPr id="14" name="summary-frontcover" descr="Front Cover"/>
          <p:cNvPicPr>
            <a:picLocks noGrp="1"/>
          </p:cNvPicPr>
          <p:nvPr>
            <p:ph sz="half" idx="2"/>
          </p:nvPr>
        </p:nvPicPr>
        <p:blipFill>
          <a:blip r:embed="rId4"/>
          <a:srcRect/>
          <a:stretch>
            <a:fillRect/>
          </a:stretch>
        </p:blipFill>
        <p:spPr bwMode="auto">
          <a:xfrm>
            <a:off x="5134899" y="1600200"/>
            <a:ext cx="3065202" cy="4525963"/>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Guides to living in Second Life</a:t>
            </a:r>
            <a:endParaRPr lang="en-GB" dirty="0"/>
          </a:p>
        </p:txBody>
      </p:sp>
      <p:pic>
        <p:nvPicPr>
          <p:cNvPr id="5" name="coverImage" descr="The Unofficial Tourists' Guide to Second Life">
            <a:hlinkClick r:id="rId2"/>
          </p:cNvPr>
          <p:cNvPicPr>
            <a:picLocks noGrp="1"/>
          </p:cNvPicPr>
          <p:nvPr>
            <p:ph sz="half" idx="1"/>
          </p:nvPr>
        </p:nvPicPr>
        <p:blipFill>
          <a:blip r:embed="rId3"/>
          <a:srcRect/>
          <a:stretch>
            <a:fillRect/>
          </a:stretch>
        </p:blipFill>
        <p:spPr bwMode="auto">
          <a:xfrm>
            <a:off x="901821" y="1600200"/>
            <a:ext cx="3149357" cy="4525963"/>
          </a:xfrm>
          <a:prstGeom prst="rect">
            <a:avLst/>
          </a:prstGeom>
          <a:noFill/>
          <a:ln w="9525">
            <a:noFill/>
            <a:miter lim="800000"/>
            <a:headEnd/>
            <a:tailEnd/>
          </a:ln>
        </p:spPr>
      </p:pic>
      <p:pic>
        <p:nvPicPr>
          <p:cNvPr id="6" name="coverImage" descr="The Entrepreneur's Guide to Second Life: Making Money in the Metaverse">
            <a:hlinkClick r:id="rId4"/>
          </p:cNvPr>
          <p:cNvPicPr>
            <a:picLocks noGrp="1"/>
          </p:cNvPicPr>
          <p:nvPr>
            <p:ph sz="half" idx="2"/>
          </p:nvPr>
        </p:nvPicPr>
        <p:blipFill>
          <a:blip r:embed="rId5"/>
          <a:srcRect/>
          <a:stretch>
            <a:fillRect/>
          </a:stretch>
        </p:blipFill>
        <p:spPr bwMode="auto">
          <a:xfrm>
            <a:off x="4855155" y="1600200"/>
            <a:ext cx="3624689" cy="4525963"/>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descr="MailOnline - news, sport, celebrity, science and health stories">
            <a:hlinkClick r:id="rId2"/>
          </p:cNvPr>
          <p:cNvPicPr>
            <a:picLocks noChangeAspect="1" noChangeArrowheads="1"/>
          </p:cNvPicPr>
          <p:nvPr/>
        </p:nvPicPr>
        <p:blipFill>
          <a:blip r:embed="rId3"/>
          <a:srcRect/>
          <a:stretch>
            <a:fillRect/>
          </a:stretch>
        </p:blipFill>
        <p:spPr bwMode="auto">
          <a:xfrm>
            <a:off x="155574" y="642918"/>
            <a:ext cx="4273549" cy="714380"/>
          </a:xfrm>
          <a:prstGeom prst="rect">
            <a:avLst/>
          </a:prstGeom>
          <a:noFill/>
        </p:spPr>
      </p:pic>
      <p:sp>
        <p:nvSpPr>
          <p:cNvPr id="3" name="Rectangle 2"/>
          <p:cNvSpPr/>
          <p:nvPr/>
        </p:nvSpPr>
        <p:spPr>
          <a:xfrm>
            <a:off x="285720" y="1720840"/>
            <a:ext cx="8572560" cy="5663089"/>
          </a:xfrm>
          <a:prstGeom prst="rect">
            <a:avLst/>
          </a:prstGeom>
        </p:spPr>
        <p:txBody>
          <a:bodyPr wrap="square">
            <a:spAutoFit/>
          </a:bodyPr>
          <a:lstStyle/>
          <a:p>
            <a:r>
              <a:rPr lang="en-GB" sz="2800" b="1" dirty="0" smtClean="0"/>
              <a:t>Revealed: The 'other woman' in Second Life divorce... who's now engaged to the web cheat she's never met</a:t>
            </a:r>
          </a:p>
          <a:p>
            <a:r>
              <a:rPr lang="en-GB" dirty="0" smtClean="0"/>
              <a:t/>
            </a:r>
            <a:br>
              <a:rPr lang="en-GB" dirty="0" smtClean="0"/>
            </a:br>
            <a:r>
              <a:rPr lang="en-GB" b="1" dirty="0" smtClean="0"/>
              <a:t>UPDATED:</a:t>
            </a:r>
            <a:r>
              <a:rPr lang="en-GB" dirty="0" smtClean="0"/>
              <a:t> 13:23, 14 November 2008 </a:t>
            </a:r>
          </a:p>
          <a:p>
            <a:endParaRPr lang="en-GB" dirty="0" smtClean="0"/>
          </a:p>
          <a:p>
            <a:r>
              <a:rPr lang="en-GB" dirty="0" smtClean="0"/>
              <a:t>The new </a:t>
            </a:r>
            <a:r>
              <a:rPr lang="en-GB" dirty="0" err="1" smtClean="0"/>
              <a:t>fiancee</a:t>
            </a:r>
            <a:r>
              <a:rPr lang="en-GB" dirty="0" smtClean="0"/>
              <a:t> of Second Life love rat David Pollard, whose marriage crumbled when his wife caught him 'having online sex with her', was unmasked today - and denied the pair had had a cyber-affair.</a:t>
            </a:r>
          </a:p>
          <a:p>
            <a:endParaRPr lang="en-GB" dirty="0" smtClean="0"/>
          </a:p>
          <a:p>
            <a:r>
              <a:rPr lang="en-GB" dirty="0" smtClean="0"/>
              <a:t>Her ex-husband, who would only speak to the Mail through his character on Second Life, said yesterday: 'I don't think I was really doing anything wrong.'</a:t>
            </a:r>
          </a:p>
          <a:p>
            <a:r>
              <a:rPr lang="en-GB" dirty="0" smtClean="0"/>
              <a:t>And he claimed that the problem was not Second Life, but his real life relationship with Miss Taylor.</a:t>
            </a:r>
          </a:p>
          <a:p>
            <a:endParaRPr lang="en-GB" dirty="0" smtClean="0"/>
          </a:p>
          <a:p>
            <a:r>
              <a:rPr lang="en-GB" dirty="0" smtClean="0"/>
              <a:t/>
            </a:r>
            <a:br>
              <a:rPr lang="en-GB" dirty="0" smtClean="0"/>
            </a:br>
            <a:r>
              <a:rPr lang="en-GB" dirty="0" smtClean="0"/>
              <a:t/>
            </a:r>
            <a:br>
              <a:rPr lang="en-GB" dirty="0" smtClean="0"/>
            </a:br>
            <a:r>
              <a:rPr lang="en-GB" dirty="0" smtClean="0"/>
              <a:t/>
            </a:r>
            <a:br>
              <a:rPr lang="en-GB" dirty="0" smtClean="0"/>
            </a:br>
            <a:r>
              <a:rPr lang="en-GB" dirty="0" smtClean="0"/>
              <a:t/>
            </a:r>
            <a:br>
              <a:rPr lang="en-GB" dirty="0" smtClean="0"/>
            </a:br>
            <a:endParaRPr lang="en-GB" dirty="0"/>
          </a:p>
        </p:txBody>
      </p:sp>
      <p:sp>
        <p:nvSpPr>
          <p:cNvPr id="4" name="Rectangle 3"/>
          <p:cNvSpPr/>
          <p:nvPr/>
        </p:nvSpPr>
        <p:spPr>
          <a:xfrm>
            <a:off x="357158" y="5644992"/>
            <a:ext cx="8358246" cy="646331"/>
          </a:xfrm>
          <a:prstGeom prst="rect">
            <a:avLst/>
          </a:prstGeom>
        </p:spPr>
        <p:txBody>
          <a:bodyPr wrap="square">
            <a:spAutoFit/>
          </a:bodyPr>
          <a:lstStyle/>
          <a:p>
            <a:r>
              <a:rPr lang="en-GB" dirty="0" smtClean="0"/>
              <a:t>Read more: </a:t>
            </a:r>
            <a:r>
              <a:rPr lang="en-GB" dirty="0" smtClean="0">
                <a:hlinkClick r:id="rId4"/>
              </a:rPr>
              <a:t>http://www.dailymail.co.uk/news/article-1085412/Revealed-The-woman-Second-Life-divorce--whos-engaged-web-cheat-shes-met.html#ixzz1yFT6GyS2</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Dave Taylor &amp; Amy Pollard</a:t>
            </a:r>
            <a:endParaRPr lang="en-GB" dirty="0"/>
          </a:p>
        </p:txBody>
      </p:sp>
      <p:pic>
        <p:nvPicPr>
          <p:cNvPr id="5" name="Content Placeholder 4" descr="http://i.dailymail.co.uk/i/pix/2008/11/13/article-1085412-0275A960000005DC-845_224x423_popup.jpg"/>
          <p:cNvPicPr>
            <a:picLocks noGrp="1"/>
          </p:cNvPicPr>
          <p:nvPr>
            <p:ph sz="half" idx="2"/>
          </p:nvPr>
        </p:nvPicPr>
        <p:blipFill>
          <a:blip r:embed="rId2"/>
          <a:srcRect/>
          <a:stretch>
            <a:fillRect/>
          </a:stretch>
        </p:blipFill>
        <p:spPr bwMode="auto">
          <a:xfrm>
            <a:off x="4703928" y="1600200"/>
            <a:ext cx="3927143" cy="4525963"/>
          </a:xfrm>
          <a:prstGeom prst="rect">
            <a:avLst/>
          </a:prstGeom>
          <a:noFill/>
          <a:ln w="9525">
            <a:noFill/>
            <a:miter lim="800000"/>
            <a:headEnd/>
            <a:tailEnd/>
          </a:ln>
        </p:spPr>
      </p:pic>
      <p:pic>
        <p:nvPicPr>
          <p:cNvPr id="6" name="Content Placeholder 5" descr="Computer photo of the online character Dave Barmy "/>
          <p:cNvPicPr>
            <a:picLocks noGrp="1"/>
          </p:cNvPicPr>
          <p:nvPr>
            <p:ph sz="half" idx="1"/>
          </p:nvPr>
        </p:nvPicPr>
        <p:blipFill>
          <a:blip r:embed="rId3"/>
          <a:srcRect/>
          <a:stretch>
            <a:fillRect/>
          </a:stretch>
        </p:blipFill>
        <p:spPr bwMode="auto">
          <a:xfrm>
            <a:off x="571472" y="1600200"/>
            <a:ext cx="3714776" cy="4525963"/>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Linda Brinkley- the lover</a:t>
            </a:r>
            <a:endParaRPr lang="en-GB" dirty="0"/>
          </a:p>
        </p:txBody>
      </p:sp>
      <p:pic>
        <p:nvPicPr>
          <p:cNvPr id="5" name="Content Placeholder 4" descr="Linda Brinkley"/>
          <p:cNvPicPr>
            <a:picLocks noGrp="1"/>
          </p:cNvPicPr>
          <p:nvPr>
            <p:ph sz="half" idx="1"/>
          </p:nvPr>
        </p:nvPicPr>
        <p:blipFill>
          <a:blip r:embed="rId2"/>
          <a:srcRect/>
          <a:stretch>
            <a:fillRect/>
          </a:stretch>
        </p:blipFill>
        <p:spPr bwMode="auto">
          <a:xfrm>
            <a:off x="500034" y="1714488"/>
            <a:ext cx="3786213" cy="4714908"/>
          </a:xfrm>
          <a:prstGeom prst="rect">
            <a:avLst/>
          </a:prstGeom>
          <a:noFill/>
          <a:ln w="9525">
            <a:noFill/>
            <a:miter lim="800000"/>
            <a:headEnd/>
            <a:tailEnd/>
          </a:ln>
        </p:spPr>
      </p:pic>
      <p:pic>
        <p:nvPicPr>
          <p:cNvPr id="6" name="Content Placeholder 5" descr="Sex for sale: This avatar of a prostitute in one of Second Life's brothels leaves little to the imagination"/>
          <p:cNvPicPr>
            <a:picLocks noGrp="1"/>
          </p:cNvPicPr>
          <p:nvPr>
            <p:ph sz="half" idx="2"/>
          </p:nvPr>
        </p:nvPicPr>
        <p:blipFill>
          <a:blip r:embed="rId3"/>
          <a:srcRect/>
          <a:stretch>
            <a:fillRect/>
          </a:stretch>
        </p:blipFill>
        <p:spPr bwMode="auto">
          <a:xfrm>
            <a:off x="4648200" y="1714488"/>
            <a:ext cx="4038600" cy="4714907"/>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4reallife.jpg">
            <a:hlinkClick r:id="rId2"/>
          </p:cNvPr>
          <p:cNvPicPr/>
          <p:nvPr/>
        </p:nvPicPr>
        <p:blipFill>
          <a:blip r:embed="rId3"/>
          <a:srcRect/>
          <a:stretch>
            <a:fillRect/>
          </a:stretch>
        </p:blipFill>
        <p:spPr bwMode="auto">
          <a:xfrm>
            <a:off x="571472" y="357166"/>
            <a:ext cx="8286808" cy="6215106"/>
          </a:xfrm>
          <a:prstGeom prst="rect">
            <a:avLst/>
          </a:prstGeom>
          <a:noFill/>
          <a:ln w="9525">
            <a:no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Reality and Simulacra?</a:t>
            </a:r>
            <a:endParaRPr lang="en-GB" dirty="0"/>
          </a:p>
        </p:txBody>
      </p:sp>
      <p:sp>
        <p:nvSpPr>
          <p:cNvPr id="3" name="Content Placeholder 2"/>
          <p:cNvSpPr>
            <a:spLocks noGrp="1"/>
          </p:cNvSpPr>
          <p:nvPr>
            <p:ph idx="1"/>
          </p:nvPr>
        </p:nvSpPr>
        <p:spPr/>
        <p:txBody>
          <a:bodyPr>
            <a:normAutofit fontScale="92500"/>
          </a:bodyPr>
          <a:lstStyle/>
          <a:p>
            <a:r>
              <a:rPr lang="en-GB" dirty="0" smtClean="0"/>
              <a:t>Which relationship is real?</a:t>
            </a:r>
          </a:p>
          <a:p>
            <a:r>
              <a:rPr lang="en-GB" dirty="0" smtClean="0"/>
              <a:t>What values, rules, laws operate in hyper reality compared with reality?</a:t>
            </a:r>
          </a:p>
          <a:p>
            <a:r>
              <a:rPr lang="en-GB" dirty="0" smtClean="0"/>
              <a:t>Responsibility of the media?</a:t>
            </a:r>
          </a:p>
          <a:p>
            <a:r>
              <a:rPr lang="en-GB" dirty="0" smtClean="0"/>
              <a:t>Responsibility of the users, consumers, the digital operators, the influencers, the government?</a:t>
            </a:r>
          </a:p>
          <a:p>
            <a:r>
              <a:rPr lang="en-GB" dirty="0" smtClean="0"/>
              <a:t>Business influences and influencers?</a:t>
            </a:r>
          </a:p>
          <a:p>
            <a:r>
              <a:rPr lang="en-GB" dirty="0" smtClean="0"/>
              <a:t>Impact on society?</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descr="The Independent">
            <a:hlinkClick r:id="rId2" tooltip="The Independent"/>
          </p:cNvPr>
          <p:cNvPicPr>
            <a:picLocks noChangeAspect="1" noChangeArrowheads="1"/>
          </p:cNvPicPr>
          <p:nvPr/>
        </p:nvPicPr>
        <p:blipFill>
          <a:blip r:embed="rId3"/>
          <a:srcRect/>
          <a:stretch>
            <a:fillRect/>
          </a:stretch>
        </p:blipFill>
        <p:spPr bwMode="auto">
          <a:xfrm>
            <a:off x="428596" y="285728"/>
            <a:ext cx="3571900" cy="1214446"/>
          </a:xfrm>
          <a:prstGeom prst="rect">
            <a:avLst/>
          </a:prstGeom>
          <a:noFill/>
        </p:spPr>
      </p:pic>
      <p:sp>
        <p:nvSpPr>
          <p:cNvPr id="3" name="Rectangle 2"/>
          <p:cNvSpPr/>
          <p:nvPr/>
        </p:nvSpPr>
        <p:spPr>
          <a:xfrm>
            <a:off x="642910" y="1785926"/>
            <a:ext cx="7072362" cy="1323439"/>
          </a:xfrm>
          <a:prstGeom prst="rect">
            <a:avLst/>
          </a:prstGeom>
        </p:spPr>
        <p:txBody>
          <a:bodyPr wrap="square">
            <a:spAutoFit/>
          </a:bodyPr>
          <a:lstStyle/>
          <a:p>
            <a:r>
              <a:rPr lang="en-GB" sz="2800" b="1" dirty="0" smtClean="0"/>
              <a:t>Ailsa Cameron: When teenagers lose touch with reality </a:t>
            </a:r>
          </a:p>
          <a:p>
            <a:r>
              <a:rPr lang="en-GB" sz="2400" dirty="0" smtClean="0"/>
              <a:t>Thursday 24 January 2008 </a:t>
            </a:r>
            <a:endParaRPr lang="en-GB" sz="2400" dirty="0"/>
          </a:p>
        </p:txBody>
      </p:sp>
      <p:sp>
        <p:nvSpPr>
          <p:cNvPr id="4" name="Rectangle 3"/>
          <p:cNvSpPr/>
          <p:nvPr/>
        </p:nvSpPr>
        <p:spPr>
          <a:xfrm>
            <a:off x="285720" y="3286124"/>
            <a:ext cx="8572560" cy="2677656"/>
          </a:xfrm>
          <a:prstGeom prst="rect">
            <a:avLst/>
          </a:prstGeom>
        </p:spPr>
        <p:txBody>
          <a:bodyPr wrap="square">
            <a:spAutoFit/>
          </a:bodyPr>
          <a:lstStyle/>
          <a:p>
            <a:r>
              <a:rPr lang="en-GB" sz="2400" dirty="0" smtClean="0"/>
              <a:t>It may come as a surprise that teenage depression is relatively common. At my school I know of at least six or seven people who have suffered some form of mental disarray. This doesn't mean that they've received a diagnosis, or had counselling, and it certainly doesn't mean they've tried to end their own lives, as has occurred so tragically among a group of young people in south Wales in an apparent pact forged over the internet.</a:t>
            </a:r>
            <a:endParaRPr lang="en-GB" sz="2400" dirty="0"/>
          </a:p>
        </p:txBody>
      </p:sp>
      <p:sp>
        <p:nvSpPr>
          <p:cNvPr id="5" name="Rectangle 4"/>
          <p:cNvSpPr/>
          <p:nvPr/>
        </p:nvSpPr>
        <p:spPr>
          <a:xfrm>
            <a:off x="500034" y="5929330"/>
            <a:ext cx="8643966" cy="923330"/>
          </a:xfrm>
          <a:prstGeom prst="rect">
            <a:avLst/>
          </a:prstGeom>
        </p:spPr>
        <p:txBody>
          <a:bodyPr wrap="square">
            <a:spAutoFit/>
          </a:bodyPr>
          <a:lstStyle/>
          <a:p>
            <a:r>
              <a:rPr lang="en-GB" dirty="0" smtClean="0">
                <a:hlinkClick r:id="rId4"/>
              </a:rPr>
              <a:t>http://www.independent.co.uk/opinion/commentators/ailsa-cameron-when-teenagers-lose-touch-with-reality-773071.html</a:t>
            </a:r>
            <a:endParaRPr lang="en-GB" dirty="0" smtClean="0"/>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Northern Ireland News">
            <a:hlinkClick r:id="rId2"/>
          </p:cNvPr>
          <p:cNvPicPr/>
          <p:nvPr/>
        </p:nvPicPr>
        <p:blipFill>
          <a:blip r:embed="rId3"/>
          <a:srcRect/>
          <a:stretch>
            <a:fillRect/>
          </a:stretch>
        </p:blipFill>
        <p:spPr bwMode="auto">
          <a:xfrm>
            <a:off x="785786" y="428604"/>
            <a:ext cx="5500726" cy="1285884"/>
          </a:xfrm>
          <a:prstGeom prst="rect">
            <a:avLst/>
          </a:prstGeom>
          <a:noFill/>
          <a:ln w="9525">
            <a:noFill/>
            <a:miter lim="800000"/>
            <a:headEnd/>
            <a:tailEnd/>
          </a:ln>
        </p:spPr>
      </p:pic>
      <p:sp>
        <p:nvSpPr>
          <p:cNvPr id="3" name="Rectangle 2"/>
          <p:cNvSpPr/>
          <p:nvPr/>
        </p:nvSpPr>
        <p:spPr>
          <a:xfrm>
            <a:off x="428596" y="1857364"/>
            <a:ext cx="8001056" cy="1384995"/>
          </a:xfrm>
          <a:prstGeom prst="rect">
            <a:avLst/>
          </a:prstGeom>
        </p:spPr>
        <p:txBody>
          <a:bodyPr wrap="square">
            <a:spAutoFit/>
          </a:bodyPr>
          <a:lstStyle/>
          <a:p>
            <a:r>
              <a:rPr lang="en-GB" sz="2800" b="1" dirty="0" smtClean="0"/>
              <a:t>Is virtual world making us lose touch with reality?</a:t>
            </a:r>
            <a:r>
              <a:rPr lang="en-GB" sz="2800" dirty="0" smtClean="0"/>
              <a:t/>
            </a:r>
            <a:br>
              <a:rPr lang="en-GB" sz="2800" dirty="0" smtClean="0"/>
            </a:br>
            <a:r>
              <a:rPr lang="en-GB" sz="2800" dirty="0" smtClean="0"/>
              <a:t>By Robert McNeil</a:t>
            </a:r>
            <a:br>
              <a:rPr lang="en-GB" sz="2800" dirty="0" smtClean="0"/>
            </a:br>
            <a:r>
              <a:rPr lang="en-GB" sz="2800" i="1" dirty="0" smtClean="0"/>
              <a:t>Thursday, 2 September 2010</a:t>
            </a:r>
            <a:r>
              <a:rPr lang="en-GB" sz="2800" dirty="0" smtClean="0"/>
              <a:t> </a:t>
            </a:r>
          </a:p>
        </p:txBody>
      </p:sp>
      <p:sp>
        <p:nvSpPr>
          <p:cNvPr id="4" name="Rectangle 3"/>
          <p:cNvSpPr/>
          <p:nvPr/>
        </p:nvSpPr>
        <p:spPr>
          <a:xfrm>
            <a:off x="500034" y="3714752"/>
            <a:ext cx="6357966" cy="1200329"/>
          </a:xfrm>
          <a:prstGeom prst="rect">
            <a:avLst/>
          </a:prstGeom>
        </p:spPr>
        <p:txBody>
          <a:bodyPr wrap="square">
            <a:spAutoFit/>
          </a:bodyPr>
          <a:lstStyle/>
          <a:p>
            <a:r>
              <a:rPr lang="en-GB" dirty="0" smtClean="0"/>
              <a:t>Read more: </a:t>
            </a:r>
            <a:r>
              <a:rPr lang="en-GB" dirty="0" smtClean="0">
                <a:hlinkClick r:id="rId4"/>
              </a:rPr>
              <a:t>http://www.belfasttelegraph.co.uk/opinion/columnists/robert-mcneill/is-virtual-world-making-us-lose-touch-with-reality-14931910.html#ixzz1yFOenPNU</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Hyper reality-Good and bad?</a:t>
            </a:r>
            <a:endParaRPr lang="en-GB" dirty="0"/>
          </a:p>
        </p:txBody>
      </p:sp>
      <p:sp>
        <p:nvSpPr>
          <p:cNvPr id="3" name="Content Placeholder 2"/>
          <p:cNvSpPr>
            <a:spLocks noGrp="1"/>
          </p:cNvSpPr>
          <p:nvPr>
            <p:ph idx="1"/>
          </p:nvPr>
        </p:nvSpPr>
        <p:spPr/>
        <p:txBody>
          <a:bodyPr>
            <a:normAutofit fontScale="92500"/>
          </a:bodyPr>
          <a:lstStyle/>
          <a:p>
            <a:r>
              <a:rPr lang="en-GB" dirty="0" smtClean="0"/>
              <a:t>Offers benign refuge in a world of stress and pain. </a:t>
            </a:r>
          </a:p>
          <a:p>
            <a:r>
              <a:rPr lang="en-GB" dirty="0" smtClean="0"/>
              <a:t>Diverts us from real world problems and solutions. Distracts us from the real needs of people.</a:t>
            </a:r>
          </a:p>
          <a:p>
            <a:r>
              <a:rPr lang="en-GB" dirty="0" smtClean="0"/>
              <a:t>Resistance is futile, the technology will win. Mass social control is the future.</a:t>
            </a:r>
          </a:p>
          <a:p>
            <a:r>
              <a:rPr lang="en-GB" dirty="0" smtClean="0"/>
              <a:t>Resistance is possible, with training and organisation. Eco’s “guerrilla resistance” allows the technology to create ‘people power’.</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smtClean="0"/>
              <a:t>Future research?</a:t>
            </a:r>
            <a:endParaRPr lang="en-GB" sz="6000" dirty="0"/>
          </a:p>
        </p:txBody>
      </p:sp>
      <p:sp>
        <p:nvSpPr>
          <p:cNvPr id="3" name="Content Placeholder 2"/>
          <p:cNvSpPr>
            <a:spLocks noGrp="1"/>
          </p:cNvSpPr>
          <p:nvPr>
            <p:ph idx="1"/>
          </p:nvPr>
        </p:nvSpPr>
        <p:spPr/>
        <p:txBody>
          <a:bodyPr>
            <a:normAutofit/>
          </a:bodyPr>
          <a:lstStyle/>
          <a:p>
            <a:pPr algn="ctr"/>
            <a:endParaRPr lang="en-GB" sz="6000" dirty="0" smtClean="0"/>
          </a:p>
          <a:p>
            <a:pPr algn="ctr">
              <a:buNone/>
            </a:pPr>
            <a:r>
              <a:rPr lang="en-GB" sz="6000" dirty="0" smtClean="0"/>
              <a:t>Help!</a:t>
            </a:r>
            <a:endParaRPr lang="en-GB" sz="6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787</TotalTime>
  <Words>772</Words>
  <Application>Microsoft Office PowerPoint</Application>
  <PresentationFormat>On-screen Show (4:3)</PresentationFormat>
  <Paragraphs>70</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   ‘Hyperreality: a challenge for internet business research’.</vt:lpstr>
      <vt:lpstr>Definition</vt:lpstr>
      <vt:lpstr>Marshall McLuhan</vt:lpstr>
      <vt:lpstr>McLuhanisms</vt:lpstr>
      <vt:lpstr>Jean Baudrillard</vt:lpstr>
      <vt:lpstr>Challenge to conventional academic approaches?</vt:lpstr>
      <vt:lpstr>     Umberto Eco</vt:lpstr>
      <vt:lpstr>Personal accounts </vt:lpstr>
      <vt:lpstr>Guides to living in Second Life</vt:lpstr>
      <vt:lpstr>Slide 10</vt:lpstr>
      <vt:lpstr>Dave Taylor &amp; Amy Pollard</vt:lpstr>
      <vt:lpstr>Linda Brinkley- the lover</vt:lpstr>
      <vt:lpstr>Slide 13</vt:lpstr>
      <vt:lpstr>Reality and Simulacra?</vt:lpstr>
      <vt:lpstr>Slide 15</vt:lpstr>
      <vt:lpstr>Slide 16</vt:lpstr>
      <vt:lpstr>Hyper reality-Good and bad?</vt:lpstr>
      <vt:lpstr>Future research?</vt:lpstr>
    </vt:vector>
  </TitlesOfParts>
  <Company>Swansea Metropolitas</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Advertising- Persuasion or Information?</dc:title>
  <dc:creator>Steve Griffiths</dc:creator>
  <cp:lastModifiedBy>Steve Griffiths</cp:lastModifiedBy>
  <cp:revision>88</cp:revision>
  <dcterms:created xsi:type="dcterms:W3CDTF">2011-09-20T09:49:08Z</dcterms:created>
  <dcterms:modified xsi:type="dcterms:W3CDTF">2012-06-21T16:41:29Z</dcterms:modified>
</cp:coreProperties>
</file>