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4" y="2514601"/>
            <a:ext cx="8915399" cy="2262781"/>
          </a:xfrm>
        </p:spPr>
        <p:txBody>
          <a:bodyPr anchor="b">
            <a:normAutofit/>
          </a:bodyPr>
          <a:lstStyle>
            <a:lvl1pPr>
              <a:defRPr sz="405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4" y="4777381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1" y="4323812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4" y="452954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6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8" y="714377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4" y="2058750"/>
            <a:ext cx="8915399" cy="1468800"/>
          </a:xfrm>
        </p:spPr>
        <p:txBody>
          <a:bodyPr anchor="b"/>
          <a:lstStyle>
            <a:lvl1pPr algn="l">
              <a:defRPr sz="3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4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15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8" y="3178177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4" y="3244141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8" y="714377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4" y="787784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4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30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5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8" y="714377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4" y="787784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8" y="714377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8" y="714377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4" y="446088"/>
            <a:ext cx="3505199" cy="976312"/>
          </a:xfrm>
        </p:spPr>
        <p:txBody>
          <a:bodyPr anchor="b"/>
          <a:lstStyle>
            <a:lvl1pPr algn="l">
              <a:defRPr sz="15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90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4" y="1598613"/>
            <a:ext cx="3505199" cy="4262436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8" y="714377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9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8" y="4911727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4" y="498308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4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36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4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8" y="3178177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4" y="3244141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50" y="609600"/>
            <a:ext cx="8393927" cy="2895600"/>
          </a:xfrm>
        </p:spPr>
        <p:txBody>
          <a:bodyPr anchor="ctr">
            <a:normAutofit/>
          </a:bodyPr>
          <a:lstStyle>
            <a:lvl1pPr algn="l">
              <a:defRPr sz="36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5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4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8" y="3178177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4" y="3244141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2"/>
            <a:ext cx="8915400" cy="2724845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8" y="4911727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4" y="498308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50" y="609600"/>
            <a:ext cx="8393927" cy="2895600"/>
          </a:xfrm>
        </p:spPr>
        <p:txBody>
          <a:bodyPr anchor="ctr">
            <a:normAutofit/>
          </a:bodyPr>
          <a:lstStyle>
            <a:lvl1pPr algn="l">
              <a:defRPr sz="36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800">
                <a:solidFill>
                  <a:schemeClr val="accent1"/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8" y="4911727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4" y="498308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4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800">
                <a:solidFill>
                  <a:schemeClr val="accent1"/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8" y="4911727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4" y="498308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8" y="714377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3" y="627407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7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8" y="714377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2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5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6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3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4" y="6135810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4" y="787784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5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659B3-FB90-0744-9E06-82936D88AD3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ACADEMIC AND EMPLOYABILITY SKILLS </a:t>
            </a:r>
            <a:br>
              <a:rPr lang="en-GB" dirty="0"/>
            </a:br>
            <a:r>
              <a:rPr lang="en-GB" dirty="0"/>
              <a:t>BMSW4001</a:t>
            </a:r>
            <a:br>
              <a:rPr lang="en-GB" dirty="0"/>
            </a:br>
            <a:r>
              <a:rPr lang="en-GB" dirty="0"/>
              <a:t>Lecturer :</a:t>
            </a:r>
            <a:r>
              <a:rPr lang="en-GB" dirty="0" err="1"/>
              <a:t>Toyn</a:t>
            </a:r>
            <a:r>
              <a:rPr lang="en-GB" dirty="0"/>
              <a:t> Adisa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2BA18F-DD49-EA46-A46D-6925CDD49FC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RAMONA IULIA UNGUREANU </a:t>
            </a:r>
          </a:p>
          <a:p>
            <a:r>
              <a:rPr lang="en-GB" dirty="0"/>
              <a:t>2028821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91929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284DFE-CB38-874A-B022-EFFAC9AC0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content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9FEC2F-DF8E-AA43-9FA8-90A18048D2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My </a:t>
            </a:r>
            <a:r>
              <a:rPr lang="en-GB" dirty="0" err="1"/>
              <a:t>entended</a:t>
            </a:r>
            <a:r>
              <a:rPr lang="en-GB" dirty="0"/>
              <a:t> career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Job description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Responsibility and skills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Swot analyse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PDP plan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Conclusion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91216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9851E3A-A987-4859-9987-B13096D975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18285" y="857251"/>
            <a:ext cx="915543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35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BB12D296-A22C-4E21-9C75-3E67301E7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704089" y="1028701"/>
            <a:ext cx="2138642" cy="4978969"/>
            <a:chOff x="2487613" y="285750"/>
            <a:chExt cx="2428875" cy="5654676"/>
          </a:xfrm>
        </p:grpSpPr>
        <p:sp>
          <p:nvSpPr>
            <p:cNvPr id="25" name="Freeform 11">
              <a:extLst>
                <a:ext uri="{FF2B5EF4-FFF2-40B4-BE49-F238E27FC236}">
                  <a16:creationId xmlns:a16="http://schemas.microsoft.com/office/drawing/2014/main" id="{1A1238F3-0B39-40D0-8C3F-BDBAAE1E3D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2">
              <a:extLst>
                <a:ext uri="{FF2B5EF4-FFF2-40B4-BE49-F238E27FC236}">
                  <a16:creationId xmlns:a16="http://schemas.microsoft.com/office/drawing/2014/main" id="{604D379A-6934-4295-9EF2-BDD404CB5C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3">
              <a:extLst>
                <a:ext uri="{FF2B5EF4-FFF2-40B4-BE49-F238E27FC236}">
                  <a16:creationId xmlns:a16="http://schemas.microsoft.com/office/drawing/2014/main" id="{3C1E9A55-61F7-4040-8274-782A429D89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4">
              <a:extLst>
                <a:ext uri="{FF2B5EF4-FFF2-40B4-BE49-F238E27FC236}">
                  <a16:creationId xmlns:a16="http://schemas.microsoft.com/office/drawing/2014/main" id="{6DBD7D8E-F59B-4CA6-93DC-2D936BC79C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5">
              <a:extLst>
                <a:ext uri="{FF2B5EF4-FFF2-40B4-BE49-F238E27FC236}">
                  <a16:creationId xmlns:a16="http://schemas.microsoft.com/office/drawing/2014/main" id="{5A2E5C3E-887D-4D86-8D20-C306EEA89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6">
              <a:extLst>
                <a:ext uri="{FF2B5EF4-FFF2-40B4-BE49-F238E27FC236}">
                  <a16:creationId xmlns:a16="http://schemas.microsoft.com/office/drawing/2014/main" id="{983E4218-35DF-4531-9FFB-196FE4A70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7">
              <a:extLst>
                <a:ext uri="{FF2B5EF4-FFF2-40B4-BE49-F238E27FC236}">
                  <a16:creationId xmlns:a16="http://schemas.microsoft.com/office/drawing/2014/main" id="{8D0B9266-FB4F-4A11-9906-D889302678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8">
              <a:extLst>
                <a:ext uri="{FF2B5EF4-FFF2-40B4-BE49-F238E27FC236}">
                  <a16:creationId xmlns:a16="http://schemas.microsoft.com/office/drawing/2014/main" id="{4D68D567-E1FF-4421-A5A7-0FB5B6CCF3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19">
              <a:extLst>
                <a:ext uri="{FF2B5EF4-FFF2-40B4-BE49-F238E27FC236}">
                  <a16:creationId xmlns:a16="http://schemas.microsoft.com/office/drawing/2014/main" id="{162E82F3-E7FB-46D6-A67C-19F349F679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0">
              <a:extLst>
                <a:ext uri="{FF2B5EF4-FFF2-40B4-BE49-F238E27FC236}">
                  <a16:creationId xmlns:a16="http://schemas.microsoft.com/office/drawing/2014/main" id="{29237D49-4974-49A3-ADFD-719D2A37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1">
              <a:extLst>
                <a:ext uri="{FF2B5EF4-FFF2-40B4-BE49-F238E27FC236}">
                  <a16:creationId xmlns:a16="http://schemas.microsoft.com/office/drawing/2014/main" id="{15684C6D-1CAF-400F-AFB5-24C18BE66A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6" name="Freeform 22">
              <a:extLst>
                <a:ext uri="{FF2B5EF4-FFF2-40B4-BE49-F238E27FC236}">
                  <a16:creationId xmlns:a16="http://schemas.microsoft.com/office/drawing/2014/main" id="{D71E86AF-F2C2-497D-8C63-1A633C0569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8FCB706A-A0EA-484D-93DC-B2CED03BD2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584800" y="856661"/>
            <a:ext cx="1767506" cy="5140530"/>
            <a:chOff x="6627813" y="194833"/>
            <a:chExt cx="1952625" cy="5678918"/>
          </a:xfrm>
        </p:grpSpPr>
        <p:sp>
          <p:nvSpPr>
            <p:cNvPr id="39" name="Freeform 27">
              <a:extLst>
                <a:ext uri="{FF2B5EF4-FFF2-40B4-BE49-F238E27FC236}">
                  <a16:creationId xmlns:a16="http://schemas.microsoft.com/office/drawing/2014/main" id="{A78D4A50-94B5-4EAE-B4AF-79D6DE9A28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0" name="Freeform 28">
              <a:extLst>
                <a:ext uri="{FF2B5EF4-FFF2-40B4-BE49-F238E27FC236}">
                  <a16:creationId xmlns:a16="http://schemas.microsoft.com/office/drawing/2014/main" id="{F465FEEF-4A9D-48D0-AD78-3F03C5153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1" name="Freeform 29">
              <a:extLst>
                <a:ext uri="{FF2B5EF4-FFF2-40B4-BE49-F238E27FC236}">
                  <a16:creationId xmlns:a16="http://schemas.microsoft.com/office/drawing/2014/main" id="{0B9FF3DB-CBEC-4D4E-B28F-CABCB9980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2" name="Freeform 30">
              <a:extLst>
                <a:ext uri="{FF2B5EF4-FFF2-40B4-BE49-F238E27FC236}">
                  <a16:creationId xmlns:a16="http://schemas.microsoft.com/office/drawing/2014/main" id="{45BC3B0B-20C8-4F1E-8120-9E6C5BA8D1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3" name="Freeform 31">
              <a:extLst>
                <a:ext uri="{FF2B5EF4-FFF2-40B4-BE49-F238E27FC236}">
                  <a16:creationId xmlns:a16="http://schemas.microsoft.com/office/drawing/2014/main" id="{C2D0EEAB-704C-4DBC-A730-7F8FFBEFC7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4" name="Freeform 32">
              <a:extLst>
                <a:ext uri="{FF2B5EF4-FFF2-40B4-BE49-F238E27FC236}">
                  <a16:creationId xmlns:a16="http://schemas.microsoft.com/office/drawing/2014/main" id="{8ADC598E-AAD3-4049-A1F7-D6BA278761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5" name="Freeform 33">
              <a:extLst>
                <a:ext uri="{FF2B5EF4-FFF2-40B4-BE49-F238E27FC236}">
                  <a16:creationId xmlns:a16="http://schemas.microsoft.com/office/drawing/2014/main" id="{080514FC-72C0-4BBE-8376-E2DD52C79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6" name="Freeform 34">
              <a:extLst>
                <a:ext uri="{FF2B5EF4-FFF2-40B4-BE49-F238E27FC236}">
                  <a16:creationId xmlns:a16="http://schemas.microsoft.com/office/drawing/2014/main" id="{B76B3E91-F388-454F-8306-D64D088958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7" name="Freeform 35">
              <a:extLst>
                <a:ext uri="{FF2B5EF4-FFF2-40B4-BE49-F238E27FC236}">
                  <a16:creationId xmlns:a16="http://schemas.microsoft.com/office/drawing/2014/main" id="{A24F85CC-2609-497D-A3BE-D128CE9E2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8" name="Freeform 36">
              <a:extLst>
                <a:ext uri="{FF2B5EF4-FFF2-40B4-BE49-F238E27FC236}">
                  <a16:creationId xmlns:a16="http://schemas.microsoft.com/office/drawing/2014/main" id="{026D0D91-F7BF-49FB-90D4-56B7B0FF8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9" name="Freeform 37">
              <a:extLst>
                <a:ext uri="{FF2B5EF4-FFF2-40B4-BE49-F238E27FC236}">
                  <a16:creationId xmlns:a16="http://schemas.microsoft.com/office/drawing/2014/main" id="{E3F29555-7107-4106-81BD-CA8763BD6F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0" name="Freeform 38">
              <a:extLst>
                <a:ext uri="{FF2B5EF4-FFF2-40B4-BE49-F238E27FC236}">
                  <a16:creationId xmlns:a16="http://schemas.microsoft.com/office/drawing/2014/main" id="{68AF4D70-6597-4A7A-ABDD-30A8178BBC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9CDE241-5C32-F043-BA37-8B47F856A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8641" y="1325332"/>
            <a:ext cx="5133819" cy="96066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BAKER- </a:t>
            </a:r>
            <a:r>
              <a:rPr lang="en-GB" b="1" dirty="0" err="1">
                <a:solidFill>
                  <a:schemeClr val="accent1"/>
                </a:solidFill>
              </a:rPr>
              <a:t>PATISSIER</a:t>
            </a:r>
            <a:r>
              <a:rPr lang="en-GB" b="1" dirty="0">
                <a:solidFill>
                  <a:schemeClr val="accent1"/>
                </a:solidFill>
              </a:rPr>
              <a:t> </a:t>
            </a:r>
            <a:r>
              <a:rPr lang="en-GB" b="1" dirty="0"/>
              <a:t> </a:t>
            </a:r>
            <a:endParaRPr lang="en-US" b="1" dirty="0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771D8553-2EA7-406A-A46F-8B3986C25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61240" y="857250"/>
            <a:ext cx="137160" cy="51435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4" name="Freeform 11">
            <a:extLst>
              <a:ext uri="{FF2B5EF4-FFF2-40B4-BE49-F238E27FC236}">
                <a16:creationId xmlns:a16="http://schemas.microsoft.com/office/drawing/2014/main" id="{5DE9A097-EFD3-4BA8-A9ED-6A278D3C8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3561242" y="1393033"/>
            <a:ext cx="1191395" cy="380473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65CB488-4CE3-504B-BF72-82CC328BC55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608" r="22345" b="3"/>
          <a:stretch/>
        </p:blipFill>
        <p:spPr>
          <a:xfrm>
            <a:off x="1524017" y="857257"/>
            <a:ext cx="2168891" cy="3269242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349A4434-8708-2644-B70E-FB63F591065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041" r="4" b="2330"/>
          <a:stretch/>
        </p:blipFill>
        <p:spPr>
          <a:xfrm>
            <a:off x="1524015" y="4094606"/>
            <a:ext cx="2151794" cy="1913057"/>
          </a:xfrm>
          <a:prstGeom prst="rect">
            <a:avLst/>
          </a:prstGeom>
        </p:spPr>
      </p:pic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8ED4CAA9-D1DB-4EAE-88BD-A149B54FE4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1" y="3429000"/>
            <a:ext cx="2049941" cy="0"/>
          </a:xfrm>
          <a:prstGeom prst="line">
            <a:avLst/>
          </a:prstGeom>
          <a:ln w="50800" cap="flat">
            <a:solidFill>
              <a:schemeClr val="tx2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AD508AD9-4C62-4918-AE78-18A0A57DC1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3057" y="2997870"/>
            <a:ext cx="5135958" cy="1352550"/>
          </a:xfrm>
        </p:spPr>
        <p:txBody>
          <a:bodyPr>
            <a:normAutofit fontScale="70000" lnSpcReduction="200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“</a:t>
            </a:r>
            <a:r>
              <a:rPr lang="en-GB" i="1" u="sng" dirty="0">
                <a:solidFill>
                  <a:schemeClr val="accent1"/>
                </a:solidFill>
              </a:rPr>
              <a:t>You don’t have to love cooking to cook ,but you have to do more than love baking to bake.You have to bake out of love.”</a:t>
            </a:r>
          </a:p>
          <a:p>
            <a:r>
              <a:rPr lang="en-GB" i="1" u="sng" dirty="0">
                <a:solidFill>
                  <a:schemeClr val="accent1"/>
                </a:solidFill>
              </a:rPr>
              <a:t>A baker </a:t>
            </a:r>
            <a:r>
              <a:rPr lang="en-GB" i="1" u="sng" dirty="0" err="1">
                <a:solidFill>
                  <a:schemeClr val="accent1"/>
                </a:solidFill>
              </a:rPr>
              <a:t>pattsier</a:t>
            </a:r>
            <a:r>
              <a:rPr lang="en-GB" i="1" u="sng" dirty="0">
                <a:solidFill>
                  <a:schemeClr val="accent1"/>
                </a:solidFill>
              </a:rPr>
              <a:t> it’s a person who creates a variety type of recipes ,mixing the best ingredients , lot imagination and love to create and decorate the best cakes.</a:t>
            </a:r>
          </a:p>
        </p:txBody>
      </p:sp>
    </p:spTree>
    <p:extLst>
      <p:ext uri="{BB962C8B-B14F-4D97-AF65-F5344CB8AC3E}">
        <p14:creationId xmlns:p14="http://schemas.microsoft.com/office/powerpoint/2010/main" val="15241397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5B045-0772-CF45-9A74-34A713C1FF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Job description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784E5D-DA3E-6949-8C05-EFF2D98A33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07159" y="2286001"/>
            <a:ext cx="6686550" cy="2833217"/>
          </a:xfrm>
        </p:spPr>
        <p:txBody>
          <a:bodyPr/>
          <a:lstStyle/>
          <a:p>
            <a:r>
              <a:rPr lang="en-GB" dirty="0"/>
              <a:t>A baker and  </a:t>
            </a:r>
            <a:r>
              <a:rPr lang="en-GB" dirty="0" err="1"/>
              <a:t>patissier</a:t>
            </a:r>
            <a:r>
              <a:rPr lang="en-GB" dirty="0"/>
              <a:t> is a creative person responsible for crafting delicious desserts and confectionery ,designing </a:t>
            </a:r>
            <a:r>
              <a:rPr lang="en-GB" dirty="0" err="1"/>
              <a:t>seasesonal</a:t>
            </a:r>
            <a:r>
              <a:rPr lang="en-GB" dirty="0"/>
              <a:t> </a:t>
            </a:r>
            <a:r>
              <a:rPr lang="en-GB" dirty="0" err="1"/>
              <a:t>menus,and</a:t>
            </a:r>
            <a:r>
              <a:rPr lang="en-GB" dirty="0"/>
              <a:t> developing new recipes for the pastry section ,passionate about baking and inspired to create masterpieces that go beyond costumers expectations 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12574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5F32C-8C3B-644C-B01A-865161FED6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Responsibility and skills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FBF6D4-873D-E144-A58F-72C5668FD3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Excellent organisational skills </a:t>
            </a:r>
          </a:p>
          <a:p>
            <a:r>
              <a:rPr lang="en-GB" dirty="0"/>
              <a:t>Creativity in developing new pastries</a:t>
            </a:r>
          </a:p>
          <a:p>
            <a:r>
              <a:rPr lang="en-GB" dirty="0"/>
              <a:t>Communication</a:t>
            </a:r>
          </a:p>
          <a:p>
            <a:r>
              <a:rPr lang="en-GB" dirty="0"/>
              <a:t>Flexibility </a:t>
            </a:r>
          </a:p>
          <a:p>
            <a:r>
              <a:rPr lang="en-GB" dirty="0"/>
              <a:t>Patience </a:t>
            </a:r>
          </a:p>
          <a:p>
            <a:r>
              <a:rPr lang="en-GB" dirty="0"/>
              <a:t>Physical Strength </a:t>
            </a:r>
          </a:p>
          <a:p>
            <a:r>
              <a:rPr lang="en-GB" dirty="0"/>
              <a:t>Time management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6706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1DC21-1335-6F4C-970B-E4A255A61A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 analyse </a:t>
            </a: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DDAF9A-4BCA-4685-A5DE-E7D9563C7338}"/>
              </a:ext>
            </a:extLst>
          </p:cNvPr>
          <p:cNvSpPr txBox="1"/>
          <p:nvPr/>
        </p:nvSpPr>
        <p:spPr>
          <a:xfrm>
            <a:off x="5404908" y="2748491"/>
            <a:ext cx="1371600" cy="1371600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/>
          <a:p>
            <a:pPr algn="l"/>
            <a:endParaRPr lang="en-US" sz="135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441C21C-2F23-223E-F774-48FA600975B8}"/>
              </a:ext>
            </a:extLst>
          </p:cNvPr>
          <p:cNvSpPr/>
          <p:nvPr/>
        </p:nvSpPr>
        <p:spPr>
          <a:xfrm>
            <a:off x="1698497" y="1361747"/>
            <a:ext cx="4265864" cy="2773488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STRENGTH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Excellent organisational skills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Pshical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strength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Organisational and planing skills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Ability to multitask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Creativity and developing new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recepies</a:t>
            </a:r>
            <a:endParaRPr lang="en-GB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461A1BC-3422-317A-3C1A-124567517313}"/>
              </a:ext>
            </a:extLst>
          </p:cNvPr>
          <p:cNvSpPr/>
          <p:nvPr/>
        </p:nvSpPr>
        <p:spPr>
          <a:xfrm flipH="1">
            <a:off x="5964360" y="1351628"/>
            <a:ext cx="3706411" cy="2773488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WEAKNESSES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Working under pressure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Insecurity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Lack of confidence </a:t>
            </a:r>
          </a:p>
          <a:p>
            <a:pPr algn="ctr"/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DCD9ABB-DA88-3FB5-6D1B-2279D52F802E}"/>
              </a:ext>
            </a:extLst>
          </p:cNvPr>
          <p:cNvSpPr/>
          <p:nvPr/>
        </p:nvSpPr>
        <p:spPr>
          <a:xfrm flipH="1">
            <a:off x="1698498" y="4145354"/>
            <a:ext cx="4265862" cy="1483936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OPORTUNITIES</a:t>
            </a:r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Create your own recipes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Improve design skills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Meet new people 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D95C2631-DFFD-1DBE-1FE1-6C1972F3DB0C}"/>
              </a:ext>
            </a:extLst>
          </p:cNvPr>
          <p:cNvSpPr/>
          <p:nvPr/>
        </p:nvSpPr>
        <p:spPr>
          <a:xfrm flipH="1">
            <a:off x="5964360" y="4145354"/>
            <a:ext cx="3706410" cy="1483936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THRETS </a:t>
            </a:r>
          </a:p>
          <a:p>
            <a:pPr algn="ctr"/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Accept opinion of the other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Negative feedback </a:t>
            </a:r>
          </a:p>
          <a:p>
            <a:pPr algn="ctr"/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89041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300FE9-91ED-134A-AB87-1913568219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8778" y="1308251"/>
            <a:ext cx="11146947" cy="787251"/>
          </a:xfrm>
        </p:spPr>
        <p:txBody>
          <a:bodyPr/>
          <a:lstStyle/>
          <a:p>
            <a:r>
              <a:rPr lang="en-GB" dirty="0"/>
              <a:t>Personal development plan </a:t>
            </a:r>
            <a:endParaRPr lang="en-US" dirty="0"/>
          </a:p>
        </p:txBody>
      </p:sp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A7C02A7A-8382-FD42-9288-470F10ACA2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9063491"/>
              </p:ext>
            </p:extLst>
          </p:nvPr>
        </p:nvGraphicFramePr>
        <p:xfrm>
          <a:off x="2598208" y="2010835"/>
          <a:ext cx="6768042" cy="33231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56014">
                  <a:extLst>
                    <a:ext uri="{9D8B030D-6E8A-4147-A177-3AD203B41FA5}">
                      <a16:colId xmlns:a16="http://schemas.microsoft.com/office/drawing/2014/main" val="2638546249"/>
                    </a:ext>
                  </a:extLst>
                </a:gridCol>
                <a:gridCol w="2256014">
                  <a:extLst>
                    <a:ext uri="{9D8B030D-6E8A-4147-A177-3AD203B41FA5}">
                      <a16:colId xmlns:a16="http://schemas.microsoft.com/office/drawing/2014/main" val="2180064527"/>
                    </a:ext>
                  </a:extLst>
                </a:gridCol>
                <a:gridCol w="2256014">
                  <a:extLst>
                    <a:ext uri="{9D8B030D-6E8A-4147-A177-3AD203B41FA5}">
                      <a16:colId xmlns:a16="http://schemas.microsoft.com/office/drawing/2014/main" val="379392441"/>
                    </a:ext>
                  </a:extLst>
                </a:gridCol>
              </a:tblGrid>
              <a:tr h="1309126">
                <a:tc>
                  <a:txBody>
                    <a:bodyPr/>
                    <a:lstStyle/>
                    <a:p>
                      <a:endParaRPr lang="en-GB" sz="1400" b="0" i="0" u="sng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sz="1400" b="0" i="0" u="sng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GB" sz="1400" b="0" i="0" u="sng" cap="none" spc="0" dirty="0">
                          <a:ln w="0"/>
                          <a:solidFill>
                            <a:schemeClr val="tx1"/>
                          </a:solidFill>
                          <a:effectLst>
                            <a:outerShdw blurRad="38100" dist="19050" dir="2700000" algn="tl" rotWithShape="0">
                              <a:schemeClr val="dk1">
                                <a:alpha val="40000"/>
                              </a:schemeClr>
                            </a:outerShdw>
                          </a:effectLst>
                        </a:rPr>
                        <a:t>WHAT I NEED TO BECOME A BAKER/</a:t>
                      </a:r>
                      <a:r>
                        <a:rPr lang="en-GB" sz="1400" b="0" i="0" u="sng" cap="none" spc="0" dirty="0" err="1">
                          <a:ln w="0"/>
                          <a:solidFill>
                            <a:schemeClr val="tx1"/>
                          </a:solidFill>
                          <a:effectLst>
                            <a:outerShdw blurRad="38100" dist="19050" dir="2700000" algn="tl" rotWithShape="0">
                              <a:schemeClr val="dk1">
                                <a:alpha val="40000"/>
                              </a:schemeClr>
                            </a:outerShdw>
                          </a:effectLst>
                        </a:rPr>
                        <a:t>PATTISIER</a:t>
                      </a:r>
                      <a:r>
                        <a:rPr lang="en-GB" sz="1400" b="0" i="0" u="sng" cap="none" spc="0" dirty="0">
                          <a:ln w="0"/>
                          <a:solidFill>
                            <a:schemeClr val="tx1"/>
                          </a:solidFill>
                          <a:effectLst>
                            <a:outerShdw blurRad="38100" dist="19050" dir="2700000" algn="tl" rotWithShape="0">
                              <a:schemeClr val="dk1">
                                <a:alpha val="40000"/>
                              </a:schemeClr>
                            </a:outerShdw>
                          </a:effectLst>
                        </a:rPr>
                        <a:t> </a:t>
                      </a:r>
                      <a:endParaRPr lang="en-US" sz="1400" b="0" i="0" u="sng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 marL="68580" marR="68580" marT="34290" marB="3429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400" b="0" u="sng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  <a:p>
                      <a:r>
                        <a:rPr lang="en-GB" sz="1400" b="0" u="sng" dirty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HOW CAN A BECOME A </a:t>
                      </a:r>
                      <a:r>
                        <a:rPr lang="en-GB" sz="1400" b="0" u="sng" dirty="0" err="1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SUCCESFULL</a:t>
                      </a:r>
                      <a:r>
                        <a:rPr lang="en-GB" sz="1400" b="0" u="sng" dirty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 BAKER/</a:t>
                      </a:r>
                      <a:r>
                        <a:rPr lang="en-GB" sz="1400" b="0" u="sng" dirty="0" err="1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PATTISIER</a:t>
                      </a:r>
                      <a:r>
                        <a:rPr lang="en-GB" sz="1400" b="0" u="sng" dirty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 </a:t>
                      </a:r>
                    </a:p>
                  </a:txBody>
                  <a:tcPr marL="68580" marR="68580" marT="34290" marB="3429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400" b="0" u="sng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  <a:p>
                      <a:endParaRPr lang="en-GB" sz="1400" b="0" u="sng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  <a:p>
                      <a:r>
                        <a:rPr lang="en-GB" sz="1400" b="0" u="sng" dirty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I WILL OPEN MY OWN BUSINESS </a:t>
                      </a:r>
                      <a:endParaRPr lang="en-US" sz="1400" b="0" u="sng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 marL="68580" marR="68580" marT="34290" marB="34290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18317716"/>
                  </a:ext>
                </a:extLst>
              </a:tr>
              <a:tr h="1611232">
                <a:tc>
                  <a:txBody>
                    <a:bodyPr/>
                    <a:lstStyle/>
                    <a:p>
                      <a:r>
                        <a:rPr lang="en-GB" sz="1400" dirty="0"/>
                        <a:t>I need a degree.</a:t>
                      </a:r>
                    </a:p>
                    <a:p>
                      <a:r>
                        <a:rPr lang="en-GB" sz="1400" dirty="0"/>
                        <a:t>A few training .</a:t>
                      </a:r>
                      <a:endParaRPr lang="en-US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Practice as much as possible and attend classes and masterclasses.</a:t>
                      </a:r>
                    </a:p>
                    <a:p>
                      <a:r>
                        <a:rPr lang="en-GB" sz="1400" dirty="0"/>
                        <a:t>Improve your skills and try to realise own </a:t>
                      </a:r>
                      <a:r>
                        <a:rPr lang="en-GB" sz="1400" dirty="0" err="1"/>
                        <a:t>recepies</a:t>
                      </a:r>
                      <a:r>
                        <a:rPr lang="en-GB" sz="1400" dirty="0"/>
                        <a:t> .</a:t>
                      </a:r>
                      <a:endParaRPr lang="en-US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You need a business plan.</a:t>
                      </a:r>
                      <a:endParaRPr lang="en-US" sz="14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749838178"/>
                  </a:ext>
                </a:extLst>
              </a:tr>
              <a:tr h="402808"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7044087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193736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7D13C-0E61-914E-AD34-2EC3C2DF17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E7D11A-20C5-6546-A438-9F626093D5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674" y="1667933"/>
            <a:ext cx="8915400" cy="3777622"/>
          </a:xfrm>
        </p:spPr>
        <p:txBody>
          <a:bodyPr/>
          <a:lstStyle/>
          <a:p>
            <a:r>
              <a:rPr lang="en-GB" dirty="0"/>
              <a:t>The personal talent indicate our potential to improve employability skills ,which are frequently developed  via professional training.</a:t>
            </a:r>
          </a:p>
          <a:p>
            <a:r>
              <a:rPr lang="en-GB" dirty="0"/>
              <a:t>To be a successful baker ,you need be efficient and friendly with  a focus on food quality and costumer satisfaction 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10109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C488B-CE2C-6447-B82A-5CA9800344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C6132-E417-DE48-A4B2-9E3FEE750F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Indeed editorial team </a:t>
            </a:r>
          </a:p>
          <a:p>
            <a:r>
              <a:rPr lang="en-GB" i="1" dirty="0"/>
              <a:t>Alice Waters (</a:t>
            </a:r>
            <a:r>
              <a:rPr lang="en-GB" i="1" dirty="0" err="1"/>
              <a:t>kidadl</a:t>
            </a:r>
            <a:r>
              <a:rPr lang="en-GB" i="1" dirty="0"/>
              <a:t> </a:t>
            </a:r>
            <a:r>
              <a:rPr lang="en-GB" i="1" dirty="0" err="1"/>
              <a:t>team,1december</a:t>
            </a:r>
            <a:r>
              <a:rPr lang="en-GB" i="1" dirty="0"/>
              <a:t> 2022)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155127454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Wisp</vt:lpstr>
      <vt:lpstr>ACADEMIC AND EMPLOYABILITY SKILLS  BMSW4001 Lecturer :Toyn Adisa</vt:lpstr>
      <vt:lpstr>Table content </vt:lpstr>
      <vt:lpstr>BAKER- PATISSIER  </vt:lpstr>
      <vt:lpstr>Job description </vt:lpstr>
      <vt:lpstr>Responsibility and skills </vt:lpstr>
      <vt:lpstr>Swot analyse </vt:lpstr>
      <vt:lpstr>Personal development plan </vt:lpstr>
      <vt:lpstr>CONCLUSION</vt:lpstr>
      <vt:lpstr>Reference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  BMSW4001 Lecturer :Toyn Adisa</dc:title>
  <dc:creator>Ramona-Iulia Ungureanu (2028821)</dc:creator>
  <cp:lastModifiedBy>Ramona-Iulia Ungureanu (2028821)</cp:lastModifiedBy>
  <cp:revision>7</cp:revision>
  <dcterms:created xsi:type="dcterms:W3CDTF">2021-12-16T06:44:41Z</dcterms:created>
  <dcterms:modified xsi:type="dcterms:W3CDTF">2022-05-07T21:07:23Z</dcterms:modified>
</cp:coreProperties>
</file>