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76" r:id="rId6"/>
    <p:sldId id="283" r:id="rId7"/>
    <p:sldId id="302" r:id="rId8"/>
    <p:sldId id="303" r:id="rId9"/>
    <p:sldId id="304" r:id="rId10"/>
    <p:sldId id="324" r:id="rId11"/>
    <p:sldId id="305" r:id="rId12"/>
    <p:sldId id="327" r:id="rId13"/>
    <p:sldId id="306" r:id="rId14"/>
    <p:sldId id="307" r:id="rId15"/>
    <p:sldId id="323" r:id="rId16"/>
    <p:sldId id="333" r:id="rId17"/>
    <p:sldId id="328" r:id="rId18"/>
    <p:sldId id="334" r:id="rId19"/>
    <p:sldId id="296" r:id="rId20"/>
    <p:sldId id="300" r:id="rId21"/>
    <p:sldId id="332" r:id="rId22"/>
    <p:sldId id="294" r:id="rId23"/>
    <p:sldId id="295" r:id="rId24"/>
    <p:sldId id="329" r:id="rId25"/>
    <p:sldId id="330" r:id="rId26"/>
    <p:sldId id="335" r:id="rId27"/>
    <p:sldId id="336" r:id="rId28"/>
    <p:sldId id="337" r:id="rId29"/>
    <p:sldId id="322" r:id="rId30"/>
    <p:sldId id="331" r:id="rId31"/>
    <p:sldId id="291" r:id="rId32"/>
    <p:sldId id="325"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6A1CBD-7615-5B44-BA82-8895FF019893}" v="414" dt="2021-10-12T04:28:15.5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185" autoAdjust="0"/>
  </p:normalViewPr>
  <p:slideViewPr>
    <p:cSldViewPr>
      <p:cViewPr varScale="1">
        <p:scale>
          <a:sx n="81" d="100"/>
          <a:sy n="81" d="100"/>
        </p:scale>
        <p:origin x="143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ptOhoizsHaw"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006168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group make a list of possible items – by means of verbal contributions, or using sticker notes. Aim for 5 to 10. </a:t>
            </a:r>
          </a:p>
          <a:p>
            <a:endParaRPr lang="en-GB" dirty="0"/>
          </a:p>
          <a:p>
            <a:r>
              <a:rPr lang="en-GB" dirty="0"/>
              <a:t>Next – rank these is in order of importance.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631224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in health care businesses or in the medical line brainstorming might not be the best technique to use. But in the business it is often one of the most powerful decision-making tools. </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1190978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allow students to brainstorm to find which decision-making technique would be suitable for the scenario. You can copy and paste the link to the web browser for students in class. </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744019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case is structured to achieve the following teaching objectives: </a:t>
            </a:r>
            <a:r>
              <a:rPr lang="en-GB" sz="1200" kern="1200" dirty="0">
                <a:solidFill>
                  <a:schemeClr val="tx1"/>
                </a:solidFill>
                <a:effectLst/>
                <a:latin typeface="+mn-lt"/>
                <a:ea typeface="+mn-ea"/>
                <a:cs typeface="+mn-cs"/>
              </a:rPr>
              <a:t>Understand issues related to corporate sustainability and being an environmentally responsible company.</a:t>
            </a:r>
          </a:p>
          <a:p>
            <a:r>
              <a:rPr lang="en-GB" sz="1200" kern="1200" dirty="0">
                <a:solidFill>
                  <a:schemeClr val="tx1"/>
                </a:solidFill>
                <a:effectLst/>
                <a:latin typeface="+mn-lt"/>
                <a:ea typeface="+mn-ea"/>
                <a:cs typeface="+mn-cs"/>
              </a:rPr>
              <a:t>Discuss how unethical decision making and controversies affect businesses.</a:t>
            </a:r>
          </a:p>
          <a:p>
            <a:r>
              <a:rPr lang="en-GB" sz="1200" kern="1200" dirty="0">
                <a:solidFill>
                  <a:schemeClr val="tx1"/>
                </a:solidFill>
                <a:effectLst/>
                <a:latin typeface="+mn-lt"/>
                <a:ea typeface="+mn-ea"/>
                <a:cs typeface="+mn-cs"/>
              </a:rPr>
              <a:t>Evaluate the methods by which companies can practice sustainable inventory management.</a:t>
            </a:r>
          </a:p>
          <a:p>
            <a:r>
              <a:rPr lang="en-GB" sz="1200" kern="1200" dirty="0">
                <a:solidFill>
                  <a:schemeClr val="tx1"/>
                </a:solidFill>
                <a:effectLst/>
                <a:latin typeface="+mn-lt"/>
                <a:ea typeface="+mn-ea"/>
                <a:cs typeface="+mn-cs"/>
              </a:rPr>
              <a:t>Discuss how luxury fashion companies can resort to sustainable practices to manage their surplus stock.</a:t>
            </a:r>
          </a:p>
          <a:p>
            <a:r>
              <a:rPr lang="en-GB" sz="1200" kern="1200" dirty="0">
                <a:solidFill>
                  <a:schemeClr val="tx1"/>
                </a:solidFill>
                <a:effectLst/>
                <a:latin typeface="+mn-lt"/>
                <a:ea typeface="+mn-ea"/>
                <a:cs typeface="+mn-cs"/>
              </a:rPr>
              <a:t>Analyse the importance of ethical decision making in business.</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223853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the image for the video. </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490216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629926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Lecturers can insert the link to the video in the web browser </a:t>
            </a:r>
            <a:r>
              <a:rPr lang="en-US" dirty="0"/>
              <a:t>- </a:t>
            </a:r>
            <a:r>
              <a:rPr lang="en-US" dirty="0">
                <a:hlinkClick r:id="rId3"/>
              </a:rPr>
              <a:t>https://www.youtube.com/watch?v=ptOhoizsHaw</a:t>
            </a:r>
            <a:endParaRPr lang="en-US" dirty="0"/>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643531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Managers frequently make decisions without complete information; indeed, one of the hallmarks of an effective leader is the ability to determine when to hold off on a decision and gather more information, and when to make a decision with the information at hand. Waiting too long to make a decision can be as harmful for the organization as reaching a decision too quickly. Failing to react quickly enough can lead to missed opportunities, yet acting too quickly can lead to organizational resources being poorly allocated to projects with no chance of success. Effective managers must decide when they have gathered enough information and must be prepared to change course if additional information becomes available that makes it clear that the original decision was a poor one. </a:t>
            </a: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831301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managers, however, make decisions that impact others. It is therefore important to be mindful about whether our decisions have a positive or a negative impact. “Maximizing shareholder wealth” is often used as a rationalization for placing the importance of short-term profits over the needs of others who will be affected by a decision—such as employees, customers, or local citizens (who might be affected, for example, by environmental decisions). Maximizing shareholder wealth is often a short-sighted decision, however, because it can harm the organization’s financial viability in the future.</a:t>
            </a:r>
            <a:endParaRPr lang="en-GB" b="1" dirty="0"/>
          </a:p>
          <a:p>
            <a:br>
              <a:rPr lang="en-GB" dirty="0"/>
            </a:br>
            <a:endParaRPr lang="en-GB" b="1" dirty="0"/>
          </a:p>
          <a:p>
            <a:br>
              <a:rPr lang="en-GB" dirty="0"/>
            </a:b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3715714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lecturers have some time left, please go over the assignment brief again. </a:t>
            </a: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7967745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news/business-44885983"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wHfmlbJX5Q"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video" Target="https://www.youtube.com/embed/ptOhoizsHaw?feature=oembed" TargetMode="External"/><Relationship Id="rId5" Type="http://schemas.openxmlformats.org/officeDocument/2006/relationships/hyperlink" Target="https://www.youtube.com/watch?v=ptOhoizsHaw" TargetMode="External"/><Relationship Id="rId4" Type="http://schemas.openxmlformats.org/officeDocument/2006/relationships/image" Target="../media/image12.jpeg"/></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dunechaser/253055698" TargetMode="External"/><Relationship Id="rId2" Type="http://schemas.openxmlformats.org/officeDocument/2006/relationships/image" Target="../media/image13.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tayu95atBP0" TargetMode="External"/><Relationship Id="rId2" Type="http://schemas.openxmlformats.org/officeDocument/2006/relationships/hyperlink" Target="https://www.youtube.com/watch?v=jwHfmlbJX5Q" TargetMode="External"/><Relationship Id="rId1" Type="http://schemas.openxmlformats.org/officeDocument/2006/relationships/slideLayout" Target="../slideLayouts/slideLayout2.xml"/><Relationship Id="rId5" Type="http://schemas.openxmlformats.org/officeDocument/2006/relationships/hyperlink" Target="https://en.wikipedia.org/wiki/Cabinet_Office_Briefing_Rooms" TargetMode="External"/><Relationship Id="rId4" Type="http://schemas.openxmlformats.org/officeDocument/2006/relationships/hyperlink" Target="https://doi.org/10.4324/97810034042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(LCLM4003)</a:t>
            </a:r>
            <a:br>
              <a:rPr lang="en-GB" sz="3200" b="1" dirty="0">
                <a:solidFill>
                  <a:schemeClr val="accent2">
                    <a:lumMod val="20000"/>
                    <a:lumOff val="80000"/>
                  </a:schemeClr>
                </a:solidFill>
              </a:rPr>
            </a:br>
            <a:r>
              <a:rPr lang="en-GB" sz="7300" b="1" dirty="0">
                <a:solidFill>
                  <a:schemeClr val="accent2">
                    <a:lumMod val="20000"/>
                    <a:lumOff val="80000"/>
                  </a:schemeClr>
                </a:solidFill>
              </a:rPr>
              <a:t>Group Decision Making</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r>
              <a:rPr lang="en-GB" dirty="0"/>
              <a:t>Defined groups and teams</a:t>
            </a:r>
          </a:p>
          <a:p>
            <a:r>
              <a:rPr lang="en-GB" dirty="0"/>
              <a:t>Discussed the stages of team development and</a:t>
            </a:r>
          </a:p>
          <a:p>
            <a:r>
              <a:rPr lang="en-GB" dirty="0"/>
              <a:t>Discussed the various roles which exist in effective teams. </a:t>
            </a:r>
          </a:p>
          <a:p>
            <a:r>
              <a:rPr lang="en-GB" dirty="0"/>
              <a:t>How to develop effective teams. </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20000"/>
          </a:bodyPr>
          <a:lstStyle/>
          <a:p>
            <a:pPr marL="0" indent="0">
              <a:buNone/>
            </a:pPr>
            <a:r>
              <a:rPr lang="en-GB" dirty="0"/>
              <a:t>look at;</a:t>
            </a:r>
          </a:p>
          <a:p>
            <a:pPr marL="0" indent="0" algn="ctr">
              <a:buNone/>
            </a:pPr>
            <a:r>
              <a:rPr lang="en-GB" dirty="0">
                <a:solidFill>
                  <a:srgbClr val="FF0000"/>
                </a:solidFill>
              </a:rPr>
              <a:t>Group decision making</a:t>
            </a:r>
          </a:p>
          <a:p>
            <a:pPr marL="0" indent="0">
              <a:buNone/>
            </a:pPr>
            <a:endParaRPr lang="en-GB" dirty="0"/>
          </a:p>
          <a:p>
            <a:pPr marL="0" indent="0">
              <a:buNone/>
            </a:pPr>
            <a:r>
              <a:rPr lang="en-GB" dirty="0"/>
              <a:t>At the end of the session;</a:t>
            </a:r>
          </a:p>
          <a:p>
            <a:r>
              <a:rPr lang="en-GB" dirty="0"/>
              <a:t>What is Group decision Making</a:t>
            </a:r>
          </a:p>
          <a:p>
            <a:r>
              <a:rPr lang="en-GB" dirty="0"/>
              <a:t>You should be able to explain different decision making techniques.</a:t>
            </a:r>
          </a:p>
          <a:p>
            <a:r>
              <a:rPr lang="en-GB" dirty="0"/>
              <a:t>Have an understanding of ‘groupthink’.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dirty="0"/>
              <a:t>Group decision making</a:t>
            </a:r>
            <a:br>
              <a:rPr lang="en-GB" sz="3700" dirty="0"/>
            </a:br>
            <a:endParaRPr lang="en-US" sz="3700" dirty="0"/>
          </a:p>
        </p:txBody>
      </p:sp>
      <p:sp>
        <p:nvSpPr>
          <p:cNvPr id="3" name="Content Placeholder 2"/>
          <p:cNvSpPr>
            <a:spLocks noGrp="1"/>
          </p:cNvSpPr>
          <p:nvPr>
            <p:ph sz="half" idx="1"/>
          </p:nvPr>
        </p:nvSpPr>
        <p:spPr>
          <a:xfrm>
            <a:off x="456705" y="908720"/>
            <a:ext cx="4215780" cy="3989040"/>
          </a:xfrm>
        </p:spPr>
        <p:txBody>
          <a:bodyPr>
            <a:normAutofit/>
          </a:bodyPr>
          <a:lstStyle/>
          <a:p>
            <a:r>
              <a:rPr lang="en-US" dirty="0"/>
              <a:t>The collective activity involving several people who are interacting simultaneously to find out the solution to a given problem.</a:t>
            </a:r>
          </a:p>
          <a:p>
            <a:endParaRPr lang="en-US" dirty="0"/>
          </a:p>
          <a:p>
            <a:endParaRPr lang="en-US" dirty="0"/>
          </a:p>
        </p:txBody>
      </p:sp>
      <p:pic>
        <p:nvPicPr>
          <p:cNvPr id="5" name="Graphic 4" descr="Group">
            <a:extLst>
              <a:ext uri="{FF2B5EF4-FFF2-40B4-BE49-F238E27FC236}">
                <a16:creationId xmlns:a16="http://schemas.microsoft.com/office/drawing/2014/main" id="{22518F84-1F7D-406A-BEA6-B042243B427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25069" y="1600201"/>
            <a:ext cx="3989040" cy="3989040"/>
          </a:xfrm>
          <a:prstGeom prst="rect">
            <a:avLst/>
          </a:prstGeom>
        </p:spPr>
      </p:pic>
      <p:pic>
        <p:nvPicPr>
          <p:cNvPr id="7" name="Graphic 6" descr="Question mark">
            <a:extLst>
              <a:ext uri="{FF2B5EF4-FFF2-40B4-BE49-F238E27FC236}">
                <a16:creationId xmlns:a16="http://schemas.microsoft.com/office/drawing/2014/main" id="{C88D53FD-D4D5-49BC-A24F-6D3ABD6AE390}"/>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0300" y="1268759"/>
            <a:ext cx="914400" cy="914400"/>
          </a:xfrm>
          <a:prstGeom prst="rect">
            <a:avLst/>
          </a:prstGeom>
        </p:spPr>
      </p:pic>
      <p:sp>
        <p:nvSpPr>
          <p:cNvPr id="4" name="TextBox 3">
            <a:extLst>
              <a:ext uri="{FF2B5EF4-FFF2-40B4-BE49-F238E27FC236}">
                <a16:creationId xmlns:a16="http://schemas.microsoft.com/office/drawing/2014/main" id="{82E53A4E-D108-9242-85B9-9D8282FD5CF9}"/>
              </a:ext>
            </a:extLst>
          </p:cNvPr>
          <p:cNvSpPr txBox="1"/>
          <p:nvPr/>
        </p:nvSpPr>
        <p:spPr>
          <a:xfrm>
            <a:off x="29891" y="4163920"/>
            <a:ext cx="5112568" cy="1754326"/>
          </a:xfrm>
          <a:prstGeom prst="rect">
            <a:avLst/>
          </a:prstGeom>
          <a:noFill/>
        </p:spPr>
        <p:txBody>
          <a:bodyPr wrap="square" rtlCol="0">
            <a:spAutoFit/>
          </a:bodyPr>
          <a:lstStyle/>
          <a:p>
            <a:pPr algn="just"/>
            <a:r>
              <a:rPr lang="en-US" b="1" dirty="0">
                <a:solidFill>
                  <a:srgbClr val="FF0000"/>
                </a:solidFill>
              </a:rPr>
              <a:t>EVERYBODY IS INVOLVED </a:t>
            </a:r>
            <a:r>
              <a:rPr lang="en-US" b="1" dirty="0"/>
              <a:t>– meaning that it</a:t>
            </a:r>
            <a:r>
              <a:rPr lang="en-GB" b="1" dirty="0"/>
              <a:t> is</a:t>
            </a:r>
            <a:r>
              <a:rPr lang="en-US" b="1" dirty="0"/>
              <a:t> a participatory process wherein multiple individuals work together to analyse the problem and find out the optimum solution out of the available set of alternatives</a:t>
            </a:r>
          </a:p>
          <a:p>
            <a:pPr algn="just"/>
            <a:endParaRPr lang="en-US" b="1" dirty="0"/>
          </a:p>
        </p:txBody>
      </p:sp>
    </p:spTree>
    <p:extLst>
      <p:ext uri="{BB962C8B-B14F-4D97-AF65-F5344CB8AC3E}">
        <p14:creationId xmlns:p14="http://schemas.microsoft.com/office/powerpoint/2010/main" val="54325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Group decision Making Techniques</a:t>
            </a:r>
          </a:p>
        </p:txBody>
      </p:sp>
      <p:sp>
        <p:nvSpPr>
          <p:cNvPr id="3" name="Content Placeholder 2"/>
          <p:cNvSpPr>
            <a:spLocks noGrp="1"/>
          </p:cNvSpPr>
          <p:nvPr>
            <p:ph idx="1"/>
          </p:nvPr>
        </p:nvSpPr>
        <p:spPr/>
        <p:txBody>
          <a:bodyPr/>
          <a:lstStyle/>
          <a:p>
            <a:r>
              <a:rPr lang="en-US" dirty="0"/>
              <a:t>Nominal group Technique</a:t>
            </a:r>
          </a:p>
          <a:p>
            <a:r>
              <a:rPr lang="en-US" dirty="0"/>
              <a:t>Delphi Technique</a:t>
            </a:r>
          </a:p>
          <a:p>
            <a:r>
              <a:rPr lang="en-US" dirty="0"/>
              <a:t>Brainstorming</a:t>
            </a:r>
          </a:p>
          <a:p>
            <a:r>
              <a:rPr lang="en-US" dirty="0"/>
              <a:t>Dialectic Decisions Method</a:t>
            </a:r>
          </a:p>
        </p:txBody>
      </p:sp>
    </p:spTree>
    <p:extLst>
      <p:ext uri="{BB962C8B-B14F-4D97-AF65-F5344CB8AC3E}">
        <p14:creationId xmlns:p14="http://schemas.microsoft.com/office/powerpoint/2010/main" val="125103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dirty="0"/>
              <a:t>Nominal Group Technique</a:t>
            </a:r>
          </a:p>
        </p:txBody>
      </p:sp>
      <p:sp>
        <p:nvSpPr>
          <p:cNvPr id="8" name="Text Placeholder 2">
            <a:extLst>
              <a:ext uri="{FF2B5EF4-FFF2-40B4-BE49-F238E27FC236}">
                <a16:creationId xmlns:a16="http://schemas.microsoft.com/office/drawing/2014/main" id="{ECCBC114-80A7-4629-8C09-DDF9A99DBA5E}"/>
              </a:ext>
            </a:extLst>
          </p:cNvPr>
          <p:cNvSpPr>
            <a:spLocks noGrp="1"/>
          </p:cNvSpPr>
          <p:nvPr>
            <p:ph type="body" idx="1"/>
          </p:nvPr>
        </p:nvSpPr>
        <p:spPr>
          <a:xfrm>
            <a:off x="457200" y="1535113"/>
            <a:ext cx="4040188" cy="639762"/>
          </a:xfrm>
        </p:spPr>
        <p:txBody>
          <a:bodyPr/>
          <a:lstStyle/>
          <a:p>
            <a:r>
              <a:rPr lang="en-US" dirty="0"/>
              <a:t>What does this involve? </a:t>
            </a:r>
          </a:p>
        </p:txBody>
      </p:sp>
      <p:sp>
        <p:nvSpPr>
          <p:cNvPr id="3" name="Content Placeholder 2"/>
          <p:cNvSpPr>
            <a:spLocks noGrp="1"/>
          </p:cNvSpPr>
          <p:nvPr>
            <p:ph sz="half" idx="2"/>
          </p:nvPr>
        </p:nvSpPr>
        <p:spPr>
          <a:xfrm>
            <a:off x="457200" y="2174875"/>
            <a:ext cx="4040188" cy="3414365"/>
          </a:xfrm>
        </p:spPr>
        <p:txBody>
          <a:bodyPr>
            <a:normAutofit/>
          </a:bodyPr>
          <a:lstStyle/>
          <a:p>
            <a:pPr>
              <a:lnSpc>
                <a:spcPct val="90000"/>
              </a:lnSpc>
            </a:pPr>
            <a:r>
              <a:rPr lang="en-US" sz="2000" dirty="0"/>
              <a:t>Structured meetings are held among the group members where they are required to find solutions to the problem identified for the discussion. </a:t>
            </a:r>
          </a:p>
          <a:p>
            <a:pPr>
              <a:lnSpc>
                <a:spcPct val="90000"/>
              </a:lnSpc>
            </a:pPr>
            <a:endParaRPr lang="en-US" sz="2000" dirty="0"/>
          </a:p>
          <a:p>
            <a:pPr>
              <a:lnSpc>
                <a:spcPct val="90000"/>
              </a:lnSpc>
            </a:pPr>
            <a:r>
              <a:rPr lang="en-US" sz="2000" dirty="0"/>
              <a:t>A consensus decision is made by listing all the ideas given by group members then ranking the ideas given. </a:t>
            </a:r>
          </a:p>
        </p:txBody>
      </p:sp>
      <p:sp>
        <p:nvSpPr>
          <p:cNvPr id="10" name="Text Placeholder 4">
            <a:extLst>
              <a:ext uri="{FF2B5EF4-FFF2-40B4-BE49-F238E27FC236}">
                <a16:creationId xmlns:a16="http://schemas.microsoft.com/office/drawing/2014/main" id="{94422905-DAC2-47F0-B6C3-E02AC41ED25A}"/>
              </a:ext>
            </a:extLst>
          </p:cNvPr>
          <p:cNvSpPr>
            <a:spLocks noGrp="1"/>
          </p:cNvSpPr>
          <p:nvPr>
            <p:ph type="body" sz="quarter" idx="3"/>
          </p:nvPr>
        </p:nvSpPr>
        <p:spPr>
          <a:xfrm>
            <a:off x="5292080" y="3109119"/>
            <a:ext cx="4041775" cy="639762"/>
          </a:xfrm>
        </p:spPr>
        <p:txBody>
          <a:bodyPr/>
          <a:lstStyle/>
          <a:p>
            <a:r>
              <a:rPr lang="en-US" dirty="0"/>
              <a:t>Let’s have a go…. </a:t>
            </a:r>
          </a:p>
        </p:txBody>
      </p:sp>
    </p:spTree>
    <p:extLst>
      <p:ext uri="{BB962C8B-B14F-4D97-AF65-F5344CB8AC3E}">
        <p14:creationId xmlns:p14="http://schemas.microsoft.com/office/powerpoint/2010/main" val="31627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fade">
                                      <p:cBhvr>
                                        <p:cTn id="15"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19AB-AF14-4078-850F-CA69D28D9602}"/>
              </a:ext>
            </a:extLst>
          </p:cNvPr>
          <p:cNvSpPr>
            <a:spLocks noGrp="1"/>
          </p:cNvSpPr>
          <p:nvPr>
            <p:ph type="title"/>
          </p:nvPr>
        </p:nvSpPr>
        <p:spPr>
          <a:xfrm>
            <a:off x="457200" y="274638"/>
            <a:ext cx="8229600" cy="1143000"/>
          </a:xfrm>
        </p:spPr>
        <p:txBody>
          <a:bodyPr anchor="ctr">
            <a:normAutofit fontScale="90000"/>
          </a:bodyPr>
          <a:lstStyle/>
          <a:p>
            <a:r>
              <a:rPr lang="en-GB" b="1" dirty="0"/>
              <a:t>Activity 1 </a:t>
            </a:r>
            <a:br>
              <a:rPr lang="en-GB" b="1" dirty="0"/>
            </a:br>
            <a:r>
              <a:rPr lang="en-GB" b="1" dirty="0"/>
              <a:t>Nominal decision making </a:t>
            </a:r>
          </a:p>
        </p:txBody>
      </p:sp>
      <p:sp>
        <p:nvSpPr>
          <p:cNvPr id="3" name="Content Placeholder 2">
            <a:extLst>
              <a:ext uri="{FF2B5EF4-FFF2-40B4-BE49-F238E27FC236}">
                <a16:creationId xmlns:a16="http://schemas.microsoft.com/office/drawing/2014/main" id="{D08FBEDA-253F-4D67-9AC3-2AC3658F247A}"/>
              </a:ext>
            </a:extLst>
          </p:cNvPr>
          <p:cNvSpPr>
            <a:spLocks noGrp="1"/>
          </p:cNvSpPr>
          <p:nvPr>
            <p:ph sz="half" idx="1"/>
          </p:nvPr>
        </p:nvSpPr>
        <p:spPr>
          <a:xfrm>
            <a:off x="457200" y="1600201"/>
            <a:ext cx="4038600" cy="3989040"/>
          </a:xfrm>
        </p:spPr>
        <p:txBody>
          <a:bodyPr>
            <a:normAutofit/>
          </a:bodyPr>
          <a:lstStyle/>
          <a:p>
            <a:pPr marL="0" indent="0">
              <a:buNone/>
            </a:pPr>
            <a:r>
              <a:rPr lang="en-GB" b="1" dirty="0"/>
              <a:t>We have been given £35000 to spend on developing a new brand of chocolate to be sold at our various stores. </a:t>
            </a:r>
          </a:p>
          <a:p>
            <a:pPr marL="0" indent="0">
              <a:buNone/>
            </a:pPr>
            <a:endParaRPr lang="en-GB" b="1" dirty="0"/>
          </a:p>
          <a:p>
            <a:pPr marL="0" indent="0">
              <a:buNone/>
            </a:pPr>
            <a:r>
              <a:rPr lang="en-GB" b="1" dirty="0"/>
              <a:t>What do we buy first? </a:t>
            </a:r>
          </a:p>
        </p:txBody>
      </p:sp>
      <p:sp>
        <p:nvSpPr>
          <p:cNvPr id="8" name="Content Placeholder 3">
            <a:extLst>
              <a:ext uri="{FF2B5EF4-FFF2-40B4-BE49-F238E27FC236}">
                <a16:creationId xmlns:a16="http://schemas.microsoft.com/office/drawing/2014/main" id="{882B12F2-C230-412F-A8F9-6E2D336B8527}"/>
              </a:ext>
            </a:extLst>
          </p:cNvPr>
          <p:cNvSpPr>
            <a:spLocks noGrp="1"/>
          </p:cNvSpPr>
          <p:nvPr>
            <p:ph sz="half" idx="2"/>
          </p:nvPr>
        </p:nvSpPr>
        <p:spPr>
          <a:xfrm>
            <a:off x="4648200" y="1600201"/>
            <a:ext cx="4038600" cy="3989040"/>
          </a:xfrm>
        </p:spPr>
        <p:txBody>
          <a:bodyPr/>
          <a:lstStyle/>
          <a:p>
            <a:pPr marL="0" indent="0">
              <a:buNone/>
            </a:pPr>
            <a:r>
              <a:rPr lang="en-US" dirty="0"/>
              <a:t>List your ideas. </a:t>
            </a:r>
          </a:p>
          <a:p>
            <a:pPr marL="0" indent="0">
              <a:buNone/>
            </a:pPr>
            <a:r>
              <a:rPr lang="en-US" dirty="0"/>
              <a:t>Use a sticky note to log your ideas and discuss with your tutor</a:t>
            </a:r>
          </a:p>
        </p:txBody>
      </p:sp>
    </p:spTree>
    <p:extLst>
      <p:ext uri="{BB962C8B-B14F-4D97-AF65-F5344CB8AC3E}">
        <p14:creationId xmlns:p14="http://schemas.microsoft.com/office/powerpoint/2010/main" val="320003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1" end="1"/>
                                            </p:txEl>
                                          </p:spTgt>
                                        </p:tgtEl>
                                        <p:attrNameLst>
                                          <p:attrName>style.visibility</p:attrName>
                                        </p:attrNameLst>
                                      </p:cBhvr>
                                      <p:to>
                                        <p:strVal val="visible"/>
                                      </p:to>
                                    </p:set>
                                    <p:animEffect transition="in" filter="fade">
                                      <p:cBhvr>
                                        <p:cTn id="22"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229600" cy="1143000"/>
          </a:xfrm>
        </p:spPr>
        <p:txBody>
          <a:bodyPr>
            <a:normAutofit fontScale="90000"/>
          </a:bodyPr>
          <a:lstStyle/>
          <a:p>
            <a:r>
              <a:rPr lang="en-US" b="1" dirty="0"/>
              <a:t>Delphi Technique</a:t>
            </a:r>
            <a:br>
              <a:rPr lang="en-US" dirty="0"/>
            </a:br>
            <a:endParaRPr lang="en-US" dirty="0"/>
          </a:p>
        </p:txBody>
      </p:sp>
      <p:sp>
        <p:nvSpPr>
          <p:cNvPr id="3" name="Content Placeholder 2"/>
          <p:cNvSpPr>
            <a:spLocks noGrp="1"/>
          </p:cNvSpPr>
          <p:nvPr>
            <p:ph idx="1"/>
          </p:nvPr>
        </p:nvSpPr>
        <p:spPr>
          <a:xfrm>
            <a:off x="475913" y="1417638"/>
            <a:ext cx="8229600" cy="4099594"/>
          </a:xfrm>
        </p:spPr>
        <p:txBody>
          <a:bodyPr>
            <a:normAutofit fontScale="85000" lnSpcReduction="10000"/>
          </a:bodyPr>
          <a:lstStyle/>
          <a:p>
            <a:pPr algn="just"/>
            <a:r>
              <a:rPr lang="en-US" dirty="0"/>
              <a:t>The systematic forecasting method used to gather opinions of the panel of experts on the problem being encountered, through questionnaires or research, often sent through mail or emails. </a:t>
            </a:r>
          </a:p>
          <a:p>
            <a:pPr marL="0" indent="0" algn="just">
              <a:buNone/>
            </a:pPr>
            <a:endParaRPr lang="en-US" dirty="0"/>
          </a:p>
          <a:p>
            <a:pPr algn="just"/>
            <a:r>
              <a:rPr lang="en-US" dirty="0"/>
              <a:t>This technique is often used in healthcare and has been successfully used to establish diagnosis guidelines and patient guidance relating to common symptoms or new techniques or policy. </a:t>
            </a:r>
          </a:p>
        </p:txBody>
      </p:sp>
    </p:spTree>
    <p:extLst>
      <p:ext uri="{BB962C8B-B14F-4D97-AF65-F5344CB8AC3E}">
        <p14:creationId xmlns:p14="http://schemas.microsoft.com/office/powerpoint/2010/main" val="485627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Delphi Technique</a:t>
            </a:r>
            <a:br>
              <a:rPr lang="en-US" dirty="0"/>
            </a:br>
            <a:endParaRPr lang="en-US" dirty="0"/>
          </a:p>
        </p:txBody>
      </p:sp>
      <p:pic>
        <p:nvPicPr>
          <p:cNvPr id="5" name="Picture 4" descr="A room with a large screen&#10;&#10;Description automatically generated">
            <a:extLst>
              <a:ext uri="{FF2B5EF4-FFF2-40B4-BE49-F238E27FC236}">
                <a16:creationId xmlns:a16="http://schemas.microsoft.com/office/drawing/2014/main" id="{33AB831E-7F9F-4A26-9E85-9A64F2D5DA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1018" y="1417638"/>
            <a:ext cx="3999714" cy="2999785"/>
          </a:xfrm>
          <a:prstGeom prst="rect">
            <a:avLst/>
          </a:prstGeom>
        </p:spPr>
      </p:pic>
      <p:sp>
        <p:nvSpPr>
          <p:cNvPr id="6" name="TextBox 5">
            <a:extLst>
              <a:ext uri="{FF2B5EF4-FFF2-40B4-BE49-F238E27FC236}">
                <a16:creationId xmlns:a16="http://schemas.microsoft.com/office/drawing/2014/main" id="{AC1B53F0-5CDB-457E-8414-E5A0496F893E}"/>
              </a:ext>
            </a:extLst>
          </p:cNvPr>
          <p:cNvSpPr txBox="1"/>
          <p:nvPr/>
        </p:nvSpPr>
        <p:spPr>
          <a:xfrm>
            <a:off x="303268" y="1196752"/>
            <a:ext cx="4268732" cy="4031873"/>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During the COVID-19  pandemic the government committee – COBRA, (often called COBRA) has been convened to discuss how to respond to the emergency situation.</a:t>
            </a:r>
          </a:p>
          <a:p>
            <a:r>
              <a:rPr lang="en-US"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committee often takes specialist and expert advice from people who know more about the situation than the decision makers do. </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experts here do not make the decision but by using the Delphi technique the experts offer informed advice to the people who do make the decisions. </a:t>
            </a:r>
          </a:p>
        </p:txBody>
      </p:sp>
    </p:spTree>
    <p:extLst>
      <p:ext uri="{BB962C8B-B14F-4D97-AF65-F5344CB8AC3E}">
        <p14:creationId xmlns:p14="http://schemas.microsoft.com/office/powerpoint/2010/main" val="210827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4" end="4"/>
                                            </p:txEl>
                                          </p:spTgt>
                                        </p:tgtEl>
                                        <p:attrNameLst>
                                          <p:attrName>style.visibility</p:attrName>
                                        </p:attrNameLst>
                                      </p:cBhvr>
                                      <p:to>
                                        <p:strVal val="visible"/>
                                      </p:to>
                                    </p:set>
                                    <p:animEffect transition="in" filter="fade">
                                      <p:cBhvr>
                                        <p:cTn id="2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Brainstorming</a:t>
            </a:r>
            <a:br>
              <a:rPr lang="en-US" dirty="0"/>
            </a:br>
            <a:endParaRPr lang="en-US" dirty="0"/>
          </a:p>
        </p:txBody>
      </p:sp>
      <p:sp>
        <p:nvSpPr>
          <p:cNvPr id="3" name="Content Placeholder 2"/>
          <p:cNvSpPr>
            <a:spLocks noGrp="1"/>
          </p:cNvSpPr>
          <p:nvPr>
            <p:ph idx="1"/>
          </p:nvPr>
        </p:nvSpPr>
        <p:spPr>
          <a:xfrm>
            <a:off x="373562" y="1025426"/>
            <a:ext cx="6214662" cy="3195662"/>
          </a:xfrm>
        </p:spPr>
        <p:txBody>
          <a:bodyPr>
            <a:normAutofit fontScale="62500" lnSpcReduction="20000"/>
          </a:bodyPr>
          <a:lstStyle/>
          <a:p>
            <a:pPr marL="0" indent="0" algn="just">
              <a:buNone/>
            </a:pPr>
            <a:r>
              <a:rPr lang="en-US" dirty="0"/>
              <a:t>A process involving a group writing down all the spontaneous opinions or suggestions they can think of in response to a particular problem. </a:t>
            </a:r>
          </a:p>
          <a:p>
            <a:pPr marL="0" indent="0" algn="just">
              <a:buNone/>
            </a:pPr>
            <a:endParaRPr lang="en-US" dirty="0"/>
          </a:p>
          <a:p>
            <a:pPr marL="0" indent="0" algn="just">
              <a:buNone/>
            </a:pPr>
            <a:r>
              <a:rPr lang="en-US" dirty="0"/>
              <a:t>This is a technique to stimulate creative ideas and solutions through a group discussion. </a:t>
            </a:r>
          </a:p>
          <a:p>
            <a:pPr algn="just"/>
            <a:endParaRPr lang="en-US" dirty="0"/>
          </a:p>
          <a:p>
            <a:pPr marL="0" indent="0" algn="just">
              <a:buNone/>
            </a:pPr>
            <a:r>
              <a:rPr lang="en-US" dirty="0"/>
              <a:t>In business this is often one of the most appropriate tools – in which contexts might suggesting a ‘brain storming’ session be </a:t>
            </a:r>
            <a:r>
              <a:rPr lang="en-US" b="1" dirty="0"/>
              <a:t>appropriate or inappropriate</a:t>
            </a:r>
            <a:r>
              <a:rPr lang="en-US" dirty="0"/>
              <a:t>? </a:t>
            </a:r>
          </a:p>
        </p:txBody>
      </p:sp>
      <p:pic>
        <p:nvPicPr>
          <p:cNvPr id="5" name="Graphic 4" descr="Teacher">
            <a:extLst>
              <a:ext uri="{FF2B5EF4-FFF2-40B4-BE49-F238E27FC236}">
                <a16:creationId xmlns:a16="http://schemas.microsoft.com/office/drawing/2014/main" id="{7428E7EE-03AD-41FF-8BBB-55C0A7922AC5}"/>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28426" y="115205"/>
            <a:ext cx="1461865" cy="1461865"/>
          </a:xfrm>
          <a:prstGeom prst="rect">
            <a:avLst/>
          </a:prstGeom>
        </p:spPr>
      </p:pic>
      <p:pic>
        <p:nvPicPr>
          <p:cNvPr id="7" name="Graphic 6" descr="Users">
            <a:extLst>
              <a:ext uri="{FF2B5EF4-FFF2-40B4-BE49-F238E27FC236}">
                <a16:creationId xmlns:a16="http://schemas.microsoft.com/office/drawing/2014/main" id="{239F45E1-CFD8-4F5D-9C06-6E5603CB3A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38573" y="1120066"/>
            <a:ext cx="1359828" cy="1745835"/>
          </a:xfrm>
          <a:prstGeom prst="rect">
            <a:avLst/>
          </a:prstGeom>
        </p:spPr>
      </p:pic>
      <p:sp>
        <p:nvSpPr>
          <p:cNvPr id="8" name="TextBox 7">
            <a:extLst>
              <a:ext uri="{FF2B5EF4-FFF2-40B4-BE49-F238E27FC236}">
                <a16:creationId xmlns:a16="http://schemas.microsoft.com/office/drawing/2014/main" id="{C929BBD6-35DB-4F2D-8263-A938DD194AD5}"/>
              </a:ext>
            </a:extLst>
          </p:cNvPr>
          <p:cNvSpPr txBox="1"/>
          <p:nvPr/>
        </p:nvSpPr>
        <p:spPr>
          <a:xfrm>
            <a:off x="-468560" y="3861048"/>
            <a:ext cx="6768752" cy="1908215"/>
          </a:xfrm>
          <a:prstGeom prst="rect">
            <a:avLst/>
          </a:prstGeom>
          <a:noFill/>
        </p:spPr>
        <p:txBody>
          <a:bodyPr wrap="square" rtlCol="0">
            <a:spAutoFit/>
          </a:bodyPr>
          <a:lstStyle/>
          <a:p>
            <a:pPr lvl="1" algn="just"/>
            <a:r>
              <a:rPr lang="en-US" sz="2000" dirty="0"/>
              <a:t>For example:</a:t>
            </a:r>
          </a:p>
          <a:p>
            <a:pPr marL="1257300" lvl="2" indent="-342900" algn="just">
              <a:buFont typeface="Arial" panose="020B0604020202020204" pitchFamily="34" charset="0"/>
              <a:buChar char="•"/>
            </a:pPr>
            <a:r>
              <a:rPr lang="en-US" sz="2000" dirty="0"/>
              <a:t>Situations involving end of life care – </a:t>
            </a:r>
            <a:r>
              <a:rPr lang="en-US" sz="2000" b="1" dirty="0"/>
              <a:t>inappropriate.</a:t>
            </a:r>
          </a:p>
          <a:p>
            <a:pPr marL="1257300" lvl="2" indent="-342900" algn="just">
              <a:buFont typeface="Arial" panose="020B0604020202020204" pitchFamily="34" charset="0"/>
              <a:buChar char="•"/>
            </a:pPr>
            <a:r>
              <a:rPr lang="en-US" sz="2000" dirty="0"/>
              <a:t>Launching a new product to the market - </a:t>
            </a:r>
            <a:r>
              <a:rPr lang="en-US" sz="2000" b="1" dirty="0"/>
              <a:t>appropriate. </a:t>
            </a:r>
          </a:p>
          <a:p>
            <a:endParaRPr lang="en-GB" dirty="0"/>
          </a:p>
        </p:txBody>
      </p:sp>
      <p:pic>
        <p:nvPicPr>
          <p:cNvPr id="9" name="Picture 8">
            <a:extLst>
              <a:ext uri="{FF2B5EF4-FFF2-40B4-BE49-F238E27FC236}">
                <a16:creationId xmlns:a16="http://schemas.microsoft.com/office/drawing/2014/main" id="{129B9CDA-1521-45BA-A15E-258A63A5A437}"/>
              </a:ext>
            </a:extLst>
          </p:cNvPr>
          <p:cNvPicPr/>
          <p:nvPr/>
        </p:nvPicPr>
        <p:blipFill rotWithShape="1">
          <a:blip r:embed="rId5"/>
          <a:srcRect l="11744" t="32696" r="50920" b="14713"/>
          <a:stretch/>
        </p:blipFill>
        <p:spPr bwMode="auto">
          <a:xfrm>
            <a:off x="6819056" y="2716029"/>
            <a:ext cx="2139950" cy="27374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35120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Effect transition="in" filter="fade">
                                      <p:cBhvr>
                                        <p:cTn id="20" dur="500"/>
                                        <p:tgtEl>
                                          <p:spTgt spid="8">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fade">
                                      <p:cBhvr>
                                        <p:cTn id="25" dur="500"/>
                                        <p:tgtEl>
                                          <p:spTgt spid="8">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8">
                                            <p:txEl>
                                              <p:pRg st="2" end="2"/>
                                            </p:txEl>
                                          </p:spTgt>
                                        </p:tgtEl>
                                        <p:attrNameLst>
                                          <p:attrName>style.visibility</p:attrName>
                                        </p:attrNameLst>
                                      </p:cBhvr>
                                      <p:to>
                                        <p:strVal val="visible"/>
                                      </p:to>
                                    </p:set>
                                    <p:animEffect transition="in" filter="fade">
                                      <p:cBhvr>
                                        <p:cTn id="30"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Dialectic Decisions Method</a:t>
            </a:r>
            <a:br>
              <a:rPr lang="en-US" dirty="0"/>
            </a:br>
            <a:endParaRPr lang="en-US" dirty="0"/>
          </a:p>
        </p:txBody>
      </p:sp>
      <p:sp>
        <p:nvSpPr>
          <p:cNvPr id="3" name="Content Placeholder 2"/>
          <p:cNvSpPr>
            <a:spLocks noGrp="1"/>
          </p:cNvSpPr>
          <p:nvPr>
            <p:ph idx="1"/>
          </p:nvPr>
        </p:nvSpPr>
        <p:spPr>
          <a:xfrm>
            <a:off x="457200" y="1600201"/>
            <a:ext cx="8229600" cy="3484983"/>
          </a:xfrm>
        </p:spPr>
        <p:txBody>
          <a:bodyPr>
            <a:normAutofit fontScale="70000" lnSpcReduction="20000"/>
          </a:bodyPr>
          <a:lstStyle/>
          <a:p>
            <a:pPr algn="just"/>
            <a:r>
              <a:rPr lang="en-US" dirty="0"/>
              <a:t>Sometimes the problem in group-decision making is that the group members quickly agree to one proposal and might overlook more promising solutions than the chosen one.</a:t>
            </a:r>
          </a:p>
          <a:p>
            <a:pPr marL="0" indent="0" algn="just">
              <a:buNone/>
            </a:pPr>
            <a:endParaRPr lang="en-US" dirty="0"/>
          </a:p>
          <a:p>
            <a:pPr algn="just"/>
            <a:r>
              <a:rPr lang="en-GB" dirty="0"/>
              <a:t>Thus, in order to overcome such problem, the dialectic decisions method came into existence.</a:t>
            </a:r>
          </a:p>
          <a:p>
            <a:pPr algn="just"/>
            <a:endParaRPr lang="en-GB" dirty="0"/>
          </a:p>
          <a:p>
            <a:pPr algn="just"/>
            <a:r>
              <a:rPr lang="en-GB" dirty="0"/>
              <a:t>In business it is good practice to keep a record of which alternative options were considered and why those were not chosen. </a:t>
            </a:r>
            <a:endParaRPr lang="en-US" dirty="0"/>
          </a:p>
        </p:txBody>
      </p:sp>
    </p:spTree>
    <p:extLst>
      <p:ext uri="{BB962C8B-B14F-4D97-AF65-F5344CB8AC3E}">
        <p14:creationId xmlns:p14="http://schemas.microsoft.com/office/powerpoint/2010/main" val="10505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25760"/>
            <a:ext cx="8229600" cy="566936"/>
          </a:xfrm>
        </p:spPr>
        <p:txBody>
          <a:bodyPr>
            <a:normAutofit/>
          </a:bodyPr>
          <a:lstStyle/>
          <a:p>
            <a:r>
              <a:rPr lang="en-GB" sz="2800" dirty="0"/>
              <a:t>Dialectic decision making</a:t>
            </a:r>
          </a:p>
        </p:txBody>
      </p:sp>
      <p:pic>
        <p:nvPicPr>
          <p:cNvPr id="6" name="Picture 5">
            <a:extLst>
              <a:ext uri="{FF2B5EF4-FFF2-40B4-BE49-F238E27FC236}">
                <a16:creationId xmlns:a16="http://schemas.microsoft.com/office/drawing/2014/main" id="{F15AB5B4-E998-43A9-BDE2-427129297A44}"/>
              </a:ext>
            </a:extLst>
          </p:cNvPr>
          <p:cNvPicPr>
            <a:picLocks noChangeAspect="1"/>
          </p:cNvPicPr>
          <p:nvPr/>
        </p:nvPicPr>
        <p:blipFill rotWithShape="1">
          <a:blip r:embed="rId2"/>
          <a:srcRect t="69326" b="1228"/>
          <a:stretch/>
        </p:blipFill>
        <p:spPr>
          <a:xfrm>
            <a:off x="787684" y="4188766"/>
            <a:ext cx="7568631" cy="1472482"/>
          </a:xfrm>
          <a:prstGeom prst="rect">
            <a:avLst/>
          </a:prstGeom>
        </p:spPr>
      </p:pic>
      <p:pic>
        <p:nvPicPr>
          <p:cNvPr id="7" name="Picture 6">
            <a:extLst>
              <a:ext uri="{FF2B5EF4-FFF2-40B4-BE49-F238E27FC236}">
                <a16:creationId xmlns:a16="http://schemas.microsoft.com/office/drawing/2014/main" id="{50ABDF8B-3CFA-415A-BDBF-3A28B3608BE9}"/>
              </a:ext>
            </a:extLst>
          </p:cNvPr>
          <p:cNvPicPr>
            <a:picLocks noChangeAspect="1"/>
          </p:cNvPicPr>
          <p:nvPr/>
        </p:nvPicPr>
        <p:blipFill rotWithShape="1">
          <a:blip r:embed="rId2"/>
          <a:srcRect t="36039" b="29293"/>
          <a:stretch/>
        </p:blipFill>
        <p:spPr>
          <a:xfrm>
            <a:off x="726020" y="2559462"/>
            <a:ext cx="7568631" cy="1733634"/>
          </a:xfrm>
          <a:prstGeom prst="rect">
            <a:avLst/>
          </a:prstGeom>
        </p:spPr>
      </p:pic>
      <p:pic>
        <p:nvPicPr>
          <p:cNvPr id="8" name="Picture 7">
            <a:extLst>
              <a:ext uri="{FF2B5EF4-FFF2-40B4-BE49-F238E27FC236}">
                <a16:creationId xmlns:a16="http://schemas.microsoft.com/office/drawing/2014/main" id="{0D62FB5A-FB60-4607-B22F-DC1A4A8A44B6}"/>
              </a:ext>
            </a:extLst>
          </p:cNvPr>
          <p:cNvPicPr>
            <a:picLocks noChangeAspect="1"/>
          </p:cNvPicPr>
          <p:nvPr/>
        </p:nvPicPr>
        <p:blipFill rotWithShape="1">
          <a:blip r:embed="rId2"/>
          <a:srcRect t="17433" b="59808"/>
          <a:stretch/>
        </p:blipFill>
        <p:spPr>
          <a:xfrm>
            <a:off x="726020" y="1642829"/>
            <a:ext cx="7568631" cy="1138099"/>
          </a:xfrm>
          <a:prstGeom prst="rect">
            <a:avLst/>
          </a:prstGeom>
        </p:spPr>
      </p:pic>
      <p:pic>
        <p:nvPicPr>
          <p:cNvPr id="9" name="Picture 8">
            <a:extLst>
              <a:ext uri="{FF2B5EF4-FFF2-40B4-BE49-F238E27FC236}">
                <a16:creationId xmlns:a16="http://schemas.microsoft.com/office/drawing/2014/main" id="{C2CCBF7C-5B5A-4419-A702-D60D29CBCCB9}"/>
              </a:ext>
            </a:extLst>
          </p:cNvPr>
          <p:cNvPicPr>
            <a:picLocks noChangeAspect="1"/>
          </p:cNvPicPr>
          <p:nvPr/>
        </p:nvPicPr>
        <p:blipFill rotWithShape="1">
          <a:blip r:embed="rId2"/>
          <a:srcRect b="80136"/>
          <a:stretch/>
        </p:blipFill>
        <p:spPr>
          <a:xfrm>
            <a:off x="747785" y="764704"/>
            <a:ext cx="7568631" cy="993349"/>
          </a:xfrm>
          <a:prstGeom prst="rect">
            <a:avLst/>
          </a:prstGeom>
        </p:spPr>
      </p:pic>
    </p:spTree>
    <p:extLst>
      <p:ext uri="{BB962C8B-B14F-4D97-AF65-F5344CB8AC3E}">
        <p14:creationId xmlns:p14="http://schemas.microsoft.com/office/powerpoint/2010/main" val="184332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49AE0-5EA1-1344-AF51-E8151D80F7A1}"/>
              </a:ext>
            </a:extLst>
          </p:cNvPr>
          <p:cNvSpPr>
            <a:spLocks noGrp="1"/>
          </p:cNvSpPr>
          <p:nvPr>
            <p:ph type="title"/>
          </p:nvPr>
        </p:nvSpPr>
        <p:spPr/>
        <p:txBody>
          <a:bodyPr>
            <a:noAutofit/>
          </a:bodyPr>
          <a:lstStyle/>
          <a:p>
            <a:r>
              <a:rPr lang="en-US" sz="3200" b="1" dirty="0"/>
              <a:t>Activity 2 – Advantages &amp; Disadvantages of each decision-making technique</a:t>
            </a:r>
          </a:p>
        </p:txBody>
      </p:sp>
      <p:sp>
        <p:nvSpPr>
          <p:cNvPr id="3" name="Content Placeholder 2">
            <a:extLst>
              <a:ext uri="{FF2B5EF4-FFF2-40B4-BE49-F238E27FC236}">
                <a16:creationId xmlns:a16="http://schemas.microsoft.com/office/drawing/2014/main" id="{F9A3FC7B-767F-A642-8193-AB1E2990AC36}"/>
              </a:ext>
            </a:extLst>
          </p:cNvPr>
          <p:cNvSpPr>
            <a:spLocks noGrp="1"/>
          </p:cNvSpPr>
          <p:nvPr>
            <p:ph idx="1"/>
          </p:nvPr>
        </p:nvSpPr>
        <p:spPr/>
        <p:txBody>
          <a:bodyPr/>
          <a:lstStyle/>
          <a:p>
            <a:pPr marL="0" indent="0">
              <a:buNone/>
            </a:pPr>
            <a:endParaRPr lang="en-GB" dirty="0"/>
          </a:p>
          <a:p>
            <a:pPr marL="0" indent="0">
              <a:buNone/>
            </a:pPr>
            <a:r>
              <a:rPr lang="en-GB" b="1" dirty="0"/>
              <a:t>Working in groups - </a:t>
            </a:r>
            <a:r>
              <a:rPr lang="en-GB" dirty="0"/>
              <a:t>find and prepare a list of advantages and disadvantages for each group decision making technique.</a:t>
            </a:r>
          </a:p>
          <a:p>
            <a:pPr marL="0" indent="0">
              <a:buNone/>
            </a:pPr>
            <a:endParaRPr lang="en-GB" dirty="0"/>
          </a:p>
          <a:p>
            <a:pPr marL="0" indent="0">
              <a:buNone/>
            </a:pPr>
            <a:r>
              <a:rPr lang="en-GB" dirty="0"/>
              <a:t>Present your list to the class</a:t>
            </a:r>
          </a:p>
          <a:p>
            <a:endParaRPr lang="en-US" dirty="0"/>
          </a:p>
        </p:txBody>
      </p:sp>
    </p:spTree>
    <p:extLst>
      <p:ext uri="{BB962C8B-B14F-4D97-AF65-F5344CB8AC3E}">
        <p14:creationId xmlns:p14="http://schemas.microsoft.com/office/powerpoint/2010/main" val="3847782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06B2A0-7DB2-46B6-A578-CE9C3A662D19}"/>
              </a:ext>
            </a:extLst>
          </p:cNvPr>
          <p:cNvSpPr>
            <a:spLocks noGrp="1"/>
          </p:cNvSpPr>
          <p:nvPr>
            <p:ph type="title"/>
          </p:nvPr>
        </p:nvSpPr>
        <p:spPr>
          <a:xfrm>
            <a:off x="228600" y="332656"/>
            <a:ext cx="8686800" cy="1143000"/>
          </a:xfrm>
        </p:spPr>
        <p:txBody>
          <a:bodyPr>
            <a:noAutofit/>
          </a:bodyPr>
          <a:lstStyle/>
          <a:p>
            <a:r>
              <a:rPr lang="en-GB" sz="3200" b="1" dirty="0"/>
              <a:t>Activity 3 – </a:t>
            </a:r>
            <a:r>
              <a:rPr lang="en-GB" sz="2800" b="1" dirty="0"/>
              <a:t>Burberry burns bags, clothes and perfume worth millions</a:t>
            </a:r>
            <a:br>
              <a:rPr lang="en-GB" sz="3200" dirty="0"/>
            </a:br>
            <a:endParaRPr lang="en-GB" sz="3600" b="1" dirty="0"/>
          </a:p>
        </p:txBody>
      </p:sp>
      <p:sp>
        <p:nvSpPr>
          <p:cNvPr id="7" name="TextBox 6">
            <a:extLst>
              <a:ext uri="{FF2B5EF4-FFF2-40B4-BE49-F238E27FC236}">
                <a16:creationId xmlns:a16="http://schemas.microsoft.com/office/drawing/2014/main" id="{F1C8AE8D-A528-4DF4-8732-C80AEB9BEBDE}"/>
              </a:ext>
            </a:extLst>
          </p:cNvPr>
          <p:cNvSpPr txBox="1"/>
          <p:nvPr/>
        </p:nvSpPr>
        <p:spPr>
          <a:xfrm>
            <a:off x="51562" y="1605361"/>
            <a:ext cx="3817690"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following practice scenario is from the BBC – click the link to assess the case study</a:t>
            </a:r>
          </a:p>
          <a:p>
            <a:endParaRPr lang="en-GB" sz="2000" dirty="0"/>
          </a:p>
          <a:p>
            <a:pPr marL="285750" indent="-285750">
              <a:buFont typeface="Arial" panose="020B0604020202020204" pitchFamily="34" charset="0"/>
              <a:buChar char="•"/>
            </a:pPr>
            <a:r>
              <a:rPr lang="en-GB" sz="2000" dirty="0"/>
              <a:t>Read through the scenario and identify </a:t>
            </a:r>
            <a:r>
              <a:rPr lang="en-GB" sz="2000" b="1" dirty="0"/>
              <a:t>which decision making technique </a:t>
            </a:r>
            <a:r>
              <a:rPr lang="en-GB" sz="2000" dirty="0"/>
              <a:t>could be most appropriate in this situation.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An extended version is also on the next slide</a:t>
            </a:r>
          </a:p>
          <a:p>
            <a:pPr marL="285750" indent="-285750">
              <a:buFont typeface="Arial" panose="020B0604020202020204" pitchFamily="34" charset="0"/>
              <a:buChar char="•"/>
            </a:pPr>
            <a:endParaRPr lang="en-GB" sz="2000" dirty="0"/>
          </a:p>
        </p:txBody>
      </p:sp>
      <p:sp>
        <p:nvSpPr>
          <p:cNvPr id="2" name="TextBox 1">
            <a:extLst>
              <a:ext uri="{FF2B5EF4-FFF2-40B4-BE49-F238E27FC236}">
                <a16:creationId xmlns:a16="http://schemas.microsoft.com/office/drawing/2014/main" id="{5DF21E1A-7316-774B-8DBE-02425A6189F3}"/>
              </a:ext>
            </a:extLst>
          </p:cNvPr>
          <p:cNvSpPr txBox="1"/>
          <p:nvPr/>
        </p:nvSpPr>
        <p:spPr>
          <a:xfrm>
            <a:off x="4339910" y="2713356"/>
            <a:ext cx="4752528" cy="646331"/>
          </a:xfrm>
          <a:prstGeom prst="rect">
            <a:avLst/>
          </a:prstGeom>
          <a:noFill/>
        </p:spPr>
        <p:txBody>
          <a:bodyPr wrap="square" rtlCol="0">
            <a:spAutoFit/>
          </a:bodyPr>
          <a:lstStyle/>
          <a:p>
            <a:r>
              <a:rPr lang="en-US" dirty="0">
                <a:hlinkClick r:id="rId3"/>
              </a:rPr>
              <a:t>https://</a:t>
            </a:r>
            <a:r>
              <a:rPr lang="en-US" dirty="0" err="1">
                <a:hlinkClick r:id="rId3"/>
              </a:rPr>
              <a:t>www.bbc.co.uk</a:t>
            </a:r>
            <a:r>
              <a:rPr lang="en-US" dirty="0">
                <a:hlinkClick r:id="rId3"/>
              </a:rPr>
              <a:t>/news/business-44885983</a:t>
            </a:r>
            <a:endParaRPr lang="en-US" dirty="0"/>
          </a:p>
        </p:txBody>
      </p:sp>
    </p:spTree>
    <p:extLst>
      <p:ext uri="{BB962C8B-B14F-4D97-AF65-F5344CB8AC3E}">
        <p14:creationId xmlns:p14="http://schemas.microsoft.com/office/powerpoint/2010/main" val="262682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0E4C7-D46D-1446-B580-1D922056EE26}"/>
              </a:ext>
            </a:extLst>
          </p:cNvPr>
          <p:cNvSpPr>
            <a:spLocks noGrp="1"/>
          </p:cNvSpPr>
          <p:nvPr>
            <p:ph type="title"/>
          </p:nvPr>
        </p:nvSpPr>
        <p:spPr>
          <a:xfrm>
            <a:off x="457200" y="476672"/>
            <a:ext cx="8229600" cy="418058"/>
          </a:xfrm>
        </p:spPr>
        <p:txBody>
          <a:bodyPr>
            <a:noAutofit/>
          </a:bodyPr>
          <a:lstStyle/>
          <a:p>
            <a:r>
              <a:rPr lang="en-GB" sz="2800" b="1" dirty="0"/>
              <a:t>Burberry burns bags, clothes and perfume worth millions</a:t>
            </a:r>
            <a:br>
              <a:rPr lang="en-GB" sz="2800" b="1" dirty="0"/>
            </a:br>
            <a:endParaRPr lang="en-US" sz="2800" b="1" dirty="0"/>
          </a:p>
        </p:txBody>
      </p:sp>
      <p:sp>
        <p:nvSpPr>
          <p:cNvPr id="3" name="Content Placeholder 2">
            <a:extLst>
              <a:ext uri="{FF2B5EF4-FFF2-40B4-BE49-F238E27FC236}">
                <a16:creationId xmlns:a16="http://schemas.microsoft.com/office/drawing/2014/main" id="{E2CDA065-727B-184D-9242-18C17A015B76}"/>
              </a:ext>
            </a:extLst>
          </p:cNvPr>
          <p:cNvSpPr>
            <a:spLocks noGrp="1"/>
          </p:cNvSpPr>
          <p:nvPr>
            <p:ph idx="1"/>
          </p:nvPr>
        </p:nvSpPr>
        <p:spPr>
          <a:xfrm>
            <a:off x="179512" y="1196752"/>
            <a:ext cx="8574124" cy="4608512"/>
          </a:xfrm>
        </p:spPr>
        <p:txBody>
          <a:bodyPr>
            <a:noAutofit/>
          </a:bodyPr>
          <a:lstStyle/>
          <a:p>
            <a:pPr algn="just"/>
            <a:r>
              <a:rPr lang="en-GB" sz="1600" dirty="0">
                <a:latin typeface="Times New Roman" panose="02020603050405020304" pitchFamily="18" charset="0"/>
                <a:cs typeface="Times New Roman" panose="02020603050405020304" pitchFamily="18" charset="0"/>
              </a:rPr>
              <a:t>In the annual report for the year 2017-18, UK-based luxury fashion giant Burberry Group PLC (Burberry)mentioned that it had physically destroyed surplus stock worth £ 28.6 million. Experts said that the company had destroyed excess stock to maintain its exclusivity, while Burberry maintained that it wanted to avoid its clothes falling into the hands of counterfeiters and grey marketers who could sell them at a discount, thereby devaluing the brand. The total value of goods destroyed by the label since 2013 was £ 90 million. The company faced a huge backlash from analysts and environmentalists for opting to incinerate the stock when it could have given it to charity instead or used it in some other way. The critics voiced their outrage on various social media platforms. Burberry eventually called off its policy of burning excess stock and pledged to instead recycle it. It also decided that it would no longer use fur in its clothing. The company associated with sustainable luxury company Elvis &amp; </a:t>
            </a:r>
            <a:r>
              <a:rPr lang="en-GB" sz="1600" dirty="0" err="1">
                <a:latin typeface="Times New Roman" panose="02020603050405020304" pitchFamily="18" charset="0"/>
                <a:cs typeface="Times New Roman" panose="02020603050405020304" pitchFamily="18" charset="0"/>
              </a:rPr>
              <a:t>Kresse</a:t>
            </a:r>
            <a:r>
              <a:rPr lang="en-GB" sz="1600" dirty="0">
                <a:latin typeface="Times New Roman" panose="02020603050405020304" pitchFamily="18" charset="0"/>
                <a:cs typeface="Times New Roman" panose="02020603050405020304" pitchFamily="18" charset="0"/>
              </a:rPr>
              <a:t> to frame a strategy for reusing the surplus stock. Burberry’s chief executive Marco </a:t>
            </a:r>
            <a:r>
              <a:rPr lang="en-GB" sz="1600" dirty="0" err="1">
                <a:latin typeface="Times New Roman" panose="02020603050405020304" pitchFamily="18" charset="0"/>
                <a:cs typeface="Times New Roman" panose="02020603050405020304" pitchFamily="18" charset="0"/>
              </a:rPr>
              <a:t>Gobbetti</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Gobbetti</a:t>
            </a:r>
            <a:r>
              <a:rPr lang="en-GB" sz="1600" dirty="0">
                <a:latin typeface="Times New Roman" panose="02020603050405020304" pitchFamily="18" charset="0"/>
                <a:cs typeface="Times New Roman" panose="02020603050405020304" pitchFamily="18" charset="0"/>
              </a:rPr>
              <a:t>) and chief creative officer Riccardo </a:t>
            </a:r>
            <a:r>
              <a:rPr lang="en-GB" sz="1600" dirty="0" err="1">
                <a:latin typeface="Times New Roman" panose="02020603050405020304" pitchFamily="18" charset="0"/>
                <a:cs typeface="Times New Roman" panose="02020603050405020304" pitchFamily="18" charset="0"/>
              </a:rPr>
              <a:t>Tisci</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Tisci</a:t>
            </a:r>
            <a:r>
              <a:rPr lang="en-GB" sz="1600" dirty="0">
                <a:latin typeface="Times New Roman" panose="02020603050405020304" pitchFamily="18" charset="0"/>
                <a:cs typeface="Times New Roman" panose="02020603050405020304" pitchFamily="18" charset="0"/>
              </a:rPr>
              <a:t>) had the big responsibility of coming up with substitute strategies to utilize the surplus stock and revive the image of Burberry, which was severely dented after the incident.</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482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D415-5608-46DD-A1A6-C54D03E6AD27}"/>
              </a:ext>
            </a:extLst>
          </p:cNvPr>
          <p:cNvSpPr>
            <a:spLocks noGrp="1"/>
          </p:cNvSpPr>
          <p:nvPr>
            <p:ph type="title"/>
          </p:nvPr>
        </p:nvSpPr>
        <p:spPr>
          <a:xfrm>
            <a:off x="457200" y="274638"/>
            <a:ext cx="8229600" cy="1143000"/>
          </a:xfrm>
        </p:spPr>
        <p:txBody>
          <a:bodyPr anchor="ctr">
            <a:normAutofit/>
          </a:bodyPr>
          <a:lstStyle/>
          <a:p>
            <a:r>
              <a:rPr lang="en-GB" b="1" dirty="0"/>
              <a:t>Groupthink</a:t>
            </a:r>
            <a:endParaRPr lang="en-GB" dirty="0"/>
          </a:p>
        </p:txBody>
      </p:sp>
      <p:sp>
        <p:nvSpPr>
          <p:cNvPr id="3" name="Content Placeholder 2">
            <a:extLst>
              <a:ext uri="{FF2B5EF4-FFF2-40B4-BE49-F238E27FC236}">
                <a16:creationId xmlns:a16="http://schemas.microsoft.com/office/drawing/2014/main" id="{6E4AFA6F-A750-4A8F-A31F-CEE46CF86057}"/>
              </a:ext>
            </a:extLst>
          </p:cNvPr>
          <p:cNvSpPr>
            <a:spLocks noGrp="1"/>
          </p:cNvSpPr>
          <p:nvPr>
            <p:ph sz="half" idx="1"/>
          </p:nvPr>
        </p:nvSpPr>
        <p:spPr>
          <a:xfrm>
            <a:off x="251520" y="1417638"/>
            <a:ext cx="5194920" cy="4853135"/>
          </a:xfrm>
        </p:spPr>
        <p:txBody>
          <a:bodyPr>
            <a:noAutofit/>
          </a:bodyPr>
          <a:lstStyle/>
          <a:p>
            <a:pPr marL="0" indent="0">
              <a:lnSpc>
                <a:spcPct val="90000"/>
              </a:lnSpc>
              <a:buNone/>
            </a:pPr>
            <a:r>
              <a:rPr lang="en-GB" sz="2000" dirty="0"/>
              <a:t>Groupthink was a term first used by Janis (1982) when analysing poor political decisions that had been made by otherwise successfully and effective leaders. </a:t>
            </a:r>
          </a:p>
          <a:p>
            <a:pPr marL="0" indent="0">
              <a:lnSpc>
                <a:spcPct val="90000"/>
              </a:lnSpc>
              <a:buNone/>
            </a:pPr>
            <a:endParaRPr lang="en-GB" sz="2000" dirty="0"/>
          </a:p>
          <a:p>
            <a:pPr marL="0" indent="0">
              <a:lnSpc>
                <a:spcPct val="90000"/>
              </a:lnSpc>
              <a:buNone/>
            </a:pPr>
            <a:r>
              <a:rPr lang="en-GB" sz="2000" dirty="0"/>
              <a:t>“</a:t>
            </a:r>
            <a:r>
              <a:rPr lang="en-GB" sz="2000" i="1" dirty="0"/>
              <a:t>Groupthink is a strong psychological drive for consensus within insular, cohesive decision-making groups such that disagreement is suppressed. This can affect the quality of decision making when social pressures dominate the decision process at the expense of a balanced consideration of the content of the choice alternatives</a:t>
            </a:r>
            <a:r>
              <a:rPr lang="en-GB" sz="2000" dirty="0"/>
              <a:t>.”                        (Hodson, 2001, p101)</a:t>
            </a:r>
          </a:p>
        </p:txBody>
      </p:sp>
      <p:pic>
        <p:nvPicPr>
          <p:cNvPr id="10" name="Content Placeholder 9" descr="A close up of text on a white background&#10;&#10;Description automatically generated">
            <a:hlinkClick r:id="rId3"/>
            <a:extLst>
              <a:ext uri="{FF2B5EF4-FFF2-40B4-BE49-F238E27FC236}">
                <a16:creationId xmlns:a16="http://schemas.microsoft.com/office/drawing/2014/main" id="{3BA5EF44-2C56-4DCE-AEFC-71C3026EA800}"/>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364088" y="2222312"/>
            <a:ext cx="3721832" cy="1897100"/>
          </a:xfrm>
          <a:noFill/>
        </p:spPr>
      </p:pic>
      <p:sp>
        <p:nvSpPr>
          <p:cNvPr id="11" name="TextBox 10">
            <a:extLst>
              <a:ext uri="{FF2B5EF4-FFF2-40B4-BE49-F238E27FC236}">
                <a16:creationId xmlns:a16="http://schemas.microsoft.com/office/drawing/2014/main" id="{457B289C-E914-4B60-ABF9-5D0ECE5F7F70}"/>
              </a:ext>
            </a:extLst>
          </p:cNvPr>
          <p:cNvSpPr txBox="1"/>
          <p:nvPr/>
        </p:nvSpPr>
        <p:spPr>
          <a:xfrm>
            <a:off x="6087250" y="4170976"/>
            <a:ext cx="2569806" cy="369332"/>
          </a:xfrm>
          <a:prstGeom prst="rect">
            <a:avLst/>
          </a:prstGeom>
          <a:noFill/>
        </p:spPr>
        <p:txBody>
          <a:bodyPr wrap="none" rtlCol="0">
            <a:spAutoFit/>
          </a:bodyPr>
          <a:lstStyle/>
          <a:p>
            <a:r>
              <a:rPr lang="en-GB" dirty="0"/>
              <a:t>Watch this short video. </a:t>
            </a:r>
          </a:p>
        </p:txBody>
      </p:sp>
    </p:spTree>
    <p:extLst>
      <p:ext uri="{BB962C8B-B14F-4D97-AF65-F5344CB8AC3E}">
        <p14:creationId xmlns:p14="http://schemas.microsoft.com/office/powerpoint/2010/main" val="174928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D415-5608-46DD-A1A6-C54D03E6AD27}"/>
              </a:ext>
            </a:extLst>
          </p:cNvPr>
          <p:cNvSpPr>
            <a:spLocks noGrp="1"/>
          </p:cNvSpPr>
          <p:nvPr>
            <p:ph type="title"/>
          </p:nvPr>
        </p:nvSpPr>
        <p:spPr>
          <a:xfrm>
            <a:off x="457200" y="274638"/>
            <a:ext cx="8229600" cy="634082"/>
          </a:xfrm>
        </p:spPr>
        <p:txBody>
          <a:bodyPr>
            <a:normAutofit fontScale="90000"/>
          </a:bodyPr>
          <a:lstStyle/>
          <a:p>
            <a:r>
              <a:rPr lang="en-GB" b="1" dirty="0"/>
              <a:t>Activity 4 – Groupthink </a:t>
            </a:r>
            <a:br>
              <a:rPr lang="en-GB" b="1" dirty="0"/>
            </a:br>
            <a:r>
              <a:rPr lang="en-GB" b="1" dirty="0"/>
              <a:t>15 minutes </a:t>
            </a:r>
            <a:endParaRPr lang="en-GB" dirty="0"/>
          </a:p>
        </p:txBody>
      </p:sp>
      <p:sp>
        <p:nvSpPr>
          <p:cNvPr id="3" name="Content Placeholder 2">
            <a:extLst>
              <a:ext uri="{FF2B5EF4-FFF2-40B4-BE49-F238E27FC236}">
                <a16:creationId xmlns:a16="http://schemas.microsoft.com/office/drawing/2014/main" id="{6E4AFA6F-A750-4A8F-A31F-CEE46CF86057}"/>
              </a:ext>
            </a:extLst>
          </p:cNvPr>
          <p:cNvSpPr>
            <a:spLocks noGrp="1"/>
          </p:cNvSpPr>
          <p:nvPr>
            <p:ph idx="1"/>
          </p:nvPr>
        </p:nvSpPr>
        <p:spPr>
          <a:xfrm>
            <a:off x="457200" y="1470484"/>
            <a:ext cx="8229600" cy="3917032"/>
          </a:xfrm>
        </p:spPr>
        <p:txBody>
          <a:bodyPr>
            <a:normAutofit fontScale="70000" lnSpcReduction="20000"/>
          </a:bodyPr>
          <a:lstStyle/>
          <a:p>
            <a:r>
              <a:rPr lang="en-GB" b="1" dirty="0"/>
              <a:t>Open</a:t>
            </a:r>
            <a:r>
              <a:rPr lang="en-GB" dirty="0"/>
              <a:t> the article - </a:t>
            </a:r>
            <a:r>
              <a:rPr lang="en-GB" b="1" dirty="0" err="1"/>
              <a:t>Kaba</a:t>
            </a:r>
            <a:r>
              <a:rPr lang="en-GB" b="1" dirty="0"/>
              <a:t> et al (2016) </a:t>
            </a:r>
            <a:r>
              <a:rPr lang="en-GB" dirty="0"/>
              <a:t>from the reading folder in Moodle. OR read the abstract of the article on the next slide</a:t>
            </a:r>
          </a:p>
          <a:p>
            <a:pPr marL="0" indent="0">
              <a:buNone/>
            </a:pPr>
            <a:endParaRPr lang="en-GB" dirty="0"/>
          </a:p>
          <a:p>
            <a:r>
              <a:rPr lang="en-GB" b="1" dirty="0"/>
              <a:t>Read</a:t>
            </a:r>
            <a:r>
              <a:rPr lang="en-GB" dirty="0"/>
              <a:t> the abstract on the </a:t>
            </a:r>
            <a:r>
              <a:rPr lang="en-GB" b="1" dirty="0"/>
              <a:t>first</a:t>
            </a:r>
            <a:r>
              <a:rPr lang="en-GB" dirty="0"/>
              <a:t> page.</a:t>
            </a:r>
          </a:p>
          <a:p>
            <a:endParaRPr lang="en-GB" dirty="0"/>
          </a:p>
          <a:p>
            <a:pPr marL="0" indent="0">
              <a:buNone/>
            </a:pPr>
            <a:r>
              <a:rPr lang="en-GB" b="1" dirty="0"/>
              <a:t>Task</a:t>
            </a:r>
          </a:p>
          <a:p>
            <a:pPr marL="0" indent="0">
              <a:buNone/>
            </a:pPr>
            <a:endParaRPr lang="en-GB" dirty="0"/>
          </a:p>
          <a:p>
            <a:r>
              <a:rPr lang="en-GB" dirty="0"/>
              <a:t>What are the </a:t>
            </a:r>
            <a:r>
              <a:rPr lang="en-GB" b="1" dirty="0"/>
              <a:t>conclusions</a:t>
            </a:r>
            <a:r>
              <a:rPr lang="en-GB" dirty="0"/>
              <a:t> that </a:t>
            </a:r>
            <a:r>
              <a:rPr lang="en-GB" dirty="0" err="1"/>
              <a:t>Kaba</a:t>
            </a:r>
            <a:r>
              <a:rPr lang="en-GB" dirty="0"/>
              <a:t> et al (2016) make about group decision making? </a:t>
            </a:r>
          </a:p>
          <a:p>
            <a:pPr marL="0" indent="0">
              <a:buNone/>
            </a:pPr>
            <a:endParaRPr lang="en-GB" dirty="0"/>
          </a:p>
          <a:p>
            <a:r>
              <a:rPr lang="en-GB" b="1" dirty="0"/>
              <a:t>Discuss </a:t>
            </a:r>
            <a:r>
              <a:rPr lang="en-GB" dirty="0"/>
              <a:t>your answers with the class. </a:t>
            </a:r>
          </a:p>
          <a:p>
            <a:pPr marL="0" indent="0">
              <a:buNone/>
            </a:pPr>
            <a:endParaRPr lang="en-GB" dirty="0"/>
          </a:p>
          <a:p>
            <a:endParaRPr lang="en-GB" dirty="0"/>
          </a:p>
        </p:txBody>
      </p:sp>
    </p:spTree>
    <p:extLst>
      <p:ext uri="{BB962C8B-B14F-4D97-AF65-F5344CB8AC3E}">
        <p14:creationId xmlns:p14="http://schemas.microsoft.com/office/powerpoint/2010/main" val="1221114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1081B70B-AF90-3248-BD93-C0E6E2D04611}"/>
              </a:ext>
            </a:extLst>
          </p:cNvPr>
          <p:cNvPicPr>
            <a:picLocks noChangeAspect="1"/>
          </p:cNvPicPr>
          <p:nvPr/>
        </p:nvPicPr>
        <p:blipFill rotWithShape="1">
          <a:blip r:embed="rId3">
            <a:extLst>
              <a:ext uri="{28A0092B-C50C-407E-A947-70E740481C1C}">
                <a14:useLocalDpi xmlns:a14="http://schemas.microsoft.com/office/drawing/2010/main" val="0"/>
              </a:ext>
            </a:extLst>
          </a:blip>
          <a:srcRect l="5648" r="5648" b="5005"/>
          <a:stretch/>
        </p:blipFill>
        <p:spPr>
          <a:xfrm>
            <a:off x="467544" y="1"/>
            <a:ext cx="8280920" cy="6858000"/>
          </a:xfrm>
          <a:prstGeom prst="rect">
            <a:avLst/>
          </a:prstGeom>
          <a:noFill/>
        </p:spPr>
      </p:pic>
    </p:spTree>
    <p:extLst>
      <p:ext uri="{BB962C8B-B14F-4D97-AF65-F5344CB8AC3E}">
        <p14:creationId xmlns:p14="http://schemas.microsoft.com/office/powerpoint/2010/main" val="3653134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E146-EC86-4C70-BFDD-C8959DDDAB89}"/>
              </a:ext>
            </a:extLst>
          </p:cNvPr>
          <p:cNvSpPr>
            <a:spLocks noGrp="1"/>
          </p:cNvSpPr>
          <p:nvPr>
            <p:ph type="title"/>
          </p:nvPr>
        </p:nvSpPr>
        <p:spPr/>
        <p:txBody>
          <a:bodyPr>
            <a:normAutofit fontScale="90000"/>
          </a:bodyPr>
          <a:lstStyle/>
          <a:p>
            <a:r>
              <a:rPr lang="en-GB" b="1" dirty="0"/>
              <a:t>Strengths of Group Decision Making</a:t>
            </a:r>
          </a:p>
        </p:txBody>
      </p:sp>
      <p:sp>
        <p:nvSpPr>
          <p:cNvPr id="3" name="Content Placeholder 2">
            <a:extLst>
              <a:ext uri="{FF2B5EF4-FFF2-40B4-BE49-F238E27FC236}">
                <a16:creationId xmlns:a16="http://schemas.microsoft.com/office/drawing/2014/main" id="{39AA068E-F2AF-4913-BE32-AECD12BB0C0E}"/>
              </a:ext>
            </a:extLst>
          </p:cNvPr>
          <p:cNvSpPr>
            <a:spLocks noGrp="1"/>
          </p:cNvSpPr>
          <p:nvPr>
            <p:ph idx="1"/>
          </p:nvPr>
        </p:nvSpPr>
        <p:spPr/>
        <p:txBody>
          <a:bodyPr>
            <a:normAutofit fontScale="77500" lnSpcReduction="20000"/>
          </a:bodyPr>
          <a:lstStyle/>
          <a:p>
            <a:r>
              <a:rPr lang="en-GB" sz="2600" b="1" dirty="0"/>
              <a:t>Groups can often generate more complete information and knowledge</a:t>
            </a:r>
            <a:r>
              <a:rPr lang="en-GB" sz="2600" dirty="0"/>
              <a:t>. </a:t>
            </a:r>
          </a:p>
          <a:p>
            <a:pPr marL="0" indent="0">
              <a:buNone/>
            </a:pPr>
            <a:r>
              <a:rPr lang="en-GB" sz="2300" dirty="0"/>
              <a:t>By aggregating the resources of several individuals, groups bring more input into the decision process. </a:t>
            </a:r>
          </a:p>
          <a:p>
            <a:pPr marL="0" indent="0">
              <a:buNone/>
            </a:pPr>
            <a:endParaRPr lang="en-GB" dirty="0"/>
          </a:p>
          <a:p>
            <a:r>
              <a:rPr lang="en-GB" sz="2600" b="1" dirty="0"/>
              <a:t>Groups potentially offer increased diversity of views</a:t>
            </a:r>
            <a:r>
              <a:rPr lang="en-GB" sz="2600" dirty="0"/>
              <a:t>. </a:t>
            </a:r>
          </a:p>
          <a:p>
            <a:pPr marL="0" indent="0">
              <a:buNone/>
            </a:pPr>
            <a:r>
              <a:rPr lang="en-GB" sz="2300" dirty="0"/>
              <a:t>This opens up the opportunity to consider more approaches and alternatives. </a:t>
            </a:r>
          </a:p>
          <a:p>
            <a:pPr marL="0" indent="0">
              <a:buNone/>
            </a:pPr>
            <a:endParaRPr lang="en-GB" dirty="0"/>
          </a:p>
          <a:p>
            <a:r>
              <a:rPr lang="en-GB" sz="2600" b="1" dirty="0"/>
              <a:t>Group decisions can lead to increased acceptance of a solution. </a:t>
            </a:r>
          </a:p>
          <a:p>
            <a:pPr marL="0" indent="0">
              <a:buNone/>
            </a:pPr>
            <a:r>
              <a:rPr lang="en-GB" sz="2300" dirty="0"/>
              <a:t>Group members who participated in making a decision are more likely to enthusiastically support and encourage others to accept it.</a:t>
            </a:r>
          </a:p>
        </p:txBody>
      </p:sp>
    </p:spTree>
    <p:extLst>
      <p:ext uri="{BB962C8B-B14F-4D97-AF65-F5344CB8AC3E}">
        <p14:creationId xmlns:p14="http://schemas.microsoft.com/office/powerpoint/2010/main" val="180424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E8EF-D56C-4BE7-8FBC-DE7355F5A48F}"/>
              </a:ext>
            </a:extLst>
          </p:cNvPr>
          <p:cNvSpPr>
            <a:spLocks noGrp="1"/>
          </p:cNvSpPr>
          <p:nvPr>
            <p:ph type="title"/>
          </p:nvPr>
        </p:nvSpPr>
        <p:spPr/>
        <p:txBody>
          <a:bodyPr>
            <a:normAutofit fontScale="90000"/>
          </a:bodyPr>
          <a:lstStyle/>
          <a:p>
            <a:r>
              <a:rPr lang="en-GB" b="1" dirty="0"/>
              <a:t>Weaknesses of Group Decision Making</a:t>
            </a:r>
          </a:p>
        </p:txBody>
      </p:sp>
      <p:sp>
        <p:nvSpPr>
          <p:cNvPr id="3" name="Content Placeholder 2">
            <a:extLst>
              <a:ext uri="{FF2B5EF4-FFF2-40B4-BE49-F238E27FC236}">
                <a16:creationId xmlns:a16="http://schemas.microsoft.com/office/drawing/2014/main" id="{0E6B7C4E-695D-4BF7-AAB4-00469CC7F6D0}"/>
              </a:ext>
            </a:extLst>
          </p:cNvPr>
          <p:cNvSpPr>
            <a:spLocks noGrp="1"/>
          </p:cNvSpPr>
          <p:nvPr>
            <p:ph idx="1"/>
          </p:nvPr>
        </p:nvSpPr>
        <p:spPr>
          <a:xfrm>
            <a:off x="466644" y="1772816"/>
            <a:ext cx="8229600" cy="4099595"/>
          </a:xfrm>
        </p:spPr>
        <p:txBody>
          <a:bodyPr>
            <a:normAutofit fontScale="47500" lnSpcReduction="20000"/>
          </a:bodyPr>
          <a:lstStyle/>
          <a:p>
            <a:pPr algn="just"/>
            <a:r>
              <a:rPr lang="en-GB" sz="4200" b="1" dirty="0"/>
              <a:t>Group decisions can be time consuming</a:t>
            </a:r>
          </a:p>
          <a:p>
            <a:pPr marL="0" indent="0" algn="just">
              <a:buNone/>
            </a:pPr>
            <a:r>
              <a:rPr lang="en-GB" sz="4300" b="1" dirty="0"/>
              <a:t> </a:t>
            </a:r>
            <a:r>
              <a:rPr lang="en-GB" sz="3800" dirty="0"/>
              <a:t>Groups typically take more time to reach a solution. </a:t>
            </a:r>
          </a:p>
          <a:p>
            <a:pPr marL="0" indent="0" algn="just">
              <a:buNone/>
            </a:pPr>
            <a:endParaRPr lang="en-GB" sz="3300" dirty="0"/>
          </a:p>
          <a:p>
            <a:pPr algn="just"/>
            <a:r>
              <a:rPr lang="en-GB" sz="4200" b="1" dirty="0"/>
              <a:t>There can be pressures to conform. </a:t>
            </a:r>
          </a:p>
          <a:p>
            <a:pPr marL="0" indent="0" algn="just">
              <a:buNone/>
            </a:pPr>
            <a:r>
              <a:rPr lang="en-GB" sz="3800" dirty="0"/>
              <a:t>The desire by group members to be accepted and considered an asset to the group can squash any overt disagreement. </a:t>
            </a:r>
          </a:p>
          <a:p>
            <a:pPr marL="0" indent="0" algn="just">
              <a:buNone/>
            </a:pPr>
            <a:endParaRPr lang="en-GB" sz="3500" dirty="0"/>
          </a:p>
          <a:p>
            <a:pPr algn="just"/>
            <a:r>
              <a:rPr lang="en-GB" sz="4200" b="1" dirty="0"/>
              <a:t>Group discussion can be dominated by one or a few members</a:t>
            </a:r>
            <a:r>
              <a:rPr lang="en-GB" sz="4200" i="1" dirty="0"/>
              <a:t>.</a:t>
            </a:r>
          </a:p>
          <a:p>
            <a:pPr marL="0" indent="0" algn="just">
              <a:buNone/>
            </a:pPr>
            <a:r>
              <a:rPr lang="en-GB" sz="3800" i="1" dirty="0"/>
              <a:t> </a:t>
            </a:r>
            <a:r>
              <a:rPr lang="en-GB" sz="3800" dirty="0"/>
              <a:t>This can be due to dominant personalities, higher levels of knowledge or confidence or time in post. </a:t>
            </a:r>
          </a:p>
          <a:p>
            <a:pPr marL="0" indent="0" algn="just">
              <a:buNone/>
            </a:pPr>
            <a:endParaRPr lang="en-GB" sz="3500" dirty="0"/>
          </a:p>
          <a:p>
            <a:pPr algn="just"/>
            <a:r>
              <a:rPr lang="en-GB" sz="4200" b="1" dirty="0"/>
              <a:t>Group decisions suffer from ambiguous responsibility</a:t>
            </a:r>
            <a:r>
              <a:rPr lang="en-GB" sz="4200" i="1" dirty="0"/>
              <a:t>.</a:t>
            </a:r>
          </a:p>
          <a:p>
            <a:pPr marL="0" indent="0" algn="just">
              <a:buNone/>
            </a:pPr>
            <a:r>
              <a:rPr lang="en-GB" sz="3800" i="1" dirty="0"/>
              <a:t> </a:t>
            </a:r>
            <a:r>
              <a:rPr lang="en-GB" sz="3800" dirty="0"/>
              <a:t>In an individual decision, it’s clear who is accountable for the final outcome. In a group decision, the responsibility of any single member is diluted.</a:t>
            </a:r>
          </a:p>
        </p:txBody>
      </p:sp>
    </p:spTree>
    <p:extLst>
      <p:ext uri="{BB962C8B-B14F-4D97-AF65-F5344CB8AC3E}">
        <p14:creationId xmlns:p14="http://schemas.microsoft.com/office/powerpoint/2010/main" val="73726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17D95-FF9A-47E7-A56E-A6780C41409A}"/>
              </a:ext>
            </a:extLst>
          </p:cNvPr>
          <p:cNvSpPr>
            <a:spLocks noGrp="1"/>
          </p:cNvSpPr>
          <p:nvPr>
            <p:ph type="title"/>
          </p:nvPr>
        </p:nvSpPr>
        <p:spPr/>
        <p:txBody>
          <a:bodyPr>
            <a:noAutofit/>
          </a:bodyPr>
          <a:lstStyle/>
          <a:p>
            <a:r>
              <a:rPr lang="en-GB" sz="3600" b="1" dirty="0"/>
              <a:t>Activity 5 – Importance of team decision-making </a:t>
            </a:r>
          </a:p>
        </p:txBody>
      </p:sp>
      <p:sp>
        <p:nvSpPr>
          <p:cNvPr id="3" name="Content Placeholder 2">
            <a:extLst>
              <a:ext uri="{FF2B5EF4-FFF2-40B4-BE49-F238E27FC236}">
                <a16:creationId xmlns:a16="http://schemas.microsoft.com/office/drawing/2014/main" id="{04740276-054D-453B-9E4E-83CAA18BBF5D}"/>
              </a:ext>
            </a:extLst>
          </p:cNvPr>
          <p:cNvSpPr>
            <a:spLocks noGrp="1"/>
          </p:cNvSpPr>
          <p:nvPr>
            <p:ph idx="1"/>
          </p:nvPr>
        </p:nvSpPr>
        <p:spPr/>
        <p:txBody>
          <a:bodyPr>
            <a:normAutofit/>
          </a:bodyPr>
          <a:lstStyle/>
          <a:p>
            <a:endParaRPr lang="en-GB" dirty="0"/>
          </a:p>
          <a:p>
            <a:r>
              <a:rPr lang="en-GB" dirty="0"/>
              <a:t>Using the web browsers on your phones and laptops. Search for the importance of group/team decision-making </a:t>
            </a:r>
          </a:p>
          <a:p>
            <a:pPr marL="0" indent="0">
              <a:buNone/>
            </a:pPr>
            <a:endParaRPr lang="en-GB" dirty="0"/>
          </a:p>
          <a:p>
            <a:r>
              <a:rPr lang="en-GB" dirty="0"/>
              <a:t>Share your answers with the class.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5664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665E2-C8AC-4999-BF12-D3D0DA06E57B}"/>
              </a:ext>
            </a:extLst>
          </p:cNvPr>
          <p:cNvSpPr>
            <a:spLocks noGrp="1"/>
          </p:cNvSpPr>
          <p:nvPr>
            <p:ph type="title"/>
          </p:nvPr>
        </p:nvSpPr>
        <p:spPr>
          <a:xfrm>
            <a:off x="457200" y="274638"/>
            <a:ext cx="8229600" cy="490066"/>
          </a:xfrm>
        </p:spPr>
        <p:txBody>
          <a:bodyPr vert="horz" lIns="91440" tIns="45720" rIns="91440" bIns="45720" rtlCol="0" anchor="ctr">
            <a:noAutofit/>
          </a:bodyPr>
          <a:lstStyle/>
          <a:p>
            <a:r>
              <a:rPr lang="en-GB" sz="3600" b="1" dirty="0"/>
              <a:t>Importance of team decision-making</a:t>
            </a:r>
            <a:endParaRPr lang="en-GB" sz="3600" dirty="0"/>
          </a:p>
        </p:txBody>
      </p:sp>
      <p:pic>
        <p:nvPicPr>
          <p:cNvPr id="7" name="Online Media 6" descr="Making better decisions in groups">
            <a:hlinkClick r:id="" action="ppaction://media"/>
            <a:extLst>
              <a:ext uri="{FF2B5EF4-FFF2-40B4-BE49-F238E27FC236}">
                <a16:creationId xmlns:a16="http://schemas.microsoft.com/office/drawing/2014/main" id="{4204A1B2-6249-5041-AFD0-1FC06C53C3F5}"/>
              </a:ext>
            </a:extLst>
          </p:cNvPr>
          <p:cNvPicPr>
            <a:picLocks noRot="1" noChangeAspect="1"/>
          </p:cNvPicPr>
          <p:nvPr>
            <a:videoFile r:link="rId1"/>
          </p:nvPr>
        </p:nvPicPr>
        <p:blipFill>
          <a:blip r:embed="rId4"/>
          <a:stretch>
            <a:fillRect/>
          </a:stretch>
        </p:blipFill>
        <p:spPr>
          <a:xfrm>
            <a:off x="251520" y="1124744"/>
            <a:ext cx="8640960" cy="4608512"/>
          </a:xfrm>
          <a:prstGeom prst="rect">
            <a:avLst/>
          </a:prstGeom>
        </p:spPr>
      </p:pic>
      <p:sp>
        <p:nvSpPr>
          <p:cNvPr id="8" name="TextBox 7">
            <a:extLst>
              <a:ext uri="{FF2B5EF4-FFF2-40B4-BE49-F238E27FC236}">
                <a16:creationId xmlns:a16="http://schemas.microsoft.com/office/drawing/2014/main" id="{EFA74A33-629E-9143-BBEB-93AF99105DBC}"/>
              </a:ext>
            </a:extLst>
          </p:cNvPr>
          <p:cNvSpPr txBox="1"/>
          <p:nvPr/>
        </p:nvSpPr>
        <p:spPr>
          <a:xfrm>
            <a:off x="2123728" y="736093"/>
            <a:ext cx="5223289" cy="369332"/>
          </a:xfrm>
          <a:prstGeom prst="rect">
            <a:avLst/>
          </a:prstGeom>
          <a:noFill/>
        </p:spPr>
        <p:txBody>
          <a:bodyPr wrap="none" rtlCol="0">
            <a:spAutoFit/>
          </a:bodyPr>
          <a:lstStyle/>
          <a:p>
            <a:r>
              <a:rPr lang="en-US" dirty="0">
                <a:hlinkClick r:id="rId5"/>
              </a:rPr>
              <a:t>https://www.youtube.com/watch?v=ptOhoizsHaw</a:t>
            </a:r>
            <a:endParaRPr lang="en-US" dirty="0"/>
          </a:p>
        </p:txBody>
      </p:sp>
    </p:spTree>
    <p:extLst>
      <p:ext uri="{BB962C8B-B14F-4D97-AF65-F5344CB8AC3E}">
        <p14:creationId xmlns:p14="http://schemas.microsoft.com/office/powerpoint/2010/main" val="72181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58505-BEF7-2846-BB48-5A9EC39C5F87}"/>
              </a:ext>
            </a:extLst>
          </p:cNvPr>
          <p:cNvSpPr>
            <a:spLocks noGrp="1"/>
          </p:cNvSpPr>
          <p:nvPr>
            <p:ph type="title"/>
          </p:nvPr>
        </p:nvSpPr>
        <p:spPr>
          <a:xfrm>
            <a:off x="457200" y="274638"/>
            <a:ext cx="8229600" cy="1143000"/>
          </a:xfrm>
        </p:spPr>
        <p:txBody>
          <a:bodyPr anchor="ctr">
            <a:normAutofit/>
          </a:bodyPr>
          <a:lstStyle/>
          <a:p>
            <a:r>
              <a:rPr lang="en-US" b="1"/>
              <a:t>Managerial Implications</a:t>
            </a:r>
          </a:p>
        </p:txBody>
      </p:sp>
      <p:sp>
        <p:nvSpPr>
          <p:cNvPr id="3" name="Content Placeholder 2">
            <a:extLst>
              <a:ext uri="{FF2B5EF4-FFF2-40B4-BE49-F238E27FC236}">
                <a16:creationId xmlns:a16="http://schemas.microsoft.com/office/drawing/2014/main" id="{C4EC8211-987A-2B4A-840F-EDA97DA940B6}"/>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200" b="1"/>
              <a:t>Why are there implications?</a:t>
            </a:r>
          </a:p>
          <a:p>
            <a:pPr marL="0" indent="0">
              <a:lnSpc>
                <a:spcPct val="90000"/>
              </a:lnSpc>
              <a:buNone/>
            </a:pPr>
            <a:endParaRPr lang="en-GB" sz="2200" b="1"/>
          </a:p>
          <a:p>
            <a:pPr marL="0" indent="0">
              <a:lnSpc>
                <a:spcPct val="90000"/>
              </a:lnSpc>
              <a:buNone/>
            </a:pPr>
            <a:r>
              <a:rPr lang="en-GB" sz="2200"/>
              <a:t>The shift from working alone to working on teams requires manager, employees to cooperate with others, share information, confront differences, and sublimate personal interests for the greater good of the team</a:t>
            </a:r>
            <a:endParaRPr lang="en-US" sz="2200"/>
          </a:p>
        </p:txBody>
      </p:sp>
      <p:pic>
        <p:nvPicPr>
          <p:cNvPr id="6" name="Picture 5" descr="A picture containing text, indoor&#10;&#10;Description automatically generated">
            <a:extLst>
              <a:ext uri="{FF2B5EF4-FFF2-40B4-BE49-F238E27FC236}">
                <a16:creationId xmlns:a16="http://schemas.microsoft.com/office/drawing/2014/main" id="{BCECCDB7-08A6-B240-806B-91F772FD54D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1979281"/>
            <a:ext cx="4038600" cy="3230880"/>
          </a:xfrm>
          <a:prstGeom prst="rect">
            <a:avLst/>
          </a:prstGeom>
          <a:noFill/>
        </p:spPr>
      </p:pic>
      <p:sp>
        <p:nvSpPr>
          <p:cNvPr id="7" name="TextBox 6">
            <a:extLst>
              <a:ext uri="{FF2B5EF4-FFF2-40B4-BE49-F238E27FC236}">
                <a16:creationId xmlns:a16="http://schemas.microsoft.com/office/drawing/2014/main" id="{F593BDF1-4FD3-E64A-9B01-49CAF11A5E2D}"/>
              </a:ext>
            </a:extLst>
          </p:cNvPr>
          <p:cNvSpPr txBox="1"/>
          <p:nvPr/>
        </p:nvSpPr>
        <p:spPr>
          <a:xfrm>
            <a:off x="6014274" y="5010106"/>
            <a:ext cx="267252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dunechaser/25305569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406854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F6EBA-5AB8-2E4C-B84A-A5858542E0D5}"/>
              </a:ext>
            </a:extLst>
          </p:cNvPr>
          <p:cNvSpPr>
            <a:spLocks noGrp="1"/>
          </p:cNvSpPr>
          <p:nvPr>
            <p:ph type="title"/>
          </p:nvPr>
        </p:nvSpPr>
        <p:spPr>
          <a:xfrm>
            <a:off x="457200" y="274638"/>
            <a:ext cx="8229600" cy="850106"/>
          </a:xfrm>
        </p:spPr>
        <p:txBody>
          <a:bodyPr>
            <a:noAutofit/>
          </a:bodyPr>
          <a:lstStyle/>
          <a:p>
            <a:r>
              <a:rPr lang="en-US" sz="3200" b="1" dirty="0"/>
              <a:t>Decision-making implications for managers</a:t>
            </a:r>
          </a:p>
        </p:txBody>
      </p:sp>
      <p:sp>
        <p:nvSpPr>
          <p:cNvPr id="5" name="TextBox 4">
            <a:extLst>
              <a:ext uri="{FF2B5EF4-FFF2-40B4-BE49-F238E27FC236}">
                <a16:creationId xmlns:a16="http://schemas.microsoft.com/office/drawing/2014/main" id="{90BD38B1-E7A8-9D47-9BD2-558ECD3A7710}"/>
              </a:ext>
            </a:extLst>
          </p:cNvPr>
          <p:cNvSpPr txBox="1"/>
          <p:nvPr/>
        </p:nvSpPr>
        <p:spPr>
          <a:xfrm>
            <a:off x="647564" y="1412776"/>
            <a:ext cx="7848872" cy="4524315"/>
          </a:xfrm>
          <a:prstGeom prst="rect">
            <a:avLst/>
          </a:prstGeom>
          <a:noFill/>
        </p:spPr>
        <p:txBody>
          <a:bodyPr wrap="square" rtlCol="0">
            <a:spAutoFit/>
          </a:bodyPr>
          <a:lstStyle/>
          <a:p>
            <a:pPr algn="just"/>
            <a:r>
              <a:rPr lang="en-GB" dirty="0"/>
              <a:t>It is important to recognize that managers are continually making decisions, and that the quality of their decision-making has an impact—sometimes quite significant—on the effectiveness of the organization and its stakeholders. </a:t>
            </a:r>
            <a:r>
              <a:rPr lang="en-GB" b="1" dirty="0"/>
              <a:t>Stakeholders</a:t>
            </a:r>
            <a:r>
              <a:rPr lang="en-GB" dirty="0"/>
              <a:t> are all the individuals or groups that are affected by an organization (such as customers, employees, shareholders, etc.).</a:t>
            </a:r>
          </a:p>
          <a:p>
            <a:pPr algn="just"/>
            <a:endParaRPr lang="en-GB" dirty="0"/>
          </a:p>
          <a:p>
            <a:pPr algn="just"/>
            <a:r>
              <a:rPr lang="en-GB" b="1" dirty="0"/>
              <a:t>Some implications for managers – </a:t>
            </a:r>
          </a:p>
          <a:p>
            <a:pPr marL="342900" indent="-342900" algn="just">
              <a:buFont typeface="+mj-lt"/>
              <a:buAutoNum type="arabicPeriod"/>
            </a:pPr>
            <a:r>
              <a:rPr lang="en-GB" b="1" dirty="0"/>
              <a:t>Deciding When to Decide </a:t>
            </a:r>
            <a:r>
              <a:rPr lang="en-GB" dirty="0"/>
              <a:t>- While some decisions are simple, a manager’s decisions are often complex ones that involve a range of options and uncertain outcomes. When deciding among various options and uncertain outcomes, managers need to gather information, which leads them to another necessary decision: how much information is needed to make a good decision?</a:t>
            </a:r>
          </a:p>
          <a:p>
            <a:pPr marL="342900" indent="-342900" algn="just">
              <a:buFont typeface="+mj-lt"/>
              <a:buAutoNum type="arabicPeriod"/>
            </a:pPr>
            <a:endParaRPr lang="en-GB" b="1"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488167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C568-86B8-8F40-8CC6-A82896260240}"/>
              </a:ext>
            </a:extLst>
          </p:cNvPr>
          <p:cNvSpPr>
            <a:spLocks noGrp="1"/>
          </p:cNvSpPr>
          <p:nvPr>
            <p:ph type="title"/>
          </p:nvPr>
        </p:nvSpPr>
        <p:spPr>
          <a:xfrm>
            <a:off x="457200" y="274638"/>
            <a:ext cx="8229600" cy="490066"/>
          </a:xfrm>
        </p:spPr>
        <p:txBody>
          <a:bodyPr>
            <a:normAutofit fontScale="90000"/>
          </a:bodyPr>
          <a:lstStyle/>
          <a:p>
            <a:r>
              <a:rPr lang="en-US" sz="3600" b="1" dirty="0"/>
              <a:t>Implications cont’d</a:t>
            </a:r>
          </a:p>
        </p:txBody>
      </p:sp>
      <p:sp>
        <p:nvSpPr>
          <p:cNvPr id="5" name="TextBox 4">
            <a:extLst>
              <a:ext uri="{FF2B5EF4-FFF2-40B4-BE49-F238E27FC236}">
                <a16:creationId xmlns:a16="http://schemas.microsoft.com/office/drawing/2014/main" id="{ABBE7D05-8352-C54D-A7A6-296B595E70F4}"/>
              </a:ext>
            </a:extLst>
          </p:cNvPr>
          <p:cNvSpPr txBox="1"/>
          <p:nvPr/>
        </p:nvSpPr>
        <p:spPr>
          <a:xfrm>
            <a:off x="213570" y="908720"/>
            <a:ext cx="8466112" cy="4801314"/>
          </a:xfrm>
          <a:prstGeom prst="rect">
            <a:avLst/>
          </a:prstGeom>
          <a:noFill/>
        </p:spPr>
        <p:txBody>
          <a:bodyPr wrap="square" rtlCol="0">
            <a:spAutoFit/>
          </a:bodyPr>
          <a:lstStyle/>
          <a:p>
            <a:pPr algn="just"/>
            <a:r>
              <a:rPr lang="en-US" b="1" dirty="0"/>
              <a:t>2. </a:t>
            </a:r>
            <a:r>
              <a:rPr lang="en-GB" b="1" dirty="0"/>
              <a:t>What’s the Right (Correct) Answer? - </a:t>
            </a:r>
            <a:r>
              <a:rPr lang="en-GB" dirty="0"/>
              <a:t>It’s also worth noting that making decisions as a manager is not at all like taking a multiple-choice test: with a multiple-choice test there is always one right answer. This is rarely the case with management decisions. Sometimes a manager is choosing between multiple good options, and it’s not clear which will be the best. Other times there are multiple bad options, and the task is to minimize harm. Often there are individuals in the organization with competing interests, and the manager must make decisions knowing that someone will be upset no matter what decision is reached.</a:t>
            </a:r>
          </a:p>
          <a:p>
            <a:pPr algn="just"/>
            <a:endParaRPr lang="en-GB" b="1" dirty="0"/>
          </a:p>
          <a:p>
            <a:r>
              <a:rPr lang="en-GB" b="1" dirty="0"/>
              <a:t>3. What’s the Right (Ethical) Answer? - </a:t>
            </a:r>
            <a:r>
              <a:rPr lang="en-GB" dirty="0"/>
              <a:t>Sometimes managers are asked to make decisions that go beyond just upsetting someone—they may be asked to make decisions in which harm could be caused to others. These decisions have ethical or moral implications. Ethics and morals refer to our beliefs about what is right vs. wrong, good vs. evil, virtuous vs. corrupt. Implicitly, ethics and morals relate to our interactions with and impact on others—if we never had to interact with another creature, we would not have to think about how our behaviours affected other individuals or groups. </a:t>
            </a:r>
            <a:endParaRPr lang="en-US" dirty="0"/>
          </a:p>
        </p:txBody>
      </p:sp>
    </p:spTree>
    <p:extLst>
      <p:ext uri="{BB962C8B-B14F-4D97-AF65-F5344CB8AC3E}">
        <p14:creationId xmlns:p14="http://schemas.microsoft.com/office/powerpoint/2010/main" val="7558225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normAutofit fontScale="92500" lnSpcReduction="10000"/>
          </a:bodyPr>
          <a:lstStyle/>
          <a:p>
            <a:pPr marL="0" indent="0">
              <a:buNone/>
            </a:pPr>
            <a:r>
              <a:rPr lang="en-GB" dirty="0"/>
              <a:t>Can you explain;</a:t>
            </a:r>
          </a:p>
          <a:p>
            <a:pPr marL="514350" indent="-514350">
              <a:buFont typeface="+mj-lt"/>
              <a:buAutoNum type="arabicPeriod"/>
            </a:pPr>
            <a:r>
              <a:rPr lang="en-GB" dirty="0"/>
              <a:t>The group decision making techniques?</a:t>
            </a:r>
          </a:p>
          <a:p>
            <a:pPr marL="514350" indent="-514350">
              <a:buFont typeface="+mj-lt"/>
              <a:buAutoNum type="arabicPeriod"/>
            </a:pPr>
            <a:r>
              <a:rPr lang="en-GB" dirty="0"/>
              <a:t>What is groupthink?</a:t>
            </a:r>
          </a:p>
          <a:p>
            <a:pPr marL="514350" indent="-514350">
              <a:buFont typeface="+mj-lt"/>
              <a:buAutoNum type="arabicPeriod"/>
            </a:pPr>
            <a:r>
              <a:rPr lang="en-GB" dirty="0"/>
              <a:t>Can you identify the characteristics of effective teams?</a:t>
            </a:r>
          </a:p>
          <a:p>
            <a:pPr marL="0" indent="0">
              <a:buNone/>
            </a:pPr>
            <a:endParaRPr lang="en-GB" dirty="0"/>
          </a:p>
          <a:p>
            <a:pPr marL="0" indent="0" algn="ctr">
              <a:buNone/>
            </a:pPr>
            <a:r>
              <a:rPr lang="en-GB" sz="4800" dirty="0"/>
              <a:t>Questions &amp; Answers</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6732240" y="716832"/>
            <a:ext cx="2178242" cy="1584176"/>
          </a:xfrm>
          <a:prstGeom prst="rect">
            <a:avLst/>
          </a:prstGeom>
        </p:spPr>
      </p:pic>
    </p:spTree>
    <p:extLst>
      <p:ext uri="{BB962C8B-B14F-4D97-AF65-F5344CB8AC3E}">
        <p14:creationId xmlns:p14="http://schemas.microsoft.com/office/powerpoint/2010/main" val="305804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par>
                          <p:cTn id="19" fill="hold">
                            <p:stCondLst>
                              <p:cond delay="0"/>
                            </p:stCondLst>
                            <p:childTnLst>
                              <p:par>
                                <p:cTn id="20" presetID="31" presetClass="entr" presetSubtype="0" fill="hold" nodeType="afterEffect">
                                  <p:stCondLst>
                                    <p:cond delay="500"/>
                                  </p:stCondLst>
                                  <p:childTnLst>
                                    <p:set>
                                      <p:cBhvr>
                                        <p:cTn id="21" dur="1" fill="hold">
                                          <p:stCondLst>
                                            <p:cond delay="0"/>
                                          </p:stCondLst>
                                        </p:cTn>
                                        <p:tgtEl>
                                          <p:spTgt spid="4"/>
                                        </p:tgtEl>
                                        <p:attrNameLst>
                                          <p:attrName>style.visibility</p:attrName>
                                        </p:attrNameLst>
                                      </p:cBhvr>
                                      <p:to>
                                        <p:strVal val="visible"/>
                                      </p:to>
                                    </p:set>
                                    <p:anim calcmode="lin" valueType="num">
                                      <p:cBhvr>
                                        <p:cTn id="22" dur="1000" fill="hold"/>
                                        <p:tgtEl>
                                          <p:spTgt spid="4"/>
                                        </p:tgtEl>
                                        <p:attrNameLst>
                                          <p:attrName>ppt_w</p:attrName>
                                        </p:attrNameLst>
                                      </p:cBhvr>
                                      <p:tavLst>
                                        <p:tav tm="0">
                                          <p:val>
                                            <p:fltVal val="0"/>
                                          </p:val>
                                        </p:tav>
                                        <p:tav tm="100000">
                                          <p:val>
                                            <p:strVal val="#ppt_w"/>
                                          </p:val>
                                        </p:tav>
                                      </p:tavLst>
                                    </p:anim>
                                    <p:anim calcmode="lin" valueType="num">
                                      <p:cBhvr>
                                        <p:cTn id="23" dur="1000" fill="hold"/>
                                        <p:tgtEl>
                                          <p:spTgt spid="4"/>
                                        </p:tgtEl>
                                        <p:attrNameLst>
                                          <p:attrName>ppt_h</p:attrName>
                                        </p:attrNameLst>
                                      </p:cBhvr>
                                      <p:tavLst>
                                        <p:tav tm="0">
                                          <p:val>
                                            <p:fltVal val="0"/>
                                          </p:val>
                                        </p:tav>
                                        <p:tav tm="100000">
                                          <p:val>
                                            <p:strVal val="#ppt_h"/>
                                          </p:val>
                                        </p:tav>
                                      </p:tavLst>
                                    </p:anim>
                                    <p:anim calcmode="lin" valueType="num">
                                      <p:cBhvr>
                                        <p:cTn id="24" dur="1000" fill="hold"/>
                                        <p:tgtEl>
                                          <p:spTgt spid="4"/>
                                        </p:tgtEl>
                                        <p:attrNameLst>
                                          <p:attrName>style.rotation</p:attrName>
                                        </p:attrNameLst>
                                      </p:cBhvr>
                                      <p:tavLst>
                                        <p:tav tm="0">
                                          <p:val>
                                            <p:fltVal val="90"/>
                                          </p:val>
                                        </p:tav>
                                        <p:tav tm="100000">
                                          <p:val>
                                            <p:fltVal val="0"/>
                                          </p:val>
                                        </p:tav>
                                      </p:tavLst>
                                    </p:anim>
                                    <p:animEffect transition="in" filter="fade">
                                      <p:cBhvr>
                                        <p:cTn id="25" dur="10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3B14-D7DC-47F5-BB1A-80549CA33EAE}"/>
              </a:ext>
            </a:extLst>
          </p:cNvPr>
          <p:cNvSpPr>
            <a:spLocks noGrp="1"/>
          </p:cNvSpPr>
          <p:nvPr>
            <p:ph type="title"/>
          </p:nvPr>
        </p:nvSpPr>
        <p:spPr/>
        <p:txBody>
          <a:bodyPr/>
          <a:lstStyle/>
          <a:p>
            <a:r>
              <a:rPr lang="en-GB" b="1" dirty="0"/>
              <a:t>Home Task </a:t>
            </a:r>
          </a:p>
        </p:txBody>
      </p:sp>
      <p:sp>
        <p:nvSpPr>
          <p:cNvPr id="3" name="Content Placeholder 2">
            <a:extLst>
              <a:ext uri="{FF2B5EF4-FFF2-40B4-BE49-F238E27FC236}">
                <a16:creationId xmlns:a16="http://schemas.microsoft.com/office/drawing/2014/main" id="{6D207A35-EE99-4715-AAED-58A593DEC2E6}"/>
              </a:ext>
            </a:extLst>
          </p:cNvPr>
          <p:cNvSpPr>
            <a:spLocks noGrp="1"/>
          </p:cNvSpPr>
          <p:nvPr>
            <p:ph idx="1"/>
          </p:nvPr>
        </p:nvSpPr>
        <p:spPr/>
        <p:txBody>
          <a:bodyPr/>
          <a:lstStyle/>
          <a:p>
            <a:r>
              <a:rPr lang="en-GB" dirty="0"/>
              <a:t>Please complete the quiz – Teamwork on Moodle week 4. </a:t>
            </a:r>
          </a:p>
          <a:p>
            <a:endParaRPr lang="en-GB" dirty="0"/>
          </a:p>
          <a:p>
            <a:pPr marL="0" indent="0">
              <a:buNone/>
            </a:pPr>
            <a:endParaRPr lang="en-GB" dirty="0"/>
          </a:p>
          <a:p>
            <a:r>
              <a:rPr lang="en-GB" dirty="0"/>
              <a:t>This will help you to identify areas which need additional revision. </a:t>
            </a:r>
          </a:p>
        </p:txBody>
      </p:sp>
    </p:spTree>
    <p:extLst>
      <p:ext uri="{BB962C8B-B14F-4D97-AF65-F5344CB8AC3E}">
        <p14:creationId xmlns:p14="http://schemas.microsoft.com/office/powerpoint/2010/main" val="29165264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endParaRPr lang="en-GB" dirty="0"/>
          </a:p>
          <a:p>
            <a:pPr marL="0" indent="0">
              <a:buNone/>
            </a:pPr>
            <a:r>
              <a:rPr lang="en-GB" dirty="0"/>
              <a:t>Workshop</a:t>
            </a:r>
          </a:p>
        </p:txBody>
      </p:sp>
    </p:spTree>
    <p:extLst>
      <p:ext uri="{BB962C8B-B14F-4D97-AF65-F5344CB8AC3E}">
        <p14:creationId xmlns:p14="http://schemas.microsoft.com/office/powerpoint/2010/main" val="31558828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45F37-1CC5-4656-9AAA-D935585A5CD7}"/>
              </a:ext>
            </a:extLst>
          </p:cNvPr>
          <p:cNvSpPr>
            <a:spLocks noGrp="1"/>
          </p:cNvSpPr>
          <p:nvPr>
            <p:ph type="title"/>
          </p:nvPr>
        </p:nvSpPr>
        <p:spPr>
          <a:xfrm>
            <a:off x="390364" y="188640"/>
            <a:ext cx="8229600" cy="652934"/>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CC2FBE9B-627C-4619-8789-C312A63BCA0D}"/>
              </a:ext>
            </a:extLst>
          </p:cNvPr>
          <p:cNvSpPr>
            <a:spLocks noGrp="1"/>
          </p:cNvSpPr>
          <p:nvPr>
            <p:ph idx="1"/>
          </p:nvPr>
        </p:nvSpPr>
        <p:spPr>
          <a:xfrm>
            <a:off x="390364" y="841574"/>
            <a:ext cx="8296436" cy="4891681"/>
          </a:xfrm>
        </p:spPr>
        <p:txBody>
          <a:bodyPr>
            <a:noAutofit/>
          </a:bodyPr>
          <a:lstStyle/>
          <a:p>
            <a:pPr marL="0" indent="0">
              <a:buNone/>
            </a:pPr>
            <a:r>
              <a:rPr lang="en-GB" sz="1200" dirty="0"/>
              <a:t>Human Dimensions, (2019), </a:t>
            </a:r>
            <a:r>
              <a:rPr lang="en-GB" sz="1200" i="1" dirty="0"/>
              <a:t>Groupthink, That’s just the way we do it</a:t>
            </a:r>
            <a:r>
              <a:rPr lang="en-GB" sz="1200" dirty="0"/>
              <a:t>,[video] </a:t>
            </a:r>
            <a:r>
              <a:rPr lang="en-GB" sz="1200" dirty="0" err="1"/>
              <a:t>Available:</a:t>
            </a:r>
            <a:r>
              <a:rPr lang="en-GB" sz="1200" dirty="0" err="1">
                <a:hlinkClick r:id="rId2"/>
              </a:rPr>
              <a:t>https</a:t>
            </a:r>
            <a:r>
              <a:rPr lang="en-GB" sz="1200" dirty="0">
                <a:hlinkClick r:id="rId2"/>
              </a:rPr>
              <a:t>://www.youtube.com/watch?v=jwHfmlbJX5Q</a:t>
            </a:r>
            <a:r>
              <a:rPr lang="en-GB" sz="1200" dirty="0"/>
              <a:t> (Accessed: 27 June2020).</a:t>
            </a:r>
          </a:p>
          <a:p>
            <a:pPr marL="0" indent="0">
              <a:buNone/>
            </a:pPr>
            <a:r>
              <a:rPr lang="en-GB" sz="1200" dirty="0"/>
              <a:t>Hodson, C., (2001), </a:t>
            </a:r>
            <a:r>
              <a:rPr lang="en-GB" sz="1200" i="1" dirty="0"/>
              <a:t>Psychology and work</a:t>
            </a:r>
            <a:r>
              <a:rPr lang="en-GB" sz="1200" dirty="0"/>
              <a:t>, Hove, England: Routledge.</a:t>
            </a:r>
          </a:p>
          <a:p>
            <a:pPr marL="0" indent="0">
              <a:buNone/>
            </a:pPr>
            <a:endParaRPr lang="en-GB" sz="1200" dirty="0"/>
          </a:p>
          <a:p>
            <a:pPr marL="0" indent="0">
              <a:buNone/>
            </a:pPr>
            <a:r>
              <a:rPr lang="en-GB" sz="1200" dirty="0"/>
              <a:t>Janis, I. L. (1982) </a:t>
            </a:r>
            <a:r>
              <a:rPr lang="en-GB" sz="1200" i="1" dirty="0"/>
              <a:t>Groupthink : psychological studies of policy decisions and </a:t>
            </a:r>
            <a:r>
              <a:rPr lang="en-GB" sz="1200" i="1" dirty="0" err="1"/>
              <a:t>fiascoes</a:t>
            </a:r>
            <a:r>
              <a:rPr lang="en-GB" sz="1200" dirty="0"/>
              <a:t>. 2nd </a:t>
            </a:r>
            <a:r>
              <a:rPr lang="en-GB" sz="1200" dirty="0" err="1"/>
              <a:t>edn</a:t>
            </a:r>
            <a:r>
              <a:rPr lang="en-GB" sz="1200" dirty="0"/>
              <a:t>. Boston: Houghton Mifflin. </a:t>
            </a:r>
          </a:p>
          <a:p>
            <a:pPr marL="0" indent="0">
              <a:buNone/>
            </a:pPr>
            <a:endParaRPr lang="en-GB" sz="1200" dirty="0"/>
          </a:p>
          <a:p>
            <a:pPr marL="0" indent="0">
              <a:buNone/>
            </a:pPr>
            <a:r>
              <a:rPr lang="en-GB" sz="1200" dirty="0" err="1"/>
              <a:t>Kaba</a:t>
            </a:r>
            <a:r>
              <a:rPr lang="en-GB" sz="1200" dirty="0"/>
              <a:t>, A. </a:t>
            </a:r>
            <a:r>
              <a:rPr lang="en-GB" sz="1200" i="1" dirty="0"/>
              <a:t>et al.</a:t>
            </a:r>
            <a:r>
              <a:rPr lang="en-GB" sz="1200" dirty="0"/>
              <a:t> (2016) ‘Are we at risk of groupthink in our approach to teamwork interventions in health care?’, </a:t>
            </a:r>
            <a:r>
              <a:rPr lang="en-GB" sz="1200" i="1" dirty="0"/>
              <a:t>Medical education</a:t>
            </a:r>
            <a:r>
              <a:rPr lang="en-GB" sz="1200" dirty="0"/>
              <a:t>, 50(4), pp. 400–408.</a:t>
            </a:r>
          </a:p>
          <a:p>
            <a:pPr marL="0" indent="0">
              <a:buNone/>
            </a:pPr>
            <a:endParaRPr lang="en-GB" sz="1200" dirty="0"/>
          </a:p>
          <a:p>
            <a:pPr marL="0" indent="0">
              <a:buNone/>
            </a:pPr>
            <a:r>
              <a:rPr lang="en-GB" sz="1200" dirty="0" err="1"/>
              <a:t>Kinecticstreaming</a:t>
            </a:r>
            <a:r>
              <a:rPr lang="en-GB" sz="1200" dirty="0"/>
              <a:t>, (2013), Teamwork-in-healthcare 11330 building effective teams 12531, [video], Available at: </a:t>
            </a:r>
            <a:r>
              <a:rPr lang="en-GB" sz="1200" dirty="0">
                <a:hlinkClick r:id="rId3"/>
              </a:rPr>
              <a:t>https://www.youtube.com/watch?v=tayu95atBP0</a:t>
            </a:r>
            <a:r>
              <a:rPr lang="en-GB" sz="1200" dirty="0"/>
              <a:t> (Accessed: 27 June 2020). </a:t>
            </a:r>
          </a:p>
          <a:p>
            <a:pPr marL="0" indent="0">
              <a:buNone/>
            </a:pPr>
            <a:endParaRPr lang="en-GB" sz="1200" dirty="0"/>
          </a:p>
          <a:p>
            <a:pPr marL="0" indent="0">
              <a:buNone/>
            </a:pPr>
            <a:r>
              <a:rPr lang="en-GB" sz="1200" dirty="0"/>
              <a:t>O’Sullivan, T. (2011) </a:t>
            </a:r>
            <a:r>
              <a:rPr lang="en-GB" sz="1200" i="1" dirty="0"/>
              <a:t>Decision making in social work</a:t>
            </a:r>
            <a:r>
              <a:rPr lang="en-GB" sz="1200" dirty="0"/>
              <a:t>. Second edition. London: Palgrave Macmillan. (Practical Social Work Series)</a:t>
            </a:r>
          </a:p>
          <a:p>
            <a:pPr marL="0" indent="0">
              <a:buNone/>
            </a:pPr>
            <a:endParaRPr lang="en-GB" sz="1200" dirty="0"/>
          </a:p>
          <a:p>
            <a:pPr marL="0" indent="0">
              <a:buNone/>
            </a:pPr>
            <a:r>
              <a:rPr lang="en-GB" sz="1200" dirty="0" err="1"/>
              <a:t>Rouwette</a:t>
            </a:r>
            <a:r>
              <a:rPr lang="en-GB" sz="1200" dirty="0"/>
              <a:t>, E.A.J.A. and Franco, A. (2024) </a:t>
            </a:r>
            <a:r>
              <a:rPr lang="en-GB" sz="1200" i="1" dirty="0"/>
              <a:t>Engaged Decision Making : From Team Knowledge to Team Decisions</a:t>
            </a:r>
            <a:r>
              <a:rPr lang="en-GB" sz="1200" dirty="0"/>
              <a:t>. New York, NY: Routledge. </a:t>
            </a:r>
            <a:r>
              <a:rPr lang="en-GB" sz="1200"/>
              <a:t>Available at: </a:t>
            </a:r>
            <a:r>
              <a:rPr lang="en-GB" sz="1200">
                <a:hlinkClick r:id="rId4"/>
              </a:rPr>
              <a:t>https://doi.org/10.4324/9781003404200</a:t>
            </a:r>
            <a:r>
              <a:rPr lang="en-GB" sz="1200"/>
              <a:t>.</a:t>
            </a:r>
          </a:p>
          <a:p>
            <a:pPr marL="0" indent="0">
              <a:buNone/>
            </a:pPr>
            <a:endParaRPr lang="en-GB" sz="1200" dirty="0"/>
          </a:p>
          <a:p>
            <a:pPr marL="0" indent="0">
              <a:buNone/>
            </a:pPr>
            <a:r>
              <a:rPr lang="en-GB" sz="1200" dirty="0" err="1"/>
              <a:t>Vahedian-Shahroodi</a:t>
            </a:r>
            <a:r>
              <a:rPr lang="en-GB" sz="1200" dirty="0"/>
              <a:t> M., </a:t>
            </a:r>
            <a:r>
              <a:rPr lang="en-GB" sz="1200" dirty="0" err="1"/>
              <a:t>Mansourzadeh</a:t>
            </a:r>
            <a:r>
              <a:rPr lang="en-GB" sz="1200" dirty="0"/>
              <a:t> A., Shariat </a:t>
            </a:r>
            <a:r>
              <a:rPr lang="en-GB" sz="1200" dirty="0" err="1"/>
              <a:t>Moghani</a:t>
            </a:r>
            <a:r>
              <a:rPr lang="en-GB" sz="1200" dirty="0"/>
              <a:t> S., Saeidi M. (2023). 'Using the Nominal Group Technique in Group Decision-Making: A Review', Medical Education Bulletin, 4(4), pp. 837-845. </a:t>
            </a:r>
            <a:r>
              <a:rPr lang="en-GB" sz="1200" dirty="0" err="1"/>
              <a:t>doi</a:t>
            </a:r>
            <a:r>
              <a:rPr lang="en-GB" sz="1200" dirty="0"/>
              <a:t>: 10.22034/meb.2024.434656.1090</a:t>
            </a:r>
          </a:p>
          <a:p>
            <a:pPr marL="0" indent="0">
              <a:buNone/>
            </a:pPr>
            <a:endParaRPr lang="en-GB" sz="1200" dirty="0"/>
          </a:p>
          <a:p>
            <a:pPr marL="0" indent="0">
              <a:buNone/>
            </a:pPr>
            <a:r>
              <a:rPr lang="en-GB" sz="1200" dirty="0"/>
              <a:t>Wikipedia, (2020), Cabinet Office Briefing Rooms, </a:t>
            </a:r>
            <a:r>
              <a:rPr lang="en-GB" sz="1200" dirty="0" err="1"/>
              <a:t>Available:</a:t>
            </a:r>
            <a:r>
              <a:rPr lang="en-GB" sz="1200" dirty="0" err="1">
                <a:hlinkClick r:id="rId5"/>
              </a:rPr>
              <a:t>https</a:t>
            </a:r>
            <a:r>
              <a:rPr lang="en-GB" sz="1200" dirty="0">
                <a:hlinkClick r:id="rId5"/>
              </a:rPr>
              <a:t>://en.wikipedia.org/wiki/</a:t>
            </a:r>
            <a:r>
              <a:rPr lang="en-GB" sz="1200" dirty="0" err="1">
                <a:hlinkClick r:id="rId5"/>
              </a:rPr>
              <a:t>Cabinet_Office_Briefing_Rooms</a:t>
            </a:r>
            <a:r>
              <a:rPr lang="en-GB" sz="1200" dirty="0"/>
              <a:t> [accessed 27/06/2020] </a:t>
            </a:r>
          </a:p>
          <a:p>
            <a:endParaRPr lang="en-GB" sz="1600" dirty="0"/>
          </a:p>
          <a:p>
            <a:endParaRPr lang="en-GB" sz="1600" dirty="0"/>
          </a:p>
        </p:txBody>
      </p:sp>
    </p:spTree>
    <p:extLst>
      <p:ext uri="{BB962C8B-B14F-4D97-AF65-F5344CB8AC3E}">
        <p14:creationId xmlns:p14="http://schemas.microsoft.com/office/powerpoint/2010/main" val="36759943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A0C572-12CD-4983-B493-0C046FD3354B}">
  <ds:schemaRefs>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2613</Words>
  <Application>Microsoft Office PowerPoint</Application>
  <PresentationFormat>On-screen Show (4:3)</PresentationFormat>
  <Paragraphs>191</Paragraphs>
  <Slides>29</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Myriad Pro</vt:lpstr>
      <vt:lpstr>Arial</vt:lpstr>
      <vt:lpstr>Calibri</vt:lpstr>
      <vt:lpstr>Times New Roman</vt:lpstr>
      <vt:lpstr>20140311PresentationUWTSDTemplate</vt:lpstr>
      <vt:lpstr>Certificate of Higher Education in Skills for the Workplace   Effective Team Working &amp; Communications (LCLM4003) Group Decision Making</vt:lpstr>
      <vt:lpstr>PowerPoint Presentation</vt:lpstr>
      <vt:lpstr>Today we will…..</vt:lpstr>
      <vt:lpstr>Group decision making </vt:lpstr>
      <vt:lpstr>Group decision Making Techniques</vt:lpstr>
      <vt:lpstr>Nominal Group Technique</vt:lpstr>
      <vt:lpstr>Activity 1  Nominal decision making </vt:lpstr>
      <vt:lpstr>Delphi Technique </vt:lpstr>
      <vt:lpstr>Delphi Technique </vt:lpstr>
      <vt:lpstr>Brainstorming </vt:lpstr>
      <vt:lpstr>Dialectic Decisions Method </vt:lpstr>
      <vt:lpstr>Dialectic decision making</vt:lpstr>
      <vt:lpstr>Activity 2 – Advantages &amp; Disadvantages of each decision-making technique</vt:lpstr>
      <vt:lpstr>Activity 3 – Burberry burns bags, clothes and perfume worth millions </vt:lpstr>
      <vt:lpstr>Burberry burns bags, clothes and perfume worth millions </vt:lpstr>
      <vt:lpstr>Groupthink</vt:lpstr>
      <vt:lpstr>Activity 4 – Groupthink  15 minutes </vt:lpstr>
      <vt:lpstr>PowerPoint Presentation</vt:lpstr>
      <vt:lpstr>Strengths of Group Decision Making</vt:lpstr>
      <vt:lpstr>Weaknesses of Group Decision Making</vt:lpstr>
      <vt:lpstr>Activity 5 – Importance of team decision-making </vt:lpstr>
      <vt:lpstr>Importance of team decision-making</vt:lpstr>
      <vt:lpstr>Managerial Implications</vt:lpstr>
      <vt:lpstr>Decision-making implications for managers</vt:lpstr>
      <vt:lpstr>Implications cont’d</vt:lpstr>
      <vt:lpstr>Summary</vt:lpstr>
      <vt:lpstr>Home Task </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Group Decision Making</dc:title>
  <dc:creator>Rebecca Stewart</dc:creator>
  <cp:lastModifiedBy>Fatima Hashmi</cp:lastModifiedBy>
  <cp:revision>24</cp:revision>
  <dcterms:created xsi:type="dcterms:W3CDTF">2020-06-27T23:22:49Z</dcterms:created>
  <dcterms:modified xsi:type="dcterms:W3CDTF">2026-10-04T19:31:07Z</dcterms:modified>
</cp:coreProperties>
</file>