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9" r:id="rId1"/>
  </p:sldMasterIdLst>
  <p:notesMasterIdLst>
    <p:notesMasterId r:id="rId13"/>
  </p:notesMasterIdLst>
  <p:sldIdLst>
    <p:sldId id="256" r:id="rId2"/>
    <p:sldId id="269" r:id="rId3"/>
    <p:sldId id="263" r:id="rId4"/>
    <p:sldId id="257" r:id="rId5"/>
    <p:sldId id="260" r:id="rId6"/>
    <p:sldId id="261" r:id="rId7"/>
    <p:sldId id="262" r:id="rId8"/>
    <p:sldId id="266" r:id="rId9"/>
    <p:sldId id="267" r:id="rId10"/>
    <p:sldId id="264" r:id="rId11"/>
    <p:sldId id="270"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85" autoAdjust="0"/>
    <p:restoredTop sz="95625" autoAdjust="0"/>
  </p:normalViewPr>
  <p:slideViewPr>
    <p:cSldViewPr snapToGrid="0">
      <p:cViewPr varScale="1">
        <p:scale>
          <a:sx n="85" d="100"/>
          <a:sy n="85" d="100"/>
        </p:scale>
        <p:origin x="30" y="198"/>
      </p:cViewPr>
      <p:guideLst/>
    </p:cSldViewPr>
  </p:slideViewPr>
  <p:outlineViewPr>
    <p:cViewPr>
      <p:scale>
        <a:sx n="33" d="100"/>
        <a:sy n="33" d="100"/>
      </p:scale>
      <p:origin x="0" y="-3249"/>
    </p:cViewPr>
  </p:outlineViewPr>
  <p:notesTextViewPr>
    <p:cViewPr>
      <p:scale>
        <a:sx n="1" d="1"/>
        <a:sy n="1" d="1"/>
      </p:scale>
      <p:origin x="0" y="0"/>
    </p:cViewPr>
  </p:notesTextViewPr>
  <p:sorterViewPr>
    <p:cViewPr>
      <p:scale>
        <a:sx n="100" d="100"/>
        <a:sy n="100" d="100"/>
      </p:scale>
      <p:origin x="0" y="-7041"/>
    </p:cViewPr>
  </p:sorterViewPr>
  <p:notesViewPr>
    <p:cSldViewPr snapToGrid="0">
      <p:cViewPr>
        <p:scale>
          <a:sx n="100" d="100"/>
          <a:sy n="100" d="100"/>
        </p:scale>
        <p:origin x="1893" y="-140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ine Neshava" userId="e387f2f51f4e1f37" providerId="LiveId" clId="{E7E06012-E510-4169-AAE9-A1DA11BFB132}"/>
    <pc:docChg chg="custSel addSld modSld sldOrd">
      <pc:chgData name="Pauline Neshava" userId="e387f2f51f4e1f37" providerId="LiveId" clId="{E7E06012-E510-4169-AAE9-A1DA11BFB132}" dt="2021-11-29T01:20:01.054" v="1814" actId="20577"/>
      <pc:docMkLst>
        <pc:docMk/>
      </pc:docMkLst>
      <pc:sldChg chg="ord">
        <pc:chgData name="Pauline Neshava" userId="e387f2f51f4e1f37" providerId="LiveId" clId="{E7E06012-E510-4169-AAE9-A1DA11BFB132}" dt="2021-11-29T01:11:05.677" v="782"/>
        <pc:sldMkLst>
          <pc:docMk/>
          <pc:sldMk cId="2984937845" sldId="264"/>
        </pc:sldMkLst>
      </pc:sldChg>
      <pc:sldChg chg="modSp">
        <pc:chgData name="Pauline Neshava" userId="e387f2f51f4e1f37" providerId="LiveId" clId="{E7E06012-E510-4169-AAE9-A1DA11BFB132}" dt="2021-11-29T01:05:51.053" v="779" actId="20577"/>
        <pc:sldMkLst>
          <pc:docMk/>
          <pc:sldMk cId="624535567" sldId="267"/>
        </pc:sldMkLst>
        <pc:spChg chg="mod">
          <ac:chgData name="Pauline Neshava" userId="e387f2f51f4e1f37" providerId="LiveId" clId="{E7E06012-E510-4169-AAE9-A1DA11BFB132}" dt="2021-11-29T01:05:51.053" v="779" actId="20577"/>
          <ac:spMkLst>
            <pc:docMk/>
            <pc:sldMk cId="624535567" sldId="267"/>
            <ac:spMk id="3" creationId="{EABFEA38-C375-41A9-B391-64E7C0660C64}"/>
          </ac:spMkLst>
        </pc:spChg>
      </pc:sldChg>
      <pc:sldChg chg="modSp new mod">
        <pc:chgData name="Pauline Neshava" userId="e387f2f51f4e1f37" providerId="LiveId" clId="{E7E06012-E510-4169-AAE9-A1DA11BFB132}" dt="2021-11-29T01:19:02.698" v="1798" actId="5793"/>
        <pc:sldMkLst>
          <pc:docMk/>
          <pc:sldMk cId="2056817118" sldId="268"/>
        </pc:sldMkLst>
        <pc:spChg chg="mod">
          <ac:chgData name="Pauline Neshava" userId="e387f2f51f4e1f37" providerId="LiveId" clId="{E7E06012-E510-4169-AAE9-A1DA11BFB132}" dt="2021-11-29T01:18:28.579" v="1692" actId="20577"/>
          <ac:spMkLst>
            <pc:docMk/>
            <pc:sldMk cId="2056817118" sldId="268"/>
            <ac:spMk id="2" creationId="{5DA9B5C9-C438-4137-BEA4-B7A1B3DB9B29}"/>
          </ac:spMkLst>
        </pc:spChg>
        <pc:spChg chg="mod">
          <ac:chgData name="Pauline Neshava" userId="e387f2f51f4e1f37" providerId="LiveId" clId="{E7E06012-E510-4169-AAE9-A1DA11BFB132}" dt="2021-11-29T01:19:02.698" v="1798" actId="5793"/>
          <ac:spMkLst>
            <pc:docMk/>
            <pc:sldMk cId="2056817118" sldId="268"/>
            <ac:spMk id="3" creationId="{11F103FA-A3C8-4DE4-9085-C7269FEBBF23}"/>
          </ac:spMkLst>
        </pc:spChg>
      </pc:sldChg>
      <pc:sldChg chg="modSp new mod">
        <pc:chgData name="Pauline Neshava" userId="e387f2f51f4e1f37" providerId="LiveId" clId="{E7E06012-E510-4169-AAE9-A1DA11BFB132}" dt="2021-11-29T01:17:45.927" v="1672" actId="20577"/>
        <pc:sldMkLst>
          <pc:docMk/>
          <pc:sldMk cId="3523330327" sldId="269"/>
        </pc:sldMkLst>
        <pc:spChg chg="mod">
          <ac:chgData name="Pauline Neshava" userId="e387f2f51f4e1f37" providerId="LiveId" clId="{E7E06012-E510-4169-AAE9-A1DA11BFB132}" dt="2021-11-29T01:12:06.474" v="799" actId="20577"/>
          <ac:spMkLst>
            <pc:docMk/>
            <pc:sldMk cId="3523330327" sldId="269"/>
            <ac:spMk id="2" creationId="{B884BBB8-3E3C-4F04-BB56-113EE6887022}"/>
          </ac:spMkLst>
        </pc:spChg>
        <pc:spChg chg="mod">
          <ac:chgData name="Pauline Neshava" userId="e387f2f51f4e1f37" providerId="LiveId" clId="{E7E06012-E510-4169-AAE9-A1DA11BFB132}" dt="2021-11-29T01:17:45.927" v="1672" actId="20577"/>
          <ac:spMkLst>
            <pc:docMk/>
            <pc:sldMk cId="3523330327" sldId="269"/>
            <ac:spMk id="3" creationId="{8C0AC138-97F4-46AA-B22D-24B0520CAC55}"/>
          </ac:spMkLst>
        </pc:spChg>
      </pc:sldChg>
      <pc:sldChg chg="modSp new mod">
        <pc:chgData name="Pauline Neshava" userId="e387f2f51f4e1f37" providerId="LiveId" clId="{E7E06012-E510-4169-AAE9-A1DA11BFB132}" dt="2021-11-29T01:20:01.054" v="1814" actId="20577"/>
        <pc:sldMkLst>
          <pc:docMk/>
          <pc:sldMk cId="2219341772" sldId="270"/>
        </pc:sldMkLst>
        <pc:spChg chg="mod">
          <ac:chgData name="Pauline Neshava" userId="e387f2f51f4e1f37" providerId="LiveId" clId="{E7E06012-E510-4169-AAE9-A1DA11BFB132}" dt="2021-11-29T01:20:01.054" v="1814" actId="20577"/>
          <ac:spMkLst>
            <pc:docMk/>
            <pc:sldMk cId="2219341772" sldId="270"/>
            <ac:spMk id="2" creationId="{4F41D91C-ACE5-401C-AF7D-963C659B1893}"/>
          </ac:spMkLst>
        </pc:spChg>
      </pc:sldChg>
    </pc:docChg>
  </pc:docChgLst>
  <pc:docChgLst>
    <pc:chgData name="pauline.fn@outlook.com" userId="7d08b3a65ac7ca4d" providerId="LiveId" clId="{8E0EA08D-6095-42CC-AF08-5A561BD6F86E}"/>
    <pc:docChg chg="custSel addSld delSld modSld">
      <pc:chgData name="pauline.fn@outlook.com" userId="7d08b3a65ac7ca4d" providerId="LiveId" clId="{8E0EA08D-6095-42CC-AF08-5A561BD6F86E}" dt="2021-12-17T14:42:41.735" v="5882" actId="5793"/>
      <pc:docMkLst>
        <pc:docMk/>
      </pc:docMkLst>
      <pc:sldChg chg="modSp mod">
        <pc:chgData name="pauline.fn@outlook.com" userId="7d08b3a65ac7ca4d" providerId="LiveId" clId="{8E0EA08D-6095-42CC-AF08-5A561BD6F86E}" dt="2021-12-17T00:52:57.459" v="5861" actId="1076"/>
        <pc:sldMkLst>
          <pc:docMk/>
          <pc:sldMk cId="1908320174" sldId="256"/>
        </pc:sldMkLst>
        <pc:picChg chg="mod">
          <ac:chgData name="pauline.fn@outlook.com" userId="7d08b3a65ac7ca4d" providerId="LiveId" clId="{8E0EA08D-6095-42CC-AF08-5A561BD6F86E}" dt="2021-12-17T00:52:57.459" v="5861" actId="1076"/>
          <ac:picMkLst>
            <pc:docMk/>
            <pc:sldMk cId="1908320174" sldId="256"/>
            <ac:picMk id="4" creationId="{929CFB04-14E1-48F0-AE40-F955F8F09C5C}"/>
          </ac:picMkLst>
        </pc:picChg>
      </pc:sldChg>
      <pc:sldChg chg="modSp mod modNotes">
        <pc:chgData name="pauline.fn@outlook.com" userId="7d08b3a65ac7ca4d" providerId="LiveId" clId="{8E0EA08D-6095-42CC-AF08-5A561BD6F86E}" dt="2021-12-17T14:15:11.421" v="5868" actId="6549"/>
        <pc:sldMkLst>
          <pc:docMk/>
          <pc:sldMk cId="595188551" sldId="261"/>
        </pc:sldMkLst>
        <pc:spChg chg="mod">
          <ac:chgData name="pauline.fn@outlook.com" userId="7d08b3a65ac7ca4d" providerId="LiveId" clId="{8E0EA08D-6095-42CC-AF08-5A561BD6F86E}" dt="2021-12-17T14:13:09.634" v="5862"/>
          <ac:spMkLst>
            <pc:docMk/>
            <pc:sldMk cId="595188551" sldId="261"/>
            <ac:spMk id="3" creationId="{5E061E3B-CA0E-4D30-91CA-ACCAF4C2B1C0}"/>
          </ac:spMkLst>
        </pc:spChg>
      </pc:sldChg>
      <pc:sldChg chg="modSp mod modNotes modNotesTx">
        <pc:chgData name="pauline.fn@outlook.com" userId="7d08b3a65ac7ca4d" providerId="LiveId" clId="{8E0EA08D-6095-42CC-AF08-5A561BD6F86E}" dt="2021-12-17T14:15:34.804" v="5869" actId="6549"/>
        <pc:sldMkLst>
          <pc:docMk/>
          <pc:sldMk cId="1274984052" sldId="262"/>
        </pc:sldMkLst>
        <pc:spChg chg="mod">
          <ac:chgData name="pauline.fn@outlook.com" userId="7d08b3a65ac7ca4d" providerId="LiveId" clId="{8E0EA08D-6095-42CC-AF08-5A561BD6F86E}" dt="2021-12-17T14:13:55.472" v="5863"/>
          <ac:spMkLst>
            <pc:docMk/>
            <pc:sldMk cId="1274984052" sldId="262"/>
            <ac:spMk id="3" creationId="{458830BD-DEC5-4951-BC3C-EEC5687C61A2}"/>
          </ac:spMkLst>
        </pc:spChg>
      </pc:sldChg>
      <pc:sldChg chg="modNotes">
        <pc:chgData name="pauline.fn@outlook.com" userId="7d08b3a65ac7ca4d" providerId="LiveId" clId="{8E0EA08D-6095-42CC-AF08-5A561BD6F86E}" dt="2021-12-16T21:17:41.187" v="5856" actId="20577"/>
        <pc:sldMkLst>
          <pc:docMk/>
          <pc:sldMk cId="2984937845" sldId="264"/>
        </pc:sldMkLst>
      </pc:sldChg>
      <pc:sldChg chg="modSp mod modNotes">
        <pc:chgData name="pauline.fn@outlook.com" userId="7d08b3a65ac7ca4d" providerId="LiveId" clId="{8E0EA08D-6095-42CC-AF08-5A561BD6F86E}" dt="2021-12-17T14:14:54.640" v="5867" actId="6549"/>
        <pc:sldMkLst>
          <pc:docMk/>
          <pc:sldMk cId="1274735967" sldId="266"/>
        </pc:sldMkLst>
        <pc:spChg chg="mod">
          <ac:chgData name="pauline.fn@outlook.com" userId="7d08b3a65ac7ca4d" providerId="LiveId" clId="{8E0EA08D-6095-42CC-AF08-5A561BD6F86E}" dt="2021-12-17T14:14:14.533" v="5864"/>
          <ac:spMkLst>
            <pc:docMk/>
            <pc:sldMk cId="1274735967" sldId="266"/>
            <ac:spMk id="3" creationId="{7A228BA5-46A5-48B8-8D66-FFB687EA81FC}"/>
          </ac:spMkLst>
        </pc:spChg>
      </pc:sldChg>
      <pc:sldChg chg="modSp mod modNotes modNotesTx">
        <pc:chgData name="pauline.fn@outlook.com" userId="7d08b3a65ac7ca4d" providerId="LiveId" clId="{8E0EA08D-6095-42CC-AF08-5A561BD6F86E}" dt="2021-12-17T14:14:47.893" v="5866" actId="6549"/>
        <pc:sldMkLst>
          <pc:docMk/>
          <pc:sldMk cId="624535567" sldId="267"/>
        </pc:sldMkLst>
        <pc:spChg chg="mod">
          <ac:chgData name="pauline.fn@outlook.com" userId="7d08b3a65ac7ca4d" providerId="LiveId" clId="{8E0EA08D-6095-42CC-AF08-5A561BD6F86E}" dt="2021-12-17T14:14:29.478" v="5865"/>
          <ac:spMkLst>
            <pc:docMk/>
            <pc:sldMk cId="624535567" sldId="267"/>
            <ac:spMk id="3" creationId="{EABFEA38-C375-41A9-B391-64E7C0660C64}"/>
          </ac:spMkLst>
        </pc:spChg>
      </pc:sldChg>
      <pc:sldChg chg="del">
        <pc:chgData name="pauline.fn@outlook.com" userId="7d08b3a65ac7ca4d" providerId="LiveId" clId="{8E0EA08D-6095-42CC-AF08-5A561BD6F86E}" dt="2021-12-16T21:27:31.323" v="5859" actId="47"/>
        <pc:sldMkLst>
          <pc:docMk/>
          <pc:sldMk cId="2056817118" sldId="268"/>
        </pc:sldMkLst>
      </pc:sldChg>
      <pc:sldChg chg="modSp mod">
        <pc:chgData name="pauline.fn@outlook.com" userId="7d08b3a65ac7ca4d" providerId="LiveId" clId="{8E0EA08D-6095-42CC-AF08-5A561BD6F86E}" dt="2021-12-16T21:29:27.597" v="5860" actId="20577"/>
        <pc:sldMkLst>
          <pc:docMk/>
          <pc:sldMk cId="3523330327" sldId="269"/>
        </pc:sldMkLst>
        <pc:spChg chg="mod">
          <ac:chgData name="pauline.fn@outlook.com" userId="7d08b3a65ac7ca4d" providerId="LiveId" clId="{8E0EA08D-6095-42CC-AF08-5A561BD6F86E}" dt="2021-12-16T21:29:27.597" v="5860" actId="20577"/>
          <ac:spMkLst>
            <pc:docMk/>
            <pc:sldMk cId="3523330327" sldId="269"/>
            <ac:spMk id="3" creationId="{8C0AC138-97F4-46AA-B22D-24B0520CAC55}"/>
          </ac:spMkLst>
        </pc:spChg>
      </pc:sldChg>
      <pc:sldChg chg="delSp modSp new mod">
        <pc:chgData name="pauline.fn@outlook.com" userId="7d08b3a65ac7ca4d" providerId="LiveId" clId="{8E0EA08D-6095-42CC-AF08-5A561BD6F86E}" dt="2021-12-17T14:42:41.735" v="5882" actId="5793"/>
        <pc:sldMkLst>
          <pc:docMk/>
          <pc:sldMk cId="336938292" sldId="270"/>
        </pc:sldMkLst>
        <pc:spChg chg="del">
          <ac:chgData name="pauline.fn@outlook.com" userId="7d08b3a65ac7ca4d" providerId="LiveId" clId="{8E0EA08D-6095-42CC-AF08-5A561BD6F86E}" dt="2021-12-17T14:42:30.059" v="5874" actId="478"/>
          <ac:spMkLst>
            <pc:docMk/>
            <pc:sldMk cId="336938292" sldId="270"/>
            <ac:spMk id="2" creationId="{E19E781B-EB17-409C-8BD2-EAD88C7698EA}"/>
          </ac:spMkLst>
        </pc:spChg>
        <pc:spChg chg="mod">
          <ac:chgData name="pauline.fn@outlook.com" userId="7d08b3a65ac7ca4d" providerId="LiveId" clId="{8E0EA08D-6095-42CC-AF08-5A561BD6F86E}" dt="2021-12-17T14:42:41.735" v="5882" actId="5793"/>
          <ac:spMkLst>
            <pc:docMk/>
            <pc:sldMk cId="336938292" sldId="270"/>
            <ac:spMk id="3" creationId="{9B7F68FC-1B40-4642-AC0C-1BFE2A179631}"/>
          </ac:spMkLst>
        </pc:spChg>
      </pc:sldChg>
      <pc:sldChg chg="modSp del mod">
        <pc:chgData name="pauline.fn@outlook.com" userId="7d08b3a65ac7ca4d" providerId="LiveId" clId="{8E0EA08D-6095-42CC-AF08-5A561BD6F86E}" dt="2021-12-17T14:42:16.249" v="5870" actId="47"/>
        <pc:sldMkLst>
          <pc:docMk/>
          <pc:sldMk cId="2219341772" sldId="270"/>
        </pc:sldMkLst>
        <pc:spChg chg="mod">
          <ac:chgData name="pauline.fn@outlook.com" userId="7d08b3a65ac7ca4d" providerId="LiveId" clId="{8E0EA08D-6095-42CC-AF08-5A561BD6F86E}" dt="2021-12-16T21:27:26.426" v="5858" actId="27636"/>
          <ac:spMkLst>
            <pc:docMk/>
            <pc:sldMk cId="2219341772" sldId="270"/>
            <ac:spMk id="3" creationId="{5411D02F-3294-4EDF-AB87-A9FDA4B57C56}"/>
          </ac:spMkLst>
        </pc:spChg>
      </pc:sldChg>
      <pc:sldChg chg="new del">
        <pc:chgData name="pauline.fn@outlook.com" userId="7d08b3a65ac7ca4d" providerId="LiveId" clId="{8E0EA08D-6095-42CC-AF08-5A561BD6F86E}" dt="2021-12-16T19:49:59.011" v="2781" actId="47"/>
        <pc:sldMkLst>
          <pc:docMk/>
          <pc:sldMk cId="3581069177" sldId="271"/>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EB9A6FF-C29A-4260-B54F-5965C46AD9A0}" type="datetimeFigureOut">
              <a:rPr lang="en-GB" smtClean="0"/>
              <a:t>16/12/2021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8C2D66F-896C-46FA-98F7-5C9296952A39}" type="slidenum">
              <a:rPr lang="en-GB" smtClean="0"/>
              <a:t>‹#›</a:t>
            </a:fld>
            <a:endParaRPr lang="en-GB"/>
          </a:p>
        </p:txBody>
      </p:sp>
    </p:spTree>
    <p:extLst>
      <p:ext uri="{BB962C8B-B14F-4D97-AF65-F5344CB8AC3E}">
        <p14:creationId xmlns:p14="http://schemas.microsoft.com/office/powerpoint/2010/main" val="42532556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8C2D66F-896C-46FA-98F7-5C9296952A39}" type="slidenum">
              <a:rPr lang="en-GB" smtClean="0"/>
              <a:t>1</a:t>
            </a:fld>
            <a:endParaRPr lang="en-GB"/>
          </a:p>
        </p:txBody>
      </p:sp>
    </p:spTree>
    <p:extLst>
      <p:ext uri="{BB962C8B-B14F-4D97-AF65-F5344CB8AC3E}">
        <p14:creationId xmlns:p14="http://schemas.microsoft.com/office/powerpoint/2010/main" val="29877280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8C2D66F-896C-46FA-98F7-5C9296952A39}" type="slidenum">
              <a:rPr lang="en-GB" smtClean="0"/>
              <a:t>3</a:t>
            </a:fld>
            <a:endParaRPr lang="en-GB"/>
          </a:p>
        </p:txBody>
      </p:sp>
    </p:spTree>
    <p:extLst>
      <p:ext uri="{BB962C8B-B14F-4D97-AF65-F5344CB8AC3E}">
        <p14:creationId xmlns:p14="http://schemas.microsoft.com/office/powerpoint/2010/main" val="40758961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8C2D66F-896C-46FA-98F7-5C9296952A39}" type="slidenum">
              <a:rPr lang="en-GB" smtClean="0"/>
              <a:t>4</a:t>
            </a:fld>
            <a:endParaRPr lang="en-GB"/>
          </a:p>
        </p:txBody>
      </p:sp>
    </p:spTree>
    <p:extLst>
      <p:ext uri="{BB962C8B-B14F-4D97-AF65-F5344CB8AC3E}">
        <p14:creationId xmlns:p14="http://schemas.microsoft.com/office/powerpoint/2010/main" val="20157475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you move up the scale it increases value and when you move down the scale it looses value.</a:t>
            </a:r>
          </a:p>
        </p:txBody>
      </p:sp>
      <p:sp>
        <p:nvSpPr>
          <p:cNvPr id="4" name="Slide Number Placeholder 3"/>
          <p:cNvSpPr>
            <a:spLocks noGrp="1"/>
          </p:cNvSpPr>
          <p:nvPr>
            <p:ph type="sldNum" sz="quarter" idx="5"/>
          </p:nvPr>
        </p:nvSpPr>
        <p:spPr/>
        <p:txBody>
          <a:bodyPr/>
          <a:lstStyle/>
          <a:p>
            <a:fld id="{18C2D66F-896C-46FA-98F7-5C9296952A39}" type="slidenum">
              <a:rPr lang="en-GB" smtClean="0"/>
              <a:t>5</a:t>
            </a:fld>
            <a:endParaRPr lang="en-GB"/>
          </a:p>
        </p:txBody>
      </p:sp>
    </p:spTree>
    <p:extLst>
      <p:ext uri="{BB962C8B-B14F-4D97-AF65-F5344CB8AC3E}">
        <p14:creationId xmlns:p14="http://schemas.microsoft.com/office/powerpoint/2010/main" val="8359645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49"/>
            <a:ext cx="5486400" cy="4176713"/>
          </a:xfrm>
        </p:spPr>
        <p:txBody>
          <a:bodyPr/>
          <a:lstStyle/>
          <a:p>
            <a:endParaRPr lang="en-GB" dirty="0"/>
          </a:p>
          <a:p>
            <a:endParaRPr lang="en-GB" dirty="0"/>
          </a:p>
          <a:p>
            <a:endParaRPr lang="en-GB" dirty="0"/>
          </a:p>
          <a:p>
            <a:endParaRPr lang="en-GB" dirty="0"/>
          </a:p>
          <a:p>
            <a:r>
              <a:rPr lang="en-GB" dirty="0"/>
              <a:t> </a:t>
            </a:r>
          </a:p>
        </p:txBody>
      </p:sp>
      <p:sp>
        <p:nvSpPr>
          <p:cNvPr id="4" name="Slide Number Placeholder 3"/>
          <p:cNvSpPr>
            <a:spLocks noGrp="1"/>
          </p:cNvSpPr>
          <p:nvPr>
            <p:ph type="sldNum" sz="quarter" idx="5"/>
          </p:nvPr>
        </p:nvSpPr>
        <p:spPr/>
        <p:txBody>
          <a:bodyPr/>
          <a:lstStyle/>
          <a:p>
            <a:fld id="{18C2D66F-896C-46FA-98F7-5C9296952A39}" type="slidenum">
              <a:rPr lang="en-GB" smtClean="0"/>
              <a:t>6</a:t>
            </a:fld>
            <a:endParaRPr lang="en-GB"/>
          </a:p>
        </p:txBody>
      </p:sp>
    </p:spTree>
    <p:extLst>
      <p:ext uri="{BB962C8B-B14F-4D97-AF65-F5344CB8AC3E}">
        <p14:creationId xmlns:p14="http://schemas.microsoft.com/office/powerpoint/2010/main" val="344289936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8C2D66F-896C-46FA-98F7-5C9296952A39}" type="slidenum">
              <a:rPr lang="en-GB" smtClean="0"/>
              <a:t>7</a:t>
            </a:fld>
            <a:endParaRPr lang="en-GB"/>
          </a:p>
        </p:txBody>
      </p:sp>
    </p:spTree>
    <p:extLst>
      <p:ext uri="{BB962C8B-B14F-4D97-AF65-F5344CB8AC3E}">
        <p14:creationId xmlns:p14="http://schemas.microsoft.com/office/powerpoint/2010/main" val="240136146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18C2D66F-896C-46FA-98F7-5C9296952A39}" type="slidenum">
              <a:rPr lang="en-GB" smtClean="0"/>
              <a:t>8</a:t>
            </a:fld>
            <a:endParaRPr lang="en-GB"/>
          </a:p>
        </p:txBody>
      </p:sp>
    </p:spTree>
    <p:extLst>
      <p:ext uri="{BB962C8B-B14F-4D97-AF65-F5344CB8AC3E}">
        <p14:creationId xmlns:p14="http://schemas.microsoft.com/office/powerpoint/2010/main" val="196555464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8C2D66F-896C-46FA-98F7-5C9296952A39}" type="slidenum">
              <a:rPr lang="en-GB" smtClean="0"/>
              <a:t>9</a:t>
            </a:fld>
            <a:endParaRPr lang="en-GB"/>
          </a:p>
        </p:txBody>
      </p:sp>
    </p:spTree>
    <p:extLst>
      <p:ext uri="{BB962C8B-B14F-4D97-AF65-F5344CB8AC3E}">
        <p14:creationId xmlns:p14="http://schemas.microsoft.com/office/powerpoint/2010/main" val="187308720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8C2D66F-896C-46FA-98F7-5C9296952A39}" type="slidenum">
              <a:rPr lang="en-GB" smtClean="0"/>
              <a:t>10</a:t>
            </a:fld>
            <a:endParaRPr lang="en-GB"/>
          </a:p>
        </p:txBody>
      </p:sp>
    </p:spTree>
    <p:extLst>
      <p:ext uri="{BB962C8B-B14F-4D97-AF65-F5344CB8AC3E}">
        <p14:creationId xmlns:p14="http://schemas.microsoft.com/office/powerpoint/2010/main" val="32006107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2AC24A9-CCB6-4F8D-B8DB-C2F3692CFA5A}" type="datetimeFigureOut">
              <a:rPr lang="en-US" smtClean="0"/>
              <a:t>12/16/2021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dirty="0"/>
          </a:p>
        </p:txBody>
      </p:sp>
    </p:spTree>
    <p:extLst>
      <p:ext uri="{BB962C8B-B14F-4D97-AF65-F5344CB8AC3E}">
        <p14:creationId xmlns:p14="http://schemas.microsoft.com/office/powerpoint/2010/main" val="30281620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2AC24A9-CCB6-4F8D-B8DB-C2F3692CFA5A}" type="datetimeFigureOut">
              <a:rPr lang="en-US" smtClean="0"/>
              <a:t>12/16/2021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4756525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2AC24A9-CCB6-4F8D-B8DB-C2F3692CFA5A}" type="datetimeFigureOut">
              <a:rPr lang="en-US" smtClean="0"/>
              <a:t>12/16/2021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8310989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2AC24A9-CCB6-4F8D-B8DB-C2F3692CFA5A}" type="datetimeFigureOut">
              <a:rPr lang="en-US" smtClean="0"/>
              <a:t>12/16/2021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3225769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2AC24A9-CCB6-4F8D-B8DB-C2F3692CFA5A}" type="datetimeFigureOut">
              <a:rPr lang="en-US" smtClean="0"/>
              <a:t>12/16/2021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7568363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2AC24A9-CCB6-4F8D-B8DB-C2F3692CFA5A}" type="datetimeFigureOut">
              <a:rPr lang="en-US" smtClean="0"/>
              <a:t>12/16/2021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6939865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2AC24A9-CCB6-4F8D-B8DB-C2F3692CFA5A}" type="datetimeFigureOut">
              <a:rPr lang="en-US" smtClean="0"/>
              <a:t>12/16/2021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510972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2AC24A9-CCB6-4F8D-B8DB-C2F3692CFA5A}" type="datetimeFigureOut">
              <a:rPr lang="en-US" smtClean="0"/>
              <a:t>12/16/2021</a:t>
            </a:fld>
            <a:endParaRPr lang="en-US" dirty="0"/>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8120055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2AC24A9-CCB6-4F8D-B8DB-C2F3692CFA5A}" type="datetimeFigureOut">
              <a:rPr lang="en-US" smtClean="0"/>
              <a:t>12/16/2021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2863408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2AC24A9-CCB6-4F8D-B8DB-C2F3692CFA5A}" type="datetimeFigureOut">
              <a:rPr lang="en-US" smtClean="0"/>
              <a:t>12/16/2021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9197965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2AC24A9-CCB6-4F8D-B8DB-C2F3692CFA5A}" type="datetimeFigureOut">
              <a:rPr lang="en-US" smtClean="0"/>
              <a:t>12/16/2021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7689006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AC24A9-CCB6-4F8D-B8DB-C2F3692CFA5A}" type="datetimeFigureOut">
              <a:rPr lang="en-US" smtClean="0"/>
              <a:t>12/16/2021</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1128852111"/>
      </p:ext>
    </p:extLst>
  </p:cSld>
  <p:clrMap bg1="lt1" tx1="dk1" bg2="lt2" tx2="dk2" accent1="accent1" accent2="accent2" accent3="accent3" accent4="accent4" accent5="accent5" accent6="accent6" hlink="hlink" folHlink="folHlink"/>
  <p:sldLayoutIdLst>
    <p:sldLayoutId id="2147483750" r:id="rId1"/>
    <p:sldLayoutId id="2147483751" r:id="rId2"/>
    <p:sldLayoutId id="2147483752" r:id="rId3"/>
    <p:sldLayoutId id="2147483753" r:id="rId4"/>
    <p:sldLayoutId id="2147483754" r:id="rId5"/>
    <p:sldLayoutId id="2147483755" r:id="rId6"/>
    <p:sldLayoutId id="2147483756" r:id="rId7"/>
    <p:sldLayoutId id="2147483757" r:id="rId8"/>
    <p:sldLayoutId id="2147483758" r:id="rId9"/>
    <p:sldLayoutId id="2147483759" r:id="rId10"/>
    <p:sldLayoutId id="214748376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Layers of backlit paper">
            <a:extLst>
              <a:ext uri="{FF2B5EF4-FFF2-40B4-BE49-F238E27FC236}">
                <a16:creationId xmlns:a16="http://schemas.microsoft.com/office/drawing/2014/main" id="{929CFB04-14E1-48F0-AE40-F955F8F09C5C}"/>
              </a:ext>
            </a:extLst>
          </p:cNvPr>
          <p:cNvPicPr>
            <a:picLocks noChangeAspect="1"/>
          </p:cNvPicPr>
          <p:nvPr/>
        </p:nvPicPr>
        <p:blipFill rotWithShape="1">
          <a:blip r:embed="rId3"/>
          <a:srcRect l="12591" r="3036" b="-1"/>
          <a:stretch/>
        </p:blipFill>
        <p:spPr>
          <a:xfrm>
            <a:off x="3587210" y="-190724"/>
            <a:ext cx="8668512" cy="6857990"/>
          </a:xfrm>
          <a:prstGeom prst="rect">
            <a:avLst/>
          </a:prstGeom>
        </p:spPr>
      </p:pic>
      <p:sp>
        <p:nvSpPr>
          <p:cNvPr id="2" name="Title 1">
            <a:extLst>
              <a:ext uri="{FF2B5EF4-FFF2-40B4-BE49-F238E27FC236}">
                <a16:creationId xmlns:a16="http://schemas.microsoft.com/office/drawing/2014/main" id="{56C1955D-7C38-4F98-9069-DD2793CCB3D2}"/>
              </a:ext>
            </a:extLst>
          </p:cNvPr>
          <p:cNvSpPr>
            <a:spLocks noGrp="1"/>
          </p:cNvSpPr>
          <p:nvPr>
            <p:ph type="ctrTitle"/>
          </p:nvPr>
        </p:nvSpPr>
        <p:spPr>
          <a:xfrm>
            <a:off x="477981" y="1122363"/>
            <a:ext cx="4023360" cy="3204134"/>
          </a:xfrm>
        </p:spPr>
        <p:txBody>
          <a:bodyPr anchor="b">
            <a:normAutofit/>
          </a:bodyPr>
          <a:lstStyle/>
          <a:p>
            <a:r>
              <a:rPr lang="en-GB" sz="4800" dirty="0"/>
              <a:t>DIKW</a:t>
            </a:r>
          </a:p>
        </p:txBody>
      </p:sp>
      <p:sp>
        <p:nvSpPr>
          <p:cNvPr id="3" name="Subtitle 2">
            <a:extLst>
              <a:ext uri="{FF2B5EF4-FFF2-40B4-BE49-F238E27FC236}">
                <a16:creationId xmlns:a16="http://schemas.microsoft.com/office/drawing/2014/main" id="{DE8131C4-DFC2-4DA5-870A-D46CED5120A7}"/>
              </a:ext>
            </a:extLst>
          </p:cNvPr>
          <p:cNvSpPr>
            <a:spLocks noGrp="1"/>
          </p:cNvSpPr>
          <p:nvPr>
            <p:ph type="subTitle" idx="1"/>
          </p:nvPr>
        </p:nvSpPr>
        <p:spPr>
          <a:xfrm>
            <a:off x="477980" y="4872922"/>
            <a:ext cx="6485528" cy="1208141"/>
          </a:xfrm>
        </p:spPr>
        <p:txBody>
          <a:bodyPr>
            <a:normAutofit/>
          </a:bodyPr>
          <a:lstStyle/>
          <a:p>
            <a:r>
              <a:rPr lang="en-GB" sz="2000" dirty="0"/>
              <a:t>DATA, INFORMATION,KNOWLEDGE,WISDOM</a:t>
            </a:r>
          </a:p>
          <a:p>
            <a:endParaRPr lang="en-GB" sz="2000" dirty="0"/>
          </a:p>
          <a:p>
            <a:r>
              <a:rPr lang="en-GB" sz="2000" dirty="0"/>
              <a:t>BY PAULINE N</a:t>
            </a:r>
          </a:p>
        </p:txBody>
      </p:sp>
    </p:spTree>
    <p:extLst>
      <p:ext uri="{BB962C8B-B14F-4D97-AF65-F5344CB8AC3E}">
        <p14:creationId xmlns:p14="http://schemas.microsoft.com/office/powerpoint/2010/main" val="1908320174"/>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84BBB8-3E3C-4F04-BB56-113EE6887022}"/>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8C0AC138-97F4-46AA-B22D-24B0520CAC55}"/>
              </a:ext>
            </a:extLst>
          </p:cNvPr>
          <p:cNvSpPr>
            <a:spLocks noGrp="1"/>
          </p:cNvSpPr>
          <p:nvPr>
            <p:ph idx="1"/>
          </p:nvPr>
        </p:nvSpPr>
        <p:spPr/>
        <p:txBody>
          <a:bodyPr>
            <a:normAutofit/>
          </a:bodyPr>
          <a:lstStyle/>
          <a:p>
            <a:r>
              <a:rPr lang="en-GB" sz="2000" dirty="0"/>
              <a:t>In this report I will be writing about the </a:t>
            </a:r>
            <a:r>
              <a:rPr lang="en-GB" sz="2000" dirty="0" err="1"/>
              <a:t>dikw</a:t>
            </a:r>
            <a:r>
              <a:rPr lang="en-GB" sz="2000" dirty="0"/>
              <a:t> pyramid ( data, information, knowledge, wisdom ) </a:t>
            </a:r>
          </a:p>
          <a:p>
            <a:pPr marL="0" indent="0">
              <a:buNone/>
            </a:pPr>
            <a:r>
              <a:rPr lang="en-GB" sz="2000" dirty="0"/>
              <a:t>I will be going into detail explain what each factor means as well as giving examples, I will be explaining what the CRAAP test is and how you can apply this to businesses organisations, furthermore this report will also explain what the GRIT test is by showing data collected and further explaining </a:t>
            </a:r>
          </a:p>
          <a:p>
            <a:pPr marL="0" indent="0">
              <a:buNone/>
            </a:pPr>
            <a:r>
              <a:rPr lang="en-GB" sz="2000" dirty="0"/>
              <a:t>Overall this report will be explaining the importance of each if these factors.  </a:t>
            </a:r>
          </a:p>
        </p:txBody>
      </p:sp>
    </p:spTree>
    <p:extLst>
      <p:ext uri="{BB962C8B-B14F-4D97-AF65-F5344CB8AC3E}">
        <p14:creationId xmlns:p14="http://schemas.microsoft.com/office/powerpoint/2010/main" val="35233303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4E86E-53DF-4307-8651-1A43A54BF7DC}"/>
              </a:ext>
            </a:extLst>
          </p:cNvPr>
          <p:cNvSpPr>
            <a:spLocks noGrp="1"/>
          </p:cNvSpPr>
          <p:nvPr>
            <p:ph type="title"/>
          </p:nvPr>
        </p:nvSpPr>
        <p:spPr/>
        <p:txBody>
          <a:bodyPr/>
          <a:lstStyle/>
          <a:p>
            <a:r>
              <a:rPr lang="en-GB" dirty="0"/>
              <a:t>Content page </a:t>
            </a:r>
          </a:p>
        </p:txBody>
      </p:sp>
      <p:sp>
        <p:nvSpPr>
          <p:cNvPr id="3" name="Content Placeholder 2">
            <a:extLst>
              <a:ext uri="{FF2B5EF4-FFF2-40B4-BE49-F238E27FC236}">
                <a16:creationId xmlns:a16="http://schemas.microsoft.com/office/drawing/2014/main" id="{2969D633-C648-4310-83B3-C889C3BDAB23}"/>
              </a:ext>
            </a:extLst>
          </p:cNvPr>
          <p:cNvSpPr>
            <a:spLocks noGrp="1"/>
          </p:cNvSpPr>
          <p:nvPr>
            <p:ph idx="1"/>
          </p:nvPr>
        </p:nvSpPr>
        <p:spPr/>
        <p:txBody>
          <a:bodyPr>
            <a:normAutofit fontScale="92500" lnSpcReduction="10000"/>
          </a:bodyPr>
          <a:lstStyle/>
          <a:p>
            <a:pPr marL="514350" indent="-514350">
              <a:buAutoNum type="arabicPeriod"/>
            </a:pPr>
            <a:r>
              <a:rPr lang="en-GB" sz="2000" dirty="0"/>
              <a:t>Title / introduction….</a:t>
            </a:r>
          </a:p>
          <a:p>
            <a:pPr marL="514350" indent="-514350">
              <a:buAutoNum type="arabicPeriod"/>
            </a:pPr>
            <a:r>
              <a:rPr lang="en-GB" sz="2000" dirty="0"/>
              <a:t>How Angela</a:t>
            </a:r>
            <a:r>
              <a:rPr lang="en-GB" sz="2000" baseline="0" dirty="0"/>
              <a:t> Duckworth passed the CRAAP test….</a:t>
            </a:r>
            <a:endParaRPr lang="en-GB" sz="2000" dirty="0"/>
          </a:p>
          <a:p>
            <a:pPr marL="514350" indent="-514350">
              <a:buAutoNum type="arabicPeriod"/>
            </a:pPr>
            <a:r>
              <a:rPr lang="en-GB" sz="2000" dirty="0"/>
              <a:t>What is data….</a:t>
            </a:r>
          </a:p>
          <a:p>
            <a:pPr marL="514350" indent="-514350">
              <a:buAutoNum type="arabicPeriod"/>
            </a:pPr>
            <a:r>
              <a:rPr lang="en-GB" sz="2000" dirty="0"/>
              <a:t>Importance of data…</a:t>
            </a:r>
          </a:p>
          <a:p>
            <a:pPr marL="514350" indent="-514350">
              <a:buAutoNum type="arabicPeriod"/>
            </a:pPr>
            <a:r>
              <a:rPr lang="en-GB" sz="2000" dirty="0"/>
              <a:t>Excel spreadsheet GRIT tests results </a:t>
            </a:r>
          </a:p>
          <a:p>
            <a:pPr marL="514350" indent="-514350">
              <a:buAutoNum type="arabicPeriod"/>
            </a:pPr>
            <a:r>
              <a:rPr lang="en-GB" sz="2000" dirty="0"/>
              <a:t>Information…</a:t>
            </a:r>
          </a:p>
          <a:p>
            <a:pPr marL="514350" indent="-514350">
              <a:buAutoNum type="arabicPeriod"/>
            </a:pPr>
            <a:r>
              <a:rPr lang="en-GB" sz="2000" dirty="0"/>
              <a:t>Information…</a:t>
            </a:r>
          </a:p>
          <a:p>
            <a:pPr marL="514350" indent="-514350">
              <a:buAutoNum type="arabicPeriod"/>
            </a:pPr>
            <a:r>
              <a:rPr lang="en-GB" sz="2000" dirty="0"/>
              <a:t>Knowledge….</a:t>
            </a:r>
          </a:p>
          <a:p>
            <a:pPr marL="514350" indent="-514350">
              <a:buAutoNum type="arabicPeriod"/>
            </a:pPr>
            <a:r>
              <a:rPr lang="en-GB" sz="2000" dirty="0"/>
              <a:t>Knowledge …</a:t>
            </a:r>
          </a:p>
          <a:p>
            <a:pPr marL="514350" indent="-514350">
              <a:buAutoNum type="arabicPeriod"/>
            </a:pPr>
            <a:r>
              <a:rPr lang="en-GB" sz="2000" dirty="0"/>
              <a:t>Wisdom </a:t>
            </a:r>
          </a:p>
          <a:p>
            <a:pPr marL="514350" indent="-514350">
              <a:buAutoNum type="arabicPeriod"/>
            </a:pPr>
            <a:r>
              <a:rPr lang="en-GB" sz="2000" dirty="0"/>
              <a:t>Wisdom </a:t>
            </a:r>
          </a:p>
          <a:p>
            <a:pPr marL="514350" indent="-514350">
              <a:buAutoNum type="arabicPeriod"/>
            </a:pPr>
            <a:r>
              <a:rPr lang="en-GB" sz="2000" dirty="0"/>
              <a:t>Reference page </a:t>
            </a:r>
          </a:p>
        </p:txBody>
      </p:sp>
    </p:spTree>
    <p:extLst>
      <p:ext uri="{BB962C8B-B14F-4D97-AF65-F5344CB8AC3E}">
        <p14:creationId xmlns:p14="http://schemas.microsoft.com/office/powerpoint/2010/main" val="28573967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216136-8887-4166-91A4-AFB166FEA068}"/>
              </a:ext>
            </a:extLst>
          </p:cNvPr>
          <p:cNvSpPr>
            <a:spLocks noGrp="1"/>
          </p:cNvSpPr>
          <p:nvPr>
            <p:ph type="title"/>
          </p:nvPr>
        </p:nvSpPr>
        <p:spPr/>
        <p:txBody>
          <a:bodyPr/>
          <a:lstStyle/>
          <a:p>
            <a:r>
              <a:rPr lang="en-GB" dirty="0"/>
              <a:t>What is dikw </a:t>
            </a:r>
          </a:p>
        </p:txBody>
      </p:sp>
      <p:sp>
        <p:nvSpPr>
          <p:cNvPr id="3" name="Content Placeholder 2">
            <a:extLst>
              <a:ext uri="{FF2B5EF4-FFF2-40B4-BE49-F238E27FC236}">
                <a16:creationId xmlns:a16="http://schemas.microsoft.com/office/drawing/2014/main" id="{071833B5-5D58-44D5-9F5D-520F9749CAB8}"/>
              </a:ext>
            </a:extLst>
          </p:cNvPr>
          <p:cNvSpPr>
            <a:spLocks noGrp="1"/>
          </p:cNvSpPr>
          <p:nvPr>
            <p:ph idx="1"/>
          </p:nvPr>
        </p:nvSpPr>
        <p:spPr/>
        <p:txBody>
          <a:bodyPr/>
          <a:lstStyle/>
          <a:p>
            <a:r>
              <a:rPr lang="en-GB" dirty="0"/>
              <a:t>The dikw pyramid represents the relationships between  data, information, knowledge and wisdom.</a:t>
            </a:r>
          </a:p>
          <a:p>
            <a:r>
              <a:rPr lang="en-GB" dirty="0"/>
              <a:t>Each step answers different questions about the initial data and adds value to it.</a:t>
            </a:r>
          </a:p>
          <a:p>
            <a:r>
              <a:rPr lang="en-GB" dirty="0"/>
              <a:t>The more we enrich our data with meaning and context, the more knowledge and insights we get out it we can take better, informed and data based decisions   </a:t>
            </a:r>
          </a:p>
        </p:txBody>
      </p:sp>
    </p:spTree>
    <p:extLst>
      <p:ext uri="{BB962C8B-B14F-4D97-AF65-F5344CB8AC3E}">
        <p14:creationId xmlns:p14="http://schemas.microsoft.com/office/powerpoint/2010/main" val="15129186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73FE47B-DC6C-44AA-9319-BA8AE2495F4C}"/>
              </a:ext>
            </a:extLst>
          </p:cNvPr>
          <p:cNvSpPr>
            <a:spLocks noGrp="1"/>
          </p:cNvSpPr>
          <p:nvPr>
            <p:ph idx="1"/>
          </p:nvPr>
        </p:nvSpPr>
        <p:spPr>
          <a:xfrm>
            <a:off x="500697" y="1503711"/>
            <a:ext cx="10168128" cy="3694176"/>
          </a:xfrm>
        </p:spPr>
        <p:txBody>
          <a:bodyPr>
            <a:normAutofit/>
          </a:bodyPr>
          <a:lstStyle/>
          <a:p>
            <a:pPr algn="just">
              <a:buFont typeface="Courier New" panose="02070309020205020404" pitchFamily="49" charset="0"/>
              <a:buChar char="o"/>
            </a:pPr>
            <a:r>
              <a:rPr lang="en-GB" sz="1800" dirty="0"/>
              <a:t>The more questions we answer from the pyramid grid, the higher we move up the pyramid and we enrich our data with meaning and context </a:t>
            </a:r>
          </a:p>
          <a:p>
            <a:pPr algn="just">
              <a:buFont typeface="Courier New" panose="02070309020205020404" pitchFamily="49" charset="0"/>
              <a:buChar char="o"/>
            </a:pPr>
            <a:r>
              <a:rPr lang="en-GB" sz="1800" dirty="0"/>
              <a:t>The more knowledge and insight we get out of it, at the top of the pyramid, we have turned knowledge and insights into a learning experience that guides our actions </a:t>
            </a:r>
          </a:p>
          <a:p>
            <a:pPr algn="just">
              <a:buFont typeface="Courier New" panose="02070309020205020404" pitchFamily="49" charset="0"/>
              <a:buChar char="o"/>
            </a:pPr>
            <a:endParaRPr lang="en-GB" sz="1800" dirty="0"/>
          </a:p>
          <a:p>
            <a:pPr marL="0" indent="0">
              <a:buNone/>
            </a:pPr>
            <a:endParaRPr lang="en-GB" sz="1800" dirty="0"/>
          </a:p>
          <a:p>
            <a:pPr marL="0" indent="0">
              <a:buNone/>
            </a:pPr>
            <a:endParaRPr lang="en-GB" sz="1800" dirty="0"/>
          </a:p>
        </p:txBody>
      </p:sp>
      <p:graphicFrame>
        <p:nvGraphicFramePr>
          <p:cNvPr id="4" name="Table 4">
            <a:extLst>
              <a:ext uri="{FF2B5EF4-FFF2-40B4-BE49-F238E27FC236}">
                <a16:creationId xmlns:a16="http://schemas.microsoft.com/office/drawing/2014/main" id="{9AA178C2-FF6D-4C37-85D6-DEC671328C7F}"/>
              </a:ext>
            </a:extLst>
          </p:cNvPr>
          <p:cNvGraphicFramePr>
            <a:graphicFrameLocks noGrp="1"/>
          </p:cNvGraphicFramePr>
          <p:nvPr>
            <p:extLst>
              <p:ext uri="{D42A27DB-BD31-4B8C-83A1-F6EECF244321}">
                <p14:modId xmlns:p14="http://schemas.microsoft.com/office/powerpoint/2010/main" val="637945468"/>
              </p:ext>
            </p:extLst>
          </p:nvPr>
        </p:nvGraphicFramePr>
        <p:xfrm>
          <a:off x="1122750" y="3012142"/>
          <a:ext cx="9826144" cy="3383280"/>
        </p:xfrm>
        <a:graphic>
          <a:graphicData uri="http://schemas.openxmlformats.org/drawingml/2006/table">
            <a:tbl>
              <a:tblPr firstRow="1" bandRow="1">
                <a:tableStyleId>{073A0DAA-6AF3-43AB-8588-CEC1D06C72B9}</a:tableStyleId>
              </a:tblPr>
              <a:tblGrid>
                <a:gridCol w="4913072">
                  <a:extLst>
                    <a:ext uri="{9D8B030D-6E8A-4147-A177-3AD203B41FA5}">
                      <a16:colId xmlns:a16="http://schemas.microsoft.com/office/drawing/2014/main" val="857151165"/>
                    </a:ext>
                  </a:extLst>
                </a:gridCol>
                <a:gridCol w="4913072">
                  <a:extLst>
                    <a:ext uri="{9D8B030D-6E8A-4147-A177-3AD203B41FA5}">
                      <a16:colId xmlns:a16="http://schemas.microsoft.com/office/drawing/2014/main" val="1832791174"/>
                    </a:ext>
                  </a:extLst>
                </a:gridCol>
              </a:tblGrid>
              <a:tr h="588781">
                <a:tc>
                  <a:txBody>
                    <a:bodyPr/>
                    <a:lstStyle/>
                    <a:p>
                      <a:r>
                        <a:rPr lang="en-GB" dirty="0"/>
                        <a:t>data</a:t>
                      </a:r>
                    </a:p>
                  </a:txBody>
                  <a:tcPr/>
                </a:tc>
                <a:tc>
                  <a:txBody>
                    <a:bodyPr/>
                    <a:lstStyle/>
                    <a:p>
                      <a:r>
                        <a:rPr lang="en-GB" dirty="0"/>
                        <a:t>Gathers numbers and characters about companies and customers</a:t>
                      </a:r>
                    </a:p>
                  </a:txBody>
                  <a:tcPr/>
                </a:tc>
                <a:extLst>
                  <a:ext uri="{0D108BD9-81ED-4DB2-BD59-A6C34878D82A}">
                    <a16:rowId xmlns:a16="http://schemas.microsoft.com/office/drawing/2014/main" val="112713766"/>
                  </a:ext>
                </a:extLst>
              </a:tr>
              <a:tr h="370840">
                <a:tc>
                  <a:txBody>
                    <a:bodyPr/>
                    <a:lstStyle/>
                    <a:p>
                      <a:r>
                        <a:rPr lang="en-GB" dirty="0"/>
                        <a:t>Information </a:t>
                      </a:r>
                    </a:p>
                  </a:txBody>
                  <a:tcPr/>
                </a:tc>
                <a:tc>
                  <a:txBody>
                    <a:bodyPr/>
                    <a:lstStyle/>
                    <a:p>
                      <a:r>
                        <a:rPr lang="en-GB" dirty="0"/>
                        <a:t>Information should give further detail about the data collected such as (who, what, when, where, why?</a:t>
                      </a:r>
                    </a:p>
                  </a:txBody>
                  <a:tcPr/>
                </a:tc>
                <a:extLst>
                  <a:ext uri="{0D108BD9-81ED-4DB2-BD59-A6C34878D82A}">
                    <a16:rowId xmlns:a16="http://schemas.microsoft.com/office/drawing/2014/main" val="1326903501"/>
                  </a:ext>
                </a:extLst>
              </a:tr>
              <a:tr h="370840">
                <a:tc>
                  <a:txBody>
                    <a:bodyPr/>
                    <a:lstStyle/>
                    <a:p>
                      <a:r>
                        <a:rPr lang="en-GB" dirty="0"/>
                        <a:t>knowledge</a:t>
                      </a:r>
                    </a:p>
                  </a:txBody>
                  <a:tcPr/>
                </a:tc>
                <a:tc>
                  <a:txBody>
                    <a:bodyPr/>
                    <a:lstStyle/>
                    <a:p>
                      <a:r>
                        <a:rPr lang="en-GB" dirty="0"/>
                        <a:t>Knowledge is the past experience you have acquired in addition to the information you have collected </a:t>
                      </a:r>
                    </a:p>
                  </a:txBody>
                  <a:tcPr/>
                </a:tc>
                <a:extLst>
                  <a:ext uri="{0D108BD9-81ED-4DB2-BD59-A6C34878D82A}">
                    <a16:rowId xmlns:a16="http://schemas.microsoft.com/office/drawing/2014/main" val="3523558510"/>
                  </a:ext>
                </a:extLst>
              </a:tr>
              <a:tr h="370840">
                <a:tc>
                  <a:txBody>
                    <a:bodyPr/>
                    <a:lstStyle/>
                    <a:p>
                      <a:r>
                        <a:rPr lang="en-GB" dirty="0"/>
                        <a:t>wisdom</a:t>
                      </a:r>
                    </a:p>
                  </a:txBody>
                  <a:tcPr/>
                </a:tc>
                <a:tc>
                  <a:txBody>
                    <a:bodyPr/>
                    <a:lstStyle/>
                    <a:p>
                      <a:r>
                        <a:rPr lang="en-GB" dirty="0"/>
                        <a:t>Wisdom more so focus on future decisions based of the data, information and the knowledge you have.</a:t>
                      </a:r>
                    </a:p>
                  </a:txBody>
                  <a:tcPr/>
                </a:tc>
                <a:extLst>
                  <a:ext uri="{0D108BD9-81ED-4DB2-BD59-A6C34878D82A}">
                    <a16:rowId xmlns:a16="http://schemas.microsoft.com/office/drawing/2014/main" val="3004515568"/>
                  </a:ext>
                </a:extLst>
              </a:tr>
            </a:tbl>
          </a:graphicData>
        </a:graphic>
      </p:graphicFrame>
    </p:spTree>
    <p:extLst>
      <p:ext uri="{BB962C8B-B14F-4D97-AF65-F5344CB8AC3E}">
        <p14:creationId xmlns:p14="http://schemas.microsoft.com/office/powerpoint/2010/main" val="15733680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E88690-9CF4-4A5E-9809-B2C9350BDD39}"/>
              </a:ext>
            </a:extLst>
          </p:cNvPr>
          <p:cNvSpPr>
            <a:spLocks noGrp="1"/>
          </p:cNvSpPr>
          <p:nvPr>
            <p:ph type="title"/>
          </p:nvPr>
        </p:nvSpPr>
        <p:spPr/>
        <p:txBody>
          <a:bodyPr/>
          <a:lstStyle/>
          <a:p>
            <a:r>
              <a:rPr lang="en-GB" dirty="0"/>
              <a:t>DATA</a:t>
            </a:r>
          </a:p>
        </p:txBody>
      </p:sp>
      <p:sp>
        <p:nvSpPr>
          <p:cNvPr id="3" name="Content Placeholder 2">
            <a:extLst>
              <a:ext uri="{FF2B5EF4-FFF2-40B4-BE49-F238E27FC236}">
                <a16:creationId xmlns:a16="http://schemas.microsoft.com/office/drawing/2014/main" id="{5E061E3B-CA0E-4D30-91CA-ACCAF4C2B1C0}"/>
              </a:ext>
            </a:extLst>
          </p:cNvPr>
          <p:cNvSpPr>
            <a:spLocks noGrp="1"/>
          </p:cNvSpPr>
          <p:nvPr>
            <p:ph idx="1"/>
          </p:nvPr>
        </p:nvSpPr>
        <p:spPr>
          <a:xfrm>
            <a:off x="838200" y="1357313"/>
            <a:ext cx="10515600" cy="4819650"/>
          </a:xfrm>
        </p:spPr>
        <p:txBody>
          <a:bodyPr>
            <a:normAutofit/>
          </a:bodyPr>
          <a:lstStyle/>
          <a:p>
            <a:pPr marL="0" indent="0">
              <a:buNone/>
            </a:pPr>
            <a:r>
              <a:rPr lang="en-GB" sz="2000" dirty="0"/>
              <a:t>Data is a mixture of numbers and characters that can be analysed. Data can be collected in varies ways such as online surveys, interviews, focus groups and activity observations. </a:t>
            </a:r>
          </a:p>
          <a:p>
            <a:pPr marL="0" indent="0">
              <a:buNone/>
            </a:pPr>
            <a:endParaRPr lang="en-GB" sz="2000" dirty="0"/>
          </a:p>
          <a:p>
            <a:pPr marL="0" indent="0">
              <a:buNone/>
            </a:pPr>
            <a:r>
              <a:rPr lang="en-GB" sz="2000" dirty="0"/>
              <a:t>The advantages of collecting data is it helps organisations narrow down a specific group of people, data can help identify problems and theories as well as a different perception another advantage of having data is it will help you proactively deal with problems within organisation’s and another advantage is it can help you capitalize on opportunities. Data can increase trust and respect from stakeholders and  it is also indisputable evidence for any legal action that could potently arise within the organisations. </a:t>
            </a:r>
          </a:p>
          <a:p>
            <a:pPr marL="0" indent="0">
              <a:buNone/>
            </a:pPr>
            <a:endParaRPr lang="en-GB" sz="2000" dirty="0"/>
          </a:p>
          <a:p>
            <a:pPr marL="0" indent="0">
              <a:buNone/>
            </a:pPr>
            <a:r>
              <a:rPr lang="en-GB" sz="2000" dirty="0"/>
              <a:t>There are disadvantages to data depending on how research was carries out, data us prone to error as it can be difficult to analyse for example is people aren't always honest when doing questionnaires </a:t>
            </a:r>
          </a:p>
          <a:p>
            <a:pPr marL="0" indent="0">
              <a:buNone/>
            </a:pPr>
            <a:endParaRPr lang="en-GB" sz="2000" dirty="0"/>
          </a:p>
        </p:txBody>
      </p:sp>
    </p:spTree>
    <p:extLst>
      <p:ext uri="{BB962C8B-B14F-4D97-AF65-F5344CB8AC3E}">
        <p14:creationId xmlns:p14="http://schemas.microsoft.com/office/powerpoint/2010/main" val="5951885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EF5720-4C04-4F2C-A6CB-1F1ADDE45ADE}"/>
              </a:ext>
            </a:extLst>
          </p:cNvPr>
          <p:cNvSpPr>
            <a:spLocks noGrp="1"/>
          </p:cNvSpPr>
          <p:nvPr>
            <p:ph type="title"/>
          </p:nvPr>
        </p:nvSpPr>
        <p:spPr/>
        <p:txBody>
          <a:bodyPr/>
          <a:lstStyle/>
          <a:p>
            <a:r>
              <a:rPr lang="en-GB" dirty="0"/>
              <a:t>Information</a:t>
            </a:r>
            <a:r>
              <a:rPr lang="en-GB" baseline="0" dirty="0"/>
              <a:t> </a:t>
            </a:r>
            <a:endParaRPr lang="en-GB" dirty="0"/>
          </a:p>
        </p:txBody>
      </p:sp>
      <p:sp>
        <p:nvSpPr>
          <p:cNvPr id="3" name="Content Placeholder 2">
            <a:extLst>
              <a:ext uri="{FF2B5EF4-FFF2-40B4-BE49-F238E27FC236}">
                <a16:creationId xmlns:a16="http://schemas.microsoft.com/office/drawing/2014/main" id="{458830BD-DEC5-4951-BC3C-EEC5687C61A2}"/>
              </a:ext>
            </a:extLst>
          </p:cNvPr>
          <p:cNvSpPr>
            <a:spLocks noGrp="1"/>
          </p:cNvSpPr>
          <p:nvPr>
            <p:ph idx="1"/>
          </p:nvPr>
        </p:nvSpPr>
        <p:spPr/>
        <p:txBody>
          <a:bodyPr>
            <a:normAutofit/>
          </a:bodyPr>
          <a:lstStyle/>
          <a:p>
            <a:pPr marL="0" indent="0">
              <a:buNone/>
            </a:pPr>
            <a:r>
              <a:rPr lang="en-GB" sz="1800" baseline="0" dirty="0"/>
              <a:t>Information gives you in depth details of the data collected, it helps receivers understand information even more e.g. an excel sheet shows the data collected for the grit test and information should further explain the data shown on spreadsheets. </a:t>
            </a:r>
          </a:p>
          <a:p>
            <a:pPr marL="0" indent="0">
              <a:buNone/>
            </a:pPr>
            <a:endParaRPr lang="en-GB" sz="1800" baseline="0" dirty="0"/>
          </a:p>
          <a:p>
            <a:pPr marL="0" indent="0">
              <a:buNone/>
            </a:pPr>
            <a:r>
              <a:rPr lang="en-GB" sz="1800" baseline="0" dirty="0"/>
              <a:t>Angela Duckworth demonstrated this by stating the gathered this by stating she gathered and further explained the data collected by presenting a information at  TED talk seminar</a:t>
            </a:r>
          </a:p>
          <a:p>
            <a:pPr marL="0" indent="0">
              <a:buNone/>
            </a:pPr>
            <a:endParaRPr lang="en-GB" sz="1800" baseline="0" dirty="0"/>
          </a:p>
          <a:p>
            <a:pPr marL="0" indent="0">
              <a:buNone/>
            </a:pPr>
            <a:r>
              <a:rPr lang="en-GB" sz="1800" baseline="0" dirty="0"/>
              <a:t>There are characterises of data quality and high quality information in a database, where you get the information is very important as it will gave to be from a reliable source of information, the information collected must distinctive and add value to a database as well as it must be up to date</a:t>
            </a:r>
          </a:p>
        </p:txBody>
      </p:sp>
    </p:spTree>
    <p:extLst>
      <p:ext uri="{BB962C8B-B14F-4D97-AF65-F5344CB8AC3E}">
        <p14:creationId xmlns:p14="http://schemas.microsoft.com/office/powerpoint/2010/main" val="12749840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17806E-8576-4682-93DF-B7756F00C187}"/>
              </a:ext>
            </a:extLst>
          </p:cNvPr>
          <p:cNvSpPr>
            <a:spLocks noGrp="1"/>
          </p:cNvSpPr>
          <p:nvPr>
            <p:ph type="title"/>
          </p:nvPr>
        </p:nvSpPr>
        <p:spPr/>
        <p:txBody>
          <a:bodyPr/>
          <a:lstStyle/>
          <a:p>
            <a:r>
              <a:rPr lang="en-GB" dirty="0"/>
              <a:t>Knowledge </a:t>
            </a:r>
          </a:p>
        </p:txBody>
      </p:sp>
      <p:sp>
        <p:nvSpPr>
          <p:cNvPr id="3" name="Content Placeholder 2">
            <a:extLst>
              <a:ext uri="{FF2B5EF4-FFF2-40B4-BE49-F238E27FC236}">
                <a16:creationId xmlns:a16="http://schemas.microsoft.com/office/drawing/2014/main" id="{7A228BA5-46A5-48B8-8D66-FFB687EA81FC}"/>
              </a:ext>
            </a:extLst>
          </p:cNvPr>
          <p:cNvSpPr>
            <a:spLocks noGrp="1"/>
          </p:cNvSpPr>
          <p:nvPr>
            <p:ph idx="1"/>
          </p:nvPr>
        </p:nvSpPr>
        <p:spPr/>
        <p:txBody>
          <a:bodyPr>
            <a:normAutofit/>
          </a:bodyPr>
          <a:lstStyle/>
          <a:p>
            <a:pPr marL="0" indent="0">
              <a:buNone/>
            </a:pPr>
            <a:r>
              <a:rPr lang="en-GB" sz="1800" baseline="0" dirty="0"/>
              <a:t>Knowledge is facts and information acquired though experience or education, knowledge enables you to solve problems and critical thinking </a:t>
            </a:r>
          </a:p>
          <a:p>
            <a:pPr marL="0" indent="0">
              <a:buNone/>
            </a:pPr>
            <a:endParaRPr lang="en-GB" sz="1800" baseline="0" dirty="0"/>
          </a:p>
          <a:p>
            <a:pPr marL="0" indent="0">
              <a:buNone/>
            </a:pPr>
            <a:r>
              <a:rPr lang="en-GB" sz="1800" baseline="0" dirty="0"/>
              <a:t>Anyone is capable of gaining knowledge, to gain knowledge requires you have the ability to analysis the data and information collected, </a:t>
            </a:r>
          </a:p>
          <a:p>
            <a:pPr marL="0" indent="0">
              <a:buNone/>
            </a:pPr>
            <a:endParaRPr lang="en-GB" sz="1800" baseline="0" dirty="0"/>
          </a:p>
          <a:p>
            <a:pPr marL="0" indent="0">
              <a:buNone/>
            </a:pPr>
            <a:r>
              <a:rPr lang="en-GB" sz="1800" baseline="0" dirty="0"/>
              <a:t>Knowledge is desire to learn in order to act upon you future goals and it will also help you when with decision making and to accomplish this you can gain knowledge by reading, doing research, putting you knowledge to test through practical activities, you can also gain knowledge by listening to news, lectures, friends, family.  </a:t>
            </a:r>
          </a:p>
          <a:p>
            <a:pPr marL="0" indent="0">
              <a:buNone/>
            </a:pPr>
            <a:endParaRPr lang="en-GB" sz="1800" baseline="0" dirty="0"/>
          </a:p>
          <a:p>
            <a:pPr marL="0" indent="0">
              <a:buNone/>
            </a:pPr>
            <a:r>
              <a:rPr lang="en-GB" sz="1800" baseline="0" dirty="0"/>
              <a:t>You can apply knowledge when decision making or when trying to solve a complex problem, you can achieve this by looking referring back to previous collects data and information you have previously collected </a:t>
            </a:r>
          </a:p>
          <a:p>
            <a:pPr marL="0" indent="0">
              <a:buNone/>
            </a:pPr>
            <a:endParaRPr lang="en-GB" sz="1800" baseline="0" dirty="0"/>
          </a:p>
        </p:txBody>
      </p:sp>
    </p:spTree>
    <p:extLst>
      <p:ext uri="{BB962C8B-B14F-4D97-AF65-F5344CB8AC3E}">
        <p14:creationId xmlns:p14="http://schemas.microsoft.com/office/powerpoint/2010/main" val="12747359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28B7E8-EC5E-433F-9BC9-1014D042EBA4}"/>
              </a:ext>
            </a:extLst>
          </p:cNvPr>
          <p:cNvSpPr>
            <a:spLocks noGrp="1"/>
          </p:cNvSpPr>
          <p:nvPr>
            <p:ph type="title"/>
          </p:nvPr>
        </p:nvSpPr>
        <p:spPr/>
        <p:txBody>
          <a:bodyPr/>
          <a:lstStyle/>
          <a:p>
            <a:r>
              <a:rPr lang="en-GB" dirty="0"/>
              <a:t>Wisdom </a:t>
            </a:r>
          </a:p>
        </p:txBody>
      </p:sp>
      <p:sp>
        <p:nvSpPr>
          <p:cNvPr id="3" name="Content Placeholder 2">
            <a:extLst>
              <a:ext uri="{FF2B5EF4-FFF2-40B4-BE49-F238E27FC236}">
                <a16:creationId xmlns:a16="http://schemas.microsoft.com/office/drawing/2014/main" id="{EABFEA38-C375-41A9-B391-64E7C0660C64}"/>
              </a:ext>
            </a:extLst>
          </p:cNvPr>
          <p:cNvSpPr>
            <a:spLocks noGrp="1"/>
          </p:cNvSpPr>
          <p:nvPr>
            <p:ph idx="1"/>
          </p:nvPr>
        </p:nvSpPr>
        <p:spPr/>
        <p:txBody>
          <a:bodyPr>
            <a:normAutofit/>
          </a:bodyPr>
          <a:lstStyle/>
          <a:p>
            <a:pPr marL="0" indent="0">
              <a:buNone/>
            </a:pPr>
            <a:r>
              <a:rPr lang="en-GB" sz="1800" dirty="0"/>
              <a:t>wisdom is the quality of having experience, knowledge and good judgments, the quality of being wise- the fact of being on sensible or wise thinking/ the body of knowledge and experience that develops within and specified society or period.</a:t>
            </a:r>
          </a:p>
          <a:p>
            <a:pPr marL="0" indent="0">
              <a:buNone/>
            </a:pPr>
            <a:endParaRPr lang="en-GB" sz="1800" dirty="0"/>
          </a:p>
          <a:p>
            <a:pPr marL="0" indent="0">
              <a:buNone/>
            </a:pPr>
            <a:r>
              <a:rPr lang="en-GB" sz="1800" dirty="0"/>
              <a:t>Wisdom is the synthesis of information, knowledge and experience in a way that applies knowledge to real-life situations. The concept of wisdom enables the understanding of patterns and their driving factors. It ultimately enables the prediction of future events </a:t>
            </a:r>
          </a:p>
          <a:p>
            <a:pPr marL="0" indent="0">
              <a:buNone/>
            </a:pPr>
            <a:endParaRPr lang="en-GB" sz="1800" dirty="0"/>
          </a:p>
          <a:p>
            <a:pPr marL="0" indent="0">
              <a:buNone/>
            </a:pPr>
            <a:endParaRPr lang="en-GB" sz="1800" dirty="0"/>
          </a:p>
        </p:txBody>
      </p:sp>
    </p:spTree>
    <p:extLst>
      <p:ext uri="{BB962C8B-B14F-4D97-AF65-F5344CB8AC3E}">
        <p14:creationId xmlns:p14="http://schemas.microsoft.com/office/powerpoint/2010/main" val="6245355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A4C6B6-4BF9-44A0-BBD1-F9378141B58F}"/>
              </a:ext>
            </a:extLst>
          </p:cNvPr>
          <p:cNvSpPr>
            <a:spLocks noGrp="1"/>
          </p:cNvSpPr>
          <p:nvPr>
            <p:ph type="title"/>
          </p:nvPr>
        </p:nvSpPr>
        <p:spPr/>
        <p:txBody>
          <a:bodyPr/>
          <a:lstStyle/>
          <a:p>
            <a:r>
              <a:rPr lang="en-GB" dirty="0"/>
              <a:t>How does Angela Duckworth passes the CRAAP test.</a:t>
            </a:r>
          </a:p>
        </p:txBody>
      </p:sp>
      <p:sp>
        <p:nvSpPr>
          <p:cNvPr id="3" name="Content Placeholder 2">
            <a:extLst>
              <a:ext uri="{FF2B5EF4-FFF2-40B4-BE49-F238E27FC236}">
                <a16:creationId xmlns:a16="http://schemas.microsoft.com/office/drawing/2014/main" id="{8A0D29E5-C653-4BA0-B2A9-32068CBCBCB8}"/>
              </a:ext>
            </a:extLst>
          </p:cNvPr>
          <p:cNvSpPr>
            <a:spLocks noGrp="1"/>
          </p:cNvSpPr>
          <p:nvPr>
            <p:ph idx="1"/>
          </p:nvPr>
        </p:nvSpPr>
        <p:spPr/>
        <p:txBody>
          <a:bodyPr>
            <a:normAutofit lnSpcReduction="10000"/>
          </a:bodyPr>
          <a:lstStyle/>
          <a:p>
            <a:r>
              <a:rPr lang="en-GB" dirty="0"/>
              <a:t>Craap test diagram?  </a:t>
            </a:r>
          </a:p>
          <a:p>
            <a:r>
              <a:rPr lang="en-GB" dirty="0"/>
              <a:t>C- CURRENCY </a:t>
            </a:r>
          </a:p>
          <a:p>
            <a:r>
              <a:rPr lang="en-GB" dirty="0"/>
              <a:t>R- RELAVANCE </a:t>
            </a:r>
          </a:p>
          <a:p>
            <a:r>
              <a:rPr lang="en-GB" dirty="0"/>
              <a:t>A- AUTHORITY </a:t>
            </a:r>
          </a:p>
          <a:p>
            <a:r>
              <a:rPr lang="en-GB" dirty="0"/>
              <a:t>A- ACCURACY </a:t>
            </a:r>
          </a:p>
          <a:p>
            <a:r>
              <a:rPr lang="en-GB" dirty="0"/>
              <a:t>P- PURPOSE</a:t>
            </a:r>
          </a:p>
          <a:p>
            <a:r>
              <a:rPr lang="en-GB" dirty="0"/>
              <a:t>Referring</a:t>
            </a:r>
            <a:r>
              <a:rPr lang="en-GB" baseline="0" dirty="0"/>
              <a:t> back to angels Duckworth TED talk she collected her data by studying adults and children by gathering information such as family income, which will likely involves collecting a data using numbers. She also looked at </a:t>
            </a:r>
            <a:r>
              <a:rPr lang="en-GB" baseline="0" dirty="0" err="1"/>
              <a:t>standized</a:t>
            </a:r>
            <a:r>
              <a:rPr lang="en-GB" baseline="0" dirty="0"/>
              <a:t> </a:t>
            </a:r>
            <a:r>
              <a:rPr lang="en-GB" baseline="0" dirty="0" err="1"/>
              <a:t>achivemts</a:t>
            </a:r>
            <a:r>
              <a:rPr lang="en-GB" baseline="0" dirty="0"/>
              <a:t> test </a:t>
            </a:r>
            <a:endParaRPr lang="en-GB" dirty="0"/>
          </a:p>
        </p:txBody>
      </p:sp>
    </p:spTree>
    <p:extLst>
      <p:ext uri="{BB962C8B-B14F-4D97-AF65-F5344CB8AC3E}">
        <p14:creationId xmlns:p14="http://schemas.microsoft.com/office/powerpoint/2010/main" val="29849378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B7F68FC-1B40-4642-AC0C-1BFE2A179631}"/>
              </a:ext>
            </a:extLst>
          </p:cNvPr>
          <p:cNvSpPr>
            <a:spLocks noGrp="1"/>
          </p:cNvSpPr>
          <p:nvPr>
            <p:ph idx="1"/>
          </p:nvPr>
        </p:nvSpPr>
        <p:spPr/>
        <p:txBody>
          <a:bodyPr>
            <a:normAutofit fontScale="85000" lnSpcReduction="20000"/>
          </a:bodyPr>
          <a:lstStyle/>
          <a:p>
            <a:pPr marL="0" indent="0">
              <a:buNone/>
            </a:pPr>
            <a:r>
              <a:rPr lang="en-GB" dirty="0"/>
              <a:t>References</a:t>
            </a:r>
          </a:p>
          <a:p>
            <a:pPr marL="0" indent="0">
              <a:buNone/>
            </a:pPr>
            <a:r>
              <a:rPr lang="en-GB" dirty="0" err="1"/>
              <a:t>Blokdyk</a:t>
            </a:r>
            <a:r>
              <a:rPr lang="en-GB" dirty="0"/>
              <a:t>, G., 2021. DIKW Pyramid a Complete Guide - 2020 Edition. Queensland: </a:t>
            </a:r>
            <a:r>
              <a:rPr lang="en-GB" dirty="0" err="1"/>
              <a:t>Emereo</a:t>
            </a:r>
            <a:r>
              <a:rPr lang="en-GB" dirty="0"/>
              <a:t> Pty Limited.</a:t>
            </a:r>
          </a:p>
          <a:p>
            <a:endParaRPr lang="en-GB" dirty="0"/>
          </a:p>
          <a:p>
            <a:pPr marL="0" indent="0">
              <a:buNone/>
            </a:pPr>
            <a:r>
              <a:rPr lang="en-GB" dirty="0"/>
              <a:t>Ohrc.on.ca. 2021. 3. Collecting data – consider the benefits | Ontario Human Rights Commission. [online] Available at: &lt;https://www.ohrc.on.ca/en/count-me-collecting-human-rights-based-data/3-collecting-data-%E2%80%93-consider-benefits&gt; [Accessed 16 December 2021].</a:t>
            </a:r>
          </a:p>
          <a:p>
            <a:endParaRPr lang="en-GB" dirty="0"/>
          </a:p>
          <a:p>
            <a:pPr marL="0" indent="0">
              <a:buNone/>
            </a:pPr>
            <a:r>
              <a:rPr lang="en-GB" dirty="0" err="1"/>
              <a:t>SearchSQLServer</a:t>
            </a:r>
            <a:r>
              <a:rPr lang="en-GB" dirty="0"/>
              <a:t>. 2021. What is Information? - Definition from WhatIs.com. [online] Available at: &lt;https://searchsqlserver.techtarget.com/definition/information&gt; [Accessed 16 December 2021].</a:t>
            </a:r>
          </a:p>
        </p:txBody>
      </p:sp>
    </p:spTree>
    <p:extLst>
      <p:ext uri="{BB962C8B-B14F-4D97-AF65-F5344CB8AC3E}">
        <p14:creationId xmlns:p14="http://schemas.microsoft.com/office/powerpoint/2010/main" val="33693829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8106</TotalTime>
  <Words>1045</Words>
  <Application>Microsoft Office PowerPoint</Application>
  <PresentationFormat>Widescreen</PresentationFormat>
  <Paragraphs>90</Paragraphs>
  <Slides>11</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Calibri Light</vt:lpstr>
      <vt:lpstr>Courier New</vt:lpstr>
      <vt:lpstr>Office Theme</vt:lpstr>
      <vt:lpstr>DIKW</vt:lpstr>
      <vt:lpstr>Introduction.</vt:lpstr>
      <vt:lpstr>Content page </vt:lpstr>
      <vt:lpstr>What is dikw </vt:lpstr>
      <vt:lpstr>PowerPoint Presentation</vt:lpstr>
      <vt:lpstr>DATA</vt:lpstr>
      <vt:lpstr>Information </vt:lpstr>
      <vt:lpstr>Knowledge </vt:lpstr>
      <vt:lpstr>Wisdom </vt:lpstr>
      <vt:lpstr>How does Angela Duckworth passes the CRAAP test.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DIKW</dc:title>
  <dc:creator>Pauline Fadzai Neshava (2109235)</dc:creator>
  <cp:lastModifiedBy>pauline.fn@outlook.com</cp:lastModifiedBy>
  <cp:revision>55</cp:revision>
  <dcterms:created xsi:type="dcterms:W3CDTF">2021-11-21T00:01:39Z</dcterms:created>
  <dcterms:modified xsi:type="dcterms:W3CDTF">2021-12-17T14:44:10Z</dcterms:modified>
</cp:coreProperties>
</file>