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notesSlides/notesSlide11.xml" ContentType="application/vnd.openxmlformats-officedocument.presentationml.notesSlide+xml"/>
  <Override PartName="/ppt/charts/chart2.xml" ContentType="application/vnd.openxmlformats-officedocument.drawingml.chart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63" d="100"/>
          <a:sy n="63" d="100"/>
        </p:scale>
        <p:origin x="5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na Kotlarova" userId="8bdbfc0803cbf7b9" providerId="LiveId" clId="{4E0A1BD8-AE32-4A00-9D81-63F10E2BAFFF}"/>
    <pc:docChg chg="undo custSel modSld sldOrd">
      <pc:chgData name="Juliana Kotlarova" userId="8bdbfc0803cbf7b9" providerId="LiveId" clId="{4E0A1BD8-AE32-4A00-9D81-63F10E2BAFFF}" dt="2026-07-12T16:38:53.709" v="274" actId="14100"/>
      <pc:docMkLst>
        <pc:docMk/>
      </pc:docMkLst>
      <pc:sldChg chg="modSp mod">
        <pc:chgData name="Juliana Kotlarova" userId="8bdbfc0803cbf7b9" providerId="LiveId" clId="{4E0A1BD8-AE32-4A00-9D81-63F10E2BAFFF}" dt="2026-07-12T16:27:20.290" v="141" actId="207"/>
        <pc:sldMkLst>
          <pc:docMk/>
          <pc:sldMk cId="0" sldId="256"/>
        </pc:sldMkLst>
        <pc:spChg chg="mod">
          <ac:chgData name="Juliana Kotlarova" userId="8bdbfc0803cbf7b9" providerId="LiveId" clId="{4E0A1BD8-AE32-4A00-9D81-63F10E2BAFFF}" dt="2026-07-12T16:23:37.308" v="0" actId="2711"/>
          <ac:spMkLst>
            <pc:docMk/>
            <pc:sldMk cId="0" sldId="256"/>
            <ac:spMk id="7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27:20.290" v="141" actId="207"/>
          <ac:spMkLst>
            <pc:docMk/>
            <pc:sldMk cId="0" sldId="256"/>
            <ac:spMk id="8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26:58.574" v="138" actId="1076"/>
          <ac:spMkLst>
            <pc:docMk/>
            <pc:sldMk cId="0" sldId="256"/>
            <ac:spMk id="9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25:25.046" v="101" actId="14100"/>
          <ac:spMkLst>
            <pc:docMk/>
            <pc:sldMk cId="0" sldId="256"/>
            <ac:spMk id="10" creationId="{00000000-0000-0000-0000-000000000000}"/>
          </ac:spMkLst>
        </pc:spChg>
      </pc:sldChg>
      <pc:sldChg chg="modSp mod">
        <pc:chgData name="Juliana Kotlarova" userId="8bdbfc0803cbf7b9" providerId="LiveId" clId="{4E0A1BD8-AE32-4A00-9D81-63F10E2BAFFF}" dt="2026-07-12T16:28:44.662" v="148" actId="207"/>
        <pc:sldMkLst>
          <pc:docMk/>
          <pc:sldMk cId="0" sldId="257"/>
        </pc:sldMkLst>
        <pc:spChg chg="mod">
          <ac:chgData name="Juliana Kotlarova" userId="8bdbfc0803cbf7b9" providerId="LiveId" clId="{4E0A1BD8-AE32-4A00-9D81-63F10E2BAFFF}" dt="2026-07-12T16:28:44.662" v="148" actId="207"/>
          <ac:spMkLst>
            <pc:docMk/>
            <pc:sldMk cId="0" sldId="257"/>
            <ac:spMk id="4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28:02.083" v="145" actId="27636"/>
          <ac:spMkLst>
            <pc:docMk/>
            <pc:sldMk cId="0" sldId="257"/>
            <ac:spMk id="22" creationId="{00000000-0000-0000-0000-000000000000}"/>
          </ac:spMkLst>
        </pc:spChg>
      </pc:sldChg>
      <pc:sldChg chg="modSp mod">
        <pc:chgData name="Juliana Kotlarova" userId="8bdbfc0803cbf7b9" providerId="LiveId" clId="{4E0A1BD8-AE32-4A00-9D81-63F10E2BAFFF}" dt="2026-07-12T16:30:19.870" v="157" actId="27636"/>
        <pc:sldMkLst>
          <pc:docMk/>
          <pc:sldMk cId="0" sldId="258"/>
        </pc:sldMkLst>
        <pc:spChg chg="mod">
          <ac:chgData name="Juliana Kotlarova" userId="8bdbfc0803cbf7b9" providerId="LiveId" clId="{4E0A1BD8-AE32-4A00-9D81-63F10E2BAFFF}" dt="2026-07-12T16:30:19.870" v="157" actId="27636"/>
          <ac:spMkLst>
            <pc:docMk/>
            <pc:sldMk cId="0" sldId="258"/>
            <ac:spMk id="19" creationId="{00000000-0000-0000-0000-000000000000}"/>
          </ac:spMkLst>
        </pc:spChg>
      </pc:sldChg>
      <pc:sldChg chg="modSp mod">
        <pc:chgData name="Juliana Kotlarova" userId="8bdbfc0803cbf7b9" providerId="LiveId" clId="{4E0A1BD8-AE32-4A00-9D81-63F10E2BAFFF}" dt="2026-07-12T16:30:40.460" v="162" actId="20577"/>
        <pc:sldMkLst>
          <pc:docMk/>
          <pc:sldMk cId="0" sldId="259"/>
        </pc:sldMkLst>
        <pc:spChg chg="mod">
          <ac:chgData name="Juliana Kotlarova" userId="8bdbfc0803cbf7b9" providerId="LiveId" clId="{4E0A1BD8-AE32-4A00-9D81-63F10E2BAFFF}" dt="2026-07-12T16:30:40.460" v="162" actId="20577"/>
          <ac:spMkLst>
            <pc:docMk/>
            <pc:sldMk cId="0" sldId="259"/>
            <ac:spMk id="23" creationId="{00000000-0000-0000-0000-000000000000}"/>
          </ac:spMkLst>
        </pc:spChg>
      </pc:sldChg>
      <pc:sldChg chg="addSp delSp modSp mod">
        <pc:chgData name="Juliana Kotlarova" userId="8bdbfc0803cbf7b9" providerId="LiveId" clId="{4E0A1BD8-AE32-4A00-9D81-63F10E2BAFFF}" dt="2026-07-12T16:32:44.005" v="185" actId="27636"/>
        <pc:sldMkLst>
          <pc:docMk/>
          <pc:sldMk cId="0" sldId="260"/>
        </pc:sldMkLst>
        <pc:spChg chg="mod">
          <ac:chgData name="Juliana Kotlarova" userId="8bdbfc0803cbf7b9" providerId="LiveId" clId="{4E0A1BD8-AE32-4A00-9D81-63F10E2BAFFF}" dt="2026-07-12T16:32:12.145" v="178" actId="403"/>
          <ac:spMkLst>
            <pc:docMk/>
            <pc:sldMk cId="0" sldId="260"/>
            <ac:spMk id="6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2:15.872" v="179" actId="403"/>
          <ac:spMkLst>
            <pc:docMk/>
            <pc:sldMk cId="0" sldId="260"/>
            <ac:spMk id="7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2:03.593" v="175" actId="207"/>
          <ac:spMkLst>
            <pc:docMk/>
            <pc:sldMk cId="0" sldId="260"/>
            <ac:spMk id="10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2:08.709" v="177" actId="113"/>
          <ac:spMkLst>
            <pc:docMk/>
            <pc:sldMk cId="0" sldId="260"/>
            <ac:spMk id="11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2:44.005" v="185" actId="27636"/>
          <ac:spMkLst>
            <pc:docMk/>
            <pc:sldMk cId="0" sldId="260"/>
            <ac:spMk id="14" creationId="{00000000-0000-0000-0000-000000000000}"/>
          </ac:spMkLst>
        </pc:spChg>
        <pc:spChg chg="add del">
          <ac:chgData name="Juliana Kotlarova" userId="8bdbfc0803cbf7b9" providerId="LiveId" clId="{4E0A1BD8-AE32-4A00-9D81-63F10E2BAFFF}" dt="2026-07-12T16:31:24.252" v="171" actId="22"/>
          <ac:spMkLst>
            <pc:docMk/>
            <pc:sldMk cId="0" sldId="260"/>
            <ac:spMk id="17" creationId="{F8ED5942-E3AA-0973-5FEA-1AA610288E5C}"/>
          </ac:spMkLst>
        </pc:spChg>
      </pc:sldChg>
      <pc:sldChg chg="modSp mod">
        <pc:chgData name="Juliana Kotlarova" userId="8bdbfc0803cbf7b9" providerId="LiveId" clId="{4E0A1BD8-AE32-4A00-9D81-63F10E2BAFFF}" dt="2026-07-12T16:34:57.401" v="207" actId="27636"/>
        <pc:sldMkLst>
          <pc:docMk/>
          <pc:sldMk cId="0" sldId="262"/>
        </pc:sldMkLst>
        <pc:spChg chg="mod">
          <ac:chgData name="Juliana Kotlarova" userId="8bdbfc0803cbf7b9" providerId="LiveId" clId="{4E0A1BD8-AE32-4A00-9D81-63F10E2BAFFF}" dt="2026-07-12T16:34:36.836" v="200" actId="113"/>
          <ac:spMkLst>
            <pc:docMk/>
            <pc:sldMk cId="0" sldId="262"/>
            <ac:spMk id="9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4:39.798" v="201" actId="113"/>
          <ac:spMkLst>
            <pc:docMk/>
            <pc:sldMk cId="0" sldId="262"/>
            <ac:spMk id="12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4:42.550" v="202" actId="113"/>
          <ac:spMkLst>
            <pc:docMk/>
            <pc:sldMk cId="0" sldId="262"/>
            <ac:spMk id="15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4:45.212" v="203" actId="113"/>
          <ac:spMkLst>
            <pc:docMk/>
            <pc:sldMk cId="0" sldId="262"/>
            <ac:spMk id="18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4:57.401" v="207" actId="27636"/>
          <ac:spMkLst>
            <pc:docMk/>
            <pc:sldMk cId="0" sldId="262"/>
            <ac:spMk id="21" creationId="{00000000-0000-0000-0000-000000000000}"/>
          </ac:spMkLst>
        </pc:spChg>
      </pc:sldChg>
      <pc:sldChg chg="modSp mod">
        <pc:chgData name="Juliana Kotlarova" userId="8bdbfc0803cbf7b9" providerId="LiveId" clId="{4E0A1BD8-AE32-4A00-9D81-63F10E2BAFFF}" dt="2026-07-12T16:36:35.055" v="246" actId="27636"/>
        <pc:sldMkLst>
          <pc:docMk/>
          <pc:sldMk cId="0" sldId="263"/>
        </pc:sldMkLst>
        <pc:spChg chg="mod">
          <ac:chgData name="Juliana Kotlarova" userId="8bdbfc0803cbf7b9" providerId="LiveId" clId="{4E0A1BD8-AE32-4A00-9D81-63F10E2BAFFF}" dt="2026-07-12T16:36:06.881" v="232" actId="207"/>
          <ac:spMkLst>
            <pc:docMk/>
            <pc:sldMk cId="0" sldId="263"/>
            <ac:spMk id="6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6:23.397" v="240" actId="404"/>
          <ac:spMkLst>
            <pc:docMk/>
            <pc:sldMk cId="0" sldId="263"/>
            <ac:spMk id="7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6:17.076" v="236" actId="403"/>
          <ac:spMkLst>
            <pc:docMk/>
            <pc:sldMk cId="0" sldId="263"/>
            <ac:spMk id="8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5:27.937" v="211" actId="403"/>
          <ac:spMkLst>
            <pc:docMk/>
            <pc:sldMk cId="0" sldId="263"/>
            <ac:spMk id="9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5:34.180" v="216" actId="113"/>
          <ac:spMkLst>
            <pc:docMk/>
            <pc:sldMk cId="0" sldId="263"/>
            <ac:spMk id="12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5:41.185" v="221" actId="207"/>
          <ac:spMkLst>
            <pc:docMk/>
            <pc:sldMk cId="0" sldId="263"/>
            <ac:spMk id="15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5:49.729" v="226" actId="403"/>
          <ac:spMkLst>
            <pc:docMk/>
            <pc:sldMk cId="0" sldId="263"/>
            <ac:spMk id="18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6:35.055" v="246" actId="27636"/>
          <ac:spMkLst>
            <pc:docMk/>
            <pc:sldMk cId="0" sldId="263"/>
            <ac:spMk id="21" creationId="{00000000-0000-0000-0000-000000000000}"/>
          </ac:spMkLst>
        </pc:spChg>
      </pc:sldChg>
      <pc:sldChg chg="modSp mod">
        <pc:chgData name="Juliana Kotlarova" userId="8bdbfc0803cbf7b9" providerId="LiveId" clId="{4E0A1BD8-AE32-4A00-9D81-63F10E2BAFFF}" dt="2026-07-12T16:37:10.875" v="253" actId="14100"/>
        <pc:sldMkLst>
          <pc:docMk/>
          <pc:sldMk cId="0" sldId="264"/>
        </pc:sldMkLst>
        <pc:spChg chg="mod">
          <ac:chgData name="Juliana Kotlarova" userId="8bdbfc0803cbf7b9" providerId="LiveId" clId="{4E0A1BD8-AE32-4A00-9D81-63F10E2BAFFF}" dt="2026-07-12T16:36:58.161" v="252" actId="27636"/>
          <ac:spMkLst>
            <pc:docMk/>
            <pc:sldMk cId="0" sldId="264"/>
            <ac:spMk id="19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6:51.542" v="248" actId="1076"/>
          <ac:spMkLst>
            <pc:docMk/>
            <pc:sldMk cId="0" sldId="264"/>
            <ac:spMk id="20" creationId="{00000000-0000-0000-0000-000000000000}"/>
          </ac:spMkLst>
        </pc:spChg>
        <pc:picChg chg="mod">
          <ac:chgData name="Juliana Kotlarova" userId="8bdbfc0803cbf7b9" providerId="LiveId" clId="{4E0A1BD8-AE32-4A00-9D81-63F10E2BAFFF}" dt="2026-07-12T16:37:10.875" v="253" actId="14100"/>
          <ac:picMkLst>
            <pc:docMk/>
            <pc:sldMk cId="0" sldId="264"/>
            <ac:picMk id="6" creationId="{00000000-0000-0000-0000-000000000000}"/>
          </ac:picMkLst>
        </pc:picChg>
      </pc:sldChg>
      <pc:sldChg chg="modSp mod ord">
        <pc:chgData name="Juliana Kotlarova" userId="8bdbfc0803cbf7b9" providerId="LiveId" clId="{4E0A1BD8-AE32-4A00-9D81-63F10E2BAFFF}" dt="2026-07-12T16:37:59.201" v="259" actId="207"/>
        <pc:sldMkLst>
          <pc:docMk/>
          <pc:sldMk cId="0" sldId="265"/>
        </pc:sldMkLst>
        <pc:spChg chg="mod">
          <ac:chgData name="Juliana Kotlarova" userId="8bdbfc0803cbf7b9" providerId="LiveId" clId="{4E0A1BD8-AE32-4A00-9D81-63F10E2BAFFF}" dt="2026-07-12T16:37:59.201" v="259" actId="207"/>
          <ac:spMkLst>
            <pc:docMk/>
            <pc:sldMk cId="0" sldId="265"/>
            <ac:spMk id="9" creationId="{00000000-0000-0000-0000-000000000000}"/>
          </ac:spMkLst>
        </pc:spChg>
      </pc:sldChg>
      <pc:sldChg chg="modSp mod">
        <pc:chgData name="Juliana Kotlarova" userId="8bdbfc0803cbf7b9" providerId="LiveId" clId="{4E0A1BD8-AE32-4A00-9D81-63F10E2BAFFF}" dt="2026-07-12T16:38:53.709" v="274" actId="14100"/>
        <pc:sldMkLst>
          <pc:docMk/>
          <pc:sldMk cId="0" sldId="266"/>
        </pc:sldMkLst>
        <pc:spChg chg="mod">
          <ac:chgData name="Juliana Kotlarova" userId="8bdbfc0803cbf7b9" providerId="LiveId" clId="{4E0A1BD8-AE32-4A00-9D81-63F10E2BAFFF}" dt="2026-07-12T16:38:21.599" v="261" actId="403"/>
          <ac:spMkLst>
            <pc:docMk/>
            <pc:sldMk cId="0" sldId="266"/>
            <ac:spMk id="9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8:24.933" v="263" actId="403"/>
          <ac:spMkLst>
            <pc:docMk/>
            <pc:sldMk cId="0" sldId="266"/>
            <ac:spMk id="11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8:28.671" v="265" actId="403"/>
          <ac:spMkLst>
            <pc:docMk/>
            <pc:sldMk cId="0" sldId="266"/>
            <ac:spMk id="13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8:32.261" v="267" actId="403"/>
          <ac:spMkLst>
            <pc:docMk/>
            <pc:sldMk cId="0" sldId="266"/>
            <ac:spMk id="15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8:36.271" v="269" actId="403"/>
          <ac:spMkLst>
            <pc:docMk/>
            <pc:sldMk cId="0" sldId="266"/>
            <ac:spMk id="17" creationId="{00000000-0000-0000-0000-000000000000}"/>
          </ac:spMkLst>
        </pc:spChg>
        <pc:spChg chg="mod">
          <ac:chgData name="Juliana Kotlarova" userId="8bdbfc0803cbf7b9" providerId="LiveId" clId="{4E0A1BD8-AE32-4A00-9D81-63F10E2BAFFF}" dt="2026-07-12T16:38:47.461" v="273" actId="27636"/>
          <ac:spMkLst>
            <pc:docMk/>
            <pc:sldMk cId="0" sldId="266"/>
            <ac:spMk id="19" creationId="{00000000-0000-0000-0000-000000000000}"/>
          </ac:spMkLst>
        </pc:spChg>
        <pc:graphicFrameChg chg="mod">
          <ac:chgData name="Juliana Kotlarova" userId="8bdbfc0803cbf7b9" providerId="LiveId" clId="{4E0A1BD8-AE32-4A00-9D81-63F10E2BAFFF}" dt="2026-07-12T16:38:53.709" v="274" actId="14100"/>
          <ac:graphicFrameMkLst>
            <pc:docMk/>
            <pc:sldMk cId="0" sldId="266"/>
            <ac:graphicFrameMk id="6" creationId="{00000000-0000-0000-0000-000000000000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Sales (£m)</c:v>
                </c:pt>
              </c:strCache>
            </c:strRef>
          </c:tx>
          <c:spPr>
            <a:ln w="25400" cap="flat">
              <a:solidFill>
                <a:srgbClr val="FFD100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FFD100"/>
              </a:solidFill>
              <a:ln w="9525" cap="flat">
                <a:solidFill>
                  <a:srgbClr val="FFD100"/>
                </a:solidFill>
                <a:prstDash val="solid"/>
                <a:round/>
              </a:ln>
              <a:effectLst/>
            </c:spPr>
          </c:marker>
          <c:cat>
            <c:strRef>
              <c:f>Sheet1!$A$2:$A$6</c:f>
              <c:strCach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1229.7</c:v>
                </c:pt>
                <c:pt idx="1">
                  <c:v>1512.8</c:v>
                </c:pt>
                <c:pt idx="2">
                  <c:v>1809.6</c:v>
                </c:pt>
                <c:pt idx="3">
                  <c:v>2014.4</c:v>
                </c:pt>
                <c:pt idx="4">
                  <c:v>2151.1999999999998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5B5E-4EE6-9E6A-CA351D8B7DCB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PAT (£m)</c:v>
                </c:pt>
              </c:strCache>
            </c:strRef>
          </c:tx>
          <c:spPr>
            <a:ln w="25400" cap="flat">
              <a:solidFill>
                <a:srgbClr val="1F78C1"/>
              </a:solidFill>
              <a:prstDash val="solid"/>
              <a:round/>
            </a:ln>
            <a:effectLst/>
          </c:spPr>
          <c:marker>
            <c:symbol val="circle"/>
            <c:size val="6"/>
            <c:spPr>
              <a:solidFill>
                <a:srgbClr val="1F78C1"/>
              </a:solidFill>
              <a:ln w="9525" cap="flat">
                <a:solidFill>
                  <a:srgbClr val="1F78C1"/>
                </a:solidFill>
                <a:prstDash val="solid"/>
                <a:round/>
              </a:ln>
              <a:effectLst/>
            </c:spPr>
          </c:marker>
          <c:cat>
            <c:strRef>
              <c:f>Sheet1!$A$2:$A$6</c:f>
              <c:strCache>
                <c:ptCount val="5"/>
                <c:pt idx="0">
                  <c:v>2021</c:v>
                </c:pt>
                <c:pt idx="1">
                  <c:v>2022</c:v>
                </c:pt>
                <c:pt idx="2">
                  <c:v>2023</c:v>
                </c:pt>
                <c:pt idx="3">
                  <c:v>2024</c:v>
                </c:pt>
                <c:pt idx="4">
                  <c:v>2025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117.5</c:v>
                </c:pt>
                <c:pt idx="1">
                  <c:v>120.3</c:v>
                </c:pt>
                <c:pt idx="2">
                  <c:v>142.5</c:v>
                </c:pt>
                <c:pt idx="3">
                  <c:v>153.4</c:v>
                </c:pt>
                <c:pt idx="4">
                  <c:v>122.2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5B5E-4EE6-9E6A-CA351D8B7DC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2094734554"/>
        <c:axId val="2094734552"/>
      </c:line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txPr>
        <a:bodyPr/>
        <a:lstStyle/>
        <a:p>
          <a:pPr>
            <a:defRPr sz="1100">
              <a:latin typeface="Arial"/>
              <a:cs typeface="Arial"/>
            </a:defRPr>
          </a:pPr>
          <a:endParaRPr lang="en-US"/>
        </a:p>
      </c:txPr>
    </c:legend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Cost share (%)</c:v>
                </c:pt>
              </c:strCache>
            </c:strRef>
          </c:tx>
          <c:spPr>
            <a:solidFill>
              <a:srgbClr val="005EB8"/>
            </a:solidFill>
            <a:effectLst/>
          </c:spPr>
          <c:invertIfNegative val="0"/>
          <c:cat>
            <c:strRef>
              <c:f>Sheet1!$A$2:$A$7</c:f>
              <c:strCache>
                <c:ptCount val="6"/>
                <c:pt idx="0">
                  <c:v>People</c:v>
                </c:pt>
                <c:pt idx="1">
                  <c:v>Food &amp; packaging</c:v>
                </c:pt>
                <c:pt idx="2">
                  <c:v>Other</c:v>
                </c:pt>
                <c:pt idx="3">
                  <c:v>Occupancy</c:v>
                </c:pt>
                <c:pt idx="4">
                  <c:v>Energy/fuel</c:v>
                </c:pt>
                <c:pt idx="5">
                  <c:v>Depreciation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39</c:v>
                </c:pt>
                <c:pt idx="1">
                  <c:v>33</c:v>
                </c:pt>
                <c:pt idx="2">
                  <c:v>11</c:v>
                </c:pt>
                <c:pt idx="3">
                  <c:v>7</c:v>
                </c:pt>
                <c:pt idx="4">
                  <c:v>5</c:v>
                </c:pt>
                <c:pt idx="5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E35-471A-B57D-A4F4D71F817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888888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73502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cdonalds.com/gb/en-gb/menu/saver-menu.html?utm_source=chatgpt.com" TargetMode="External"/><Relationship Id="rId3" Type="http://schemas.openxmlformats.org/officeDocument/2006/relationships/hyperlink" Target="https://assets.lsegissuerservices.com/original-d4c002c0-6557-4c7c-8afa-c0ffefa5ed4a.pdf?utm_source=chatgpt.com" TargetMode="External"/><Relationship Id="rId7" Type="http://schemas.openxmlformats.org/officeDocument/2006/relationships/hyperlink" Target="https://assets.greggs.com/f/162306/x/62bd59323a/260303-greggs-prelim-results-presentation-2025-final.pdf?utm_source=chatgpt.com" TargetMode="External"/><Relationship Id="rId12" Type="http://schemas.openxmlformats.org/officeDocument/2006/relationships/hyperlink" Target="https://www.tesco.com/shop/en-GB/buylists/lunch-meal-deals/classic-meal-deal-mains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orporate.greggs.co.uk/investors/results-and-regulatory-news?utm_source=chatgpt.com" TargetMode="External"/><Relationship Id="rId11" Type="http://schemas.openxmlformats.org/officeDocument/2006/relationships/hyperlink" Target="https://www.subway.com/en-gb/menunutrition/menu?utm_source=chatgpt.com" TargetMode="External"/><Relationship Id="rId5" Type="http://schemas.openxmlformats.org/officeDocument/2006/relationships/hyperlink" Target="https://assets.greggs.com/f/162306/x/e612a4a90d/greggs-may-26-trading-update.pdf?utm_source=chatgpt.com" TargetMode="External"/><Relationship Id="rId10" Type="http://schemas.openxmlformats.org/officeDocument/2006/relationships/hyperlink" Target="https://www.reuters.com/world/uk/uk-baker-greggs-reports-sales-growth-new-menu-items-boost-demand-2026-05-12/?utm_source=chatgpt.com" TargetMode="External"/><Relationship Id="rId4" Type="http://schemas.openxmlformats.org/officeDocument/2006/relationships/hyperlink" Target="https://assets.greggs.com/f/162306/x/e616871d6c/260303-greggs-2025-preliminary-results-final.pdf?utm_source=chatgpt.com" TargetMode="External"/><Relationship Id="rId9" Type="http://schemas.openxmlformats.org/officeDocument/2006/relationships/hyperlink" Target="https://www.pret.co.uk/en-GB/our-menu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7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greggs_storefront.jpg"/>
          <p:cNvPicPr>
            <a:picLocks noChangeAspect="1"/>
          </p:cNvPicPr>
          <p:nvPr/>
        </p:nvPicPr>
        <p:blipFill>
          <a:blip r:embed="rId3"/>
          <a:srcRect l="23205" r="23205"/>
          <a:stretch/>
        </p:blipFill>
        <p:spPr>
          <a:xfrm>
            <a:off x="6537960" y="960120"/>
            <a:ext cx="5212080" cy="534924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85800" y="1234440"/>
            <a:ext cx="53949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D100"/>
                </a:solidFill>
              </a:rPr>
              <a:t>Greggs plc</a:t>
            </a:r>
            <a:endParaRPr lang="en-US" sz="3600" dirty="0"/>
          </a:p>
        </p:txBody>
      </p:sp>
      <p:sp>
        <p:nvSpPr>
          <p:cNvPr id="8" name="Text 5"/>
          <p:cNvSpPr/>
          <p:nvPr/>
        </p:nvSpPr>
        <p:spPr>
          <a:xfrm>
            <a:off x="685800" y="1965960"/>
            <a:ext cx="5166360" cy="1005840"/>
          </a:xfrm>
          <a:prstGeom prst="rect">
            <a:avLst/>
          </a:prstGeom>
          <a:noFill/>
          <a:ln/>
        </p:spPr>
        <p:txBody>
          <a:bodyPr wrap="square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</a:rPr>
              <a:t>Business and management</a:t>
            </a:r>
          </a:p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</a:rPr>
              <a:t>LCBB5013 Entrepreneurship</a:t>
            </a:r>
            <a:endParaRPr lang="en-US" sz="1600" dirty="0"/>
          </a:p>
          <a:p>
            <a:pPr marL="0" indent="0">
              <a:buNone/>
            </a:pPr>
            <a:r>
              <a:rPr lang="en-US" sz="2100" b="1" dirty="0">
                <a:solidFill>
                  <a:schemeClr val="accent5"/>
                </a:solidFill>
              </a:rPr>
              <a:t>Business Plan Presentation </a:t>
            </a:r>
            <a:r>
              <a:rPr lang="en-US" sz="1600" b="1" dirty="0">
                <a:solidFill>
                  <a:srgbClr val="FFFFFF"/>
                </a:solidFill>
              </a:rPr>
              <a:t>- Task 2 (Portfolio Element 5)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685800" y="3360420"/>
            <a:ext cx="493776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E5E7EB"/>
                </a:solidFill>
              </a:rPr>
              <a:t>Student: </a:t>
            </a:r>
            <a:r>
              <a:rPr lang="en-US" sz="2000" b="1" dirty="0">
                <a:solidFill>
                  <a:srgbClr val="E5E7EB"/>
                </a:solidFill>
              </a:rPr>
              <a:t>Juliana Kotlarova</a:t>
            </a:r>
            <a:endParaRPr lang="en-US" sz="2000" b="1" dirty="0"/>
          </a:p>
          <a:p>
            <a:pPr marL="0" indent="0">
              <a:buNone/>
            </a:pPr>
            <a:r>
              <a:rPr lang="en-US" sz="2000" dirty="0">
                <a:solidFill>
                  <a:srgbClr val="E5E7EB"/>
                </a:solidFill>
              </a:rPr>
              <a:t>Student ID:  2326556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E5E7EB"/>
                </a:solidFill>
              </a:rPr>
              <a:t>Lecturer : Aso Abdullah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713232" y="4800600"/>
            <a:ext cx="5212080" cy="1207008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900" b="1" dirty="0">
                <a:solidFill>
                  <a:srgbClr val="FFFFFF"/>
                </a:solidFill>
              </a:rPr>
              <a:t>Strategic argument: Greggs is still a value-led UK food-to-go winner, but growth must become more profit-disciplined.</a:t>
            </a:r>
            <a:endParaRPr lang="en-US" sz="1900" dirty="0"/>
          </a:p>
        </p:txBody>
      </p:sp>
      <p:sp>
        <p:nvSpPr>
          <p:cNvPr id="11" name="Text 8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CBD5E1"/>
                </a:solidFill>
              </a:rPr>
              <a:t>Image: Completely Retail News (2023).</a:t>
            </a:r>
            <a:endParaRPr lang="en-US" sz="8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B17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Company overview and what the company does</a:t>
            </a:r>
            <a:endParaRPr lang="en-US" sz="32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greggs_storefront.jpg"/>
          <p:cNvPicPr>
            <a:picLocks noChangeAspect="1"/>
          </p:cNvPicPr>
          <p:nvPr/>
        </p:nvPicPr>
        <p:blipFill>
          <a:blip r:embed="rId3"/>
          <a:srcRect l="7222" r="7222"/>
          <a:stretch/>
        </p:blipFill>
        <p:spPr>
          <a:xfrm>
            <a:off x="502920" y="1051560"/>
            <a:ext cx="3840480" cy="246888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4572000" y="1051560"/>
            <a:ext cx="2103120" cy="987552"/>
          </a:xfrm>
          <a:prstGeom prst="roundRect">
            <a:avLst>
              <a:gd name="adj" fmla="val 11111"/>
            </a:avLst>
          </a:prstGeom>
          <a:solidFill>
            <a:srgbClr val="FFFFFF">
              <a:alpha val="98000"/>
            </a:srgbClr>
          </a:solidFill>
          <a:ln w="12700">
            <a:solidFill>
              <a:srgbClr val="FFD100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700016" y="1161288"/>
            <a:ext cx="1847088" cy="29260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0B1726"/>
                </a:solidFill>
              </a:rPr>
              <a:t>£2.15bn</a:t>
            </a:r>
            <a:endParaRPr lang="en-US" sz="2300" dirty="0"/>
          </a:p>
        </p:txBody>
      </p:sp>
      <p:sp>
        <p:nvSpPr>
          <p:cNvPr id="9" name="Text 6"/>
          <p:cNvSpPr/>
          <p:nvPr/>
        </p:nvSpPr>
        <p:spPr>
          <a:xfrm>
            <a:off x="4700016" y="1499616"/>
            <a:ext cx="1847088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02A43"/>
                </a:solidFill>
              </a:rPr>
              <a:t>Sales 2025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4700016" y="1773936"/>
            <a:ext cx="1847088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record sales</a:t>
            </a:r>
            <a:endParaRPr lang="en-US" sz="950" dirty="0"/>
          </a:p>
        </p:txBody>
      </p:sp>
      <p:sp>
        <p:nvSpPr>
          <p:cNvPr id="11" name="Shape 8"/>
          <p:cNvSpPr/>
          <p:nvPr/>
        </p:nvSpPr>
        <p:spPr>
          <a:xfrm>
            <a:off x="6903720" y="1051560"/>
            <a:ext cx="2103120" cy="987552"/>
          </a:xfrm>
          <a:prstGeom prst="roundRect">
            <a:avLst>
              <a:gd name="adj" fmla="val 11111"/>
            </a:avLst>
          </a:prstGeom>
          <a:solidFill>
            <a:srgbClr val="FFFFFF">
              <a:alpha val="98000"/>
            </a:srgbClr>
          </a:solidFill>
          <a:ln w="12700">
            <a:solidFill>
              <a:srgbClr val="FFD100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031736" y="1161288"/>
            <a:ext cx="1847088" cy="29260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0B1726"/>
                </a:solidFill>
              </a:rPr>
              <a:t>2,739</a:t>
            </a:r>
            <a:endParaRPr lang="en-US" sz="2300" dirty="0"/>
          </a:p>
        </p:txBody>
      </p:sp>
      <p:sp>
        <p:nvSpPr>
          <p:cNvPr id="13" name="Text 10"/>
          <p:cNvSpPr/>
          <p:nvPr/>
        </p:nvSpPr>
        <p:spPr>
          <a:xfrm>
            <a:off x="7031736" y="1499616"/>
            <a:ext cx="1847088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02A43"/>
                </a:solidFill>
              </a:rPr>
              <a:t>Shops 2025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7031736" y="1773936"/>
            <a:ext cx="1847088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year-end estate</a:t>
            </a:r>
            <a:endParaRPr lang="en-US" sz="950" dirty="0"/>
          </a:p>
        </p:txBody>
      </p:sp>
      <p:sp>
        <p:nvSpPr>
          <p:cNvPr id="15" name="Shape 12"/>
          <p:cNvSpPr/>
          <p:nvPr/>
        </p:nvSpPr>
        <p:spPr>
          <a:xfrm>
            <a:off x="9235440" y="1051560"/>
            <a:ext cx="2103120" cy="987552"/>
          </a:xfrm>
          <a:prstGeom prst="roundRect">
            <a:avLst>
              <a:gd name="adj" fmla="val 11111"/>
            </a:avLst>
          </a:prstGeom>
          <a:solidFill>
            <a:srgbClr val="FFFFFF">
              <a:alpha val="98000"/>
            </a:srgbClr>
          </a:solidFill>
          <a:ln w="12700">
            <a:solidFill>
              <a:srgbClr val="FFD100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9363456" y="1161288"/>
            <a:ext cx="1847088" cy="29260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0B1726"/>
                </a:solidFill>
              </a:rPr>
              <a:t>2,759</a:t>
            </a:r>
            <a:endParaRPr lang="en-US" sz="2300" dirty="0"/>
          </a:p>
        </p:txBody>
      </p:sp>
      <p:sp>
        <p:nvSpPr>
          <p:cNvPr id="17" name="Text 14"/>
          <p:cNvSpPr/>
          <p:nvPr/>
        </p:nvSpPr>
        <p:spPr>
          <a:xfrm>
            <a:off x="9363456" y="1499616"/>
            <a:ext cx="1847088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02A43"/>
                </a:solidFill>
              </a:rPr>
              <a:t>Shops May 2026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9363456" y="1773936"/>
            <a:ext cx="1847088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latest trading update</a:t>
            </a:r>
            <a:endParaRPr lang="en-US" sz="950" dirty="0"/>
          </a:p>
        </p:txBody>
      </p:sp>
      <p:sp>
        <p:nvSpPr>
          <p:cNvPr id="19" name="Text 16"/>
          <p:cNvSpPr/>
          <p:nvPr/>
        </p:nvSpPr>
        <p:spPr>
          <a:xfrm>
            <a:off x="640080" y="3886200"/>
            <a:ext cx="33832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D100"/>
                </a:solidFill>
              </a:rPr>
              <a:t>What Greggs does</a:t>
            </a:r>
            <a:endParaRPr lang="en-US" sz="2400" dirty="0"/>
          </a:p>
        </p:txBody>
      </p:sp>
      <p:sp>
        <p:nvSpPr>
          <p:cNvPr id="20" name="Text 17"/>
          <p:cNvSpPr/>
          <p:nvPr/>
        </p:nvSpPr>
        <p:spPr>
          <a:xfrm>
            <a:off x="685800" y="4343400"/>
            <a:ext cx="5120640" cy="141732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• Sells affordable bakery, breakfast, lunch, hot food and drinks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• Uses national shop estate, franchise sites, delivery and grocery partners</a:t>
            </a:r>
            <a:endParaRPr lang="en-US" sz="2000" dirty="0"/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• Competes through value, convenience, speed and brand familiarity</a:t>
            </a:r>
            <a:endParaRPr lang="en-US" sz="2000" dirty="0"/>
          </a:p>
        </p:txBody>
      </p:sp>
      <p:sp>
        <p:nvSpPr>
          <p:cNvPr id="21" name="Text 18"/>
          <p:cNvSpPr/>
          <p:nvPr/>
        </p:nvSpPr>
        <p:spPr>
          <a:xfrm>
            <a:off x="6537960" y="388620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D100"/>
                </a:solidFill>
              </a:rPr>
              <a:t>Critical point</a:t>
            </a:r>
            <a:endParaRPr lang="en-US" sz="2400" dirty="0"/>
          </a:p>
        </p:txBody>
      </p:sp>
      <p:sp>
        <p:nvSpPr>
          <p:cNvPr id="22" name="Text 19"/>
          <p:cNvSpPr/>
          <p:nvPr/>
        </p:nvSpPr>
        <p:spPr>
          <a:xfrm>
            <a:off x="6446522" y="4471416"/>
            <a:ext cx="4892040" cy="16276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Greggs is not only a bakery. It is a vertically integrated food-to-go platform. The main strategic risk is that expansion and logistics costs may weaken profit conversion.</a:t>
            </a:r>
            <a:endParaRPr lang="en-US" sz="2000" dirty="0"/>
          </a:p>
        </p:txBody>
      </p:sp>
      <p:sp>
        <p:nvSpPr>
          <p:cNvPr id="23" name="Text 20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CBD5E1"/>
                </a:solidFill>
              </a:rPr>
              <a:t>(Greggs plc, 2026a; Greggs plc, 2026d). Image: Completely Retail News (2023).</a:t>
            </a:r>
            <a:endParaRPr lang="en-US" sz="8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7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B17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products/services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greggs_sausage_rolls_raster.png"/>
          <p:cNvPicPr>
            <a:picLocks noChangeAspect="1"/>
          </p:cNvPicPr>
          <p:nvPr/>
        </p:nvPicPr>
        <p:blipFill>
          <a:blip r:embed="rId3"/>
          <a:srcRect l="11760" r="11760"/>
          <a:stretch/>
        </p:blipFill>
        <p:spPr>
          <a:xfrm>
            <a:off x="502920" y="1051560"/>
            <a:ext cx="4480560" cy="329184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5314950" y="1062990"/>
            <a:ext cx="3154680" cy="601980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650" b="1" dirty="0">
                <a:solidFill>
                  <a:srgbClr val="FFFFFF"/>
                </a:solidFill>
              </a:rPr>
              <a:t>Category</a:t>
            </a:r>
            <a:endParaRPr lang="en-US" sz="1650" dirty="0"/>
          </a:p>
        </p:txBody>
      </p:sp>
      <p:sp>
        <p:nvSpPr>
          <p:cNvPr id="8" name="Text 5"/>
          <p:cNvSpPr/>
          <p:nvPr/>
        </p:nvSpPr>
        <p:spPr>
          <a:xfrm>
            <a:off x="8492490" y="1062990"/>
            <a:ext cx="3154680" cy="601980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650" b="1" dirty="0">
                <a:solidFill>
                  <a:srgbClr val="FFFFFF"/>
                </a:solidFill>
              </a:rPr>
              <a:t>Strategic role</a:t>
            </a:r>
            <a:endParaRPr lang="en-US" sz="1650" dirty="0"/>
          </a:p>
        </p:txBody>
      </p:sp>
      <p:sp>
        <p:nvSpPr>
          <p:cNvPr id="9" name="Text 6"/>
          <p:cNvSpPr/>
          <p:nvPr/>
        </p:nvSpPr>
        <p:spPr>
          <a:xfrm>
            <a:off x="5314950" y="1687830"/>
            <a:ext cx="3154680" cy="6019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Core savouries</a:t>
            </a:r>
            <a:endParaRPr lang="en-US" sz="1550" dirty="0"/>
          </a:p>
        </p:txBody>
      </p:sp>
      <p:sp>
        <p:nvSpPr>
          <p:cNvPr id="10" name="Text 7"/>
          <p:cNvSpPr/>
          <p:nvPr/>
        </p:nvSpPr>
        <p:spPr>
          <a:xfrm>
            <a:off x="8492490" y="1687830"/>
            <a:ext cx="3154680" cy="6019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High-frequency habit and value perception</a:t>
            </a:r>
            <a:endParaRPr lang="en-US" sz="1550" dirty="0"/>
          </a:p>
        </p:txBody>
      </p:sp>
      <p:sp>
        <p:nvSpPr>
          <p:cNvPr id="11" name="Text 8"/>
          <p:cNvSpPr/>
          <p:nvPr/>
        </p:nvSpPr>
        <p:spPr>
          <a:xfrm>
            <a:off x="5314950" y="2312670"/>
            <a:ext cx="3154680" cy="6019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Breakfast/lunch</a:t>
            </a:r>
            <a:endParaRPr lang="en-US" sz="1550" dirty="0"/>
          </a:p>
        </p:txBody>
      </p:sp>
      <p:sp>
        <p:nvSpPr>
          <p:cNvPr id="12" name="Text 9"/>
          <p:cNvSpPr/>
          <p:nvPr/>
        </p:nvSpPr>
        <p:spPr>
          <a:xfrm>
            <a:off x="8492490" y="2312670"/>
            <a:ext cx="3154680" cy="6019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Expands mission beyond snack purchases</a:t>
            </a:r>
            <a:endParaRPr lang="en-US" sz="1550" dirty="0"/>
          </a:p>
        </p:txBody>
      </p:sp>
      <p:sp>
        <p:nvSpPr>
          <p:cNvPr id="13" name="Text 10"/>
          <p:cNvSpPr/>
          <p:nvPr/>
        </p:nvSpPr>
        <p:spPr>
          <a:xfrm>
            <a:off x="5314950" y="2937510"/>
            <a:ext cx="3154680" cy="6019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Hot food/evening</a:t>
            </a:r>
            <a:endParaRPr lang="en-US" sz="1550" dirty="0"/>
          </a:p>
        </p:txBody>
      </p:sp>
      <p:sp>
        <p:nvSpPr>
          <p:cNvPr id="14" name="Text 11"/>
          <p:cNvSpPr/>
          <p:nvPr/>
        </p:nvSpPr>
        <p:spPr>
          <a:xfrm>
            <a:off x="8492490" y="2937510"/>
            <a:ext cx="3154680" cy="6019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Improves daypart utilisation but adds complexity</a:t>
            </a:r>
            <a:endParaRPr lang="en-US" sz="1550" dirty="0"/>
          </a:p>
        </p:txBody>
      </p:sp>
      <p:sp>
        <p:nvSpPr>
          <p:cNvPr id="15" name="Text 12"/>
          <p:cNvSpPr/>
          <p:nvPr/>
        </p:nvSpPr>
        <p:spPr>
          <a:xfrm>
            <a:off x="5314950" y="3562350"/>
            <a:ext cx="3154680" cy="6019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Digital/delivery</a:t>
            </a:r>
            <a:endParaRPr lang="en-US" sz="1550" dirty="0"/>
          </a:p>
        </p:txBody>
      </p:sp>
      <p:sp>
        <p:nvSpPr>
          <p:cNvPr id="16" name="Text 13"/>
          <p:cNvSpPr/>
          <p:nvPr/>
        </p:nvSpPr>
        <p:spPr>
          <a:xfrm>
            <a:off x="8492490" y="3562350"/>
            <a:ext cx="3154680" cy="6019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Adds reach and data, but margin quality must be tested</a:t>
            </a:r>
            <a:endParaRPr lang="en-US" sz="1550" dirty="0"/>
          </a:p>
        </p:txBody>
      </p:sp>
      <p:sp>
        <p:nvSpPr>
          <p:cNvPr id="17" name="Text 14"/>
          <p:cNvSpPr/>
          <p:nvPr/>
        </p:nvSpPr>
        <p:spPr>
          <a:xfrm>
            <a:off x="5314950" y="4187190"/>
            <a:ext cx="3154680" cy="6019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Franchise/grocery</a:t>
            </a:r>
            <a:endParaRPr lang="en-US" sz="1550" dirty="0"/>
          </a:p>
        </p:txBody>
      </p:sp>
      <p:sp>
        <p:nvSpPr>
          <p:cNvPr id="18" name="Text 15"/>
          <p:cNvSpPr/>
          <p:nvPr/>
        </p:nvSpPr>
        <p:spPr>
          <a:xfrm>
            <a:off x="8492490" y="4187190"/>
            <a:ext cx="3154680" cy="6019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dirty="0">
                <a:solidFill>
                  <a:srgbClr val="0B1726"/>
                </a:solidFill>
              </a:rPr>
              <a:t>Extends access without only relying on high streets</a:t>
            </a:r>
            <a:endParaRPr lang="en-US" sz="1550" dirty="0"/>
          </a:p>
        </p:txBody>
      </p:sp>
      <p:sp>
        <p:nvSpPr>
          <p:cNvPr id="19" name="Text 16"/>
          <p:cNvSpPr/>
          <p:nvPr/>
        </p:nvSpPr>
        <p:spPr>
          <a:xfrm>
            <a:off x="685800" y="5029200"/>
            <a:ext cx="10881360" cy="117856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Critical judgement:</a:t>
            </a:r>
          </a:p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 </a:t>
            </a:r>
            <a:r>
              <a:rPr lang="en-US" sz="2000" b="1" dirty="0">
                <a:solidFill>
                  <a:srgbClr val="0B1726"/>
                </a:solidFill>
              </a:rPr>
              <a:t>Product breadth supports growth, but over-complexity can slow service, increase waste and dilute the value proposition.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B7280"/>
                </a:solidFill>
              </a:rPr>
              <a:t>(Greggs plc, 2026a; Kotler, Keller and Chernev, 2022). Image: CityAM (2019).</a:t>
            </a:r>
            <a:endParaRPr lang="en-US" sz="8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17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Objectives and USP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1510" y="1154430"/>
            <a:ext cx="2818181" cy="635508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</a:rPr>
              <a:t>Objective area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3492551" y="1154430"/>
            <a:ext cx="4020160" cy="635508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</a:rPr>
              <a:t>Short-term/long-term objective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7535570" y="1154430"/>
            <a:ext cx="4020160" cy="635508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</a:rPr>
              <a:t>Critical success condition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651510" y="1812798"/>
            <a:ext cx="2818181" cy="635508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Profit recovery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3492551" y="1812798"/>
            <a:ext cx="4020160" cy="63550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Restore margin after 2025 profit decline</a:t>
            </a:r>
            <a:endParaRPr lang="en-US" sz="1450" dirty="0"/>
          </a:p>
        </p:txBody>
      </p:sp>
      <p:sp>
        <p:nvSpPr>
          <p:cNvPr id="11" name="Text 9"/>
          <p:cNvSpPr/>
          <p:nvPr/>
        </p:nvSpPr>
        <p:spPr>
          <a:xfrm>
            <a:off x="7535570" y="1812798"/>
            <a:ext cx="4020160" cy="63550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Productivity must offset wage and food inflation</a:t>
            </a:r>
            <a:endParaRPr lang="en-US" sz="1450" dirty="0"/>
          </a:p>
        </p:txBody>
      </p:sp>
      <p:sp>
        <p:nvSpPr>
          <p:cNvPr id="12" name="Text 10"/>
          <p:cNvSpPr/>
          <p:nvPr/>
        </p:nvSpPr>
        <p:spPr>
          <a:xfrm>
            <a:off x="651510" y="2471166"/>
            <a:ext cx="2818181" cy="635508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Estate growth</a:t>
            </a:r>
            <a:endParaRPr lang="en-US" sz="1450" dirty="0"/>
          </a:p>
        </p:txBody>
      </p:sp>
      <p:sp>
        <p:nvSpPr>
          <p:cNvPr id="13" name="Text 11"/>
          <p:cNvSpPr/>
          <p:nvPr/>
        </p:nvSpPr>
        <p:spPr>
          <a:xfrm>
            <a:off x="3492551" y="2471166"/>
            <a:ext cx="4020160" cy="63550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Move toward 3,000+ UK shops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7535570" y="2471166"/>
            <a:ext cx="4020160" cy="63550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Avoid cannibalisation and low-return sites</a:t>
            </a:r>
            <a:endParaRPr lang="en-US" sz="1450" dirty="0"/>
          </a:p>
        </p:txBody>
      </p:sp>
      <p:sp>
        <p:nvSpPr>
          <p:cNvPr id="15" name="Text 13"/>
          <p:cNvSpPr/>
          <p:nvPr/>
        </p:nvSpPr>
        <p:spPr>
          <a:xfrm>
            <a:off x="651510" y="3129534"/>
            <a:ext cx="2818181" cy="635508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Digital growth</a:t>
            </a:r>
            <a:endParaRPr lang="en-US" sz="1450" dirty="0"/>
          </a:p>
        </p:txBody>
      </p:sp>
      <p:sp>
        <p:nvSpPr>
          <p:cNvPr id="16" name="Text 14"/>
          <p:cNvSpPr/>
          <p:nvPr/>
        </p:nvSpPr>
        <p:spPr>
          <a:xfrm>
            <a:off x="3492551" y="3129534"/>
            <a:ext cx="4020160" cy="63550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Grow app, rewards, Click + Collect and delivery</a:t>
            </a:r>
            <a:endParaRPr lang="en-US" sz="1450" dirty="0"/>
          </a:p>
        </p:txBody>
      </p:sp>
      <p:sp>
        <p:nvSpPr>
          <p:cNvPr id="17" name="Text 15"/>
          <p:cNvSpPr/>
          <p:nvPr/>
        </p:nvSpPr>
        <p:spPr>
          <a:xfrm>
            <a:off x="7535570" y="3129534"/>
            <a:ext cx="4020160" cy="63550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Digital must improve frequency and data, not just discount</a:t>
            </a:r>
            <a:endParaRPr lang="en-US" sz="1450" dirty="0"/>
          </a:p>
        </p:txBody>
      </p:sp>
      <p:sp>
        <p:nvSpPr>
          <p:cNvPr id="18" name="Text 16"/>
          <p:cNvSpPr/>
          <p:nvPr/>
        </p:nvSpPr>
        <p:spPr>
          <a:xfrm>
            <a:off x="651510" y="3787902"/>
            <a:ext cx="2818181" cy="635508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USP defence</a:t>
            </a:r>
            <a:endParaRPr lang="en-US" sz="1450" dirty="0"/>
          </a:p>
        </p:txBody>
      </p:sp>
      <p:sp>
        <p:nvSpPr>
          <p:cNvPr id="19" name="Text 17"/>
          <p:cNvSpPr/>
          <p:nvPr/>
        </p:nvSpPr>
        <p:spPr>
          <a:xfrm>
            <a:off x="3492551" y="3787902"/>
            <a:ext cx="4020160" cy="63550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Affordable, convenient food-to-go at national scale</a:t>
            </a:r>
            <a:endParaRPr lang="en-US" sz="1450" dirty="0"/>
          </a:p>
        </p:txBody>
      </p:sp>
      <p:sp>
        <p:nvSpPr>
          <p:cNvPr id="20" name="Text 18"/>
          <p:cNvSpPr/>
          <p:nvPr/>
        </p:nvSpPr>
        <p:spPr>
          <a:xfrm>
            <a:off x="7535570" y="3787902"/>
            <a:ext cx="4020160" cy="63550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50" dirty="0">
                <a:solidFill>
                  <a:srgbClr val="0B1726"/>
                </a:solidFill>
              </a:rPr>
              <a:t>Protect value perception while lifting operational efficiency</a:t>
            </a:r>
            <a:endParaRPr lang="en-US" sz="1450" dirty="0"/>
          </a:p>
        </p:txBody>
      </p:sp>
      <p:sp>
        <p:nvSpPr>
          <p:cNvPr id="21" name="Text 19"/>
          <p:cNvSpPr/>
          <p:nvPr/>
        </p:nvSpPr>
        <p:spPr>
          <a:xfrm>
            <a:off x="731520" y="4800600"/>
            <a:ext cx="30175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D100"/>
                </a:solidFill>
              </a:rPr>
              <a:t>USP</a:t>
            </a:r>
            <a:endParaRPr lang="en-US" sz="2400" dirty="0"/>
          </a:p>
        </p:txBody>
      </p:sp>
      <p:sp>
        <p:nvSpPr>
          <p:cNvPr id="22" name="Text 20"/>
          <p:cNvSpPr/>
          <p:nvPr/>
        </p:nvSpPr>
        <p:spPr>
          <a:xfrm>
            <a:off x="3794760" y="4736592"/>
            <a:ext cx="74980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</a:rPr>
              <a:t>Greggs offers everyday-value food-to-go with national convenience and trusted brand familiarity.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777240" y="5532120"/>
            <a:ext cx="10561320" cy="893826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850" dirty="0">
                <a:solidFill>
                  <a:srgbClr val="E5E7EB"/>
                </a:solidFill>
              </a:rPr>
              <a:t>Strategic warning: USP is strongest in a cost-of-living market, but weakens if price rises or queues damage convenience.</a:t>
            </a:r>
            <a:endParaRPr lang="en-US" sz="1850" dirty="0"/>
          </a:p>
        </p:txBody>
      </p:sp>
      <p:sp>
        <p:nvSpPr>
          <p:cNvPr id="24" name="Text 22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CBD5E1"/>
                </a:solidFill>
              </a:rPr>
              <a:t>(Greggs plc, 2026a; Greggs plc, 2026d; Porter, 1985).</a:t>
            </a:r>
            <a:endParaRPr lang="en-US" sz="8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7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B17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SWOT summary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51510" y="1154430"/>
            <a:ext cx="5440680" cy="948690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</a:rPr>
              <a:t>Strengths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6115050" y="1154430"/>
            <a:ext cx="5440680" cy="948690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</a:rPr>
              <a:t>Weaknesses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651510" y="2125980"/>
            <a:ext cx="5440680" cy="948690"/>
          </a:xfrm>
          <a:prstGeom prst="rect">
            <a:avLst/>
          </a:prstGeom>
          <a:solidFill>
            <a:srgbClr val="FFF5CC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0B1726"/>
                </a:solidFill>
              </a:rPr>
              <a:t>Value brand, national scale, vertical integration, cash generation and app loyalty.</a:t>
            </a:r>
            <a:endParaRPr lang="en-US" sz="1700" dirty="0"/>
          </a:p>
        </p:txBody>
      </p:sp>
      <p:sp>
        <p:nvSpPr>
          <p:cNvPr id="9" name="Text 7"/>
          <p:cNvSpPr/>
          <p:nvPr/>
        </p:nvSpPr>
        <p:spPr>
          <a:xfrm>
            <a:off x="6115050" y="2125980"/>
            <a:ext cx="5440680" cy="94869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0B1726"/>
                </a:solidFill>
              </a:rPr>
              <a:t>Profit conversion weakened in 2025; fixed-cost pressure from labour, logistics and estate expansion.</a:t>
            </a:r>
            <a:endParaRPr lang="en-US" sz="1700" dirty="0"/>
          </a:p>
        </p:txBody>
      </p:sp>
      <p:sp>
        <p:nvSpPr>
          <p:cNvPr id="10" name="Text 8"/>
          <p:cNvSpPr/>
          <p:nvPr/>
        </p:nvSpPr>
        <p:spPr>
          <a:xfrm>
            <a:off x="651510" y="3097530"/>
            <a:ext cx="5440680" cy="948690"/>
          </a:xfrm>
          <a:prstGeom prst="rect">
            <a:avLst/>
          </a:prstGeom>
          <a:solidFill>
            <a:srgbClr val="0070C0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</a:rPr>
              <a:t>Opportunities</a:t>
            </a:r>
          </a:p>
        </p:txBody>
      </p:sp>
      <p:sp>
        <p:nvSpPr>
          <p:cNvPr id="11" name="Text 9"/>
          <p:cNvSpPr/>
          <p:nvPr/>
        </p:nvSpPr>
        <p:spPr>
          <a:xfrm>
            <a:off x="6115050" y="3097530"/>
            <a:ext cx="5440680" cy="948690"/>
          </a:xfrm>
          <a:prstGeom prst="rect">
            <a:avLst/>
          </a:prstGeom>
          <a:solidFill>
            <a:srgbClr val="0070C0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bg1"/>
                </a:solidFill>
              </a:rPr>
              <a:t>Threats</a:t>
            </a:r>
          </a:p>
        </p:txBody>
      </p:sp>
      <p:sp>
        <p:nvSpPr>
          <p:cNvPr id="12" name="Text 10"/>
          <p:cNvSpPr/>
          <p:nvPr/>
        </p:nvSpPr>
        <p:spPr>
          <a:xfrm>
            <a:off x="651510" y="4069080"/>
            <a:ext cx="5440680" cy="948690"/>
          </a:xfrm>
          <a:prstGeom prst="rect">
            <a:avLst/>
          </a:prstGeom>
          <a:solidFill>
            <a:srgbClr val="FFF5CC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0B1726"/>
                </a:solidFill>
              </a:rPr>
              <a:t>3,000+ shop runway, evening trade, delivery, app data, franchise and grocery partnerships.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6115050" y="4069080"/>
            <a:ext cx="5440680" cy="94869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0B1726"/>
                </a:solidFill>
              </a:rPr>
              <a:t>Food and wage inflation, supermarket meal deals, QSR competition, delivery fees and saturation risk.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777240" y="5349240"/>
            <a:ext cx="10607040" cy="94869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Critical interpretation</a:t>
            </a:r>
            <a:r>
              <a:rPr lang="en-US" sz="2000" b="1" dirty="0">
                <a:solidFill>
                  <a:srgbClr val="0B1726"/>
                </a:solidFill>
              </a:rPr>
              <a:t>: the opportunity is not just “more shops”. The real opportunity is profitable access - growth that protects ROCE, service speed and value perception.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B7280"/>
                </a:solidFill>
              </a:rPr>
              <a:t>(Greggs plc, 2026a; Greggs plc, 2026b; Barney, 1991).</a:t>
            </a:r>
            <a:endParaRPr lang="en-US" sz="8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17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Competitor analysis summary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05790" y="1072134"/>
            <a:ext cx="1960474" cy="772668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80" b="1" dirty="0">
                <a:solidFill>
                  <a:srgbClr val="FFFFFF"/>
                </a:solidFill>
              </a:rPr>
              <a:t>Competitor</a:t>
            </a:r>
            <a:endParaRPr lang="en-US" sz="1480" dirty="0"/>
          </a:p>
        </p:txBody>
      </p:sp>
      <p:sp>
        <p:nvSpPr>
          <p:cNvPr id="7" name="Text 5"/>
          <p:cNvSpPr/>
          <p:nvPr/>
        </p:nvSpPr>
        <p:spPr>
          <a:xfrm>
            <a:off x="2589124" y="1072134"/>
            <a:ext cx="1740103" cy="772668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80" b="1" dirty="0">
                <a:solidFill>
                  <a:srgbClr val="FFFFFF"/>
                </a:solidFill>
              </a:rPr>
              <a:t>Type</a:t>
            </a:r>
            <a:endParaRPr lang="en-US" sz="1480" dirty="0"/>
          </a:p>
        </p:txBody>
      </p:sp>
      <p:sp>
        <p:nvSpPr>
          <p:cNvPr id="8" name="Text 6"/>
          <p:cNvSpPr/>
          <p:nvPr/>
        </p:nvSpPr>
        <p:spPr>
          <a:xfrm>
            <a:off x="4352087" y="1072134"/>
            <a:ext cx="3392881" cy="772668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80" b="1" dirty="0">
                <a:solidFill>
                  <a:srgbClr val="FFFFFF"/>
                </a:solidFill>
              </a:rPr>
              <a:t>Pressure on Greggs</a:t>
            </a:r>
            <a:endParaRPr lang="en-US" sz="1480" dirty="0"/>
          </a:p>
        </p:txBody>
      </p:sp>
      <p:sp>
        <p:nvSpPr>
          <p:cNvPr id="9" name="Text 7"/>
          <p:cNvSpPr/>
          <p:nvPr/>
        </p:nvSpPr>
        <p:spPr>
          <a:xfrm>
            <a:off x="7767828" y="1072134"/>
            <a:ext cx="3833622" cy="772668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80" b="1" dirty="0">
                <a:solidFill>
                  <a:srgbClr val="FFFFFF"/>
                </a:solidFill>
              </a:rPr>
              <a:t>Strategic response</a:t>
            </a:r>
            <a:endParaRPr lang="en-US" sz="1480" dirty="0"/>
          </a:p>
        </p:txBody>
      </p:sp>
      <p:sp>
        <p:nvSpPr>
          <p:cNvPr id="10" name="Text 8"/>
          <p:cNvSpPr/>
          <p:nvPr/>
        </p:nvSpPr>
        <p:spPr>
          <a:xfrm>
            <a:off x="605790" y="1867662"/>
            <a:ext cx="1960474" cy="772668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Pret A Manger</a:t>
            </a:r>
            <a:endParaRPr lang="en-US" sz="1380" dirty="0"/>
          </a:p>
        </p:txBody>
      </p:sp>
      <p:sp>
        <p:nvSpPr>
          <p:cNvPr id="11" name="Text 9"/>
          <p:cNvSpPr/>
          <p:nvPr/>
        </p:nvSpPr>
        <p:spPr>
          <a:xfrm>
            <a:off x="2589124" y="1867662"/>
            <a:ext cx="1740103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Direct</a:t>
            </a:r>
            <a:endParaRPr lang="en-US" sz="1380" dirty="0"/>
          </a:p>
        </p:txBody>
      </p:sp>
      <p:sp>
        <p:nvSpPr>
          <p:cNvPr id="12" name="Text 10"/>
          <p:cNvSpPr/>
          <p:nvPr/>
        </p:nvSpPr>
        <p:spPr>
          <a:xfrm>
            <a:off x="4352087" y="1867662"/>
            <a:ext cx="3392881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Freshness and premium urban convenience</a:t>
            </a:r>
            <a:endParaRPr lang="en-US" sz="1380" dirty="0"/>
          </a:p>
        </p:txBody>
      </p:sp>
      <p:sp>
        <p:nvSpPr>
          <p:cNvPr id="13" name="Text 11"/>
          <p:cNvSpPr/>
          <p:nvPr/>
        </p:nvSpPr>
        <p:spPr>
          <a:xfrm>
            <a:off x="7767828" y="1867662"/>
            <a:ext cx="3833622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Protect value while improving quality cues</a:t>
            </a:r>
            <a:endParaRPr lang="en-US" sz="1380" dirty="0"/>
          </a:p>
        </p:txBody>
      </p:sp>
      <p:sp>
        <p:nvSpPr>
          <p:cNvPr id="14" name="Text 12"/>
          <p:cNvSpPr/>
          <p:nvPr/>
        </p:nvSpPr>
        <p:spPr>
          <a:xfrm>
            <a:off x="605790" y="2663190"/>
            <a:ext cx="1960474" cy="772668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Subway</a:t>
            </a:r>
            <a:endParaRPr lang="en-US" sz="1380" dirty="0"/>
          </a:p>
        </p:txBody>
      </p:sp>
      <p:sp>
        <p:nvSpPr>
          <p:cNvPr id="15" name="Text 13"/>
          <p:cNvSpPr/>
          <p:nvPr/>
        </p:nvSpPr>
        <p:spPr>
          <a:xfrm>
            <a:off x="2589124" y="2663190"/>
            <a:ext cx="1740103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Direct</a:t>
            </a:r>
            <a:endParaRPr lang="en-US" sz="1380" dirty="0"/>
          </a:p>
        </p:txBody>
      </p:sp>
      <p:sp>
        <p:nvSpPr>
          <p:cNvPr id="16" name="Text 14"/>
          <p:cNvSpPr/>
          <p:nvPr/>
        </p:nvSpPr>
        <p:spPr>
          <a:xfrm>
            <a:off x="4352087" y="2663190"/>
            <a:ext cx="3392881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Customisation, sandwiches and franchise reach</a:t>
            </a:r>
            <a:endParaRPr lang="en-US" sz="1380" dirty="0"/>
          </a:p>
        </p:txBody>
      </p:sp>
      <p:sp>
        <p:nvSpPr>
          <p:cNvPr id="17" name="Text 15"/>
          <p:cNvSpPr/>
          <p:nvPr/>
        </p:nvSpPr>
        <p:spPr>
          <a:xfrm>
            <a:off x="7767828" y="2663190"/>
            <a:ext cx="3833622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Add flexibility without slowing service</a:t>
            </a:r>
            <a:endParaRPr lang="en-US" sz="1380" dirty="0"/>
          </a:p>
        </p:txBody>
      </p:sp>
      <p:sp>
        <p:nvSpPr>
          <p:cNvPr id="18" name="Text 16"/>
          <p:cNvSpPr/>
          <p:nvPr/>
        </p:nvSpPr>
        <p:spPr>
          <a:xfrm>
            <a:off x="605790" y="3458718"/>
            <a:ext cx="1960474" cy="772668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McDonalds</a:t>
            </a:r>
            <a:endParaRPr lang="en-US" sz="1380" dirty="0"/>
          </a:p>
        </p:txBody>
      </p:sp>
      <p:sp>
        <p:nvSpPr>
          <p:cNvPr id="19" name="Text 17"/>
          <p:cNvSpPr/>
          <p:nvPr/>
        </p:nvSpPr>
        <p:spPr>
          <a:xfrm>
            <a:off x="2589124" y="3458718"/>
            <a:ext cx="1740103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Indirect/direct</a:t>
            </a:r>
            <a:endParaRPr lang="en-US" sz="1380" dirty="0"/>
          </a:p>
        </p:txBody>
      </p:sp>
      <p:sp>
        <p:nvSpPr>
          <p:cNvPr id="20" name="Text 18"/>
          <p:cNvSpPr/>
          <p:nvPr/>
        </p:nvSpPr>
        <p:spPr>
          <a:xfrm>
            <a:off x="4352087" y="3458718"/>
            <a:ext cx="3392881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Breakfast, evening, app and delivery scale</a:t>
            </a:r>
            <a:endParaRPr lang="en-US" sz="1380" dirty="0"/>
          </a:p>
        </p:txBody>
      </p:sp>
      <p:sp>
        <p:nvSpPr>
          <p:cNvPr id="21" name="Text 19"/>
          <p:cNvSpPr/>
          <p:nvPr/>
        </p:nvSpPr>
        <p:spPr>
          <a:xfrm>
            <a:off x="7767828" y="3458718"/>
            <a:ext cx="3833622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Strengthen hot food and evening mission</a:t>
            </a:r>
            <a:endParaRPr lang="en-US" sz="1380" dirty="0"/>
          </a:p>
        </p:txBody>
      </p:sp>
      <p:sp>
        <p:nvSpPr>
          <p:cNvPr id="22" name="Text 20"/>
          <p:cNvSpPr/>
          <p:nvPr/>
        </p:nvSpPr>
        <p:spPr>
          <a:xfrm>
            <a:off x="605790" y="4254246"/>
            <a:ext cx="1960474" cy="772668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Tesco meal deals</a:t>
            </a:r>
            <a:endParaRPr lang="en-US" sz="1380" dirty="0"/>
          </a:p>
        </p:txBody>
      </p:sp>
      <p:sp>
        <p:nvSpPr>
          <p:cNvPr id="23" name="Text 21"/>
          <p:cNvSpPr/>
          <p:nvPr/>
        </p:nvSpPr>
        <p:spPr>
          <a:xfrm>
            <a:off x="2589124" y="4254246"/>
            <a:ext cx="1740103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Indirect</a:t>
            </a:r>
            <a:endParaRPr lang="en-US" sz="1380" dirty="0"/>
          </a:p>
        </p:txBody>
      </p:sp>
      <p:sp>
        <p:nvSpPr>
          <p:cNvPr id="24" name="Text 22"/>
          <p:cNvSpPr/>
          <p:nvPr/>
        </p:nvSpPr>
        <p:spPr>
          <a:xfrm>
            <a:off x="4352087" y="4254246"/>
            <a:ext cx="3392881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Low-price lunch anchor</a:t>
            </a:r>
            <a:endParaRPr lang="en-US" sz="1380" dirty="0"/>
          </a:p>
        </p:txBody>
      </p:sp>
      <p:sp>
        <p:nvSpPr>
          <p:cNvPr id="25" name="Text 23"/>
          <p:cNvSpPr/>
          <p:nvPr/>
        </p:nvSpPr>
        <p:spPr>
          <a:xfrm>
            <a:off x="7767828" y="4254246"/>
            <a:ext cx="3833622" cy="772668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80" dirty="0">
                <a:solidFill>
                  <a:srgbClr val="0B1726"/>
                </a:solidFill>
              </a:rPr>
              <a:t>Use hot food, speed and freshness to justify choice</a:t>
            </a:r>
            <a:endParaRPr lang="en-US" sz="1380" dirty="0"/>
          </a:p>
        </p:txBody>
      </p:sp>
      <p:sp>
        <p:nvSpPr>
          <p:cNvPr id="26" name="Text 24"/>
          <p:cNvSpPr/>
          <p:nvPr/>
        </p:nvSpPr>
        <p:spPr>
          <a:xfrm>
            <a:off x="731520" y="5358384"/>
            <a:ext cx="1056132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1950" b="1" dirty="0">
                <a:solidFill>
                  <a:srgbClr val="FFFFFF"/>
                </a:solidFill>
              </a:rPr>
              <a:t>Main judgement: Greggs competes against both similar food-to-go brands and broader convenience/value alternatives. Its defence is speed + price + access, not product range alone.</a:t>
            </a:r>
            <a:endParaRPr lang="en-US" sz="1950" dirty="0"/>
          </a:p>
        </p:txBody>
      </p:sp>
      <p:sp>
        <p:nvSpPr>
          <p:cNvPr id="27" name="Text 25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CBD5E1"/>
                </a:solidFill>
              </a:rPr>
              <a:t>(Pret A Manger, 2026; Subway, 2026; McDonalds UK, 2026; Tesco, 2026; Porter, 1985).</a:t>
            </a:r>
            <a:endParaRPr lang="en-US" sz="8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7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B17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segmentation and target customers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05790" y="1081278"/>
            <a:ext cx="2841955" cy="781812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20" b="1" dirty="0">
                <a:solidFill>
                  <a:srgbClr val="FFFFFF"/>
                </a:solidFill>
              </a:rPr>
              <a:t>Segment basis</a:t>
            </a:r>
            <a:endParaRPr lang="en-US" sz="1520" dirty="0"/>
          </a:p>
        </p:txBody>
      </p:sp>
      <p:sp>
        <p:nvSpPr>
          <p:cNvPr id="7" name="Text 5"/>
          <p:cNvSpPr/>
          <p:nvPr/>
        </p:nvSpPr>
        <p:spPr>
          <a:xfrm>
            <a:off x="3470605" y="1081278"/>
            <a:ext cx="4053992" cy="781812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20" b="1" dirty="0">
                <a:solidFill>
                  <a:srgbClr val="FFFFFF"/>
                </a:solidFill>
              </a:rPr>
              <a:t>Target customers</a:t>
            </a:r>
            <a:endParaRPr lang="en-US" sz="1520" dirty="0"/>
          </a:p>
        </p:txBody>
      </p:sp>
      <p:sp>
        <p:nvSpPr>
          <p:cNvPr id="8" name="Text 6"/>
          <p:cNvSpPr/>
          <p:nvPr/>
        </p:nvSpPr>
        <p:spPr>
          <a:xfrm>
            <a:off x="7547458" y="1081278"/>
            <a:ext cx="4053992" cy="781812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520" b="1" dirty="0">
                <a:solidFill>
                  <a:srgbClr val="FFFFFF"/>
                </a:solidFill>
              </a:rPr>
              <a:t>Business implication</a:t>
            </a:r>
            <a:endParaRPr lang="en-US" sz="1520" dirty="0"/>
          </a:p>
        </p:txBody>
      </p:sp>
      <p:sp>
        <p:nvSpPr>
          <p:cNvPr id="9" name="Text 7"/>
          <p:cNvSpPr/>
          <p:nvPr/>
        </p:nvSpPr>
        <p:spPr>
          <a:xfrm>
            <a:off x="605790" y="1885950"/>
            <a:ext cx="2841955" cy="781812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B1726"/>
                </a:solidFill>
              </a:rPr>
              <a:t>Demographic</a:t>
            </a:r>
            <a:endParaRPr lang="en-US" sz="2000" b="1" dirty="0"/>
          </a:p>
        </p:txBody>
      </p:sp>
      <p:sp>
        <p:nvSpPr>
          <p:cNvPr id="10" name="Text 8"/>
          <p:cNvSpPr/>
          <p:nvPr/>
        </p:nvSpPr>
        <p:spPr>
          <a:xfrm>
            <a:off x="3470605" y="1885950"/>
            <a:ext cx="4053992" cy="781812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0B1726"/>
                </a:solidFill>
              </a:rPr>
              <a:t>Students, workers, commuters, families and value-conscious buyers</a:t>
            </a:r>
            <a:endParaRPr lang="en-US" sz="1420" dirty="0"/>
          </a:p>
        </p:txBody>
      </p:sp>
      <p:sp>
        <p:nvSpPr>
          <p:cNvPr id="11" name="Text 9"/>
          <p:cNvSpPr/>
          <p:nvPr/>
        </p:nvSpPr>
        <p:spPr>
          <a:xfrm>
            <a:off x="7547458" y="1885950"/>
            <a:ext cx="4053992" cy="781812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0B1726"/>
                </a:solidFill>
              </a:rPr>
              <a:t>Low prices broaden reach but restrict premium repositioning</a:t>
            </a:r>
            <a:endParaRPr lang="en-US" sz="1420" dirty="0"/>
          </a:p>
        </p:txBody>
      </p:sp>
      <p:sp>
        <p:nvSpPr>
          <p:cNvPr id="12" name="Text 10"/>
          <p:cNvSpPr/>
          <p:nvPr/>
        </p:nvSpPr>
        <p:spPr>
          <a:xfrm>
            <a:off x="605790" y="2690622"/>
            <a:ext cx="2841955" cy="781812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B1726"/>
                </a:solidFill>
              </a:rPr>
              <a:t>Geographic</a:t>
            </a:r>
            <a:endParaRPr lang="en-US" sz="2000" b="1" dirty="0"/>
          </a:p>
        </p:txBody>
      </p:sp>
      <p:sp>
        <p:nvSpPr>
          <p:cNvPr id="13" name="Text 11"/>
          <p:cNvSpPr/>
          <p:nvPr/>
        </p:nvSpPr>
        <p:spPr>
          <a:xfrm>
            <a:off x="3470605" y="2690622"/>
            <a:ext cx="4053992" cy="781812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0B1726"/>
                </a:solidFill>
              </a:rPr>
              <a:t>High streets, retail parks, transport hubs, supermarkets and roadside sites</a:t>
            </a:r>
            <a:endParaRPr lang="en-US" sz="1420" dirty="0"/>
          </a:p>
        </p:txBody>
      </p:sp>
      <p:sp>
        <p:nvSpPr>
          <p:cNvPr id="14" name="Text 12"/>
          <p:cNvSpPr/>
          <p:nvPr/>
        </p:nvSpPr>
        <p:spPr>
          <a:xfrm>
            <a:off x="7547458" y="2690622"/>
            <a:ext cx="4053992" cy="781812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0B1726"/>
                </a:solidFill>
              </a:rPr>
              <a:t>Expansion must be based on incremental demand</a:t>
            </a:r>
            <a:endParaRPr lang="en-US" sz="1420" dirty="0"/>
          </a:p>
        </p:txBody>
      </p:sp>
      <p:sp>
        <p:nvSpPr>
          <p:cNvPr id="15" name="Text 13"/>
          <p:cNvSpPr/>
          <p:nvPr/>
        </p:nvSpPr>
        <p:spPr>
          <a:xfrm>
            <a:off x="605790" y="3495294"/>
            <a:ext cx="2841955" cy="781812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B1726"/>
                </a:solidFill>
              </a:rPr>
              <a:t>Psychographic</a:t>
            </a:r>
            <a:endParaRPr lang="en-US" sz="2000" b="1" dirty="0"/>
          </a:p>
        </p:txBody>
      </p:sp>
      <p:sp>
        <p:nvSpPr>
          <p:cNvPr id="16" name="Text 14"/>
          <p:cNvSpPr/>
          <p:nvPr/>
        </p:nvSpPr>
        <p:spPr>
          <a:xfrm>
            <a:off x="3470605" y="3495294"/>
            <a:ext cx="4053992" cy="781812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0B1726"/>
                </a:solidFill>
              </a:rPr>
              <a:t>Convenience-seeking, value-led and familiar-brand customers</a:t>
            </a:r>
            <a:endParaRPr lang="en-US" sz="1420" dirty="0"/>
          </a:p>
        </p:txBody>
      </p:sp>
      <p:sp>
        <p:nvSpPr>
          <p:cNvPr id="17" name="Text 15"/>
          <p:cNvSpPr/>
          <p:nvPr/>
        </p:nvSpPr>
        <p:spPr>
          <a:xfrm>
            <a:off x="7547458" y="3495294"/>
            <a:ext cx="4053992" cy="781812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0B1726"/>
                </a:solidFill>
              </a:rPr>
              <a:t>Brand trust and speed are critical</a:t>
            </a:r>
            <a:endParaRPr lang="en-US" sz="1420" dirty="0"/>
          </a:p>
        </p:txBody>
      </p:sp>
      <p:sp>
        <p:nvSpPr>
          <p:cNvPr id="18" name="Text 16"/>
          <p:cNvSpPr/>
          <p:nvPr/>
        </p:nvSpPr>
        <p:spPr>
          <a:xfrm>
            <a:off x="605790" y="4299966"/>
            <a:ext cx="2841955" cy="781812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B1726"/>
                </a:solidFill>
              </a:rPr>
              <a:t>Behavioural</a:t>
            </a:r>
            <a:endParaRPr lang="en-US" sz="2000" b="1" dirty="0"/>
          </a:p>
        </p:txBody>
      </p:sp>
      <p:sp>
        <p:nvSpPr>
          <p:cNvPr id="19" name="Text 17"/>
          <p:cNvSpPr/>
          <p:nvPr/>
        </p:nvSpPr>
        <p:spPr>
          <a:xfrm>
            <a:off x="3470605" y="4299966"/>
            <a:ext cx="4053992" cy="781812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0B1726"/>
                </a:solidFill>
              </a:rPr>
              <a:t>Breakfast, lunch, snack, delivery and evening missions</a:t>
            </a:r>
            <a:endParaRPr lang="en-US" sz="1420" dirty="0"/>
          </a:p>
        </p:txBody>
      </p:sp>
      <p:sp>
        <p:nvSpPr>
          <p:cNvPr id="20" name="Text 18"/>
          <p:cNvSpPr/>
          <p:nvPr/>
        </p:nvSpPr>
        <p:spPr>
          <a:xfrm>
            <a:off x="7547458" y="4299966"/>
            <a:ext cx="4053992" cy="781812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dirty="0">
                <a:solidFill>
                  <a:srgbClr val="0B1726"/>
                </a:solidFill>
              </a:rPr>
              <a:t>Daypart growth improves utilisation if execution stays simple</a:t>
            </a:r>
            <a:endParaRPr lang="en-US" sz="1420" dirty="0"/>
          </a:p>
        </p:txBody>
      </p:sp>
      <p:sp>
        <p:nvSpPr>
          <p:cNvPr id="21" name="Text 19"/>
          <p:cNvSpPr/>
          <p:nvPr/>
        </p:nvSpPr>
        <p:spPr>
          <a:xfrm>
            <a:off x="749808" y="5394960"/>
            <a:ext cx="10607040" cy="941832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Critical point: </a:t>
            </a:r>
            <a:r>
              <a:rPr lang="en-US" sz="2000" b="1" dirty="0">
                <a:solidFill>
                  <a:srgbClr val="0B1726"/>
                </a:solidFill>
              </a:rPr>
              <a:t>mainstream customers are less forgiving than early adopters. They compare price, waiting time, availability and convenience every day.</a:t>
            </a:r>
            <a:endParaRPr lang="en-US" sz="2000" dirty="0"/>
          </a:p>
        </p:txBody>
      </p:sp>
      <p:sp>
        <p:nvSpPr>
          <p:cNvPr id="22" name="Text 20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B7280"/>
                </a:solidFill>
              </a:rPr>
              <a:t>(Greggs plc, 2026a; Kotler, Keller and Chernev, 2022; Rogers, 2003).</a:t>
            </a:r>
            <a:endParaRPr lang="en-US" sz="8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17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4Ps of Marketing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05790" y="1090422"/>
            <a:ext cx="2841955" cy="809244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 algn="ctr">
              <a:buNone/>
            </a:pPr>
            <a:r>
              <a:rPr lang="en-US" sz="24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4P</a:t>
            </a:r>
            <a:endParaRPr lang="en-US" sz="2400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 5"/>
          <p:cNvSpPr/>
          <p:nvPr/>
        </p:nvSpPr>
        <p:spPr>
          <a:xfrm>
            <a:off x="3470605" y="1090422"/>
            <a:ext cx="4053992" cy="809244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Current strategy</a:t>
            </a:r>
            <a:endParaRPr lang="en-US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 6"/>
          <p:cNvSpPr/>
          <p:nvPr/>
        </p:nvSpPr>
        <p:spPr>
          <a:xfrm>
            <a:off x="7547458" y="1090422"/>
            <a:ext cx="4053992" cy="809244"/>
          </a:xfrm>
          <a:prstGeom prst="rect">
            <a:avLst/>
          </a:prstGeom>
          <a:solidFill>
            <a:srgbClr val="1F78C1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Critical improvement</a:t>
            </a:r>
            <a:endParaRPr lang="en-US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 7"/>
          <p:cNvSpPr/>
          <p:nvPr/>
        </p:nvSpPr>
        <p:spPr>
          <a:xfrm>
            <a:off x="605790" y="1922526"/>
            <a:ext cx="2841955" cy="809244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070C0"/>
                </a:solidFill>
              </a:rPr>
              <a:t>Product</a:t>
            </a:r>
          </a:p>
        </p:txBody>
      </p:sp>
      <p:sp>
        <p:nvSpPr>
          <p:cNvPr id="10" name="Text 8"/>
          <p:cNvSpPr/>
          <p:nvPr/>
        </p:nvSpPr>
        <p:spPr>
          <a:xfrm>
            <a:off x="3470605" y="1922526"/>
            <a:ext cx="4053992" cy="809244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0B1726"/>
                </a:solidFill>
              </a:rPr>
              <a:t>Bakery, breakfast, lunch, hot food, drinks, delivery and grocery</a:t>
            </a:r>
            <a:endParaRPr lang="en-US" sz="1440" dirty="0"/>
          </a:p>
        </p:txBody>
      </p:sp>
      <p:sp>
        <p:nvSpPr>
          <p:cNvPr id="11" name="Text 9"/>
          <p:cNvSpPr/>
          <p:nvPr/>
        </p:nvSpPr>
        <p:spPr>
          <a:xfrm>
            <a:off x="7547458" y="1922526"/>
            <a:ext cx="4053992" cy="809244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0B1726"/>
                </a:solidFill>
              </a:rPr>
              <a:t>Menu engineering: keep icons, remove low-margin complexity</a:t>
            </a:r>
            <a:endParaRPr lang="en-US" sz="1440" dirty="0"/>
          </a:p>
        </p:txBody>
      </p:sp>
      <p:sp>
        <p:nvSpPr>
          <p:cNvPr id="12" name="Text 10"/>
          <p:cNvSpPr/>
          <p:nvPr/>
        </p:nvSpPr>
        <p:spPr>
          <a:xfrm>
            <a:off x="605790" y="2754630"/>
            <a:ext cx="2841955" cy="809244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Price</a:t>
            </a:r>
          </a:p>
        </p:txBody>
      </p:sp>
      <p:sp>
        <p:nvSpPr>
          <p:cNvPr id="13" name="Text 11"/>
          <p:cNvSpPr/>
          <p:nvPr/>
        </p:nvSpPr>
        <p:spPr>
          <a:xfrm>
            <a:off x="3470605" y="2754630"/>
            <a:ext cx="4053992" cy="809244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0B1726"/>
                </a:solidFill>
              </a:rPr>
              <a:t>Everyday value with bundles and rewards</a:t>
            </a:r>
            <a:endParaRPr lang="en-US" sz="1440" dirty="0"/>
          </a:p>
        </p:txBody>
      </p:sp>
      <p:sp>
        <p:nvSpPr>
          <p:cNvPr id="14" name="Text 12"/>
          <p:cNvSpPr/>
          <p:nvPr/>
        </p:nvSpPr>
        <p:spPr>
          <a:xfrm>
            <a:off x="7547458" y="2754630"/>
            <a:ext cx="4053992" cy="809244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0B1726"/>
                </a:solidFill>
              </a:rPr>
              <a:t>Fund value through productivity and waste control</a:t>
            </a:r>
            <a:endParaRPr lang="en-US" sz="1440" dirty="0"/>
          </a:p>
        </p:txBody>
      </p:sp>
      <p:sp>
        <p:nvSpPr>
          <p:cNvPr id="15" name="Text 13"/>
          <p:cNvSpPr/>
          <p:nvPr/>
        </p:nvSpPr>
        <p:spPr>
          <a:xfrm>
            <a:off x="605790" y="3586734"/>
            <a:ext cx="2841955" cy="809244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Place</a:t>
            </a:r>
          </a:p>
        </p:txBody>
      </p:sp>
      <p:sp>
        <p:nvSpPr>
          <p:cNvPr id="16" name="Text 14"/>
          <p:cNvSpPr/>
          <p:nvPr/>
        </p:nvSpPr>
        <p:spPr>
          <a:xfrm>
            <a:off x="3470605" y="3586734"/>
            <a:ext cx="4053992" cy="809244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0B1726"/>
                </a:solidFill>
              </a:rPr>
              <a:t>Shops, franchise, delivery, supermarket and travel locations</a:t>
            </a:r>
            <a:endParaRPr lang="en-US" sz="1440" dirty="0"/>
          </a:p>
        </p:txBody>
      </p:sp>
      <p:sp>
        <p:nvSpPr>
          <p:cNvPr id="17" name="Text 15"/>
          <p:cNvSpPr/>
          <p:nvPr/>
        </p:nvSpPr>
        <p:spPr>
          <a:xfrm>
            <a:off x="7547458" y="3586734"/>
            <a:ext cx="4053992" cy="809244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0B1726"/>
                </a:solidFill>
              </a:rPr>
              <a:t>Prioritise high-return catchments, not only shop count</a:t>
            </a:r>
            <a:endParaRPr lang="en-US" sz="1440" dirty="0"/>
          </a:p>
        </p:txBody>
      </p:sp>
      <p:sp>
        <p:nvSpPr>
          <p:cNvPr id="18" name="Text 16"/>
          <p:cNvSpPr/>
          <p:nvPr/>
        </p:nvSpPr>
        <p:spPr>
          <a:xfrm>
            <a:off x="605790" y="4418838"/>
            <a:ext cx="2841955" cy="809244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Promotion</a:t>
            </a:r>
          </a:p>
        </p:txBody>
      </p:sp>
      <p:sp>
        <p:nvSpPr>
          <p:cNvPr id="19" name="Text 17"/>
          <p:cNvSpPr/>
          <p:nvPr/>
        </p:nvSpPr>
        <p:spPr>
          <a:xfrm>
            <a:off x="3470605" y="4418838"/>
            <a:ext cx="4053992" cy="809244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0B1726"/>
                </a:solidFill>
              </a:rPr>
              <a:t>Humour, PR, app rewards, campaigns and product launches</a:t>
            </a:r>
            <a:endParaRPr lang="en-US" sz="1440" dirty="0"/>
          </a:p>
        </p:txBody>
      </p:sp>
      <p:sp>
        <p:nvSpPr>
          <p:cNvPr id="20" name="Text 18"/>
          <p:cNvSpPr/>
          <p:nvPr/>
        </p:nvSpPr>
        <p:spPr>
          <a:xfrm>
            <a:off x="7547458" y="4418838"/>
            <a:ext cx="4053992" cy="809244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40" dirty="0">
                <a:solidFill>
                  <a:srgbClr val="0B1726"/>
                </a:solidFill>
              </a:rPr>
              <a:t>Use data-led offers that grow incremental visits</a:t>
            </a:r>
            <a:endParaRPr lang="en-US" sz="1440" dirty="0"/>
          </a:p>
        </p:txBody>
      </p:sp>
      <p:sp>
        <p:nvSpPr>
          <p:cNvPr id="21" name="Text 19"/>
          <p:cNvSpPr/>
          <p:nvPr/>
        </p:nvSpPr>
        <p:spPr>
          <a:xfrm>
            <a:off x="777240" y="5559552"/>
            <a:ext cx="10469880" cy="809244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Evaluation: </a:t>
            </a:r>
            <a:r>
              <a:rPr lang="en-US" sz="1900" b="1" dirty="0">
                <a:solidFill>
                  <a:srgbClr val="FFFFFF"/>
                </a:solidFill>
              </a:rPr>
              <a:t>the 4Ps work because they reinforce convenience and value; the risk is that each P adds cost if the operating model becomes too complex.</a:t>
            </a:r>
            <a:endParaRPr lang="en-US" sz="1900" dirty="0"/>
          </a:p>
        </p:txBody>
      </p:sp>
      <p:sp>
        <p:nvSpPr>
          <p:cNvPr id="22" name="Text 20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CBD5E1"/>
                </a:solidFill>
              </a:rPr>
              <a:t>(Greggs plc, 2026a; Greggs plc, 2026b; Chaffey and Ellis-Chadwick, 2022).</a:t>
            </a:r>
            <a:endParaRPr lang="en-US" sz="8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7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B17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Online/digital marketing strategy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6" name="Image 0" descr="/mnt/data/greggs_app_raster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000" y="1645920"/>
            <a:ext cx="3576320" cy="3576320"/>
          </a:xfrm>
          <a:prstGeom prst="rect">
            <a:avLst/>
          </a:prstGeom>
        </p:spPr>
      </p:pic>
      <p:sp>
        <p:nvSpPr>
          <p:cNvPr id="7" name="Shape 4"/>
          <p:cNvSpPr/>
          <p:nvPr/>
        </p:nvSpPr>
        <p:spPr>
          <a:xfrm>
            <a:off x="4069080" y="1234440"/>
            <a:ext cx="2148840" cy="987552"/>
          </a:xfrm>
          <a:prstGeom prst="roundRect">
            <a:avLst>
              <a:gd name="adj" fmla="val 11111"/>
            </a:avLst>
          </a:prstGeom>
          <a:solidFill>
            <a:srgbClr val="FFFFFF">
              <a:alpha val="98000"/>
            </a:srgbClr>
          </a:solidFill>
          <a:ln w="12700">
            <a:solidFill>
              <a:srgbClr val="FFD100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4197096" y="1344168"/>
            <a:ext cx="1892808" cy="29260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0B1726"/>
                </a:solidFill>
              </a:rPr>
              <a:t>26.7%</a:t>
            </a:r>
            <a:endParaRPr lang="en-US" sz="2300" dirty="0"/>
          </a:p>
        </p:txBody>
      </p:sp>
      <p:sp>
        <p:nvSpPr>
          <p:cNvPr id="9" name="Text 6"/>
          <p:cNvSpPr/>
          <p:nvPr/>
        </p:nvSpPr>
        <p:spPr>
          <a:xfrm>
            <a:off x="4197096" y="1682496"/>
            <a:ext cx="1892808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02A43"/>
                </a:solidFill>
              </a:rPr>
              <a:t>App scans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4197096" y="1956816"/>
            <a:ext cx="1892808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of company-managed transactions</a:t>
            </a:r>
            <a:endParaRPr lang="en-US" sz="950" dirty="0"/>
          </a:p>
        </p:txBody>
      </p:sp>
      <p:sp>
        <p:nvSpPr>
          <p:cNvPr id="11" name="Shape 8"/>
          <p:cNvSpPr/>
          <p:nvPr/>
        </p:nvSpPr>
        <p:spPr>
          <a:xfrm>
            <a:off x="6400800" y="1234440"/>
            <a:ext cx="2148840" cy="987552"/>
          </a:xfrm>
          <a:prstGeom prst="roundRect">
            <a:avLst>
              <a:gd name="adj" fmla="val 11111"/>
            </a:avLst>
          </a:prstGeom>
          <a:solidFill>
            <a:srgbClr val="FFFFFF">
              <a:alpha val="98000"/>
            </a:srgbClr>
          </a:solidFill>
          <a:ln w="12700">
            <a:solidFill>
              <a:srgbClr val="FFD100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6528816" y="1344168"/>
            <a:ext cx="1892808" cy="29260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0B1726"/>
                </a:solidFill>
              </a:rPr>
              <a:t>6.8%</a:t>
            </a:r>
            <a:endParaRPr lang="en-US" sz="2300" dirty="0"/>
          </a:p>
        </p:txBody>
      </p:sp>
      <p:sp>
        <p:nvSpPr>
          <p:cNvPr id="13" name="Text 10"/>
          <p:cNvSpPr/>
          <p:nvPr/>
        </p:nvSpPr>
        <p:spPr>
          <a:xfrm>
            <a:off x="6528816" y="1682496"/>
            <a:ext cx="1892808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02A43"/>
                </a:solidFill>
              </a:rPr>
              <a:t>Delivery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6528816" y="1956816"/>
            <a:ext cx="1892808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company-managed shop sales</a:t>
            </a:r>
            <a:endParaRPr lang="en-US" sz="950" dirty="0"/>
          </a:p>
        </p:txBody>
      </p:sp>
      <p:sp>
        <p:nvSpPr>
          <p:cNvPr id="15" name="Shape 12"/>
          <p:cNvSpPr/>
          <p:nvPr/>
        </p:nvSpPr>
        <p:spPr>
          <a:xfrm>
            <a:off x="8732520" y="1234440"/>
            <a:ext cx="2148840" cy="987552"/>
          </a:xfrm>
          <a:prstGeom prst="roundRect">
            <a:avLst>
              <a:gd name="adj" fmla="val 11111"/>
            </a:avLst>
          </a:prstGeom>
          <a:solidFill>
            <a:srgbClr val="FFFFFF">
              <a:alpha val="98000"/>
            </a:srgbClr>
          </a:solidFill>
          <a:ln w="12700">
            <a:solidFill>
              <a:srgbClr val="FFD100">
                <a:alpha val="9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860536" y="1344168"/>
            <a:ext cx="1892808" cy="292608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rgbClr val="0B1726"/>
                </a:solidFill>
              </a:rPr>
              <a:t>9.4%</a:t>
            </a:r>
            <a:endParaRPr lang="en-US" sz="2300" dirty="0"/>
          </a:p>
        </p:txBody>
      </p:sp>
      <p:sp>
        <p:nvSpPr>
          <p:cNvPr id="17" name="Text 14"/>
          <p:cNvSpPr/>
          <p:nvPr/>
        </p:nvSpPr>
        <p:spPr>
          <a:xfrm>
            <a:off x="8860536" y="1682496"/>
            <a:ext cx="1892808" cy="256032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102A43"/>
                </a:solidFill>
              </a:rPr>
              <a:t>Evening</a:t>
            </a:r>
            <a:endParaRPr lang="en-US" sz="1400" dirty="0"/>
          </a:p>
        </p:txBody>
      </p:sp>
      <p:sp>
        <p:nvSpPr>
          <p:cNvPr id="18" name="Text 15"/>
          <p:cNvSpPr/>
          <p:nvPr/>
        </p:nvSpPr>
        <p:spPr>
          <a:xfrm>
            <a:off x="8860536" y="1956816"/>
            <a:ext cx="1892808" cy="182880"/>
          </a:xfrm>
          <a:prstGeom prst="rect">
            <a:avLst/>
          </a:prstGeom>
          <a:noFill/>
          <a:ln/>
        </p:spPr>
        <p:txBody>
          <a:bodyPr wrap="square" lIns="381" tIns="381" rIns="381" bIns="381" rtlCol="0" anchor="ctr">
            <a:normAutofit/>
          </a:bodyPr>
          <a:lstStyle/>
          <a:p>
            <a:pPr marL="0" indent="0">
              <a:buNone/>
            </a:pPr>
            <a:r>
              <a:rPr lang="en-US" sz="950" dirty="0">
                <a:solidFill>
                  <a:srgbClr val="6B7280"/>
                </a:solidFill>
              </a:rPr>
              <a:t>company-managed sales</a:t>
            </a:r>
            <a:endParaRPr lang="en-US" sz="950" dirty="0"/>
          </a:p>
        </p:txBody>
      </p:sp>
      <p:sp>
        <p:nvSpPr>
          <p:cNvPr id="19" name="Text 16"/>
          <p:cNvSpPr/>
          <p:nvPr/>
        </p:nvSpPr>
        <p:spPr>
          <a:xfrm>
            <a:off x="4160520" y="3076956"/>
            <a:ext cx="6720840" cy="77978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0B1726"/>
                </a:solidFill>
              </a:rPr>
              <a:t>Digital strategy should move from “more orders” to “better economics”.</a:t>
            </a:r>
            <a:endParaRPr lang="en-US" sz="2200" dirty="0"/>
          </a:p>
        </p:txBody>
      </p:sp>
      <p:sp>
        <p:nvSpPr>
          <p:cNvPr id="20" name="Text 17"/>
          <p:cNvSpPr/>
          <p:nvPr/>
        </p:nvSpPr>
        <p:spPr>
          <a:xfrm>
            <a:off x="4210304" y="3939032"/>
            <a:ext cx="6400800" cy="250545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900" dirty="0">
                <a:solidFill>
                  <a:srgbClr val="0B1726"/>
                </a:solidFill>
              </a:rPr>
              <a:t>• Use loyalty data to increase frequency and reduce blanket discounting</a:t>
            </a:r>
            <a:endParaRPr lang="en-US" sz="1900" dirty="0"/>
          </a:p>
          <a:p>
            <a:pPr marL="0" indent="0">
              <a:buNone/>
            </a:pPr>
            <a:r>
              <a:rPr lang="en-US" sz="1900" dirty="0">
                <a:solidFill>
                  <a:srgbClr val="0B1726"/>
                </a:solidFill>
              </a:rPr>
              <a:t>• Improve forecasting, queue management and labour scheduling</a:t>
            </a:r>
            <a:endParaRPr lang="en-US" sz="1900" dirty="0"/>
          </a:p>
          <a:p>
            <a:pPr marL="0" indent="0">
              <a:buNone/>
            </a:pPr>
            <a:r>
              <a:rPr lang="en-US" sz="1900" dirty="0">
                <a:solidFill>
                  <a:srgbClr val="0B1726"/>
                </a:solidFill>
              </a:rPr>
              <a:t>• Measure delivery by net contribution, not just headline sales</a:t>
            </a:r>
            <a:endParaRPr lang="en-US" sz="1900" dirty="0"/>
          </a:p>
        </p:txBody>
      </p:sp>
      <p:sp>
        <p:nvSpPr>
          <p:cNvPr id="21" name="Text 18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B7280"/>
                </a:solidFill>
              </a:rPr>
              <a:t>(Greggs plc, 2026b; Chaffey and Ellis-Chadwick, 2022). Image: Greggs.com/app (2026).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17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Financial growth and early funding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6" name="Chart 0"/>
          <p:cNvGraphicFramePr/>
          <p:nvPr/>
        </p:nvGraphicFramePr>
        <p:xfrm>
          <a:off x="594360" y="1069848"/>
          <a:ext cx="6720840" cy="37033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4"/>
          <p:cNvSpPr/>
          <p:nvPr/>
        </p:nvSpPr>
        <p:spPr>
          <a:xfrm>
            <a:off x="7543800" y="1143000"/>
            <a:ext cx="39319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D100"/>
                </a:solidFill>
              </a:rPr>
              <a:t>Financial judgement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7571232" y="1691640"/>
            <a:ext cx="4069080" cy="25146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0" indent="0">
              <a:buNone/>
            </a:pPr>
            <a:r>
              <a:rPr lang="en-US" sz="1860" dirty="0">
                <a:solidFill>
                  <a:srgbClr val="FFFFFF"/>
                </a:solidFill>
              </a:rPr>
              <a:t>• Sales growth remains strong: £1.23bn to £2.15bn (2021-2025)</a:t>
            </a:r>
            <a:endParaRPr lang="en-US" sz="1860" dirty="0"/>
          </a:p>
          <a:p>
            <a:pPr marL="0" indent="0">
              <a:buNone/>
            </a:pPr>
            <a:r>
              <a:rPr lang="en-US" sz="1860" dirty="0">
                <a:solidFill>
                  <a:srgbClr val="FFFFFF"/>
                </a:solidFill>
              </a:rPr>
              <a:t>• Profit after tax fell in 2025 despite record sales</a:t>
            </a:r>
            <a:endParaRPr lang="en-US" sz="1860" dirty="0"/>
          </a:p>
          <a:p>
            <a:pPr marL="0" indent="0">
              <a:buNone/>
            </a:pPr>
            <a:r>
              <a:rPr lang="en-US" sz="1860" dirty="0">
                <a:solidFill>
                  <a:srgbClr val="FFFFFF"/>
                </a:solidFill>
              </a:rPr>
              <a:t>• Early growth came from a family bakery model; current growth is funded mainly by operating cash flow and reinvestment</a:t>
            </a:r>
            <a:endParaRPr lang="en-US" sz="1860" dirty="0"/>
          </a:p>
          <a:p>
            <a:pPr marL="0" indent="0">
              <a:buNone/>
            </a:pPr>
            <a:r>
              <a:rPr lang="en-US" sz="1860" dirty="0">
                <a:solidFill>
                  <a:srgbClr val="FFFFFF"/>
                </a:solidFill>
              </a:rPr>
              <a:t>• The business plan must prioritise ROCE and margin recovery, not just new shop numbers</a:t>
            </a:r>
            <a:endParaRPr lang="en-US" sz="1860" dirty="0"/>
          </a:p>
        </p:txBody>
      </p:sp>
      <p:sp>
        <p:nvSpPr>
          <p:cNvPr id="9" name="Text 6"/>
          <p:cNvSpPr/>
          <p:nvPr/>
        </p:nvSpPr>
        <p:spPr>
          <a:xfrm>
            <a:off x="4495800" y="5303520"/>
            <a:ext cx="6791960" cy="658368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FFD100"/>
                </a:solidFill>
              </a:rPr>
              <a:t>Critical warning: </a:t>
            </a:r>
            <a:r>
              <a:rPr lang="en-US" sz="2100" b="1" dirty="0">
                <a:solidFill>
                  <a:schemeClr val="bg1"/>
                </a:solidFill>
              </a:rPr>
              <a:t>growth quality weakened in 2025.</a:t>
            </a:r>
            <a:endParaRPr lang="en-US" sz="2100" dirty="0">
              <a:solidFill>
                <a:schemeClr val="bg1"/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CBD5E1"/>
                </a:solidFill>
              </a:rPr>
              <a:t>(Greggs plc, 2023; Greggs plc, 2024; Greggs plc, 2025; Greggs plc, 2026b).</a:t>
            </a:r>
            <a:endParaRPr lang="en-US" sz="8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7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0B17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Conclusion and possible recommendations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graphicFrame>
        <p:nvGraphicFramePr>
          <p:cNvPr id="6" name="Chart 0"/>
          <p:cNvGraphicFramePr/>
          <p:nvPr>
            <p:extLst>
              <p:ext uri="{D42A27DB-BD31-4B8C-83A1-F6EECF244321}">
                <p14:modId xmlns:p14="http://schemas.microsoft.com/office/powerpoint/2010/main" val="1840494036"/>
              </p:ext>
            </p:extLst>
          </p:nvPr>
        </p:nvGraphicFramePr>
        <p:xfrm>
          <a:off x="411480" y="1078992"/>
          <a:ext cx="4983480" cy="34206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 4"/>
          <p:cNvSpPr/>
          <p:nvPr/>
        </p:nvSpPr>
        <p:spPr>
          <a:xfrm>
            <a:off x="5726430" y="1062990"/>
            <a:ext cx="2926080" cy="678180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b="1" dirty="0">
                <a:solidFill>
                  <a:srgbClr val="FFFFFF"/>
                </a:solidFill>
              </a:rPr>
              <a:t>Recommendation</a:t>
            </a:r>
            <a:endParaRPr lang="en-US" sz="1420" dirty="0"/>
          </a:p>
        </p:txBody>
      </p:sp>
      <p:sp>
        <p:nvSpPr>
          <p:cNvPr id="8" name="Text 5"/>
          <p:cNvSpPr/>
          <p:nvPr/>
        </p:nvSpPr>
        <p:spPr>
          <a:xfrm>
            <a:off x="8675370" y="1062990"/>
            <a:ext cx="2926080" cy="678180"/>
          </a:xfrm>
          <a:prstGeom prst="rect">
            <a:avLst/>
          </a:prstGeom>
          <a:solidFill>
            <a:srgbClr val="005EB8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420" b="1" dirty="0">
                <a:solidFill>
                  <a:srgbClr val="FFFFFF"/>
                </a:solidFill>
              </a:rPr>
              <a:t>Why it matters</a:t>
            </a:r>
            <a:endParaRPr lang="en-US" sz="1420" dirty="0"/>
          </a:p>
        </p:txBody>
      </p:sp>
      <p:sp>
        <p:nvSpPr>
          <p:cNvPr id="9" name="Text 6"/>
          <p:cNvSpPr/>
          <p:nvPr/>
        </p:nvSpPr>
        <p:spPr>
          <a:xfrm>
            <a:off x="5726430" y="1764030"/>
            <a:ext cx="2926080" cy="6781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B1726"/>
                </a:solidFill>
              </a:rPr>
              <a:t>Protect value leadership</a:t>
            </a:r>
            <a:endParaRPr lang="en-US" sz="1600" dirty="0"/>
          </a:p>
        </p:txBody>
      </p:sp>
      <p:sp>
        <p:nvSpPr>
          <p:cNvPr id="10" name="Text 7"/>
          <p:cNvSpPr/>
          <p:nvPr/>
        </p:nvSpPr>
        <p:spPr>
          <a:xfrm>
            <a:off x="8675370" y="1764030"/>
            <a:ext cx="2926080" cy="6781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B1726"/>
                </a:solidFill>
              </a:rPr>
              <a:t>Customers benchmark Greggs against meal deals and QSR saver menus</a:t>
            </a:r>
            <a:endParaRPr lang="en-US" sz="1320" dirty="0"/>
          </a:p>
        </p:txBody>
      </p:sp>
      <p:sp>
        <p:nvSpPr>
          <p:cNvPr id="11" name="Text 8"/>
          <p:cNvSpPr/>
          <p:nvPr/>
        </p:nvSpPr>
        <p:spPr>
          <a:xfrm>
            <a:off x="5726430" y="2465070"/>
            <a:ext cx="2926080" cy="6781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B1726"/>
                </a:solidFill>
              </a:rPr>
              <a:t>Grow selectively</a:t>
            </a:r>
            <a:endParaRPr lang="en-US" sz="1600" dirty="0"/>
          </a:p>
        </p:txBody>
      </p:sp>
      <p:sp>
        <p:nvSpPr>
          <p:cNvPr id="12" name="Text 9"/>
          <p:cNvSpPr/>
          <p:nvPr/>
        </p:nvSpPr>
        <p:spPr>
          <a:xfrm>
            <a:off x="8675370" y="2465070"/>
            <a:ext cx="2926080" cy="6781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B1726"/>
                </a:solidFill>
              </a:rPr>
              <a:t>New sites must protect ROCE and avoid cannibalisation</a:t>
            </a:r>
            <a:endParaRPr lang="en-US" sz="1320" dirty="0"/>
          </a:p>
        </p:txBody>
      </p:sp>
      <p:sp>
        <p:nvSpPr>
          <p:cNvPr id="13" name="Text 10"/>
          <p:cNvSpPr/>
          <p:nvPr/>
        </p:nvSpPr>
        <p:spPr>
          <a:xfrm>
            <a:off x="5726430" y="3166110"/>
            <a:ext cx="2926080" cy="6781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B1726"/>
                </a:solidFill>
              </a:rPr>
              <a:t>Simplify profitable innovation</a:t>
            </a:r>
            <a:endParaRPr lang="en-US" sz="1600" dirty="0"/>
          </a:p>
        </p:txBody>
      </p:sp>
      <p:sp>
        <p:nvSpPr>
          <p:cNvPr id="14" name="Text 11"/>
          <p:cNvSpPr/>
          <p:nvPr/>
        </p:nvSpPr>
        <p:spPr>
          <a:xfrm>
            <a:off x="8675370" y="3166110"/>
            <a:ext cx="2926080" cy="6781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B1726"/>
                </a:solidFill>
              </a:rPr>
              <a:t>Menu expansion must not damage speed or waste control</a:t>
            </a:r>
            <a:endParaRPr lang="en-US" sz="1320" dirty="0"/>
          </a:p>
        </p:txBody>
      </p:sp>
      <p:sp>
        <p:nvSpPr>
          <p:cNvPr id="15" name="Text 12"/>
          <p:cNvSpPr/>
          <p:nvPr/>
        </p:nvSpPr>
        <p:spPr>
          <a:xfrm>
            <a:off x="5726430" y="3867150"/>
            <a:ext cx="2926080" cy="6781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B1726"/>
                </a:solidFill>
              </a:rPr>
              <a:t>Use digital for productivity</a:t>
            </a:r>
            <a:endParaRPr lang="en-US" sz="1600" dirty="0"/>
          </a:p>
        </p:txBody>
      </p:sp>
      <p:sp>
        <p:nvSpPr>
          <p:cNvPr id="16" name="Text 13"/>
          <p:cNvSpPr/>
          <p:nvPr/>
        </p:nvSpPr>
        <p:spPr>
          <a:xfrm>
            <a:off x="8675370" y="3867150"/>
            <a:ext cx="2926080" cy="6781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B1726"/>
                </a:solidFill>
              </a:rPr>
              <a:t>App and delivery should improve customer lifetime value and operations</a:t>
            </a:r>
            <a:endParaRPr lang="en-US" sz="1320" dirty="0"/>
          </a:p>
        </p:txBody>
      </p:sp>
      <p:sp>
        <p:nvSpPr>
          <p:cNvPr id="17" name="Text 14"/>
          <p:cNvSpPr/>
          <p:nvPr/>
        </p:nvSpPr>
        <p:spPr>
          <a:xfrm>
            <a:off x="5726430" y="4568190"/>
            <a:ext cx="2926080" cy="678180"/>
          </a:xfrm>
          <a:prstGeom prst="rect">
            <a:avLst/>
          </a:prstGeom>
          <a:solidFill>
            <a:srgbClr val="E8F3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0B1726"/>
                </a:solidFill>
              </a:rPr>
              <a:t>Convert logistics investment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8675370" y="4568190"/>
            <a:ext cx="2926080" cy="678180"/>
          </a:xfrm>
          <a:prstGeom prst="rect">
            <a:avLst/>
          </a:prstGeom>
          <a:solidFill>
            <a:srgbClr val="FFFFFF"/>
          </a:solidFill>
          <a:ln w="6350">
            <a:solidFill>
              <a:srgbClr val="C7D2FE"/>
            </a:solidFill>
          </a:ln>
        </p:spPr>
        <p:txBody>
          <a:bodyPr wrap="square" lIns="762" tIns="762" rIns="762" bIns="762" rtlCol="0" anchor="ctr">
            <a:normAutofit/>
          </a:bodyPr>
          <a:lstStyle/>
          <a:p>
            <a:pPr marL="0" indent="0">
              <a:buNone/>
            </a:pPr>
            <a:r>
              <a:rPr lang="en-US" sz="1320" dirty="0">
                <a:solidFill>
                  <a:srgbClr val="0B1726"/>
                </a:solidFill>
              </a:rPr>
              <a:t>Derby/Kettering projects must generate measurable cost and availability gains</a:t>
            </a:r>
            <a:endParaRPr lang="en-US" sz="1320" dirty="0"/>
          </a:p>
        </p:txBody>
      </p:sp>
      <p:sp>
        <p:nvSpPr>
          <p:cNvPr id="19" name="Text 16"/>
          <p:cNvSpPr/>
          <p:nvPr/>
        </p:nvSpPr>
        <p:spPr>
          <a:xfrm>
            <a:off x="685800" y="5431536"/>
            <a:ext cx="10881360" cy="790194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Final conclusion: </a:t>
            </a:r>
            <a:r>
              <a:rPr lang="en-US" sz="2000" b="1" dirty="0">
                <a:solidFill>
                  <a:srgbClr val="0B1726"/>
                </a:solidFill>
              </a:rPr>
              <a:t>Greggs has a strong growth platform, but future success depends on disciplined, profitable expansion rather than descriptive growth in shop numbers alone.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411480" y="6473952"/>
            <a:ext cx="11384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50" i="1" dirty="0">
                <a:solidFill>
                  <a:srgbClr val="6B7280"/>
                </a:solidFill>
              </a:rPr>
              <a:t>(Greggs plc, 2026b; Greggs plc, 2026c; Teece, 2007).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B172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0" y="6729984"/>
            <a:ext cx="12191695" cy="128016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11480" y="256032"/>
            <a:ext cx="11384280" cy="502920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3200" dirty="0"/>
          </a:p>
        </p:txBody>
      </p:sp>
      <p:sp>
        <p:nvSpPr>
          <p:cNvPr id="5" name="Shape 3"/>
          <p:cNvSpPr/>
          <p:nvPr/>
        </p:nvSpPr>
        <p:spPr>
          <a:xfrm>
            <a:off x="411480" y="850392"/>
            <a:ext cx="2011680" cy="45720"/>
          </a:xfrm>
          <a:prstGeom prst="rect">
            <a:avLst/>
          </a:prstGeom>
          <a:solidFill>
            <a:srgbClr val="FFD100"/>
          </a:solidFill>
          <a:ln w="12700">
            <a:solidFill>
              <a:srgbClr val="FFD100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640080" y="1097280"/>
            <a:ext cx="5303520" cy="5303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62500" lnSpcReduction="20000"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Barney, J.B. (1991) ‘Firm resources and sustained competitive advantage’,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Management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17(1), pp. 99–120. </a:t>
            </a:r>
            <a:r>
              <a:rPr lang="en-US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10.1177/014920639101700108.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Chaffey, D. and Ellis-Chadwick, F. (2022)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Marketing: Strategy, Implementation and Practice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8th </a:t>
            </a:r>
            <a:r>
              <a:rPr lang="en-US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Harlow: Pearson.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Greggs plc (2022)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Preliminary results for the 52 weeks ended 1 January 2022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https://assets.lsegissuerservices.com/original-d4c002c0-6557-4c7c-8afa-c0ffefa5ed4a.pdf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21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Greggs plc (2026a)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Preliminary results for the 52 weeks ended 27 December 2025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https://assets.greggs.com/f/162306/x/e616871d6c/260303-greggs-2025-preliminary-results-final.pdf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Greggs plc (2026b)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Trading update for 19 weeks to 9 May 2026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https://assets.greggs.com/f/162306/x/e612a4a90d/greggs-may-26-trading-update.pdf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20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Greggs plc (2026c)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Results and regulatory news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https://corporate.greggs.co.uk/investors/results-and-regulatory-news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Greggs plc (2026d)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2025 preliminary results presentation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https://assets.greggs.com/f/162306/x/62bd59323a/260303-greggs-prelim-results-presentation-2025-final.pdf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6217920" y="1097280"/>
            <a:ext cx="5303520" cy="53035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fontScale="62500" lnSpcReduction="20000"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Kotler, P., Keller, K.L. and </a:t>
            </a:r>
            <a:r>
              <a:rPr lang="en-US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Chernev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 (2022)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Marketing Management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16th </a:t>
            </a:r>
            <a:r>
              <a:rPr lang="en-US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edn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Harlow: Pearson.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McDonald’s UK (2026)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Saver Menu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https://www.mcdonalds.com/gb/en-gb/menu/saver-menu.html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Porter, M.E. (1985)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Competitive Advantage: Creating and Sustaining Superior Performance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New York: Free Press.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Pret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 Manger (2026)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Coffee, Fresh Sandwiches, Snacks &amp; Drinks Menu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https://www.pret.co.uk/en-GB/our-menu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Reuters (2026) ‘Greggs’ new menu helps bake in sales growth, shares rise’.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https://www.reuters.com/world/uk/uk-baker-greggs-reports-sales-growth-new-menu-items-boost-demand-2026-05-12/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Subway (2026)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Our Menu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https://www.subway.com/en-gb/menunutrition/menu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24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Teece, D.J. (2007) ‘Explicating dynamic capabilities: the nature and </a:t>
            </a:r>
            <a:r>
              <a:rPr lang="en-US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microfoundations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of (sustainable) enterprise performance’,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Strategic Management Journal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28(13), pp. 1319–1350. </a:t>
            </a:r>
            <a:r>
              <a:rPr lang="en-US" sz="18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 10.1002/smj.640.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</a:pP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Tesco (2026) </a:t>
            </a:r>
            <a:r>
              <a:rPr lang="en-US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Lunch ideas - Regular Meal Deal mains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</a:t>
            </a:r>
            <a:r>
              <a:rPr lang="en-US" sz="1800" u="sng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https://www.tesco.com/shop/en-GB/buylists/lunch-meal-deals/classic-meal-deal-mains</a:t>
            </a:r>
            <a:r>
              <a:rPr lang="en-US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25 June 2026).</a:t>
            </a:r>
            <a:endParaRPr lang="en-US" sz="1800" dirty="0">
              <a:solidFill>
                <a:schemeClr val="bg1"/>
              </a:solidFill>
              <a:effectLst/>
              <a:latin typeface="Arial" panose="020B0604020202020204" pitchFamily="34" charset="0"/>
              <a:ea typeface="MS Mincho" panose="02020609040205080304" pitchFamily="49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1753</Words>
  <Application>Microsoft Office PowerPoint</Application>
  <PresentationFormat>Widescreen</PresentationFormat>
  <Paragraphs>198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4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Generated for academic coursework support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Greggs Task 2 Business Plan Presentation - Juliana</dc:title>
  <dc:subject>Greggs Task 2 Business Plan Presentation</dc:subject>
  <cp:lastModifiedBy>Juliana Kotlarova</cp:lastModifiedBy>
  <cp:revision>1</cp:revision>
  <dcterms:created xsi:type="dcterms:W3CDTF">2026-06-25T17:40:31Z</dcterms:created>
  <dcterms:modified xsi:type="dcterms:W3CDTF">2026-07-12T16:38:57Z</dcterms:modified>
</cp:coreProperties>
</file>