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67" r:id="rId5"/>
    <p:sldId id="259" r:id="rId6"/>
    <p:sldId id="260" r:id="rId7"/>
    <p:sldId id="261" r:id="rId8"/>
    <p:sldId id="262" r:id="rId9"/>
    <p:sldId id="263" r:id="rId10"/>
    <p:sldId id="264" r:id="rId11"/>
    <p:sldId id="265" r:id="rId12"/>
    <p:sldId id="268" r:id="rId13"/>
    <p:sldId id="269" r:id="rId14"/>
    <p:sldId id="266"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43"/>
  </p:normalViewPr>
  <p:slideViewPr>
    <p:cSldViewPr snapToGrid="0" snapToObjects="1">
      <p:cViewPr varScale="1">
        <p:scale>
          <a:sx n="90" d="100"/>
          <a:sy n="90" d="100"/>
        </p:scale>
        <p:origin x="896"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presProps" Target="presProps.xml"/><Relationship Id="rId17" Type="http://schemas.openxmlformats.org/officeDocument/2006/relationships/viewProps" Target="viewProps.xml"/><Relationship Id="rId18" Type="http://schemas.openxmlformats.org/officeDocument/2006/relationships/theme" Target="theme/theme1.xml"/><Relationship Id="rId19"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5/19/18</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dirty="0"/>
              <a:t>5/19/18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5/19/18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dirty="0"/>
              <a:t>5/19/18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dirty="0"/>
              <a:t>5/19/18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dirty="0"/>
              <a:t>5/19/18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5/19/18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5/19/18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smtClean="0"/>
              <a:t>Drag picture to placeholder or click icon to add</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5/19/18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5/19/18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5/19/18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smtClean="0"/>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5/19/18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5/19/18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5/19/18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5/19/18</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5/19/18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5/19/18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theme" Target="../theme/theme1.xml"/><Relationship Id="rId19" Type="http://schemas.openxmlformats.org/officeDocument/2006/relationships/image" Target="../media/image1.jpe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5/19/18</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l.facebook.com/l.php?u=https%3A%2F%2Fwww.youtube.com%2Fwatch%3Fv%3DYebzBoG68N8&amp;h=ATOvQ2H7AyDkInI5zaQwjY1btNsUFSgWS21vAq0I7Ukf4zZMn3fcTtaq9ZGeNI9vFhenShtgndLjuomzAwhn3DVwQ0fvfIchkKbqZb7Lb2EGinGOdAeCv07xfNx_CotboqcDOd82l-3Hpw"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The effects of celebrity endorsements in media advertisements</a:t>
            </a:r>
            <a:endParaRPr lang="en-US" dirty="0"/>
          </a:p>
        </p:txBody>
      </p:sp>
    </p:spTree>
    <p:extLst>
      <p:ext uri="{BB962C8B-B14F-4D97-AF65-F5344CB8AC3E}">
        <p14:creationId xmlns:p14="http://schemas.microsoft.com/office/powerpoint/2010/main" val="10870501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Introduction</a:t>
            </a:r>
            <a:br>
              <a:rPr lang="en-US" dirty="0" smtClean="0"/>
            </a:b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t>Using celebrities has become a common strategy in advertisements. A study in the U.S found that 10% of magazine adverts had at least one celebrity (Belch and Belch 2013). Big companies such as Nike constantly make large investments into brand endorsements as in 2013 it was estimated that Nike had  around £800 million worth in contracts. </a:t>
            </a:r>
          </a:p>
          <a:p>
            <a:r>
              <a:rPr lang="en-US" dirty="0" err="1" smtClean="0"/>
              <a:t>Bergkvist</a:t>
            </a:r>
            <a:r>
              <a:rPr lang="en-US" dirty="0" smtClean="0"/>
              <a:t>, </a:t>
            </a:r>
            <a:r>
              <a:rPr lang="en-US" dirty="0" err="1" smtClean="0"/>
              <a:t>Hjalmarson</a:t>
            </a:r>
            <a:r>
              <a:rPr lang="en-US" dirty="0" smtClean="0"/>
              <a:t> and Magi (2015) found that if consumers believe  that a celebrity is motivated to do the endorsement by product quality then they are more likely to boost positive attitudes towards the brand.</a:t>
            </a:r>
          </a:p>
          <a:p>
            <a:r>
              <a:rPr lang="en-US" dirty="0" smtClean="0"/>
              <a:t>25% of commercials within the U.S use celebrities (</a:t>
            </a:r>
            <a:r>
              <a:rPr lang="en-US" dirty="0" err="1" smtClean="0"/>
              <a:t>Shimp</a:t>
            </a:r>
            <a:r>
              <a:rPr lang="en-US" dirty="0" smtClean="0"/>
              <a:t> 2000)</a:t>
            </a:r>
          </a:p>
          <a:p>
            <a:r>
              <a:rPr lang="en-US" dirty="0" err="1" smtClean="0"/>
              <a:t>Farrall</a:t>
            </a:r>
            <a:r>
              <a:rPr lang="en-US" dirty="0" smtClean="0"/>
              <a:t> et al (2000) looked specifically at the impact that Tiger woods had on the company Nike. It was found that his sporting achievements and success had an impact on the companies excess returns which inferred that Nike gained extra publicity. </a:t>
            </a:r>
            <a:endParaRPr lang="en-US" dirty="0"/>
          </a:p>
        </p:txBody>
      </p:sp>
    </p:spTree>
    <p:extLst>
      <p:ext uri="{BB962C8B-B14F-4D97-AF65-F5344CB8AC3E}">
        <p14:creationId xmlns:p14="http://schemas.microsoft.com/office/powerpoint/2010/main" val="14089398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Introduction</a:t>
            </a:r>
            <a:endParaRPr lang="en-US" dirty="0"/>
          </a:p>
        </p:txBody>
      </p:sp>
      <p:sp>
        <p:nvSpPr>
          <p:cNvPr id="3" name="Content Placeholder 2"/>
          <p:cNvSpPr>
            <a:spLocks noGrp="1"/>
          </p:cNvSpPr>
          <p:nvPr>
            <p:ph idx="1"/>
          </p:nvPr>
        </p:nvSpPr>
        <p:spPr/>
        <p:txBody>
          <a:bodyPr/>
          <a:lstStyle/>
          <a:p>
            <a:r>
              <a:rPr lang="en-US" dirty="0" err="1" smtClean="0"/>
              <a:t>Rafique</a:t>
            </a:r>
            <a:r>
              <a:rPr lang="en-US" dirty="0" smtClean="0"/>
              <a:t> (2012) found that celebrity endorsement does have an effect on customers’ attitudes and future purchases</a:t>
            </a:r>
          </a:p>
          <a:p>
            <a:r>
              <a:rPr lang="en-US" dirty="0" smtClean="0"/>
              <a:t>Hunter and </a:t>
            </a:r>
            <a:r>
              <a:rPr lang="en-US" dirty="0" err="1" smtClean="0"/>
              <a:t>Davidsson</a:t>
            </a:r>
            <a:r>
              <a:rPr lang="en-US" dirty="0" smtClean="0"/>
              <a:t> (2008) looked at negative information regarding celebrities and found that those that do have some within the media gives the brand they are endorsing a negative view amongst the public.</a:t>
            </a:r>
          </a:p>
          <a:p>
            <a:r>
              <a:rPr lang="en-US" dirty="0" err="1" smtClean="0"/>
              <a:t>Wenqian</a:t>
            </a:r>
            <a:r>
              <a:rPr lang="en-US" dirty="0" smtClean="0"/>
              <a:t> </a:t>
            </a:r>
            <a:r>
              <a:rPr lang="en-US" dirty="0" err="1" smtClean="0"/>
              <a:t>Gan</a:t>
            </a:r>
            <a:r>
              <a:rPr lang="en-US" dirty="0" smtClean="0"/>
              <a:t> (2006) compared the effects of non-celebrity and celebrity commercials. Results showed people preferred celebrity commercials and were more interested than the non-celebrity commercials. </a:t>
            </a:r>
            <a:endParaRPr lang="en-US" dirty="0"/>
          </a:p>
        </p:txBody>
      </p:sp>
    </p:spTree>
    <p:extLst>
      <p:ext uri="{BB962C8B-B14F-4D97-AF65-F5344CB8AC3E}">
        <p14:creationId xmlns:p14="http://schemas.microsoft.com/office/powerpoint/2010/main" val="18966948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Hypothesis</a:t>
            </a:r>
            <a:endParaRPr lang="en-US" dirty="0"/>
          </a:p>
        </p:txBody>
      </p:sp>
      <p:sp>
        <p:nvSpPr>
          <p:cNvPr id="3" name="Content Placeholder 2"/>
          <p:cNvSpPr>
            <a:spLocks noGrp="1"/>
          </p:cNvSpPr>
          <p:nvPr>
            <p:ph idx="1"/>
          </p:nvPr>
        </p:nvSpPr>
        <p:spPr/>
        <p:txBody>
          <a:bodyPr/>
          <a:lstStyle/>
          <a:p>
            <a:r>
              <a:rPr lang="en-US" dirty="0" smtClean="0"/>
              <a:t>The use of David Beckham will lead to more positive opinions from people under the age of 20 of the brand that he is endorsing.</a:t>
            </a:r>
          </a:p>
          <a:p>
            <a:r>
              <a:rPr lang="en-US" dirty="0" smtClean="0"/>
              <a:t>In this case Burger King.</a:t>
            </a:r>
          </a:p>
          <a:p>
            <a:r>
              <a:rPr lang="en-US" dirty="0">
                <a:hlinkClick r:id="rId2"/>
              </a:rPr>
              <a:t>https://</a:t>
            </a:r>
            <a:r>
              <a:rPr lang="en-US" dirty="0" smtClean="0">
                <a:hlinkClick r:id="rId2"/>
              </a:rPr>
              <a:t>l.facebook.com/l.php?u=https%3A%2F%2Fwww.youtube.com%2Fwatch%3Fv%3DYebzBoG68N8&amp;h=ATOvQ2H7AyDkInI5zaQwjY1btNsUFSgWS21vAq0I7Ukf4zZMn3fcTtaq9ZGeNI9vFhenShtgndLjuomzAwhn3DVwQ0fvfIchkKbqZb7Lb2EGinGOdAeCv07xfNx_CotboqcDOd82l-3Hpw</a:t>
            </a:r>
            <a:endParaRPr lang="en-US" dirty="0" smtClean="0"/>
          </a:p>
          <a:p>
            <a:endParaRPr lang="en-US" dirty="0"/>
          </a:p>
        </p:txBody>
      </p:sp>
    </p:spTree>
    <p:extLst>
      <p:ext uri="{BB962C8B-B14F-4D97-AF65-F5344CB8AC3E}">
        <p14:creationId xmlns:p14="http://schemas.microsoft.com/office/powerpoint/2010/main" val="16520426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Method</a:t>
            </a:r>
            <a:endParaRPr lang="en-US" dirty="0"/>
          </a:p>
        </p:txBody>
      </p:sp>
      <p:sp>
        <p:nvSpPr>
          <p:cNvPr id="3" name="Content Placeholder 2"/>
          <p:cNvSpPr>
            <a:spLocks noGrp="1"/>
          </p:cNvSpPr>
          <p:nvPr>
            <p:ph idx="1"/>
          </p:nvPr>
        </p:nvSpPr>
        <p:spPr/>
        <p:txBody>
          <a:bodyPr/>
          <a:lstStyle/>
          <a:p>
            <a:r>
              <a:rPr lang="en-US" dirty="0" smtClean="0"/>
              <a:t>Participants</a:t>
            </a:r>
          </a:p>
          <a:p>
            <a:r>
              <a:rPr lang="en-US" dirty="0" smtClean="0"/>
              <a:t>50 participants selected on an availability sample. 35 female and 15 males were included in the sample. 29 were older than 20 and 21 were younger than 20. A questionnaire was created using Kwik survey and posted on a social media site (Facebook). The link to the media advert was posted along with the questionnaire. Participants were aware of the aims of the study prior to completing the questionnaire.</a:t>
            </a:r>
          </a:p>
        </p:txBody>
      </p:sp>
    </p:spTree>
    <p:extLst>
      <p:ext uri="{BB962C8B-B14F-4D97-AF65-F5344CB8AC3E}">
        <p14:creationId xmlns:p14="http://schemas.microsoft.com/office/powerpoint/2010/main" val="5030542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Materials</a:t>
            </a:r>
            <a:endParaRPr lang="en-US" dirty="0"/>
          </a:p>
        </p:txBody>
      </p:sp>
      <p:sp>
        <p:nvSpPr>
          <p:cNvPr id="3" name="Content Placeholder 2"/>
          <p:cNvSpPr>
            <a:spLocks noGrp="1"/>
          </p:cNvSpPr>
          <p:nvPr>
            <p:ph idx="1"/>
          </p:nvPr>
        </p:nvSpPr>
        <p:spPr/>
        <p:txBody>
          <a:bodyPr/>
          <a:lstStyle/>
          <a:p>
            <a:r>
              <a:rPr lang="en-US" dirty="0" smtClean="0"/>
              <a:t>Kwik </a:t>
            </a:r>
            <a:r>
              <a:rPr lang="en-US" dirty="0" smtClean="0"/>
              <a:t>survey</a:t>
            </a:r>
          </a:p>
          <a:p>
            <a:r>
              <a:rPr lang="en-US" dirty="0" smtClean="0"/>
              <a:t>Scale adapted from </a:t>
            </a:r>
            <a:r>
              <a:rPr lang="en-US" dirty="0" err="1" smtClean="0"/>
              <a:t>Alsmadi</a:t>
            </a:r>
            <a:r>
              <a:rPr lang="en-US" dirty="0" smtClean="0"/>
              <a:t> (2006).</a:t>
            </a:r>
            <a:endParaRPr lang="en-US" dirty="0" smtClean="0"/>
          </a:p>
          <a:p>
            <a:endParaRPr lang="en-US" dirty="0"/>
          </a:p>
        </p:txBody>
      </p:sp>
    </p:spTree>
    <p:extLst>
      <p:ext uri="{BB962C8B-B14F-4D97-AF65-F5344CB8AC3E}">
        <p14:creationId xmlns:p14="http://schemas.microsoft.com/office/powerpoint/2010/main" val="1899640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Design</a:t>
            </a:r>
            <a:endParaRPr lang="en-US" dirty="0"/>
          </a:p>
        </p:txBody>
      </p:sp>
      <p:sp>
        <p:nvSpPr>
          <p:cNvPr id="3" name="Content Placeholder 2"/>
          <p:cNvSpPr>
            <a:spLocks noGrp="1"/>
          </p:cNvSpPr>
          <p:nvPr>
            <p:ph idx="1"/>
          </p:nvPr>
        </p:nvSpPr>
        <p:spPr/>
        <p:txBody>
          <a:bodyPr>
            <a:normAutofit/>
          </a:bodyPr>
          <a:lstStyle/>
          <a:p>
            <a:r>
              <a:rPr lang="en-US" dirty="0" smtClean="0"/>
              <a:t>A scale was used and adapted from </a:t>
            </a:r>
            <a:r>
              <a:rPr lang="en-US" dirty="0" err="1" smtClean="0"/>
              <a:t>Alsmadi</a:t>
            </a:r>
            <a:r>
              <a:rPr lang="en-US" dirty="0" smtClean="0"/>
              <a:t> (2006). </a:t>
            </a:r>
            <a:r>
              <a:rPr lang="en-US" dirty="0" smtClean="0"/>
              <a:t>Participants were given a questionnaire to complete which consisted of 13 questions. 9 of these questions were related to how participants perceived David Beckham and his influence in advertisements. Questions 1-5 measured people’s attitude towards the celebrity, questions 6-9 measured the influence that the advertisement had and questions 10-11 measured peoples attitudes towards the matching of the celebrity to the product. Participants used a Likert scale to record their answers with 1 meaning strongly disagree and 5 meaning strongly agree. The consent gained from the experiment was informed as each participant was asked prior to taking part. Independent variable was Gender and Dependent variable was questionnaire response.</a:t>
            </a:r>
          </a:p>
          <a:p>
            <a:endParaRPr lang="en-US" dirty="0"/>
          </a:p>
          <a:p>
            <a:endParaRPr lang="en-US" dirty="0" smtClean="0"/>
          </a:p>
          <a:p>
            <a:endParaRPr lang="en-US" dirty="0"/>
          </a:p>
        </p:txBody>
      </p:sp>
    </p:spTree>
    <p:extLst>
      <p:ext uri="{BB962C8B-B14F-4D97-AF65-F5344CB8AC3E}">
        <p14:creationId xmlns:p14="http://schemas.microsoft.com/office/powerpoint/2010/main" val="15648704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Procedure</a:t>
            </a:r>
            <a:endParaRPr lang="en-US" dirty="0"/>
          </a:p>
        </p:txBody>
      </p:sp>
      <p:sp>
        <p:nvSpPr>
          <p:cNvPr id="3" name="Content Placeholder 2"/>
          <p:cNvSpPr>
            <a:spLocks noGrp="1"/>
          </p:cNvSpPr>
          <p:nvPr>
            <p:ph idx="1"/>
          </p:nvPr>
        </p:nvSpPr>
        <p:spPr/>
        <p:txBody>
          <a:bodyPr/>
          <a:lstStyle/>
          <a:p>
            <a:r>
              <a:rPr lang="en-US" dirty="0"/>
              <a:t>50 participants selected on an availability sample. 35 female and 15 males were included in the sample. 29 were older than 20 and 21 were younger than 20. A questionnaire was created using Kwik survey and posted on a social media site (Facebook). The link to the media advert was posted along with the questionnaire. Participants were aware of the aims of the study prior to completing the questionnaire.</a:t>
            </a:r>
          </a:p>
        </p:txBody>
      </p:sp>
    </p:spTree>
    <p:extLst>
      <p:ext uri="{BB962C8B-B14F-4D97-AF65-F5344CB8AC3E}">
        <p14:creationId xmlns:p14="http://schemas.microsoft.com/office/powerpoint/2010/main" val="5448737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Results</a:t>
            </a:r>
            <a:endParaRPr lang="en-US" dirty="0"/>
          </a:p>
        </p:txBody>
      </p:sp>
      <p:sp>
        <p:nvSpPr>
          <p:cNvPr id="3" name="Content Placeholder 2"/>
          <p:cNvSpPr>
            <a:spLocks noGrp="1"/>
          </p:cNvSpPr>
          <p:nvPr>
            <p:ph idx="1"/>
          </p:nvPr>
        </p:nvSpPr>
        <p:spPr>
          <a:xfrm>
            <a:off x="528638" y="2214562"/>
            <a:ext cx="11287125" cy="4643437"/>
          </a:xfrm>
        </p:spPr>
        <p:txBody>
          <a:bodyPr>
            <a:normAutofit fontScale="62500" lnSpcReduction="20000"/>
          </a:bodyPr>
          <a:lstStyle/>
          <a:p>
            <a:pPr fontAlgn="ctr"/>
            <a:r>
              <a:rPr lang="en-US" dirty="0"/>
              <a:t>Do you have a positive opinion on David Beckham</a:t>
            </a:r>
            <a:r>
              <a:rPr lang="en-US" dirty="0" smtClean="0"/>
              <a:t>?</a:t>
            </a:r>
            <a:r>
              <a:rPr lang="en-US" dirty="0"/>
              <a:t> </a:t>
            </a:r>
            <a:r>
              <a:rPr lang="en-US" dirty="0" smtClean="0"/>
              <a:t>(</a:t>
            </a:r>
            <a:r>
              <a:rPr lang="en-US" b="1" dirty="0" smtClean="0"/>
              <a:t>78% Yes</a:t>
            </a:r>
            <a:r>
              <a:rPr lang="en-US" dirty="0" smtClean="0"/>
              <a:t>, 22% no)</a:t>
            </a:r>
          </a:p>
          <a:p>
            <a:pPr fontAlgn="ctr"/>
            <a:r>
              <a:rPr lang="en-US" dirty="0"/>
              <a:t>Was the previous question an appropriate one in finding out your opinion of him? (1=appropriate) (5=Not appropriate</a:t>
            </a:r>
            <a:r>
              <a:rPr lang="en-US" dirty="0" smtClean="0"/>
              <a:t>) (1</a:t>
            </a:r>
            <a:r>
              <a:rPr lang="en-US" b="1" dirty="0" smtClean="0"/>
              <a:t>=43%, </a:t>
            </a:r>
            <a:r>
              <a:rPr lang="en-US" dirty="0" smtClean="0"/>
              <a:t>2=10%, 3=10%, 4=19%, 5=19%)</a:t>
            </a:r>
          </a:p>
          <a:p>
            <a:pPr fontAlgn="ctr"/>
            <a:r>
              <a:rPr lang="en-US" dirty="0"/>
              <a:t>Advertisements featuring David Beckham attract my </a:t>
            </a:r>
            <a:r>
              <a:rPr lang="en-US" dirty="0" smtClean="0"/>
              <a:t>attention (10% strongly disagree, 10% disagree, 19% neutral, </a:t>
            </a:r>
            <a:r>
              <a:rPr lang="en-US" b="1" dirty="0" smtClean="0"/>
              <a:t>48% agree, </a:t>
            </a:r>
            <a:r>
              <a:rPr lang="en-US" dirty="0" smtClean="0"/>
              <a:t>14% strongly agree)</a:t>
            </a:r>
          </a:p>
          <a:p>
            <a:pPr fontAlgn="ctr"/>
            <a:r>
              <a:rPr lang="en-US" dirty="0"/>
              <a:t>Advertisements that use David Beckham are more </a:t>
            </a:r>
            <a:r>
              <a:rPr lang="en-US" dirty="0" smtClean="0"/>
              <a:t>popular (10% strongly disagree, 19% neutral, </a:t>
            </a:r>
            <a:r>
              <a:rPr lang="en-US" b="1" dirty="0" smtClean="0"/>
              <a:t>52% agree</a:t>
            </a:r>
            <a:r>
              <a:rPr lang="en-US" dirty="0" smtClean="0"/>
              <a:t>, 19% strongly agree)</a:t>
            </a:r>
          </a:p>
          <a:p>
            <a:pPr fontAlgn="ctr"/>
            <a:r>
              <a:rPr lang="en-US" dirty="0"/>
              <a:t>Advertisements that use David Beckham are more </a:t>
            </a:r>
            <a:r>
              <a:rPr lang="en-US" dirty="0" smtClean="0"/>
              <a:t>appealing (10% strongly disagree, 10% disagree, </a:t>
            </a:r>
            <a:r>
              <a:rPr lang="en-US" b="1" dirty="0" smtClean="0"/>
              <a:t>33% neutral, 33% agree, </a:t>
            </a:r>
            <a:r>
              <a:rPr lang="en-US" dirty="0" smtClean="0"/>
              <a:t>14% strongly agree).</a:t>
            </a:r>
          </a:p>
          <a:p>
            <a:pPr fontAlgn="ctr"/>
            <a:r>
              <a:rPr lang="en-US" dirty="0"/>
              <a:t>Advertisements that use David Beckham are more </a:t>
            </a:r>
            <a:r>
              <a:rPr lang="en-US" dirty="0" smtClean="0"/>
              <a:t>pleasant (10% strongly disagree, 5% disagree, </a:t>
            </a:r>
            <a:r>
              <a:rPr lang="en-US" b="1" dirty="0" smtClean="0"/>
              <a:t>38% neutral</a:t>
            </a:r>
            <a:r>
              <a:rPr lang="en-US" dirty="0" smtClean="0"/>
              <a:t>, 33% agree, 14% strongly agree)</a:t>
            </a:r>
          </a:p>
          <a:p>
            <a:pPr fontAlgn="ctr"/>
            <a:r>
              <a:rPr lang="en-US" dirty="0"/>
              <a:t>Advertisements featuring David Beckham make me focus more on the product being </a:t>
            </a:r>
            <a:r>
              <a:rPr lang="en-US" dirty="0" smtClean="0"/>
              <a:t>advertised (18% strongly disagree, 32% disagree, </a:t>
            </a:r>
            <a:r>
              <a:rPr lang="en-US" b="1" dirty="0" smtClean="0"/>
              <a:t>41% neutral</a:t>
            </a:r>
            <a:r>
              <a:rPr lang="en-US" dirty="0" smtClean="0"/>
              <a:t>, 5% agree, 5% strongly agree)</a:t>
            </a:r>
          </a:p>
          <a:p>
            <a:pPr fontAlgn="ctr"/>
            <a:r>
              <a:rPr lang="en-US" dirty="0"/>
              <a:t>Advertisements using David Beckham help me to make decisions when </a:t>
            </a:r>
            <a:r>
              <a:rPr lang="en-US" dirty="0" smtClean="0"/>
              <a:t>buying (24% strongly disagree, </a:t>
            </a:r>
            <a:r>
              <a:rPr lang="en-US" b="1" dirty="0" smtClean="0"/>
              <a:t>43% disagree</a:t>
            </a:r>
            <a:r>
              <a:rPr lang="en-US" dirty="0" smtClean="0"/>
              <a:t>, 24% neutral, 10% agree).</a:t>
            </a:r>
          </a:p>
          <a:p>
            <a:pPr fontAlgn="ctr"/>
            <a:r>
              <a:rPr lang="en-US" dirty="0"/>
              <a:t>Advertisements using David Beckham are more </a:t>
            </a:r>
            <a:r>
              <a:rPr lang="en-US" dirty="0" err="1" smtClean="0"/>
              <a:t>memerable</a:t>
            </a:r>
            <a:r>
              <a:rPr lang="en-US" dirty="0" smtClean="0"/>
              <a:t> (5% strongly disagree, 23% disagree, 18% neutral, </a:t>
            </a:r>
            <a:r>
              <a:rPr lang="en-US" b="1" dirty="0" smtClean="0"/>
              <a:t>32% agree</a:t>
            </a:r>
            <a:r>
              <a:rPr lang="en-US" dirty="0" smtClean="0"/>
              <a:t>, 23% strongly agree)</a:t>
            </a:r>
          </a:p>
          <a:p>
            <a:pPr fontAlgn="ctr"/>
            <a:r>
              <a:rPr lang="en-US" dirty="0"/>
              <a:t>Advertisements using David Beckham gives endorsed brands more acceptance within the general </a:t>
            </a:r>
            <a:r>
              <a:rPr lang="en-US" dirty="0" smtClean="0"/>
              <a:t>public (5% strongly disagree, 14% disagree, 19% neutral, </a:t>
            </a:r>
            <a:r>
              <a:rPr lang="en-US" b="1" dirty="0" smtClean="0"/>
              <a:t>52% agree,</a:t>
            </a:r>
            <a:r>
              <a:rPr lang="en-US" dirty="0" smtClean="0"/>
              <a:t> 10% strongly agree)</a:t>
            </a:r>
          </a:p>
          <a:p>
            <a:pPr fontAlgn="ctr"/>
            <a:r>
              <a:rPr lang="en-US" dirty="0"/>
              <a:t>Advertisements using David Beckham increase my awareness of the brand </a:t>
            </a:r>
            <a:r>
              <a:rPr lang="en-US" dirty="0" smtClean="0"/>
              <a:t>promoted (5% strongly disagree, 27% disagree, 18% neutral, </a:t>
            </a:r>
            <a:r>
              <a:rPr lang="en-US" b="1" dirty="0" smtClean="0"/>
              <a:t>36% agree</a:t>
            </a:r>
            <a:r>
              <a:rPr lang="en-US" dirty="0" smtClean="0"/>
              <a:t>, 14% strongly agree)</a:t>
            </a:r>
          </a:p>
          <a:p>
            <a:pPr fontAlgn="ctr"/>
            <a:r>
              <a:rPr lang="en-US" dirty="0"/>
              <a:t>David Beckham as an individual positively affects the brand </a:t>
            </a:r>
            <a:r>
              <a:rPr lang="en-US" dirty="0" smtClean="0"/>
              <a:t>promoted (5% strongly disagree, 5% disagree, 19% neutral, </a:t>
            </a:r>
            <a:r>
              <a:rPr lang="en-US" b="1" dirty="0" smtClean="0"/>
              <a:t>57% agree</a:t>
            </a:r>
            <a:r>
              <a:rPr lang="en-US" dirty="0" smtClean="0"/>
              <a:t>, 14% strongly agree)</a:t>
            </a:r>
          </a:p>
          <a:p>
            <a:pPr fontAlgn="ctr"/>
            <a:r>
              <a:rPr lang="en-US" dirty="0"/>
              <a:t>The more associated David Beckham is with the brand, the stronger the trust in the </a:t>
            </a:r>
            <a:r>
              <a:rPr lang="en-US" dirty="0" smtClean="0"/>
              <a:t>brand (14%, strongly disagree, 5% disagree, </a:t>
            </a:r>
            <a:r>
              <a:rPr lang="en-US" b="1" dirty="0" smtClean="0"/>
              <a:t>41% neutral</a:t>
            </a:r>
            <a:r>
              <a:rPr lang="en-US" dirty="0" smtClean="0"/>
              <a:t>, 27% agree, 14% strongly agree)</a:t>
            </a:r>
          </a:p>
          <a:p>
            <a:pPr fontAlgn="ctr"/>
            <a:endParaRPr lang="en-US" dirty="0"/>
          </a:p>
          <a:p>
            <a:pPr fontAlgn="ctr"/>
            <a:endParaRPr lang="en-US" dirty="0"/>
          </a:p>
          <a:p>
            <a:pPr fontAlgn="ctr"/>
            <a:endParaRPr lang="en-US" dirty="0"/>
          </a:p>
          <a:p>
            <a:pPr fontAlgn="ctr"/>
            <a:endParaRPr lang="en-US" dirty="0"/>
          </a:p>
          <a:p>
            <a:pPr fontAlgn="ctr"/>
            <a:endParaRPr lang="en-US" dirty="0"/>
          </a:p>
          <a:p>
            <a:pPr fontAlgn="ctr"/>
            <a:endParaRPr lang="en-US" dirty="0"/>
          </a:p>
          <a:p>
            <a:pPr fontAlgn="ctr"/>
            <a:endParaRPr lang="en-US" dirty="0"/>
          </a:p>
          <a:p>
            <a:pPr fontAlgn="ctr"/>
            <a:endParaRPr lang="en-US" dirty="0" smtClean="0"/>
          </a:p>
          <a:p>
            <a:pPr fontAlgn="ctr"/>
            <a:endParaRPr lang="en-US" dirty="0"/>
          </a:p>
          <a:p>
            <a:pPr fontAlgn="ctr"/>
            <a:endParaRPr lang="en-US" dirty="0"/>
          </a:p>
          <a:p>
            <a:pPr fontAlgn="ctr"/>
            <a:endParaRPr lang="en-US" dirty="0"/>
          </a:p>
          <a:p>
            <a:pPr fontAlgn="ctr"/>
            <a:endParaRPr lang="en-US" dirty="0"/>
          </a:p>
          <a:p>
            <a:pPr fontAlgn="ctr"/>
            <a:endParaRPr lang="en-US" dirty="0" smtClean="0"/>
          </a:p>
        </p:txBody>
      </p:sp>
    </p:spTree>
    <p:extLst>
      <p:ext uri="{BB962C8B-B14F-4D97-AF65-F5344CB8AC3E}">
        <p14:creationId xmlns:p14="http://schemas.microsoft.com/office/powerpoint/2010/main" val="8221731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Results</a:t>
            </a:r>
            <a:endParaRPr lang="en-US" dirty="0"/>
          </a:p>
        </p:txBody>
      </p:sp>
      <p:sp>
        <p:nvSpPr>
          <p:cNvPr id="3" name="Content Placeholder 2"/>
          <p:cNvSpPr>
            <a:spLocks noGrp="1"/>
          </p:cNvSpPr>
          <p:nvPr>
            <p:ph idx="1"/>
          </p:nvPr>
        </p:nvSpPr>
        <p:spPr>
          <a:xfrm>
            <a:off x="428625" y="2371725"/>
            <a:ext cx="11501437" cy="4486275"/>
          </a:xfrm>
        </p:spPr>
        <p:txBody>
          <a:bodyPr>
            <a:normAutofit fontScale="70000" lnSpcReduction="20000"/>
          </a:bodyPr>
          <a:lstStyle/>
          <a:p>
            <a:r>
              <a:rPr lang="en-US" dirty="0" smtClean="0"/>
              <a:t>Based on the results, participants did have an overall positive opinion on David Beckham (78%). </a:t>
            </a:r>
          </a:p>
          <a:p>
            <a:r>
              <a:rPr lang="en-US" dirty="0" smtClean="0"/>
              <a:t>The first five questions which were classed under </a:t>
            </a:r>
            <a:r>
              <a:rPr lang="en-US" dirty="0"/>
              <a:t>attitude towards the </a:t>
            </a:r>
            <a:r>
              <a:rPr lang="en-US" dirty="0" smtClean="0"/>
              <a:t>celebrity:</a:t>
            </a:r>
          </a:p>
          <a:p>
            <a:r>
              <a:rPr lang="en-US" dirty="0"/>
              <a:t>M</a:t>
            </a:r>
            <a:r>
              <a:rPr lang="en-US" dirty="0" smtClean="0"/>
              <a:t>ajority were attracted by the celebrity (48%)- Of this majority 40% were under the age of 20</a:t>
            </a:r>
          </a:p>
          <a:p>
            <a:r>
              <a:rPr lang="en-US" dirty="0" smtClean="0"/>
              <a:t> Majority found these adverts to be more popular (52%) </a:t>
            </a:r>
            <a:r>
              <a:rPr lang="mr-IN" dirty="0" smtClean="0"/>
              <a:t>–</a:t>
            </a:r>
            <a:r>
              <a:rPr lang="en-US" dirty="0" smtClean="0"/>
              <a:t> of this majority 35% were under the age of 20</a:t>
            </a:r>
          </a:p>
          <a:p>
            <a:r>
              <a:rPr lang="en-US" dirty="0" smtClean="0"/>
              <a:t>Majority found these adverts more appealing (34%) </a:t>
            </a:r>
            <a:r>
              <a:rPr lang="mr-IN" dirty="0" smtClean="0"/>
              <a:t>–</a:t>
            </a:r>
            <a:r>
              <a:rPr lang="en-US" dirty="0" smtClean="0"/>
              <a:t> Of this majority 23% were under the age of 20</a:t>
            </a:r>
          </a:p>
          <a:p>
            <a:r>
              <a:rPr lang="en-US" dirty="0" smtClean="0"/>
              <a:t>Majority recorded a neutral response to the ad being pleasant (38%) </a:t>
            </a:r>
            <a:r>
              <a:rPr lang="mr-IN" dirty="0" smtClean="0"/>
              <a:t>–</a:t>
            </a:r>
            <a:r>
              <a:rPr lang="en-US" dirty="0" smtClean="0"/>
              <a:t> Of this majority 30% were under the age of 20</a:t>
            </a:r>
          </a:p>
          <a:p>
            <a:r>
              <a:rPr lang="en-US" dirty="0" smtClean="0"/>
              <a:t>Majority recorded a neutral response to focusing more on the ad (48%) Of this majority 39% were under the age of 20</a:t>
            </a:r>
          </a:p>
          <a:p>
            <a:r>
              <a:rPr lang="en-US" dirty="0" smtClean="0"/>
              <a:t>Questions 6-9 measured </a:t>
            </a:r>
            <a:r>
              <a:rPr lang="en-US" dirty="0"/>
              <a:t>the influence that the advertisement had </a:t>
            </a:r>
            <a:r>
              <a:rPr lang="en-US" dirty="0" smtClean="0"/>
              <a:t>:</a:t>
            </a:r>
          </a:p>
          <a:p>
            <a:r>
              <a:rPr lang="en-US" dirty="0" smtClean="0"/>
              <a:t>Majority found that the celebrity did not help participants to make decisions when buying (48%) Of this majority 35% were under the age of 20</a:t>
            </a:r>
          </a:p>
          <a:p>
            <a:r>
              <a:rPr lang="en-US" dirty="0" smtClean="0"/>
              <a:t>Majority found ads </a:t>
            </a:r>
            <a:r>
              <a:rPr lang="en-US" dirty="0" err="1" smtClean="0"/>
              <a:t>ft</a:t>
            </a:r>
            <a:r>
              <a:rPr lang="en-US" dirty="0" smtClean="0"/>
              <a:t> DB were more memorable (38%) Of this majority 35% were under the age of 20</a:t>
            </a:r>
          </a:p>
          <a:p>
            <a:r>
              <a:rPr lang="en-US" dirty="0" smtClean="0"/>
              <a:t>Majority agreed that brands endorsed by DB were more likely to be accepted (52%) Of this majority 40% were under the age of 20</a:t>
            </a:r>
          </a:p>
          <a:p>
            <a:r>
              <a:rPr lang="en-US" dirty="0" smtClean="0"/>
              <a:t>Majority agreed DB increases their awareness of the brands (38%) Of this majority 33% were under the age of 20</a:t>
            </a:r>
          </a:p>
          <a:p>
            <a:r>
              <a:rPr lang="en-US" dirty="0" smtClean="0"/>
              <a:t>Questions 10-11 </a:t>
            </a:r>
            <a:r>
              <a:rPr lang="en-US" dirty="0"/>
              <a:t>measured peoples attitudes towards the matching of the celebrity to the </a:t>
            </a:r>
            <a:r>
              <a:rPr lang="en-US" dirty="0" smtClean="0"/>
              <a:t>product: Majority (57%) agreed that DB gives a positive influence on brand with 45% being under the age of 20</a:t>
            </a:r>
          </a:p>
          <a:p>
            <a:r>
              <a:rPr lang="en-US" dirty="0" smtClean="0"/>
              <a:t> However majority had a neutral view when considering the trust in the brand when DB was used (41%) Of this majority 19% were under the age of 20.</a:t>
            </a:r>
          </a:p>
          <a:p>
            <a:endParaRPr lang="en-US" dirty="0" smtClean="0"/>
          </a:p>
          <a:p>
            <a:endParaRPr lang="en-US" dirty="0" smtClean="0"/>
          </a:p>
          <a:p>
            <a:endParaRPr lang="en-US" dirty="0" smtClean="0"/>
          </a:p>
          <a:p>
            <a:endParaRPr lang="en-US" dirty="0" smtClean="0"/>
          </a:p>
          <a:p>
            <a:endParaRPr lang="en-US" dirty="0" smtClean="0"/>
          </a:p>
          <a:p>
            <a:endParaRPr lang="en-US" dirty="0" smtClean="0"/>
          </a:p>
          <a:p>
            <a:endParaRPr lang="en-US" dirty="0" smtClean="0"/>
          </a:p>
        </p:txBody>
      </p:sp>
    </p:spTree>
    <p:extLst>
      <p:ext uri="{BB962C8B-B14F-4D97-AF65-F5344CB8AC3E}">
        <p14:creationId xmlns:p14="http://schemas.microsoft.com/office/powerpoint/2010/main" val="13545489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Discussion</a:t>
            </a:r>
            <a:endParaRPr lang="en-US" dirty="0"/>
          </a:p>
        </p:txBody>
      </p:sp>
      <p:sp>
        <p:nvSpPr>
          <p:cNvPr id="3" name="Content Placeholder 2"/>
          <p:cNvSpPr>
            <a:spLocks noGrp="1"/>
          </p:cNvSpPr>
          <p:nvPr>
            <p:ph idx="1"/>
          </p:nvPr>
        </p:nvSpPr>
        <p:spPr/>
        <p:txBody>
          <a:bodyPr/>
          <a:lstStyle/>
          <a:p>
            <a:r>
              <a:rPr lang="en-US" dirty="0" smtClean="0"/>
              <a:t>The results of the study do support the hypothesis with 8 out of the 11 questions finding a majority positive view on an aspect of the celebrity or the brand endorsed (Burger King). Two questions had a majority neutral response and one question was disagreed with. </a:t>
            </a:r>
          </a:p>
          <a:p>
            <a:r>
              <a:rPr lang="en-US" dirty="0" smtClean="0"/>
              <a:t>Even though David Beckham is not linked to Burger King in real life </a:t>
            </a:r>
            <a:r>
              <a:rPr lang="en-US" dirty="0" smtClean="0"/>
              <a:t>he still led to a positive influence on the brand. This is similar to Farrell et al’s (2000) findings in that he found using a successful celebrity will positively influence the brand regardless if they are personally linked to it.</a:t>
            </a:r>
          </a:p>
          <a:p>
            <a:r>
              <a:rPr lang="en-US" dirty="0" smtClean="0"/>
              <a:t>Participants under the age of 20 were much more likely to have selected an answer which related to the positive influence of David Beckham on the brand or the actual brand itself which supports my hypothesis.</a:t>
            </a:r>
          </a:p>
          <a:p>
            <a:endParaRPr lang="en-US" dirty="0" smtClean="0"/>
          </a:p>
          <a:p>
            <a:endParaRPr lang="en-US" dirty="0" smtClean="0"/>
          </a:p>
        </p:txBody>
      </p:sp>
    </p:spTree>
    <p:extLst>
      <p:ext uri="{BB962C8B-B14F-4D97-AF65-F5344CB8AC3E}">
        <p14:creationId xmlns:p14="http://schemas.microsoft.com/office/powerpoint/2010/main" val="4298255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Discussion</a:t>
            </a:r>
            <a:endParaRPr lang="en-US" dirty="0"/>
          </a:p>
        </p:txBody>
      </p:sp>
      <p:sp>
        <p:nvSpPr>
          <p:cNvPr id="3" name="Content Placeholder 2"/>
          <p:cNvSpPr>
            <a:spLocks noGrp="1"/>
          </p:cNvSpPr>
          <p:nvPr>
            <p:ph idx="1"/>
          </p:nvPr>
        </p:nvSpPr>
        <p:spPr/>
        <p:txBody>
          <a:bodyPr/>
          <a:lstStyle/>
          <a:p>
            <a:r>
              <a:rPr lang="en-US" dirty="0" smtClean="0"/>
              <a:t>In terms of explaining why these results occurred, it could be considered that younger participants were more likely to be influence by the celebrity due to them being naïve. </a:t>
            </a:r>
          </a:p>
          <a:p>
            <a:r>
              <a:rPr lang="en-US" dirty="0" smtClean="0"/>
              <a:t>De Run et al (2010) stated that younger people were more more likely to be influence by celebrities especially in relation to purchasing things. </a:t>
            </a:r>
          </a:p>
          <a:p>
            <a:endParaRPr lang="en-US" dirty="0"/>
          </a:p>
        </p:txBody>
      </p:sp>
    </p:spTree>
    <p:extLst>
      <p:ext uri="{BB962C8B-B14F-4D97-AF65-F5344CB8AC3E}">
        <p14:creationId xmlns:p14="http://schemas.microsoft.com/office/powerpoint/2010/main" val="4914536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Limitations and Future research</a:t>
            </a:r>
            <a:endParaRPr lang="en-US" dirty="0"/>
          </a:p>
        </p:txBody>
      </p:sp>
      <p:sp>
        <p:nvSpPr>
          <p:cNvPr id="3" name="Content Placeholder 2"/>
          <p:cNvSpPr>
            <a:spLocks noGrp="1"/>
          </p:cNvSpPr>
          <p:nvPr>
            <p:ph idx="1"/>
          </p:nvPr>
        </p:nvSpPr>
        <p:spPr/>
        <p:txBody>
          <a:bodyPr/>
          <a:lstStyle/>
          <a:p>
            <a:r>
              <a:rPr lang="en-US" dirty="0" smtClean="0"/>
              <a:t>One limitation is that the age groups I used were not that specific. The question grouped people in the age group of 20 or younger/20 or older. This does not tell me how much older people were than 20 and so when explaining that being older than 20 means that you are less likely to be influenced by a celebrity, it does not provide an exact age. </a:t>
            </a:r>
          </a:p>
          <a:p>
            <a:r>
              <a:rPr lang="en-US" dirty="0" smtClean="0"/>
              <a:t>As the questionnaire was sent through Facebook, I did not have complete control of this and therefore results may not have been 100% reliable.</a:t>
            </a:r>
          </a:p>
          <a:p>
            <a:r>
              <a:rPr lang="en-US" dirty="0" smtClean="0"/>
              <a:t>In terms of future research, more could be conducted into the specific reasons younger people are influence more by celebrities. Is it just an age related issue? Or is there more too it?</a:t>
            </a:r>
            <a:endParaRPr lang="en-US" dirty="0"/>
          </a:p>
        </p:txBody>
      </p:sp>
    </p:spTree>
    <p:extLst>
      <p:ext uri="{BB962C8B-B14F-4D97-AF65-F5344CB8AC3E}">
        <p14:creationId xmlns:p14="http://schemas.microsoft.com/office/powerpoint/2010/main" val="6897355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References</a:t>
            </a:r>
            <a:endParaRPr lang="en-US"/>
          </a:p>
        </p:txBody>
      </p:sp>
      <p:sp>
        <p:nvSpPr>
          <p:cNvPr id="3" name="Content Placeholder 2"/>
          <p:cNvSpPr>
            <a:spLocks noGrp="1"/>
          </p:cNvSpPr>
          <p:nvPr>
            <p:ph idx="1"/>
          </p:nvPr>
        </p:nvSpPr>
        <p:spPr/>
        <p:txBody>
          <a:bodyPr>
            <a:normAutofit fontScale="62500" lnSpcReduction="20000"/>
          </a:bodyPr>
          <a:lstStyle/>
          <a:p>
            <a:r>
              <a:rPr lang="en-US" dirty="0" err="1"/>
              <a:t>Alsmadi</a:t>
            </a:r>
            <a:r>
              <a:rPr lang="en-US" dirty="0"/>
              <a:t>, S. (2006). The Power of Celebrity Endorsement in Brand Choice Behavior: An Empirical Study of Consumer Attitudes. </a:t>
            </a:r>
            <a:r>
              <a:rPr lang="en-US" i="1" dirty="0"/>
              <a:t>Journal of </a:t>
            </a:r>
            <a:r>
              <a:rPr lang="en-US" i="1" dirty="0" smtClean="0"/>
              <a:t>Accounting</a:t>
            </a:r>
            <a:r>
              <a:rPr lang="en-US" i="1" dirty="0"/>
              <a:t>, Business &amp; Management</a:t>
            </a:r>
            <a:r>
              <a:rPr lang="en-US" dirty="0"/>
              <a:t>, </a:t>
            </a:r>
            <a:r>
              <a:rPr lang="en-US" i="1" dirty="0"/>
              <a:t>13</a:t>
            </a:r>
            <a:r>
              <a:rPr lang="en-US" dirty="0" smtClean="0"/>
              <a:t>.</a:t>
            </a:r>
          </a:p>
          <a:p>
            <a:r>
              <a:rPr lang="en-US" dirty="0"/>
              <a:t>Belch, G. E., &amp; A. Belch, M. (2013). A content analysis study of the use of celebrity endorsers in magazine advertising. </a:t>
            </a:r>
            <a:r>
              <a:rPr lang="en-US" i="1" dirty="0"/>
              <a:t>International Journal of Advertising</a:t>
            </a:r>
            <a:r>
              <a:rPr lang="en-US" dirty="0"/>
              <a:t>, </a:t>
            </a:r>
            <a:r>
              <a:rPr lang="en-US" i="1" dirty="0"/>
              <a:t>32</a:t>
            </a:r>
            <a:r>
              <a:rPr lang="en-US" dirty="0"/>
              <a:t>(3), 369-389.</a:t>
            </a:r>
            <a:endParaRPr lang="en-US" dirty="0" smtClean="0"/>
          </a:p>
          <a:p>
            <a:r>
              <a:rPr lang="en-US" dirty="0" err="1"/>
              <a:t>Bergkvist</a:t>
            </a:r>
            <a:r>
              <a:rPr lang="en-US" dirty="0"/>
              <a:t>, L., </a:t>
            </a:r>
            <a:r>
              <a:rPr lang="en-US" dirty="0" err="1"/>
              <a:t>Hjalmarson</a:t>
            </a:r>
            <a:r>
              <a:rPr lang="en-US" dirty="0"/>
              <a:t>, H., &amp; </a:t>
            </a:r>
            <a:r>
              <a:rPr lang="en-US" dirty="0" err="1"/>
              <a:t>Mägi</a:t>
            </a:r>
            <a:r>
              <a:rPr lang="en-US" dirty="0"/>
              <a:t>, A. W. (2016). A new model of how celebrity endorsements work: attitude toward the endorsement as a mediator of celebrity source and endorsement effects. </a:t>
            </a:r>
            <a:r>
              <a:rPr lang="en-US" i="1" dirty="0"/>
              <a:t>International Journal of Advertising</a:t>
            </a:r>
            <a:r>
              <a:rPr lang="en-US" dirty="0"/>
              <a:t>, </a:t>
            </a:r>
            <a:r>
              <a:rPr lang="en-US" i="1" dirty="0"/>
              <a:t>35</a:t>
            </a:r>
            <a:r>
              <a:rPr lang="en-US" dirty="0"/>
              <a:t>(2), 171-184</a:t>
            </a:r>
            <a:r>
              <a:rPr lang="en-US" dirty="0" smtClean="0"/>
              <a:t>.</a:t>
            </a:r>
          </a:p>
          <a:p>
            <a:r>
              <a:rPr lang="en-US" dirty="0"/>
              <a:t>de Run, E. C., Butt, M., &amp; Nee, C. Y. (2010). The influence of role models on young adults purchase. </a:t>
            </a:r>
            <a:r>
              <a:rPr lang="en-US" i="1" dirty="0" err="1"/>
              <a:t>Jurnal</a:t>
            </a:r>
            <a:r>
              <a:rPr lang="en-US" i="1" dirty="0"/>
              <a:t> </a:t>
            </a:r>
            <a:r>
              <a:rPr lang="en-US" i="1" dirty="0" err="1"/>
              <a:t>Kemanusiaan</a:t>
            </a:r>
            <a:r>
              <a:rPr lang="en-US" dirty="0"/>
              <a:t>, </a:t>
            </a:r>
            <a:r>
              <a:rPr lang="en-US" i="1" dirty="0"/>
              <a:t>8</a:t>
            </a:r>
            <a:r>
              <a:rPr lang="en-US" dirty="0"/>
              <a:t>(1).</a:t>
            </a:r>
            <a:endParaRPr lang="en-US" dirty="0" smtClean="0"/>
          </a:p>
          <a:p>
            <a:r>
              <a:rPr lang="en-US" dirty="0"/>
              <a:t>Farrell, K. A., </a:t>
            </a:r>
            <a:r>
              <a:rPr lang="en-US" dirty="0" err="1"/>
              <a:t>Karels</a:t>
            </a:r>
            <a:r>
              <a:rPr lang="en-US" dirty="0"/>
              <a:t>, G. V., Montfort, K. W., &amp; </a:t>
            </a:r>
            <a:r>
              <a:rPr lang="en-US" dirty="0" err="1"/>
              <a:t>McClatchey</a:t>
            </a:r>
            <a:r>
              <a:rPr lang="en-US" dirty="0"/>
              <a:t>, C. A. (2000). Celebrity performance and endorsement value: the case of Tiger Woods. </a:t>
            </a:r>
            <a:r>
              <a:rPr lang="en-US" i="1" dirty="0"/>
              <a:t>Managerial Finance</a:t>
            </a:r>
            <a:r>
              <a:rPr lang="en-US" dirty="0"/>
              <a:t>, </a:t>
            </a:r>
            <a:r>
              <a:rPr lang="en-US" i="1" dirty="0"/>
              <a:t>26</a:t>
            </a:r>
            <a:r>
              <a:rPr lang="en-US" dirty="0"/>
              <a:t>(7), 1-15</a:t>
            </a:r>
            <a:r>
              <a:rPr lang="en-US" dirty="0" smtClean="0"/>
              <a:t>.</a:t>
            </a:r>
          </a:p>
          <a:p>
            <a:r>
              <a:rPr lang="en-US" dirty="0" err="1"/>
              <a:t>Gan</a:t>
            </a:r>
            <a:r>
              <a:rPr lang="en-US" dirty="0"/>
              <a:t>, W. (2006). Effectiveness of celebrity endorsement advertising in Chinese marketplace. </a:t>
            </a:r>
            <a:r>
              <a:rPr lang="en-US" i="1" dirty="0"/>
              <a:t>Retrieved March</a:t>
            </a:r>
            <a:r>
              <a:rPr lang="en-US" dirty="0"/>
              <a:t>, </a:t>
            </a:r>
            <a:r>
              <a:rPr lang="en-US" i="1" dirty="0"/>
              <a:t>15</a:t>
            </a:r>
            <a:r>
              <a:rPr lang="en-US" dirty="0"/>
              <a:t>, 2013.</a:t>
            </a:r>
            <a:endParaRPr lang="en-US" dirty="0" smtClean="0"/>
          </a:p>
          <a:p>
            <a:r>
              <a:rPr lang="en-US" dirty="0"/>
              <a:t>Hunter, E., &amp; </a:t>
            </a:r>
            <a:r>
              <a:rPr lang="en-US" dirty="0" err="1"/>
              <a:t>Davidsson</a:t>
            </a:r>
            <a:r>
              <a:rPr lang="en-US" dirty="0"/>
              <a:t>, P. (2008). Celebrity entrepreneurship: The effect of negative celebrity information on the new venture.</a:t>
            </a:r>
            <a:endParaRPr lang="en-US" dirty="0" smtClean="0"/>
          </a:p>
          <a:p>
            <a:r>
              <a:rPr lang="en-US" dirty="0" err="1"/>
              <a:t>Rafique</a:t>
            </a:r>
            <a:r>
              <a:rPr lang="en-US" dirty="0"/>
              <a:t>, M. (2012). Impact of celebrity advertisement on customers’ brand perception and purchase intention. </a:t>
            </a:r>
            <a:r>
              <a:rPr lang="en-US" i="1" dirty="0"/>
              <a:t>Asian Journal of Business and Management Sciences</a:t>
            </a:r>
            <a:r>
              <a:rPr lang="en-US" dirty="0"/>
              <a:t>, </a:t>
            </a:r>
            <a:r>
              <a:rPr lang="en-US" i="1" dirty="0"/>
              <a:t>1</a:t>
            </a:r>
            <a:r>
              <a:rPr lang="en-US" dirty="0"/>
              <a:t>(11), 53-67.</a:t>
            </a:r>
            <a:endParaRPr lang="en-US" dirty="0" smtClean="0"/>
          </a:p>
          <a:p>
            <a:r>
              <a:rPr lang="en-US" dirty="0" err="1"/>
              <a:t>Shimp</a:t>
            </a:r>
            <a:r>
              <a:rPr lang="en-US" dirty="0"/>
              <a:t>, T. (2000). A. 2003. </a:t>
            </a:r>
            <a:r>
              <a:rPr lang="en-US" i="1" dirty="0"/>
              <a:t>Advertising Promotion and Supplement Aspect of Integrated Marketing Communication</a:t>
            </a:r>
            <a:r>
              <a:rPr lang="en-US" dirty="0"/>
              <a:t>, </a:t>
            </a:r>
            <a:r>
              <a:rPr lang="en-US" i="1" dirty="0"/>
              <a:t>5</a:t>
            </a:r>
            <a:r>
              <a:rPr lang="en-US" dirty="0"/>
              <a:t>.</a:t>
            </a:r>
          </a:p>
        </p:txBody>
      </p:sp>
    </p:spTree>
    <p:extLst>
      <p:ext uri="{BB962C8B-B14F-4D97-AF65-F5344CB8AC3E}">
        <p14:creationId xmlns:p14="http://schemas.microsoft.com/office/powerpoint/2010/main" val="208975767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9812</TotalTime>
  <Words>1683</Words>
  <Application>Microsoft Macintosh PowerPoint</Application>
  <PresentationFormat>Widescreen</PresentationFormat>
  <Paragraphs>91</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Century Gothic</vt:lpstr>
      <vt:lpstr>Mangal</vt:lpstr>
      <vt:lpstr>Wingdings 3</vt:lpstr>
      <vt:lpstr>Arial</vt:lpstr>
      <vt:lpstr>Ion Boardroom</vt:lpstr>
      <vt:lpstr>The effects of celebrity endorsements in media advertisements</vt:lpstr>
      <vt:lpstr>Introduction </vt:lpstr>
      <vt:lpstr>Introduction</vt:lpstr>
      <vt:lpstr>Hypothesis</vt:lpstr>
      <vt:lpstr>Method</vt:lpstr>
      <vt:lpstr>Materials</vt:lpstr>
      <vt:lpstr>Design</vt:lpstr>
      <vt:lpstr>Procedure</vt:lpstr>
      <vt:lpstr>Results</vt:lpstr>
      <vt:lpstr>Results</vt:lpstr>
      <vt:lpstr>Discussion</vt:lpstr>
      <vt:lpstr>Discussion</vt:lpstr>
      <vt:lpstr>Limitations and Future research</vt:lpstr>
      <vt:lpstr>References</vt:lpstr>
    </vt:vector>
  </TitlesOfParts>
  <Company/>
  <LinksUpToDate>false</LinksUpToDate>
  <SharedDoc>false</SharedDoc>
  <HyperlinksChanged>false</HyperlinksChanged>
  <AppVersion>15.0027</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Callum Jones (1600460)</dc:creator>
  <cp:lastModifiedBy>Callum Jones (1600460)</cp:lastModifiedBy>
  <cp:revision>36</cp:revision>
  <dcterms:created xsi:type="dcterms:W3CDTF">2018-04-27T09:52:44Z</dcterms:created>
  <dcterms:modified xsi:type="dcterms:W3CDTF">2018-05-22T12:01:31Z</dcterms:modified>
</cp:coreProperties>
</file>