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4"/>
  </p:sldMasterIdLst>
  <p:notesMasterIdLst>
    <p:notesMasterId r:id="rId24"/>
  </p:notesMasterIdLst>
  <p:sldIdLst>
    <p:sldId id="256" r:id="rId5"/>
    <p:sldId id="257" r:id="rId6"/>
    <p:sldId id="273" r:id="rId7"/>
    <p:sldId id="274" r:id="rId8"/>
    <p:sldId id="275" r:id="rId9"/>
    <p:sldId id="287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8" r:id="rId22"/>
    <p:sldId id="28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E97F"/>
    <a:srgbClr val="1BF1EC"/>
    <a:srgbClr val="FF9933"/>
    <a:srgbClr val="CC66FF"/>
    <a:srgbClr val="EBE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2A068F-30D5-4218-9B0B-B9416807C5B0}" v="67" dt="2022-07-16T23:52:22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730" autoAdjust="0"/>
  </p:normalViewPr>
  <p:slideViewPr>
    <p:cSldViewPr snapToGrid="0">
      <p:cViewPr varScale="1">
        <p:scale>
          <a:sx n="74" d="100"/>
          <a:sy n="74" d="100"/>
        </p:scale>
        <p:origin x="1037" y="62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1.xml"/><Relationship Id="rId13" Type="http://schemas.openxmlformats.org/officeDocument/2006/relationships/slide" Target="slides/slide16.xml"/><Relationship Id="rId3" Type="http://schemas.openxmlformats.org/officeDocument/2006/relationships/slide" Target="slides/slide5.xml"/><Relationship Id="rId7" Type="http://schemas.openxmlformats.org/officeDocument/2006/relationships/slide" Target="slides/slide10.xml"/><Relationship Id="rId12" Type="http://schemas.openxmlformats.org/officeDocument/2006/relationships/slide" Target="slides/slide15.xml"/><Relationship Id="rId2" Type="http://schemas.openxmlformats.org/officeDocument/2006/relationships/slide" Target="slides/slide4.xml"/><Relationship Id="rId1" Type="http://schemas.openxmlformats.org/officeDocument/2006/relationships/slide" Target="slides/slide3.xml"/><Relationship Id="rId6" Type="http://schemas.openxmlformats.org/officeDocument/2006/relationships/slide" Target="slides/slide9.xml"/><Relationship Id="rId11" Type="http://schemas.openxmlformats.org/officeDocument/2006/relationships/slide" Target="slides/slide14.xml"/><Relationship Id="rId5" Type="http://schemas.openxmlformats.org/officeDocument/2006/relationships/slide" Target="slides/slide8.xml"/><Relationship Id="rId10" Type="http://schemas.openxmlformats.org/officeDocument/2006/relationships/slide" Target="slides/slide13.xml"/><Relationship Id="rId4" Type="http://schemas.openxmlformats.org/officeDocument/2006/relationships/slide" Target="slides/slide7.xml"/><Relationship Id="rId9" Type="http://schemas.openxmlformats.org/officeDocument/2006/relationships/slide" Target="slides/slide12.xml"/><Relationship Id="rId14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rat Rehman (2118374)" userId="7bceaac9-4ea7-4498-9296-f3c92db6e852" providerId="ADAL" clId="{6F43F338-03DE-4BA0-ABD5-6670D777C6C2}"/>
    <pc:docChg chg="modSld">
      <pc:chgData name="Ishrat Rehman (2118374)" userId="7bceaac9-4ea7-4498-9296-f3c92db6e852" providerId="ADAL" clId="{6F43F338-03DE-4BA0-ABD5-6670D777C6C2}" dt="2022-07-17T00:48:21.238" v="2" actId="2711"/>
      <pc:docMkLst>
        <pc:docMk/>
      </pc:docMkLst>
      <pc:sldChg chg="modSp mod">
        <pc:chgData name="Ishrat Rehman (2118374)" userId="7bceaac9-4ea7-4498-9296-f3c92db6e852" providerId="ADAL" clId="{6F43F338-03DE-4BA0-ABD5-6670D777C6C2}" dt="2022-07-17T00:48:21.238" v="2" actId="2711"/>
        <pc:sldMkLst>
          <pc:docMk/>
          <pc:sldMk cId="3831189457" sldId="289"/>
        </pc:sldMkLst>
        <pc:spChg chg="mod">
          <ac:chgData name="Ishrat Rehman (2118374)" userId="7bceaac9-4ea7-4498-9296-f3c92db6e852" providerId="ADAL" clId="{6F43F338-03DE-4BA0-ABD5-6670D777C6C2}" dt="2022-07-17T00:48:21.238" v="2" actId="2711"/>
          <ac:spMkLst>
            <pc:docMk/>
            <pc:sldMk cId="3831189457" sldId="289"/>
            <ac:spMk id="5" creationId="{27BD8077-391A-F7B8-C42A-0BA5CB82525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74DB7-9FB6-4591-9656-D017FDB6AAC4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0D15C2-28E8-4761-AC5B-D14A9BC9A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243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0D15C2-28E8-4761-AC5B-D14A9BC9A1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71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422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9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92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5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96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79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8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038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833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991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22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7/17/2022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934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3" descr="Origami white butterflies">
            <a:extLst>
              <a:ext uri="{FF2B5EF4-FFF2-40B4-BE49-F238E27FC236}">
                <a16:creationId xmlns:a16="http://schemas.microsoft.com/office/drawing/2014/main" id="{F8BECDEC-C01B-B948-0DCB-3B6F80B04D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65" r="288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299358-5142-7399-EEAF-A8E307DE4367}"/>
              </a:ext>
            </a:extLst>
          </p:cNvPr>
          <p:cNvSpPr txBox="1"/>
          <p:nvPr/>
        </p:nvSpPr>
        <p:spPr>
          <a:xfrm>
            <a:off x="717755" y="1180480"/>
            <a:ext cx="54544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BMSW4004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Problem Solving and Decision Making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Addressing the Problem of Staff Shortages in Proper Care UK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Ishrat Rehman 2118374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– Zahra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Mohammadnazari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3D114E9-778B-1468-FDDE-DFE5E9DA1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107" y="245811"/>
            <a:ext cx="4139503" cy="432368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</p:txBody>
      </p:sp>
    </p:spTree>
    <p:extLst>
      <p:ext uri="{BB962C8B-B14F-4D97-AF65-F5344CB8AC3E}">
        <p14:creationId xmlns:p14="http://schemas.microsoft.com/office/powerpoint/2010/main" val="2970830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3B1BAD9-23C8-C6FC-920D-82695ED71F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666274"/>
              </p:ext>
            </p:extLst>
          </p:nvPr>
        </p:nvGraphicFramePr>
        <p:xfrm>
          <a:off x="914400" y="1517676"/>
          <a:ext cx="8128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180763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Title Page…………………………………………………………………………….1</a:t>
                      </a:r>
                    </a:p>
                  </a:txBody>
                  <a:tcPr>
                    <a:solidFill>
                      <a:srgbClr val="EBE9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9338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Contents Page………………………………………………………………………2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050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Introduction………………………………………………………………………….3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3652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Scope……………..…………………………………………………………………..5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31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Impact…………………………………………………………………………….......6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539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PESTEL Analysis…………………………………………………………………...7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599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Fishbone Analysis……………………………………………………………….....9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0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PMI –</a:t>
                      </a:r>
                      <a:r>
                        <a:rPr lang="en-GB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Plus Minus Interesting…………………………………………………....11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0926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Recommendations………………………………………………………………..15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6088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Conclusion………………………………………………………………………....16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910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References…………………………………………………….............................17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1271037"/>
                  </a:ext>
                </a:extLst>
              </a:tr>
            </a:tbl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D90955E3-0803-518D-F69A-0D1ADC8EBE9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50367" y="226604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Contents Page</a:t>
            </a:r>
          </a:p>
        </p:txBody>
      </p:sp>
    </p:spTree>
    <p:extLst>
      <p:ext uri="{BB962C8B-B14F-4D97-AF65-F5344CB8AC3E}">
        <p14:creationId xmlns:p14="http://schemas.microsoft.com/office/powerpoint/2010/main" val="475274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9B9253-D57B-5A02-FC31-35253A4BCB94}"/>
              </a:ext>
            </a:extLst>
          </p:cNvPr>
          <p:cNvSpPr txBox="1"/>
          <p:nvPr/>
        </p:nvSpPr>
        <p:spPr>
          <a:xfrm>
            <a:off x="757307" y="965912"/>
            <a:ext cx="599536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Proper Care a UK Adult Care provider is currently having substantial staffing issues.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struggling to fill vacant employment positions.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Substantial staff shortages consequences being faced by staff and patients.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Similarly, the NHS, is also facing the same issue with  one in eight posts for nurses being vacant.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(Closing the Gap, 2021)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over 105,000 vacancies advertised daily in Adult Social Car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state of the adult social care sector and workforce in England, 2021)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1026" name="Picture 2" descr="6,054,874 Care Stock Photos, Pictures &amp; Royalty-Free Images - iStock">
            <a:extLst>
              <a:ext uri="{FF2B5EF4-FFF2-40B4-BE49-F238E27FC236}">
                <a16:creationId xmlns:a16="http://schemas.microsoft.com/office/drawing/2014/main" id="{BB8A2CE3-2967-A98E-1E60-C6885852F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536" y="754886"/>
            <a:ext cx="5176377" cy="534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2679C0-3A7B-E2B7-AC67-98C88DCEC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307" y="258687"/>
            <a:ext cx="2751703" cy="44997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91500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22BC9C61-22E8-7ED2-8E2D-BB4D47AC0A17}"/>
              </a:ext>
            </a:extLst>
          </p:cNvPr>
          <p:cNvSpPr txBox="1"/>
          <p:nvPr/>
        </p:nvSpPr>
        <p:spPr>
          <a:xfrm>
            <a:off x="750367" y="5511841"/>
            <a:ext cx="10658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define the scope and impact of the problem this presentation will be using PESTLE, Fishbone and PMI analysis and making recommendations for Proper Care UK. </a:t>
            </a:r>
          </a:p>
          <a:p>
            <a:endParaRPr lang="en-GB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08E6BC1-C015-93D7-B5E3-96EB051316E3}"/>
              </a:ext>
            </a:extLst>
          </p:cNvPr>
          <p:cNvSpPr txBox="1"/>
          <p:nvPr/>
        </p:nvSpPr>
        <p:spPr>
          <a:xfrm>
            <a:off x="750367" y="1060565"/>
            <a:ext cx="6512879" cy="420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McAnea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the care sector is currently facing a crisis.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industry is on the brink of collapse.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Thousands of employees are on the verge of leaving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(Palmer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Rolewicz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Miele (2021) Brexit has caused a mass exodus of health and adult social care staff.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post-Brexit immigration limits take effect, job vacancies for care home staff have increased by roughly 80% 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Bancroft,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B81B7-D0D1-217B-846C-DB858ED8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63038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4098" name="Picture 2" descr="One in eleven NHS workers plan to leave healthcare sector after pandemic |  YouGov">
            <a:extLst>
              <a:ext uri="{FF2B5EF4-FFF2-40B4-BE49-F238E27FC236}">
                <a16:creationId xmlns:a16="http://schemas.microsoft.com/office/drawing/2014/main" id="{FC6A175A-7B68-FE37-E86B-4CBF89036B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0" r="14195"/>
          <a:stretch/>
        </p:blipFill>
        <p:spPr bwMode="auto">
          <a:xfrm>
            <a:off x="7408718" y="3392551"/>
            <a:ext cx="4145289" cy="2119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49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05C3190A-D095-6014-62ED-7BD32947E29B}"/>
              </a:ext>
            </a:extLst>
          </p:cNvPr>
          <p:cNvSpPr txBox="1"/>
          <p:nvPr/>
        </p:nvSpPr>
        <p:spPr>
          <a:xfrm>
            <a:off x="609871" y="765810"/>
            <a:ext cx="5084348" cy="5448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care and adult social care organisations around are affected with staff shortages (Schwartz,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levels are dangerously low in the UK (Unison National, 2021)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– World Health Organization (2022) projects a 15 million healthcare professional shortage by 2030, primarily in low- and lower-middle-income nations.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(Health workforce,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Midwives and nurses have reported staff having mental health issues.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(West, Bailey and Williams, 2020)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23456-C377-A564-0335-8B015132B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8" y="282016"/>
            <a:ext cx="1369378" cy="483794"/>
          </a:xfrm>
        </p:spPr>
        <p:txBody>
          <a:bodyPr>
            <a:normAutofit/>
          </a:bodyPr>
          <a:lstStyle/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</a:p>
        </p:txBody>
      </p:sp>
      <p:pic>
        <p:nvPicPr>
          <p:cNvPr id="1032" name="Picture 8" descr="Global Health Stock Photos, Pictures &amp; Royalty-Free Images - iStock">
            <a:extLst>
              <a:ext uri="{FF2B5EF4-FFF2-40B4-BE49-F238E27FC236}">
                <a16:creationId xmlns:a16="http://schemas.microsoft.com/office/drawing/2014/main" id="{B37847A3-5FEC-F4AD-85D3-34ED90F910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583" y="1883041"/>
            <a:ext cx="6243637" cy="415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3C0AEF-A2CD-0D58-0544-D7913EF793EC}"/>
              </a:ext>
            </a:extLst>
          </p:cNvPr>
          <p:cNvSpPr txBox="1"/>
          <p:nvPr/>
        </p:nvSpPr>
        <p:spPr>
          <a:xfrm>
            <a:off x="2119746" y="339247"/>
            <a:ext cx="4499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wide is the problem</a:t>
            </a:r>
          </a:p>
        </p:txBody>
      </p:sp>
    </p:spTree>
    <p:extLst>
      <p:ext uri="{BB962C8B-B14F-4D97-AF65-F5344CB8AC3E}">
        <p14:creationId xmlns:p14="http://schemas.microsoft.com/office/powerpoint/2010/main" val="4126006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5C5CE-C592-BE40-C7D2-8BB23EA98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43271"/>
            <a:ext cx="10691265" cy="408239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E8E6B5-411E-F760-5320-D69F45509A39}"/>
              </a:ext>
            </a:extLst>
          </p:cNvPr>
          <p:cNvSpPr txBox="1"/>
          <p:nvPr/>
        </p:nvSpPr>
        <p:spPr>
          <a:xfrm>
            <a:off x="750366" y="1305341"/>
            <a:ext cx="808502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Adult Social Care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Deterioration in care quality.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Residents being left in beds for prolonged period of time.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Unsafe levels of staffing.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is being rushed.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end-of-life care.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workers suffering with mental health issues.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Management – overworked.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(James, 2022)</a:t>
            </a:r>
          </a:p>
        </p:txBody>
      </p:sp>
      <p:pic>
        <p:nvPicPr>
          <p:cNvPr id="5" name="Picture 6" descr="CQC closes nursing home after finding residents washed in cold water and  ignored - Community Care">
            <a:extLst>
              <a:ext uri="{FF2B5EF4-FFF2-40B4-BE49-F238E27FC236}">
                <a16:creationId xmlns:a16="http://schemas.microsoft.com/office/drawing/2014/main" id="{1423ADCB-4928-3381-8E96-D30B626CFC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688" y="2586000"/>
            <a:ext cx="4636771" cy="347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53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79F24C-EB92-A02A-C2A6-BF65172BE085}"/>
              </a:ext>
            </a:extLst>
          </p:cNvPr>
          <p:cNvSpPr txBox="1"/>
          <p:nvPr/>
        </p:nvSpPr>
        <p:spPr>
          <a:xfrm>
            <a:off x="595791" y="2252245"/>
            <a:ext cx="8454190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Himawan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Wening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(2021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earliest reference to the tool by Francis J Aguilar in 1967 who discussed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ETPS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economic, technical, political and social.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PESTEL analysis employs a framework that may be applied to strategically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external factors that affect 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examination of political, economic, social, technical, legal, and environmental concerns is investigated in this work.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PESTEL can help Proper Care understand the impact of risks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opportunities.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798F44C-90D3-8509-C5FC-4DB6463FB4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130930"/>
              </p:ext>
            </p:extLst>
          </p:nvPr>
        </p:nvGraphicFramePr>
        <p:xfrm>
          <a:off x="10632736" y="907297"/>
          <a:ext cx="881658" cy="5189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658">
                  <a:extLst>
                    <a:ext uri="{9D8B030D-6E8A-4147-A177-3AD203B41FA5}">
                      <a16:colId xmlns:a16="http://schemas.microsoft.com/office/drawing/2014/main" val="3527806143"/>
                    </a:ext>
                  </a:extLst>
                </a:gridCol>
              </a:tblGrid>
              <a:tr h="90264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649190"/>
                  </a:ext>
                </a:extLst>
              </a:tr>
              <a:tr h="90264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564905"/>
                  </a:ext>
                </a:extLst>
              </a:tr>
              <a:tr h="89551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9424372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90857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8258818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96170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1DBA147-15AB-D60E-6366-9B3A892B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06" y="216736"/>
            <a:ext cx="2991424" cy="80324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A990CF5-4BA3-9FFB-BB36-966ACB0930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471387"/>
              </p:ext>
            </p:extLst>
          </p:nvPr>
        </p:nvGraphicFramePr>
        <p:xfrm>
          <a:off x="481491" y="907297"/>
          <a:ext cx="993588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181">
                  <a:extLst>
                    <a:ext uri="{9D8B030D-6E8A-4147-A177-3AD203B41FA5}">
                      <a16:colId xmlns:a16="http://schemas.microsoft.com/office/drawing/2014/main" val="570876451"/>
                    </a:ext>
                  </a:extLst>
                </a:gridCol>
                <a:gridCol w="1787825">
                  <a:extLst>
                    <a:ext uri="{9D8B030D-6E8A-4147-A177-3AD203B41FA5}">
                      <a16:colId xmlns:a16="http://schemas.microsoft.com/office/drawing/2014/main" val="451733503"/>
                    </a:ext>
                  </a:extLst>
                </a:gridCol>
                <a:gridCol w="1156127">
                  <a:extLst>
                    <a:ext uri="{9D8B030D-6E8A-4147-A177-3AD203B41FA5}">
                      <a16:colId xmlns:a16="http://schemas.microsoft.com/office/drawing/2014/main" val="1608142950"/>
                    </a:ext>
                  </a:extLst>
                </a:gridCol>
                <a:gridCol w="2353905">
                  <a:extLst>
                    <a:ext uri="{9D8B030D-6E8A-4147-A177-3AD203B41FA5}">
                      <a16:colId xmlns:a16="http://schemas.microsoft.com/office/drawing/2014/main" val="3348421942"/>
                    </a:ext>
                  </a:extLst>
                </a:gridCol>
                <a:gridCol w="2073102">
                  <a:extLst>
                    <a:ext uri="{9D8B030D-6E8A-4147-A177-3AD203B41FA5}">
                      <a16:colId xmlns:a16="http://schemas.microsoft.com/office/drawing/2014/main" val="3955699669"/>
                    </a:ext>
                  </a:extLst>
                </a:gridCol>
                <a:gridCol w="1024740">
                  <a:extLst>
                    <a:ext uri="{9D8B030D-6E8A-4147-A177-3AD203B41FA5}">
                      <a16:colId xmlns:a16="http://schemas.microsoft.com/office/drawing/2014/main" val="3898859686"/>
                    </a:ext>
                  </a:extLst>
                </a:gridCol>
              </a:tblGrid>
              <a:tr h="803241"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  <a:p>
                      <a:pPr algn="ctr"/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 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807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2756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F5D4D84-7AB9-B9C1-004B-5A01BA55F6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389372"/>
              </p:ext>
            </p:extLst>
          </p:nvPr>
        </p:nvGraphicFramePr>
        <p:xfrm>
          <a:off x="200373" y="218655"/>
          <a:ext cx="11790948" cy="6420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8125">
                  <a:extLst>
                    <a:ext uri="{9D8B030D-6E8A-4147-A177-3AD203B41FA5}">
                      <a16:colId xmlns:a16="http://schemas.microsoft.com/office/drawing/2014/main" val="3921709298"/>
                    </a:ext>
                  </a:extLst>
                </a:gridCol>
                <a:gridCol w="1814893">
                  <a:extLst>
                    <a:ext uri="{9D8B030D-6E8A-4147-A177-3AD203B41FA5}">
                      <a16:colId xmlns:a16="http://schemas.microsoft.com/office/drawing/2014/main" val="4034099988"/>
                    </a:ext>
                  </a:extLst>
                </a:gridCol>
                <a:gridCol w="1873437">
                  <a:extLst>
                    <a:ext uri="{9D8B030D-6E8A-4147-A177-3AD203B41FA5}">
                      <a16:colId xmlns:a16="http://schemas.microsoft.com/office/drawing/2014/main" val="228797734"/>
                    </a:ext>
                  </a:extLst>
                </a:gridCol>
                <a:gridCol w="2074766">
                  <a:extLst>
                    <a:ext uri="{9D8B030D-6E8A-4147-A177-3AD203B41FA5}">
                      <a16:colId xmlns:a16="http://schemas.microsoft.com/office/drawing/2014/main" val="1580399786"/>
                    </a:ext>
                  </a:extLst>
                </a:gridCol>
                <a:gridCol w="2015095">
                  <a:extLst>
                    <a:ext uri="{9D8B030D-6E8A-4147-A177-3AD203B41FA5}">
                      <a16:colId xmlns:a16="http://schemas.microsoft.com/office/drawing/2014/main" val="3981955190"/>
                    </a:ext>
                  </a:extLst>
                </a:gridCol>
                <a:gridCol w="1764632">
                  <a:extLst>
                    <a:ext uri="{9D8B030D-6E8A-4147-A177-3AD203B41FA5}">
                      <a16:colId xmlns:a16="http://schemas.microsoft.com/office/drawing/2014/main" val="3789414874"/>
                    </a:ext>
                  </a:extLst>
                </a:gridCol>
              </a:tblGrid>
              <a:tr h="52977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3944562"/>
                  </a:ext>
                </a:extLst>
              </a:tr>
              <a:tr h="589091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 </a:t>
                      </a:r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(Read and </a:t>
                      </a:r>
                      <a:r>
                        <a:rPr lang="en-GB" sz="1200" b="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Fenge</a:t>
                      </a:r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2019, </a:t>
                      </a:r>
                      <a:r>
                        <a:rPr lang="en-GB" sz="1200" b="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p676</a:t>
                      </a:r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policy not allowing staff from abroad to be employed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Visa restrictions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instability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govt policy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Lobbying of private healthcare firms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of govt causes policy to change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restrictions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care funding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inflation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living costs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Govt budget deficits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Overtime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funding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Pandemic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Population growth rate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age of population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Birth/death rates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level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Attitudes towards foreign workers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Migration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Work/life balance 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innovation in medicine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innovation in pharmaceutical industry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technological awareness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infrastructure obsolete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policies involving building of new facilities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Urban and rural building restrictions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and safety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476739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AB41F5C-DC9A-B7BC-5FB3-7FCEF3D0B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9035" y="6022124"/>
            <a:ext cx="3032286" cy="61722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419344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DEFDC05-ADF9-9FC0-09A1-D11DDE0B0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45143"/>
            <a:ext cx="3580967" cy="5857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kern="1200" cap="all" spc="3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F1E95A2-E5F1-4C8A-92DC-CE369D193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40FF8C5-E37B-53EC-C644-54CCC49553B9}"/>
              </a:ext>
            </a:extLst>
          </p:cNvPr>
          <p:cNvSpPr txBox="1"/>
          <p:nvPr/>
        </p:nvSpPr>
        <p:spPr>
          <a:xfrm>
            <a:off x="700088" y="1007657"/>
            <a:ext cx="5329134" cy="5028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cause-and-effect analysis is carried out using a fishbone diagram, also known as an Ishikawa diagram. Created by Kaoru Ishikawa in 1960.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used to define the problem first and then the causes.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enables organisations to discover potential and real causes, these are then researched further to determine the underlying cause. 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benefit Proper Care UK by finding the underlying causes to staff shortages.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CE413333-4F7E-FE92-D49D-F4B01C1828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142" t="31346" r="36538" b="42800"/>
          <a:stretch/>
        </p:blipFill>
        <p:spPr bwMode="auto">
          <a:xfrm>
            <a:off x="6029222" y="1965699"/>
            <a:ext cx="5838164" cy="283282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FCF674C-D208-4497-A189-02E8503DA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20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81204-CF83-4CB7-E0A4-9702EF955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951" y="260227"/>
            <a:ext cx="3231472" cy="629265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5C9C602A-C2DB-1F56-2953-7E621ACFF852}"/>
              </a:ext>
            </a:extLst>
          </p:cNvPr>
          <p:cNvGrpSpPr/>
          <p:nvPr/>
        </p:nvGrpSpPr>
        <p:grpSpPr>
          <a:xfrm>
            <a:off x="634310" y="852657"/>
            <a:ext cx="10715680" cy="5151886"/>
            <a:chOff x="634310" y="852657"/>
            <a:chExt cx="10715680" cy="5151886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D08A60D3-949D-B65B-88B4-560BC5D783DA}"/>
                </a:ext>
              </a:extLst>
            </p:cNvPr>
            <p:cNvGrpSpPr/>
            <p:nvPr/>
          </p:nvGrpSpPr>
          <p:grpSpPr>
            <a:xfrm>
              <a:off x="634310" y="852657"/>
              <a:ext cx="10567337" cy="4894723"/>
              <a:chOff x="474290" y="1613330"/>
              <a:chExt cx="10567337" cy="4894723"/>
            </a:xfrm>
          </p:grpSpPr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FB3A36E9-1D23-08BC-A42D-74563C954E5D}"/>
                  </a:ext>
                </a:extLst>
              </p:cNvPr>
              <p:cNvCxnSpPr/>
              <p:nvPr/>
            </p:nvCxnSpPr>
            <p:spPr>
              <a:xfrm>
                <a:off x="2176271" y="4053293"/>
                <a:ext cx="796491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7CD6A7FB-2B53-A53A-C543-9FACFC18DE39}"/>
                  </a:ext>
                </a:extLst>
              </p:cNvPr>
              <p:cNvSpPr txBox="1"/>
              <p:nvPr/>
            </p:nvSpPr>
            <p:spPr>
              <a:xfrm>
                <a:off x="5264454" y="1634894"/>
                <a:ext cx="22319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Funding</a:t>
                </a: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A4441288-E2B5-0833-865A-1C78D559678B}"/>
                  </a:ext>
                </a:extLst>
              </p:cNvPr>
              <p:cNvSpPr txBox="1"/>
              <p:nvPr/>
            </p:nvSpPr>
            <p:spPr>
              <a:xfrm>
                <a:off x="3115048" y="1613330"/>
                <a:ext cx="14785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People</a:t>
                </a:r>
              </a:p>
            </p:txBody>
          </p: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4CB83517-806F-ED15-F3AA-29AE3C7DB8A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283588" y="4078319"/>
                <a:ext cx="1386931" cy="231756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Arrow Connector 57">
                <a:extLst>
                  <a:ext uri="{FF2B5EF4-FFF2-40B4-BE49-F238E27FC236}">
                    <a16:creationId xmlns:a16="http://schemas.microsoft.com/office/drawing/2014/main" id="{88D3787E-C162-1972-E4E0-E0F5454A587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719731" y="4078235"/>
                <a:ext cx="1747788" cy="1832534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Arrow Connector 59">
                <a:extLst>
                  <a:ext uri="{FF2B5EF4-FFF2-40B4-BE49-F238E27FC236}">
                    <a16:creationId xmlns:a16="http://schemas.microsoft.com/office/drawing/2014/main" id="{DCABC7FC-8B8D-2E25-C59D-5B9B214DC6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43575" y="1981983"/>
                <a:ext cx="1761717" cy="204040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Arrow Connector 61">
                <a:extLst>
                  <a:ext uri="{FF2B5EF4-FFF2-40B4-BE49-F238E27FC236}">
                    <a16:creationId xmlns:a16="http://schemas.microsoft.com/office/drawing/2014/main" id="{1C848E3B-206F-6A03-AB13-A46D2337E78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42060" y="2038561"/>
                <a:ext cx="1949261" cy="205700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Arrow Connector 63">
                <a:extLst>
                  <a:ext uri="{FF2B5EF4-FFF2-40B4-BE49-F238E27FC236}">
                    <a16:creationId xmlns:a16="http://schemas.microsoft.com/office/drawing/2014/main" id="{7487891F-37BA-DB97-884B-38152894849C}"/>
                  </a:ext>
                </a:extLst>
              </p:cNvPr>
              <p:cNvCxnSpPr/>
              <p:nvPr/>
            </p:nvCxnSpPr>
            <p:spPr>
              <a:xfrm>
                <a:off x="2525268" y="2420921"/>
                <a:ext cx="1485458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Arrow Connector 64">
                <a:extLst>
                  <a:ext uri="{FF2B5EF4-FFF2-40B4-BE49-F238E27FC236}">
                    <a16:creationId xmlns:a16="http://schemas.microsoft.com/office/drawing/2014/main" id="{97FAAA9D-2053-A609-90E0-CBE705D2FE1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6107" y="3120052"/>
                <a:ext cx="1803434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Arrow Connector 66">
                <a:extLst>
                  <a:ext uri="{FF2B5EF4-FFF2-40B4-BE49-F238E27FC236}">
                    <a16:creationId xmlns:a16="http://schemas.microsoft.com/office/drawing/2014/main" id="{9DA75C21-E67D-A0EC-B665-EA66E551DD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79696" y="2204345"/>
                <a:ext cx="1789469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Arrow Connector 68">
                <a:extLst>
                  <a:ext uri="{FF2B5EF4-FFF2-40B4-BE49-F238E27FC236}">
                    <a16:creationId xmlns:a16="http://schemas.microsoft.com/office/drawing/2014/main" id="{E4BAA926-9067-AE54-7ECE-545C424C31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2155" y="2825136"/>
                <a:ext cx="169770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Arrow Connector 70">
                <a:extLst>
                  <a:ext uri="{FF2B5EF4-FFF2-40B4-BE49-F238E27FC236}">
                    <a16:creationId xmlns:a16="http://schemas.microsoft.com/office/drawing/2014/main" id="{4DA95479-9E43-45DF-455C-4323944B11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56058" y="3505426"/>
                <a:ext cx="1803265" cy="39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Arrow Connector 72">
                <a:extLst>
                  <a:ext uri="{FF2B5EF4-FFF2-40B4-BE49-F238E27FC236}">
                    <a16:creationId xmlns:a16="http://schemas.microsoft.com/office/drawing/2014/main" id="{82D88FBE-8D00-50AE-AEAC-AB8AF97F8BAE}"/>
                  </a:ext>
                </a:extLst>
              </p:cNvPr>
              <p:cNvCxnSpPr/>
              <p:nvPr/>
            </p:nvCxnSpPr>
            <p:spPr>
              <a:xfrm>
                <a:off x="8239856" y="4575612"/>
                <a:ext cx="103395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C127E357-DE3B-BC2B-8D7A-6DF7EB772B41}"/>
                  </a:ext>
                </a:extLst>
              </p:cNvPr>
              <p:cNvCxnSpPr/>
              <p:nvPr/>
            </p:nvCxnSpPr>
            <p:spPr>
              <a:xfrm>
                <a:off x="7590503" y="5171768"/>
                <a:ext cx="1288367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Arrow Connector 74">
                <a:extLst>
                  <a:ext uri="{FF2B5EF4-FFF2-40B4-BE49-F238E27FC236}">
                    <a16:creationId xmlns:a16="http://schemas.microsoft.com/office/drawing/2014/main" id="{A6DFB454-0C55-4284-CF47-B0953E366D8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61163" y="6018674"/>
                <a:ext cx="1774807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Arrow Connector 75">
                <a:extLst>
                  <a:ext uri="{FF2B5EF4-FFF2-40B4-BE49-F238E27FC236}">
                    <a16:creationId xmlns:a16="http://schemas.microsoft.com/office/drawing/2014/main" id="{7AD8F263-FD81-D219-D0D1-76810CABD058}"/>
                  </a:ext>
                </a:extLst>
              </p:cNvPr>
              <p:cNvCxnSpPr/>
              <p:nvPr/>
            </p:nvCxnSpPr>
            <p:spPr>
              <a:xfrm>
                <a:off x="3302851" y="4532671"/>
                <a:ext cx="1682104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Arrow Connector 76">
                <a:extLst>
                  <a:ext uri="{FF2B5EF4-FFF2-40B4-BE49-F238E27FC236}">
                    <a16:creationId xmlns:a16="http://schemas.microsoft.com/office/drawing/2014/main" id="{4F23AD36-B951-22C4-F065-09C98A2A9C09}"/>
                  </a:ext>
                </a:extLst>
              </p:cNvPr>
              <p:cNvCxnSpPr/>
              <p:nvPr/>
            </p:nvCxnSpPr>
            <p:spPr>
              <a:xfrm>
                <a:off x="2928001" y="5171768"/>
                <a:ext cx="1410703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2DB7CEF1-3DFF-8F52-4C6D-C991693F5270}"/>
                  </a:ext>
                </a:extLst>
              </p:cNvPr>
              <p:cNvCxnSpPr/>
              <p:nvPr/>
            </p:nvCxnSpPr>
            <p:spPr>
              <a:xfrm>
                <a:off x="2300748" y="5683045"/>
                <a:ext cx="1577292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Arrow Connector 78">
                <a:extLst>
                  <a:ext uri="{FF2B5EF4-FFF2-40B4-BE49-F238E27FC236}">
                    <a16:creationId xmlns:a16="http://schemas.microsoft.com/office/drawing/2014/main" id="{27105151-D9AB-AC74-B5C2-DFAB4D5F7F4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37369" y="3687097"/>
                <a:ext cx="167170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2DD6DAFA-AB2C-4309-23E3-445823177896}"/>
                  </a:ext>
                </a:extLst>
              </p:cNvPr>
              <p:cNvSpPr txBox="1"/>
              <p:nvPr/>
            </p:nvSpPr>
            <p:spPr>
              <a:xfrm>
                <a:off x="7769165" y="1992647"/>
                <a:ext cx="32724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Lack of funding from the govt.</a:t>
                </a:r>
              </a:p>
            </p:txBody>
          </p:sp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C61FCCE6-C49F-D582-9A97-F896681E55A5}"/>
                  </a:ext>
                </a:extLst>
              </p:cNvPr>
              <p:cNvSpPr txBox="1"/>
              <p:nvPr/>
            </p:nvSpPr>
            <p:spPr>
              <a:xfrm>
                <a:off x="511228" y="2178805"/>
                <a:ext cx="238923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Limited capacity of educational facilities</a:t>
                </a:r>
              </a:p>
            </p:txBody>
          </p:sp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92567380-1D02-73DF-8F4C-0A3D0A1ACAC4}"/>
                  </a:ext>
                </a:extLst>
              </p:cNvPr>
              <p:cNvSpPr txBox="1"/>
              <p:nvPr/>
            </p:nvSpPr>
            <p:spPr>
              <a:xfrm>
                <a:off x="2900466" y="5910769"/>
                <a:ext cx="16150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Govt policy</a:t>
                </a:r>
              </a:p>
            </p:txBody>
          </p:sp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D8B8B3BF-51DF-9EE6-2687-08EA7C19C82C}"/>
                  </a:ext>
                </a:extLst>
              </p:cNvPr>
              <p:cNvSpPr txBox="1"/>
              <p:nvPr/>
            </p:nvSpPr>
            <p:spPr>
              <a:xfrm>
                <a:off x="608027" y="5498379"/>
                <a:ext cx="20888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Visa restrictions</a:t>
                </a:r>
              </a:p>
            </p:txBody>
          </p:sp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A8C0EC56-780F-7473-9C84-20308ADBFD51}"/>
                  </a:ext>
                </a:extLst>
              </p:cNvPr>
              <p:cNvSpPr txBox="1"/>
              <p:nvPr/>
            </p:nvSpPr>
            <p:spPr>
              <a:xfrm>
                <a:off x="2042750" y="5013889"/>
                <a:ext cx="23892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Brexit</a:t>
                </a:r>
              </a:p>
            </p:txBody>
          </p: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BCFFEEAB-94ED-B714-0BD0-84F494023606}"/>
                  </a:ext>
                </a:extLst>
              </p:cNvPr>
              <p:cNvSpPr txBox="1"/>
              <p:nvPr/>
            </p:nvSpPr>
            <p:spPr>
              <a:xfrm>
                <a:off x="8187538" y="2565540"/>
                <a:ext cx="249942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Local councils funding has been reduced</a:t>
                </a:r>
              </a:p>
            </p:txBody>
          </p:sp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0C27B088-12FC-C973-5E81-D1A58CA1E8AB}"/>
                  </a:ext>
                </a:extLst>
              </p:cNvPr>
              <p:cNvSpPr txBox="1"/>
              <p:nvPr/>
            </p:nvSpPr>
            <p:spPr>
              <a:xfrm>
                <a:off x="474290" y="2926489"/>
                <a:ext cx="245371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Aging population strain</a:t>
                </a:r>
              </a:p>
            </p:txBody>
          </p: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F4EBD6C4-650B-78F8-47D3-48EC0B3FCD80}"/>
                  </a:ext>
                </a:extLst>
              </p:cNvPr>
              <p:cNvSpPr txBox="1"/>
              <p:nvPr/>
            </p:nvSpPr>
            <p:spPr>
              <a:xfrm>
                <a:off x="5307293" y="5584723"/>
                <a:ext cx="218908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Low morale in the work force/overworked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0DD6AF89-B723-79DA-E187-ACF43B44A390}"/>
                  </a:ext>
                </a:extLst>
              </p:cNvPr>
              <p:cNvSpPr txBox="1"/>
              <p:nvPr/>
            </p:nvSpPr>
            <p:spPr>
              <a:xfrm>
                <a:off x="5847010" y="4957777"/>
                <a:ext cx="2187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Poor productivity</a:t>
                </a:r>
              </a:p>
            </p:txBody>
          </p:sp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6CFEC0A4-7D52-34A6-5BB0-F2F558C3AFCF}"/>
                  </a:ext>
                </a:extLst>
              </p:cNvPr>
              <p:cNvSpPr txBox="1"/>
              <p:nvPr/>
            </p:nvSpPr>
            <p:spPr>
              <a:xfrm>
                <a:off x="7181252" y="4353183"/>
                <a:ext cx="11023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Low pay</a:t>
                </a:r>
              </a:p>
            </p:txBody>
          </p: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49C3E537-6D41-9356-1054-62335E596133}"/>
                  </a:ext>
                </a:extLst>
              </p:cNvPr>
              <p:cNvSpPr txBox="1"/>
              <p:nvPr/>
            </p:nvSpPr>
            <p:spPr>
              <a:xfrm>
                <a:off x="1335200" y="3477172"/>
                <a:ext cx="2005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Lack of education </a:t>
                </a: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C00E7A53-5A7F-FC50-48AB-FAF3DE7BAAF7}"/>
                  </a:ext>
                </a:extLst>
              </p:cNvPr>
              <p:cNvSpPr txBox="1"/>
              <p:nvPr/>
            </p:nvSpPr>
            <p:spPr>
              <a:xfrm>
                <a:off x="825910" y="4305745"/>
                <a:ext cx="251433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Private organisations lobbying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CAC555A5-BD3D-C7E3-8B05-9CF1D2B8D029}"/>
                </a:ext>
              </a:extLst>
            </p:cNvPr>
            <p:cNvSpPr txBox="1"/>
            <p:nvPr/>
          </p:nvSpPr>
          <p:spPr>
            <a:xfrm>
              <a:off x="7656397" y="5635211"/>
              <a:ext cx="3693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Lack of motivation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C119EB5F-6DC9-B9E9-9D3D-56E891114891}"/>
              </a:ext>
            </a:extLst>
          </p:cNvPr>
          <p:cNvSpPr txBox="1"/>
          <p:nvPr/>
        </p:nvSpPr>
        <p:spPr>
          <a:xfrm>
            <a:off x="10301207" y="2926424"/>
            <a:ext cx="1803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820E50-074D-56E2-23CA-0A85C005912E}"/>
              </a:ext>
            </a:extLst>
          </p:cNvPr>
          <p:cNvSpPr txBox="1"/>
          <p:nvPr/>
        </p:nvSpPr>
        <p:spPr>
          <a:xfrm>
            <a:off x="9237518" y="2451198"/>
            <a:ext cx="2608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Bursaries funding cut</a:t>
            </a:r>
          </a:p>
        </p:txBody>
      </p:sp>
    </p:spTree>
    <p:extLst>
      <p:ext uri="{BB962C8B-B14F-4D97-AF65-F5344CB8AC3E}">
        <p14:creationId xmlns:p14="http://schemas.microsoft.com/office/powerpoint/2010/main" val="1077100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011BAA-201E-7863-D934-0C8B4343B916}"/>
              </a:ext>
            </a:extLst>
          </p:cNvPr>
          <p:cNvSpPr txBox="1"/>
          <p:nvPr/>
        </p:nvSpPr>
        <p:spPr>
          <a:xfrm>
            <a:off x="766916" y="935096"/>
            <a:ext cx="9301316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PMI - Plus, Minus Interesting is a research analysis was created by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Dr. Edward de Bono, a practitioner of lateral and analytical, created the PMI analysis in 1985.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PMI analysis was created for brainstorming, making decisions, and critical thinking. (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Merzanti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used to facilitate the investigation of ideas, thoughts, and experiences from several points of view.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score or 1 – 5 for Plus, -1-5 for Minus and 1 – 5 or -1-5 for Interesting is given to each component of the analysis, the total then determines whether it is suitable for the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implement.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840F5-3ED0-D404-DF15-7AD029F11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9" y="276370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- Plu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s Minus Interesting - Analysis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0" name="Table 20">
            <a:extLst>
              <a:ext uri="{FF2B5EF4-FFF2-40B4-BE49-F238E27FC236}">
                <a16:creationId xmlns:a16="http://schemas.microsoft.com/office/drawing/2014/main" id="{03AF9D5E-C4CB-A780-862B-2D61F32F13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355288"/>
              </p:ext>
            </p:extLst>
          </p:nvPr>
        </p:nvGraphicFramePr>
        <p:xfrm>
          <a:off x="8643784" y="4241103"/>
          <a:ext cx="2781300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4009">
                  <a:extLst>
                    <a:ext uri="{9D8B030D-6E8A-4147-A177-3AD203B41FA5}">
                      <a16:colId xmlns:a16="http://schemas.microsoft.com/office/drawing/2014/main" val="2114656810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528112172"/>
                    </a:ext>
                  </a:extLst>
                </a:gridCol>
                <a:gridCol w="962891">
                  <a:extLst>
                    <a:ext uri="{9D8B030D-6E8A-4147-A177-3AD203B41FA5}">
                      <a16:colId xmlns:a16="http://schemas.microsoft.com/office/drawing/2014/main" val="5260038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>
                    <a:solidFill>
                      <a:srgbClr val="1BF1E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</a:p>
                  </a:txBody>
                  <a:tcPr>
                    <a:solidFill>
                      <a:srgbClr val="1BF1E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</a:p>
                  </a:txBody>
                  <a:tcPr>
                    <a:solidFill>
                      <a:srgbClr val="1BF1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3165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1E9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1E9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1E9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8582758"/>
                  </a:ext>
                </a:extLst>
              </a:tr>
            </a:tbl>
          </a:graphicData>
        </a:graphic>
      </p:graphicFrame>
      <p:pic>
        <p:nvPicPr>
          <p:cNvPr id="19" name="Graphic 18" descr="Badge Follow with solid fill">
            <a:extLst>
              <a:ext uri="{FF2B5EF4-FFF2-40B4-BE49-F238E27FC236}">
                <a16:creationId xmlns:a16="http://schemas.microsoft.com/office/drawing/2014/main" id="{2881F712-363F-EF1C-65C7-679679944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10687" y="5064063"/>
            <a:ext cx="914400" cy="914400"/>
          </a:xfrm>
          <a:prstGeom prst="rect">
            <a:avLst/>
          </a:prstGeom>
        </p:spPr>
      </p:pic>
      <p:pic>
        <p:nvPicPr>
          <p:cNvPr id="9" name="Graphic 8" descr="Badge Unfollow with solid fill">
            <a:extLst>
              <a:ext uri="{FF2B5EF4-FFF2-40B4-BE49-F238E27FC236}">
                <a16:creationId xmlns:a16="http://schemas.microsoft.com/office/drawing/2014/main" id="{81CF6212-95A2-EEFC-1DB4-9338F113AB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25087" y="5057500"/>
            <a:ext cx="914400" cy="914400"/>
          </a:xfrm>
          <a:prstGeom prst="rect">
            <a:avLst/>
          </a:prstGeom>
        </p:spPr>
      </p:pic>
      <p:pic>
        <p:nvPicPr>
          <p:cNvPr id="17" name="Graphic 16" descr="Help with solid fill">
            <a:extLst>
              <a:ext uri="{FF2B5EF4-FFF2-40B4-BE49-F238E27FC236}">
                <a16:creationId xmlns:a16="http://schemas.microsoft.com/office/drawing/2014/main" id="{84311559-9E81-0534-F005-535715C7E8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58537" y="506406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745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8A819A-2DED-9783-C208-37E612B9A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45461"/>
            <a:ext cx="7048501" cy="46607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 – Recruit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Temp Agency Staff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E0F41A0-ADEB-5C22-02F4-1B5B96A6D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152644"/>
              </p:ext>
            </p:extLst>
          </p:nvPr>
        </p:nvGraphicFramePr>
        <p:xfrm>
          <a:off x="838199" y="1419202"/>
          <a:ext cx="9416847" cy="40291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 1 - 5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 -1-5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 -1-5 or 1 - 5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82683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 hiring process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Leave without notice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team work 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6685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Specialist knowledge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Availability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costs 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669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Temporary recruitment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control of employer brand -3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affect reputation 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68825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40727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B6B6EF9-2ABB-93D8-250B-A2A49A4945DD}"/>
              </a:ext>
            </a:extLst>
          </p:cNvPr>
          <p:cNvSpPr txBox="1"/>
          <p:nvPr/>
        </p:nvSpPr>
        <p:spPr>
          <a:xfrm>
            <a:off x="9220199" y="6336372"/>
            <a:ext cx="1603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-7</a:t>
            </a:r>
          </a:p>
        </p:txBody>
      </p:sp>
    </p:spTree>
    <p:extLst>
      <p:ext uri="{BB962C8B-B14F-4D97-AF65-F5344CB8AC3E}">
        <p14:creationId xmlns:p14="http://schemas.microsoft.com/office/powerpoint/2010/main" val="2761463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le 5">
            <a:extLst>
              <a:ext uri="{FF2B5EF4-FFF2-40B4-BE49-F238E27FC236}">
                <a16:creationId xmlns:a16="http://schemas.microsoft.com/office/drawing/2014/main" id="{E1A994D2-DD48-8097-8BCF-5D421F0F0E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460548"/>
              </p:ext>
            </p:extLst>
          </p:nvPr>
        </p:nvGraphicFramePr>
        <p:xfrm>
          <a:off x="842217" y="1400546"/>
          <a:ext cx="9416847" cy="40569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 1 - 5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 -1-5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 -1-5 or 1 - 5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75623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Keeps staff from leaving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– may need new contract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 in training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74725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need for training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Underperformance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output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570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time spent recruiting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Costs of training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71775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618593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FF8D4A0-42FA-E92D-870B-5763EF018449}"/>
              </a:ext>
            </a:extLst>
          </p:cNvPr>
          <p:cNvSpPr txBox="1"/>
          <p:nvPr/>
        </p:nvSpPr>
        <p:spPr>
          <a:xfrm>
            <a:off x="9053789" y="6259614"/>
            <a:ext cx="1976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-12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D6F504-5309-CE54-3CB6-3F3C3418B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18" y="197880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 –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Focus on Staff Retention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690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E6C2479C-A94B-6977-D0E9-4023B89AC2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1804235"/>
              </p:ext>
            </p:extLst>
          </p:nvPr>
        </p:nvGraphicFramePr>
        <p:xfrm>
          <a:off x="845203" y="1294135"/>
          <a:ext cx="9416847" cy="4673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 1 - 5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 -1-5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 -1-5 or 1 - 5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Variety of skills and specialists in diseases that are not usually seen in the UK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not be regulated by the UK-3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need to have training to update their accreditations.  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97236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ideas 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Implications of the costs involved, funding may not be available.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save time after new ideas have been implemented. 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570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expansion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barriers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Wider pool of experts from around the world. 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67648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92694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94BFE1-55AC-CED9-DE1D-6C0D0A130D96}"/>
              </a:ext>
            </a:extLst>
          </p:cNvPr>
          <p:cNvSpPr txBox="1"/>
          <p:nvPr/>
        </p:nvSpPr>
        <p:spPr>
          <a:xfrm>
            <a:off x="9140067" y="6256183"/>
            <a:ext cx="3215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18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D36A3-FA4B-D3F5-CD8B-D7660CA3E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32485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– Expand Search For New Staff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787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85532-6DCF-0E97-21B8-6779016F5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257644"/>
            <a:ext cx="3669161" cy="416726"/>
          </a:xfrm>
        </p:spPr>
        <p:txBody>
          <a:bodyPr>
            <a:normAutofit fontScale="90000"/>
          </a:bodyPr>
          <a:lstStyle/>
          <a:p>
            <a:r>
              <a:rPr lang="en-GB" sz="24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endParaRPr lang="en-GB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184834-80D7-931E-A64D-A6EEFB8CCB44}"/>
              </a:ext>
            </a:extLst>
          </p:cNvPr>
          <p:cNvSpPr txBox="1"/>
          <p:nvPr/>
        </p:nvSpPr>
        <p:spPr>
          <a:xfrm>
            <a:off x="945573" y="1194955"/>
            <a:ext cx="6639791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recommendations are as follows: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Proper Care UK should widen the search for new staff.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International job advertisements should be posted on relevant websites.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Prospective employees should be offered a long term contracts.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 should be provided to prospective employees with visa applications/sponsorships.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Incentives should be offered to entice new employees. </a:t>
            </a:r>
          </a:p>
        </p:txBody>
      </p:sp>
      <p:pic>
        <p:nvPicPr>
          <p:cNvPr id="5122" name="Picture 2" descr="Global Health Stock Photos, Pictures &amp; Royalty-Free Images - iStock">
            <a:extLst>
              <a:ext uri="{FF2B5EF4-FFF2-40B4-BE49-F238E27FC236}">
                <a16:creationId xmlns:a16="http://schemas.microsoft.com/office/drawing/2014/main" id="{760D1CD4-8774-8A7F-4382-5753D7E00B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7"/>
          <a:stretch/>
        </p:blipFill>
        <p:spPr bwMode="auto">
          <a:xfrm>
            <a:off x="7585364" y="3578802"/>
            <a:ext cx="3742746" cy="246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8213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1EB45-D10B-87F6-C34B-82195E2C3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596" y="132966"/>
            <a:ext cx="9833548" cy="5587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03B67D-BE99-5B17-1C40-9165EA2F2EAE}"/>
              </a:ext>
            </a:extLst>
          </p:cNvPr>
          <p:cNvSpPr txBox="1"/>
          <p:nvPr/>
        </p:nvSpPr>
        <p:spPr>
          <a:xfrm>
            <a:off x="994611" y="1122947"/>
            <a:ext cx="99942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conclusion -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Proper Care UK, is facing a difficult time, as is the rest of the healthcare industry.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overcome the situation at hand, Proper Care UK must take necessary steps.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will ensure their survival, and the safety of residents and patients.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Widening the search to worldwide can enable Proper Care UK to employ more staff. </a:t>
            </a:r>
          </a:p>
        </p:txBody>
      </p:sp>
    </p:spTree>
    <p:extLst>
      <p:ext uri="{BB962C8B-B14F-4D97-AF65-F5344CB8AC3E}">
        <p14:creationId xmlns:p14="http://schemas.microsoft.com/office/powerpoint/2010/main" val="2074796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18BAA-01D4-709F-646D-825FB80F9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82016"/>
            <a:ext cx="10691265" cy="632384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7C4A01-129F-4DF0-C238-9AF0068DF63C}"/>
              </a:ext>
            </a:extLst>
          </p:cNvPr>
          <p:cNvSpPr txBox="1"/>
          <p:nvPr/>
        </p:nvSpPr>
        <p:spPr>
          <a:xfrm>
            <a:off x="750367" y="914400"/>
            <a:ext cx="10793933" cy="5198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Bancroft, H. (2021) 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sector job vacancies soar as post-Brexit immigration rules start to bite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https://www.independent.co.uk/news/care-sector-job-vacancies-brexit-b1926167.html (Accessed 13 July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Bilsel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R.U. and Lin, D.K., 2012. ‘Ishikawa cause and effect diagrams using capture recapture techniques’.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Technology &amp; Quantitative Management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pp.137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-152.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Fenton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(2021)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state of the adult social care sector and workforce in England 2021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Skillsforcare.org.uk. Available at: https://www.skillsforcare.org.uk/Adult-Social-Care-Workforce-Data/Workforce-intelligence/documents/State-of-the-adult-social-care-sector/The-State-of-the-Adult-Social-Care-Sector-and-Workforce-2021.pdf (Accessed 10 July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Himawan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N.S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and </a:t>
            </a: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Wening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(2021). ‘On Health Care </a:t>
            </a: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Sectore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What External Environment that Important?: A Review Literature’.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Journal of Forensic Medicine &amp; Toxicology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Ishikawa, K. and Loftus, J.H. (1990).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quality control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(Vol. 98). Tokyo: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Corporation.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James, R. (2022).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Care: a workforce in crisis?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Research.senedd.wales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https://research.senedd.wales/research-articles/social-care-a-workforce-in-crisis/ (Accessed 11 July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1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McAnea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C., (2021). </a:t>
            </a:r>
            <a:r>
              <a:rPr lang="en-US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Huge vacancy rates across care sector adding to staff mental health crisis | Press release | News | UNISON National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UNISON National. Available at: https://www.unison.org.uk/news/press-release/2021/09/huge-vacancy-rates-across-care-sector-adding-to-staff-mental-health-crisis/ (Accessed 9 July 2022).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Merzanti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(2020)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INFLUENCE OF PLUS MINUS INTERESTING (PMI) STRATEGY TOWARDS STUDENTS’ WRITING ANALYTICAL EXPOSITION TEXT ABILITY IN THE SECOND SEMESTER OF THE ELEVENTH GRADE OF SMK N BANDAR LAMPUNG IN ACADEMIC YEAR 2019/2020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UIN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Raden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Lampung).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Miele, S. (2021)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Brexit on Adult Social Care: Another Layer of Uncertainty?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The Social Policy Blog. Available at: https://socialpolicyblog.com/2021/05/18/the-impact-of-brexit-on-adult-social-care-another-layer-of-uncertainty/ (Accessed 13 July 2022).</a:t>
            </a:r>
          </a:p>
        </p:txBody>
      </p:sp>
    </p:spTree>
    <p:extLst>
      <p:ext uri="{BB962C8B-B14F-4D97-AF65-F5344CB8AC3E}">
        <p14:creationId xmlns:p14="http://schemas.microsoft.com/office/powerpoint/2010/main" val="850496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678049-EEFE-32CE-4FB6-AAD87CCB7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07818"/>
            <a:ext cx="10691265" cy="137103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0762C4-EDBF-E726-D314-C7E0705C4191}"/>
              </a:ext>
            </a:extLst>
          </p:cNvPr>
          <p:cNvSpPr txBox="1"/>
          <p:nvPr/>
        </p:nvSpPr>
        <p:spPr>
          <a:xfrm>
            <a:off x="750367" y="768927"/>
            <a:ext cx="10691265" cy="539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Nuffieldtrust.org.uk. (2021).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Closing the gap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https://www.nuffieldtrust.org.uk/files/2019-03/1553101044_heaj6918-workforce-briefing-190320-web.pdf (Accessed 8 July 2022).</a:t>
            </a:r>
            <a:endParaRPr lang="en-GB" sz="1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Palmer, B.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Rolewicz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(2022)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long goodbye? Exploring rates of staff leaving the NHS and social care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The Nuffield Trust. Available at: https://www.nuffieldtrust.org.uk/resource/the-long-goodbye-exploring-rates-of-staff-leaving-the-nhs-and-social-care (Accessed 11 July 2022).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Read, R. and </a:t>
            </a:r>
            <a:r>
              <a:rPr lang="en-GB" sz="1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Fenge</a:t>
            </a:r>
            <a:r>
              <a:rPr lang="en-GB" sz="1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L.A. (2019) ‘What does Brexit mean for the UK social care workforce? Perspectives from the recruitment and retention frontline’.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27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pp.676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-682.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Schwartz, E. (2022)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 Numbers to Note | Project HOPE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Project HOPE. Available at: https://www.projecthope.org/the-global-health-worker-shortage-10-numbers-to-note/04/2022/ (Accessed 14 July 2022).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Skillsforcare.org.uk. (2021)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state of the adult social care sector and workforce in England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https://www.skillsforcare.org.uk/adult-social-care-workforce-data/Workforce-intelligence/publications/national-information/The-state-of-the-adult-social-care-sector-and-workforce-in-England.aspx (Accessed 8 July 2022).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UNISON National. (2021).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Staffing levels in care ‘dangerously low’ with dying residents denied dignified end, says UNISON survey   | News, Press release | News | UNISON National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https://www.unison.org.uk/news/press-release/2021/11/staffing-levels-in-care-dangerously-low-with-dying-residents-denied-dignified-end-says-unison-survey/ (Accessed 10 July 2022).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West, M., Bailey, S. and Williams, E. (2020).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courage of compassion: Supporting nurses and midwives to deliver high-quality care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The King's Fund. Available at: https://www.kingsfund.org.uk/publications/courage-compassion-supporting-nurses-midwives (Accessed 5 July 2022).</a:t>
            </a: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534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C6AC7B-C03C-94D7-C13B-04683FEFF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07818"/>
            <a:ext cx="10691265" cy="137103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D8077-391A-F7B8-C42A-0BA5CB82525D}"/>
              </a:ext>
            </a:extLst>
          </p:cNvPr>
          <p:cNvSpPr txBox="1"/>
          <p:nvPr/>
        </p:nvSpPr>
        <p:spPr>
          <a:xfrm>
            <a:off x="750367" y="994611"/>
            <a:ext cx="1069126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Who.int. (2022). 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workforce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https://www.who.int/health-topics/health-workforce#tab=tab_1 (Accessed 9 July 2022).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18945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FA316D5-3749-4B18-BE02-06CC6909CE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E60BC1-3F53-4C5D-9745-38EC553163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2B033BD-1D09-432D-96C7-C582A98325C2}">
  <ds:schemaRefs>
    <ds:schemaRef ds:uri="http://purl.org/dc/dcmitype/"/>
    <ds:schemaRef ds:uri="http://purl.org/dc/elements/1.1/"/>
    <ds:schemaRef ds:uri="0e7fbce4-8ae7-4085-8b0a-9efa4c7cae6d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4eb0a523-77d0-454a-93a8-50ca111d3c44"/>
    <ds:schemaRef ds:uri="http://schemas.microsoft.com/office/2006/metadata/properties"/>
    <ds:schemaRef ds:uri="http://www.w3.org/XML/1998/namespa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1629</TotalTime>
  <Words>2145</Words>
  <Application>Microsoft Office PowerPoint</Application>
  <PresentationFormat>Widescreen</PresentationFormat>
  <Paragraphs>248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Calisto MT</vt:lpstr>
      <vt:lpstr>Open Sans</vt:lpstr>
      <vt:lpstr>Univers Condensed</vt:lpstr>
      <vt:lpstr>Wingdings</vt:lpstr>
      <vt:lpstr>ChronicleVTI</vt:lpstr>
      <vt:lpstr>Title Page</vt:lpstr>
      <vt:lpstr>Contents Page</vt:lpstr>
      <vt:lpstr>Introduction</vt:lpstr>
      <vt:lpstr>Introduction</vt:lpstr>
      <vt:lpstr>Scope</vt:lpstr>
      <vt:lpstr>Impact</vt:lpstr>
      <vt:lpstr>PESTEL Analysis</vt:lpstr>
      <vt:lpstr>PESTEL Analysis</vt:lpstr>
      <vt:lpstr>Fishbone Analysis</vt:lpstr>
      <vt:lpstr>Fishbone Analysis</vt:lpstr>
      <vt:lpstr>PMI - Plus Minus Interesting - Analysis</vt:lpstr>
      <vt:lpstr>PMI Analysis – Recruit Temp Agency Staff</vt:lpstr>
      <vt:lpstr>PMI Analysis – Focus on Staff Retention</vt:lpstr>
      <vt:lpstr>PMI Analysis – Expand Search For New Staff</vt:lpstr>
      <vt:lpstr>Recommendations </vt:lpstr>
      <vt:lpstr>Conclusion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</dc:title>
  <dc:creator>Ishrat Rehman (2118374)</dc:creator>
  <cp:lastModifiedBy>Ishrat Rehman (2118374)</cp:lastModifiedBy>
  <cp:revision>2</cp:revision>
  <dcterms:created xsi:type="dcterms:W3CDTF">2022-07-15T21:24:54Z</dcterms:created>
  <dcterms:modified xsi:type="dcterms:W3CDTF">2022-07-17T00:48:23Z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