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283" autoAdjust="0"/>
  </p:normalViewPr>
  <p:slideViewPr>
    <p:cSldViewPr snapToGrid="0">
      <p:cViewPr varScale="1">
        <p:scale>
          <a:sx n="73" d="100"/>
          <a:sy n="73" d="100"/>
        </p:scale>
        <p:origin x="4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988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891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223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24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432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35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159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618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06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653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789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109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875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6555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9792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3883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5371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541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28C18859-9320-47B1-B84A-5AD18E8F8F05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739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hand-leave-pen-paper-thank-you-226358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0280" y="1122363"/>
            <a:ext cx="8427720" cy="3586798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FFC000"/>
                </a:solidFill>
                <a:latin typeface="A"/>
              </a:rPr>
              <a:t>MODULE NAME :</a:t>
            </a:r>
            <a:r>
              <a:rPr lang="en-GB" sz="2800" dirty="0">
                <a:solidFill>
                  <a:srgbClr val="FFC000"/>
                </a:solidFill>
                <a:latin typeface="A"/>
              </a:rPr>
              <a:t>Problem solving and decision making</a:t>
            </a:r>
            <a:br>
              <a:rPr lang="en-GB" sz="2800" dirty="0">
                <a:solidFill>
                  <a:srgbClr val="FFC000"/>
                </a:solidFill>
                <a:latin typeface="A"/>
              </a:rPr>
            </a:br>
            <a:r>
              <a:rPr lang="en-GB" sz="3200" dirty="0">
                <a:solidFill>
                  <a:srgbClr val="FFC000"/>
                </a:solidFill>
                <a:latin typeface="A"/>
              </a:rPr>
              <a:t>MODULE CODE :LCLM4004</a:t>
            </a:r>
            <a:br>
              <a:rPr lang="en-GB" sz="3200" dirty="0">
                <a:solidFill>
                  <a:srgbClr val="FFC000"/>
                </a:solidFill>
                <a:latin typeface="A"/>
              </a:rPr>
            </a:br>
            <a:r>
              <a:rPr lang="en-GB" sz="3200" dirty="0">
                <a:solidFill>
                  <a:srgbClr val="FFC000"/>
                </a:solidFill>
                <a:latin typeface="A"/>
              </a:rPr>
              <a:t>STUDENT NAME :</a:t>
            </a:r>
            <a:r>
              <a:rPr lang="en-GB" sz="3200" dirty="0" err="1">
                <a:solidFill>
                  <a:srgbClr val="FFC000"/>
                </a:solidFill>
                <a:latin typeface="A"/>
              </a:rPr>
              <a:t>P.Ivanova</a:t>
            </a:r>
            <a:br>
              <a:rPr lang="en-GB" sz="3200" dirty="0">
                <a:solidFill>
                  <a:srgbClr val="FFC000"/>
                </a:solidFill>
                <a:latin typeface="A"/>
              </a:rPr>
            </a:br>
            <a:r>
              <a:rPr lang="en-GB" sz="3200" dirty="0">
                <a:solidFill>
                  <a:srgbClr val="FFC000"/>
                </a:solidFill>
                <a:latin typeface="A"/>
              </a:rPr>
              <a:t>STUDENT ID :2513373</a:t>
            </a:r>
            <a:br>
              <a:rPr lang="en-GB" sz="3200" dirty="0">
                <a:solidFill>
                  <a:srgbClr val="FFC000"/>
                </a:solidFill>
                <a:latin typeface="A"/>
              </a:rPr>
            </a:br>
            <a:r>
              <a:rPr lang="en-GB" sz="3200" dirty="0" err="1">
                <a:solidFill>
                  <a:srgbClr val="FFC000"/>
                </a:solidFill>
                <a:latin typeface="A"/>
              </a:rPr>
              <a:t>LECTURER:prof</a:t>
            </a:r>
            <a:r>
              <a:rPr lang="en-GB" sz="3200" dirty="0">
                <a:solidFill>
                  <a:srgbClr val="FFC000"/>
                </a:solidFill>
                <a:latin typeface="A"/>
              </a:rPr>
              <a:t>..Loyd</a:t>
            </a:r>
            <a:br>
              <a:rPr lang="en-GB" sz="3200" dirty="0">
                <a:solidFill>
                  <a:srgbClr val="FFC000"/>
                </a:solidFill>
                <a:latin typeface="A"/>
              </a:rPr>
            </a:br>
            <a:r>
              <a:rPr lang="en-GB" sz="3200" dirty="0">
                <a:solidFill>
                  <a:srgbClr val="FFC000"/>
                </a:solidFill>
                <a:latin typeface="A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163286"/>
            <a:ext cx="8534401" cy="827314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C000"/>
                </a:solidFill>
              </a:rPr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91343" y="990600"/>
            <a:ext cx="8011885" cy="5704114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Introduction :</a:t>
            </a:r>
          </a:p>
          <a:p>
            <a:r>
              <a:rPr lang="en-GB" b="1" dirty="0">
                <a:solidFill>
                  <a:srgbClr val="FFC000"/>
                </a:solidFill>
              </a:rPr>
              <a:t>Company background:</a:t>
            </a:r>
          </a:p>
          <a:p>
            <a:r>
              <a:rPr lang="en-GB" b="1" dirty="0">
                <a:solidFill>
                  <a:srgbClr val="FFC000"/>
                </a:solidFill>
              </a:rPr>
              <a:t>Problem:</a:t>
            </a:r>
          </a:p>
          <a:p>
            <a:r>
              <a:rPr lang="en-GB" b="1" dirty="0">
                <a:solidFill>
                  <a:srgbClr val="FFC000"/>
                </a:solidFill>
              </a:rPr>
              <a:t>PESTLE ANALYSIS: Green Haven Florists</a:t>
            </a:r>
          </a:p>
          <a:p>
            <a:r>
              <a:rPr lang="en-GB" b="1" dirty="0">
                <a:solidFill>
                  <a:srgbClr val="FFC000"/>
                </a:solidFill>
              </a:rPr>
              <a:t>Cause and effect analysis: Fishbone diagram</a:t>
            </a:r>
          </a:p>
          <a:p>
            <a:r>
              <a:rPr lang="en-GB" b="1" dirty="0">
                <a:solidFill>
                  <a:srgbClr val="FFC000"/>
                </a:solidFill>
              </a:rPr>
              <a:t>Conclusion</a:t>
            </a:r>
          </a:p>
          <a:p>
            <a:r>
              <a:rPr lang="en-GB" b="1" dirty="0">
                <a:solidFill>
                  <a:srgbClr val="FFC000"/>
                </a:solidFill>
              </a:rPr>
              <a:t>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246" y="498348"/>
            <a:ext cx="8915399" cy="557784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589314"/>
            <a:ext cx="10232571" cy="4491446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  <a:t>- In last 12 months Green haven Florist has face 30% decries of in-store sales and online orders has increased slightly and they hasn’t compensated for lost foot traffic</a:t>
            </a:r>
            <a:r>
              <a:rPr lang="en-GB" sz="1500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  <a:t>.</a:t>
            </a:r>
            <a:br>
              <a:rPr lang="en-GB" sz="1500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</a:br>
            <a:br>
              <a:rPr lang="en-GB" sz="1500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</a:br>
            <a:r>
              <a:rPr lang="en-GB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  <a:t>- Location on High Street from great location reduced activities due to closure nearby businesses.</a:t>
            </a:r>
            <a:br>
              <a:rPr lang="en-GB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</a:br>
            <a:r>
              <a:rPr lang="en-GB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  <a:t>- Costumers now prefer online shopping and general shifts and frequent discounts.</a:t>
            </a:r>
            <a:br>
              <a:rPr lang="en-GB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</a:br>
            <a:r>
              <a:rPr lang="en-GB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  <a:t>- They has difficulties to keep </a:t>
            </a:r>
            <a:r>
              <a:rPr lang="en-GB" dirty="0" err="1">
                <a:solidFill>
                  <a:srgbClr val="FFC000"/>
                </a:solidFill>
                <a:latin typeface="Roboto"/>
                <a:ea typeface="Roboto"/>
                <a:cs typeface="Roboto"/>
              </a:rPr>
              <a:t>indate</a:t>
            </a:r>
            <a:r>
              <a:rPr lang="en-GB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  <a:t> them site and to make fresh </a:t>
            </a:r>
            <a:r>
              <a:rPr lang="en-GB" dirty="0" err="1">
                <a:solidFill>
                  <a:srgbClr val="FFC000"/>
                </a:solidFill>
                <a:latin typeface="Roboto"/>
                <a:ea typeface="Roboto"/>
                <a:cs typeface="Roboto"/>
              </a:rPr>
              <a:t>adverticement</a:t>
            </a:r>
            <a:r>
              <a:rPr lang="en-GB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  <a:t> by social medias  and for that impact Business Consultant.</a:t>
            </a:r>
            <a:br>
              <a:rPr lang="en-GB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</a:br>
            <a:br>
              <a:rPr lang="en-GB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</a:br>
            <a:endParaRPr lang="en-GB" dirty="0">
              <a:solidFill>
                <a:srgbClr val="FFC000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>
                <a:solidFill>
                  <a:srgbClr val="FFC000"/>
                </a:solidFill>
              </a:rPr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892808"/>
            <a:ext cx="9090595" cy="4078224"/>
          </a:xfrm>
        </p:spPr>
        <p:txBody>
          <a:bodyPr/>
          <a:lstStyle/>
          <a:p>
            <a:r>
              <a:rPr lang="en-GB" sz="2400" b="1" dirty="0">
                <a:solidFill>
                  <a:srgbClr val="FFC000"/>
                </a:solidFill>
              </a:rPr>
              <a:t>Green Haven Florists</a:t>
            </a:r>
            <a:endParaRPr lang="en-GB" sz="2400" dirty="0">
              <a:solidFill>
                <a:srgbClr val="FFC000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FFC000"/>
                </a:solidFill>
              </a:rPr>
              <a:t>Founded </a:t>
            </a:r>
            <a:r>
              <a:rPr lang="en-GB" b="1" dirty="0" err="1">
                <a:solidFill>
                  <a:srgbClr val="FFC000"/>
                </a:solidFill>
              </a:rPr>
              <a:t>in.High</a:t>
            </a:r>
            <a:r>
              <a:rPr lang="en-GB" b="1" dirty="0">
                <a:solidFill>
                  <a:srgbClr val="FFC000"/>
                </a:solidFill>
              </a:rPr>
              <a:t> street Norwich.UK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FFC000"/>
                </a:solidFill>
              </a:rPr>
              <a:t>Owners: Liam and Priya Patel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FFC000"/>
                </a:solidFill>
              </a:rPr>
              <a:t>Sells Fresh flowers and bouquets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FFC000"/>
                </a:solidFill>
                <a:ea typeface="+mn-lt"/>
                <a:cs typeface="+mn-lt"/>
              </a:rPr>
              <a:t>strong community ties: business thrived in personal touch and </a:t>
            </a:r>
            <a:r>
              <a:rPr lang="en-GB" b="1" dirty="0" err="1">
                <a:solidFill>
                  <a:srgbClr val="FFC000"/>
                </a:solidFill>
                <a:ea typeface="+mn-lt"/>
                <a:cs typeface="+mn-lt"/>
              </a:rPr>
              <a:t>su</a:t>
            </a:r>
            <a:br>
              <a:rPr lang="en-GB" b="1" dirty="0">
                <a:solidFill>
                  <a:srgbClr val="FFC000"/>
                </a:solidFill>
                <a:ea typeface="+mn-lt"/>
                <a:cs typeface="+mn-lt"/>
              </a:rPr>
            </a:br>
            <a:r>
              <a:rPr lang="en-GB" b="1" dirty="0">
                <a:solidFill>
                  <a:srgbClr val="FFC000"/>
                </a:solidFill>
                <a:ea typeface="+mn-lt"/>
                <a:cs typeface="+mn-lt"/>
              </a:rPr>
              <a:t>stainable ethos ,who resonate with conscious consumers.</a:t>
            </a:r>
            <a:br>
              <a:rPr lang="en-GB" b="1" dirty="0">
                <a:solidFill>
                  <a:srgbClr val="FFC000"/>
                </a:solidFill>
                <a:ea typeface="+mn-lt"/>
                <a:cs typeface="+mn-lt"/>
              </a:rPr>
            </a:br>
            <a:r>
              <a:rPr lang="en-GB" b="1" dirty="0">
                <a:solidFill>
                  <a:srgbClr val="FFC000"/>
                </a:solidFill>
                <a:ea typeface="+mn-lt"/>
                <a:cs typeface="+mn-lt"/>
              </a:rPr>
              <a:t>Liam and Priya now face challenges of adapting their business </a:t>
            </a:r>
            <a:r>
              <a:rPr lang="en-GB" b="1" dirty="0" err="1">
                <a:solidFill>
                  <a:srgbClr val="FFC000"/>
                </a:solidFill>
                <a:ea typeface="+mn-lt"/>
                <a:cs typeface="+mn-lt"/>
              </a:rPr>
              <a:t>mpdel</a:t>
            </a:r>
            <a:r>
              <a:rPr lang="en-GB" b="1" dirty="0">
                <a:solidFill>
                  <a:srgbClr val="FFC000"/>
                </a:solidFill>
                <a:ea typeface="+mn-lt"/>
                <a:cs typeface="+mn-lt"/>
              </a:rPr>
              <a:t> to </a:t>
            </a:r>
            <a:r>
              <a:rPr lang="en-GB" b="1" dirty="0" err="1">
                <a:solidFill>
                  <a:srgbClr val="FFC000"/>
                </a:solidFill>
                <a:ea typeface="+mn-lt"/>
                <a:cs typeface="+mn-lt"/>
              </a:rPr>
              <a:t>servive</a:t>
            </a:r>
            <a:r>
              <a:rPr lang="en-GB" b="1" dirty="0">
                <a:solidFill>
                  <a:srgbClr val="FFC000"/>
                </a:solidFill>
                <a:ea typeface="+mn-lt"/>
                <a:cs typeface="+mn-lt"/>
              </a:rPr>
              <a:t> in a rapidly changing retail environment</a:t>
            </a:r>
            <a:r>
              <a:rPr lang="en-GB" b="1" dirty="0">
                <a:ea typeface="+mn-lt"/>
                <a:cs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/>
          <a:lstStyle/>
          <a:p>
            <a:r>
              <a:rPr lang="en-GB" b="1" dirty="0">
                <a:solidFill>
                  <a:srgbClr val="FFC000"/>
                </a:solidFill>
              </a:rPr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1"/>
            <a:ext cx="10065503" cy="4509247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5W2H</a:t>
            </a:r>
          </a:p>
          <a:p>
            <a:r>
              <a:rPr lang="en-GB" sz="2800" b="1" dirty="0">
                <a:solidFill>
                  <a:srgbClr val="FFC000"/>
                </a:solidFill>
              </a:rPr>
              <a:t>Who: </a:t>
            </a:r>
            <a: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Liam and Priya Patel</a:t>
            </a:r>
          </a:p>
          <a:p>
            <a:r>
              <a:rPr lang="en-GB" sz="2800" b="1" dirty="0" err="1">
                <a:solidFill>
                  <a:srgbClr val="FFC000"/>
                </a:solidFill>
              </a:rPr>
              <a:t>Where:</a:t>
            </a:r>
            <a:r>
              <a:rPr lang="en-GB" sz="28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</a:t>
            </a:r>
            <a: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Haven </a:t>
            </a:r>
            <a:r>
              <a:rPr lang="en-GB" sz="28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Florist,Norwich</a:t>
            </a:r>
            <a:br>
              <a:rPr lang="en-GB" sz="2800" dirty="0">
                <a:solidFill>
                  <a:srgbClr val="FFC000"/>
                </a:solidFill>
              </a:rPr>
            </a:br>
            <a:r>
              <a:rPr lang="en-GB" sz="2800" b="1" dirty="0">
                <a:solidFill>
                  <a:srgbClr val="FFC000"/>
                </a:solidFill>
              </a:rPr>
              <a:t>What:</a:t>
            </a:r>
            <a: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30% fall in Revenue</a:t>
            </a:r>
            <a:br>
              <a:rPr lang="en-GB" sz="2800" dirty="0">
                <a:solidFill>
                  <a:srgbClr val="FFC000"/>
                </a:solidFill>
              </a:rPr>
            </a:br>
            <a:r>
              <a:rPr lang="en-GB" sz="2800" b="1" dirty="0" err="1">
                <a:solidFill>
                  <a:srgbClr val="FFC000"/>
                </a:solidFill>
              </a:rPr>
              <a:t>When:</a:t>
            </a:r>
            <a:r>
              <a:rPr lang="en-GB" sz="28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</a:t>
            </a:r>
            <a: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last year</a:t>
            </a:r>
            <a:br>
              <a:rPr lang="en-GB" sz="2800" dirty="0">
                <a:solidFill>
                  <a:srgbClr val="FFC000"/>
                </a:solidFill>
              </a:rPr>
            </a:br>
            <a:r>
              <a:rPr lang="en-GB" sz="2800" b="1" dirty="0" err="1">
                <a:solidFill>
                  <a:srgbClr val="FFC000"/>
                </a:solidFill>
              </a:rPr>
              <a:t>Why:</a:t>
            </a:r>
            <a:r>
              <a:rPr lang="en-GB" sz="28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Closure</a:t>
            </a:r>
            <a: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surrounding </a:t>
            </a:r>
            <a:r>
              <a:rPr lang="en-GB" sz="28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business,increase</a:t>
            </a:r>
            <a: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online </a:t>
            </a:r>
            <a:r>
              <a:rPr lang="en-GB" sz="28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sales.Customers</a:t>
            </a:r>
            <a: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prefer big shops.</a:t>
            </a:r>
            <a:b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 err="1">
                <a:solidFill>
                  <a:srgbClr val="FFC000"/>
                </a:solidFill>
              </a:rPr>
              <a:t>How:</a:t>
            </a:r>
            <a:r>
              <a:rPr lang="en-GB" sz="28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Liam</a:t>
            </a:r>
            <a: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Priya need to understand the issues.</a:t>
            </a:r>
            <a:b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solidFill>
                  <a:srgbClr val="FFC000"/>
                </a:solidFill>
              </a:rPr>
              <a:t>How </a:t>
            </a:r>
            <a:r>
              <a:rPr lang="en-GB" sz="2800" b="1" dirty="0" err="1">
                <a:solidFill>
                  <a:srgbClr val="FFC000"/>
                </a:solidFill>
              </a:rPr>
              <a:t>much:</a:t>
            </a:r>
            <a:r>
              <a:rPr lang="en-GB" sz="28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have to modernise and complete</a:t>
            </a: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PESTLE ANALYSIS: Green Haven Florists</a:t>
            </a:r>
            <a:br>
              <a:rPr lang="en-GB" dirty="0">
                <a:solidFill>
                  <a:srgbClr val="FFC000"/>
                </a:solidFill>
              </a:rPr>
            </a:br>
            <a:endParaRPr lang="en-GB" b="1" dirty="0">
              <a:solidFill>
                <a:srgbClr val="FFC00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95282" y="1219199"/>
            <a:ext cx="9409329" cy="5050971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 : </a:t>
            </a:r>
            <a:r>
              <a:rPr lang="en-GB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Trade Tariffs</a:t>
            </a:r>
            <a:br>
              <a:rPr lang="en-GB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 factors include government policies, taxes, and regulations that may affect businesses. Government stability, tax policies, and trade regulations can influence how businesses operate and expand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Ecconomical</a:t>
            </a:r>
            <a:r>
              <a:rPr lang="en-GB" b="1" dirty="0">
                <a:solidFill>
                  <a:srgbClr val="FF0000"/>
                </a:solidFill>
              </a:rPr>
              <a:t> : </a:t>
            </a:r>
            <a:r>
              <a:rPr lang="en-GB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Growth </a:t>
            </a:r>
          </a:p>
          <a:p>
            <a:r>
              <a:rPr lang="en-GB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factors refer to the overall economy such as inflation, interest rates, unemployment, and economic growth. These factors affect customer purchasing power and business profitability.</a:t>
            </a:r>
          </a:p>
          <a:p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: </a:t>
            </a:r>
            <a:r>
              <a:rPr lang="en-GB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consumer </a:t>
            </a:r>
            <a:r>
              <a:rPr lang="en-GB" b="1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Behavior</a:t>
            </a:r>
            <a:br>
              <a:rPr lang="en-GB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factors relate to consumer lifestyles, population trends, culture, and attitudes. Businesses must understand customer preferences and adapt their products or services to meet changing social trends.</a:t>
            </a: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624110"/>
            <a:ext cx="9921394" cy="1280890"/>
          </a:xfrm>
        </p:spPr>
        <p:txBody>
          <a:bodyPr/>
          <a:lstStyle/>
          <a:p>
            <a:r>
              <a:rPr lang="en-GB" b="1" dirty="0">
                <a:solidFill>
                  <a:srgbClr val="FFC000"/>
                </a:solidFill>
              </a:rPr>
              <a:t>PESTLE ANALYSIS: Green Haven Florists</a:t>
            </a:r>
            <a:br>
              <a:rPr lang="en-GB" dirty="0">
                <a:solidFill>
                  <a:srgbClr val="FFC000"/>
                </a:solidFill>
              </a:rPr>
            </a:b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2B0D5AC-C395-FA76-C55A-1868DD2EE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663337"/>
            <a:ext cx="9905998" cy="4667794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sz="2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Technological : </a:t>
            </a:r>
            <a:r>
              <a:rPr lang="en-GB" sz="29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Innovation Trends </a:t>
            </a:r>
          </a:p>
          <a:p>
            <a:r>
              <a:rPr lang="en-GB" sz="29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Technological factors include new technologies, automation, digital marketing, and e-commerce platforms. Technology can improve efficiency, reduce costs, and help businesses reach more customers.</a:t>
            </a:r>
          </a:p>
          <a:p>
            <a:r>
              <a:rPr lang="en-GB" sz="2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Enviornment</a:t>
            </a:r>
            <a:r>
              <a:rPr lang="en-GB" sz="2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29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Climate change </a:t>
            </a:r>
          </a:p>
          <a:p>
            <a:r>
              <a:rPr lang="en-GB" sz="29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</a:t>
            </a:r>
            <a:r>
              <a:rPr lang="en-GB" sz="29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factors include climate change, sustainability, waste management, and environmental regulations. Businesses are increasingly expected to operate in an environmentally responsible way.</a:t>
            </a:r>
          </a:p>
          <a:p>
            <a:r>
              <a:rPr lang="en-GB" sz="2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Legal: </a:t>
            </a:r>
            <a:r>
              <a:rPr lang="en-GB" sz="29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costumer  protection Laws </a:t>
            </a:r>
            <a:br>
              <a:rPr lang="en-GB" sz="29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9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Legal factors involve laws and regulations such as employment laws, consumer protection laws, health and safety regulations, and data protection. Businesses must follow these laws to avoid legal problems.</a:t>
            </a:r>
            <a:br>
              <a:rPr lang="en-GB" sz="29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9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4248" y="809104"/>
            <a:ext cx="9116568" cy="345875"/>
          </a:xfrm>
        </p:spPr>
        <p:txBody>
          <a:bodyPr>
            <a:normAutofit fontScale="90000"/>
          </a:bodyPr>
          <a:lstStyle/>
          <a:p>
            <a:r>
              <a:rPr lang="en-GB" sz="27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Cause and effect analysis: Fishbone diagram</a:t>
            </a:r>
            <a:endParaRPr lang="en-US" sz="27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99087" y="1154980"/>
            <a:ext cx="6704592" cy="6214649"/>
          </a:xfrm>
        </p:spPr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51" name="Rectangle 44">
            <a:extLst>
              <a:ext uri="{FF2B5EF4-FFF2-40B4-BE49-F238E27FC236}">
                <a16:creationId xmlns:a16="http://schemas.microsoft.com/office/drawing/2014/main" id="{ACDB3E33-D941-AC0D-61CC-C84EF0B46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2" name="Rectangle 67">
            <a:extLst>
              <a:ext uri="{FF2B5EF4-FFF2-40B4-BE49-F238E27FC236}">
                <a16:creationId xmlns:a16="http://schemas.microsoft.com/office/drawing/2014/main" id="{B1B52ED5-AE12-E145-A3C5-C5EFE24009E4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556802" y="894517"/>
            <a:ext cx="10241280" cy="5798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97" name="Rectangle 111">
            <a:extLst>
              <a:ext uri="{FF2B5EF4-FFF2-40B4-BE49-F238E27FC236}">
                <a16:creationId xmlns:a16="http://schemas.microsoft.com/office/drawing/2014/main" id="{83E88689-06D6-46AF-F9E3-1A6E1CD258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7442" y="894517"/>
            <a:ext cx="8288238" cy="477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8" name="Rectangle 134">
            <a:extLst>
              <a:ext uri="{FF2B5EF4-FFF2-40B4-BE49-F238E27FC236}">
                <a16:creationId xmlns:a16="http://schemas.microsoft.com/office/drawing/2014/main" id="{0DE8D00D-7AE4-3460-8E6C-BAE1581FF04E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677442" y="1371599"/>
            <a:ext cx="8288238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35" name="Picture 234" descr="Fishbone Diagram Template  -  Compatibility Mode - Word">
            <a:extLst>
              <a:ext uri="{FF2B5EF4-FFF2-40B4-BE49-F238E27FC236}">
                <a16:creationId xmlns:a16="http://schemas.microsoft.com/office/drawing/2014/main" id="{C1B233FE-9C9C-BE19-39B3-9EEC941E3D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6" t="13163" r="17821" b="3813"/>
          <a:stretch>
            <a:fillRect/>
          </a:stretch>
        </p:blipFill>
        <p:spPr>
          <a:xfrm>
            <a:off x="1984248" y="717663"/>
            <a:ext cx="9592056" cy="597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>
                <a:solidFill>
                  <a:srgbClr val="FFC000"/>
                </a:solidFill>
              </a:rPr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>
            <a:normAutofit fontScale="92500" lnSpcReduction="20000"/>
          </a:bodyPr>
          <a:lstStyle/>
          <a:p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1.Green Haven Florist is small family business with multiple problems over the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years,company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create 2016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year,based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Norwich,Uk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last 12 months has face deadline of his financial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problems,the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boutick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has struggle from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morall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creative working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comflicts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,because of life and business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routine,because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that like a Business consultant bring them on flowers fair where find trendy young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specialists,who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work for minimal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paimont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next two years- trendy boutique florist- influencer with fresh Instagram profile IT specialist with specialization in merchant 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dising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b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2.Because of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susteanable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materials they has create major loses from 30%,who don’t has possible to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cover,because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that create for them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Revoltt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credit with 3,5% interest and invest in Hana’s floral POS software brings order to the chaos by managing all them financial transactions in one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place,and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organice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softuer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supply for one month to learn them of specification of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softuer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product.</a:t>
            </a:r>
            <a:b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Create in Instagram floral curses every Friday evening with 20% interest and create accreditive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sertificate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after 10 dates curse in London Flower association with who they can pay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advertice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bills.</a:t>
            </a:r>
            <a:b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Set up a loyalty program to reward repeat customers and encourage more sales. The system also makes it easy to manage your social media presence and email marketing.</a:t>
            </a:r>
            <a:b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my </a:t>
            </a:r>
            <a:r>
              <a:rPr lang="en-GB" sz="17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futursy</a:t>
            </a:r>
            <a:r>
              <a:rPr lang="en-GB" sz="17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next two years for company is to reunite and to have 30% dividends in financial hub in them credit plan for Revolut.</a:t>
            </a:r>
            <a:br>
              <a:rPr lang="en-GB" sz="1600" dirty="0">
                <a:solidFill>
                  <a:schemeClr val="tx1"/>
                </a:solidFill>
              </a:rPr>
            </a:br>
            <a:endParaRPr lang="en-GB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1208"/>
            <a:ext cx="8915399" cy="860400"/>
          </a:xfrm>
        </p:spPr>
        <p:txBody>
          <a:bodyPr/>
          <a:lstStyle/>
          <a:p>
            <a:r>
              <a:rPr lang="en-GB" b="1" dirty="0">
                <a:solidFill>
                  <a:srgbClr val="FFC000"/>
                </a:solidFill>
              </a:rPr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/>
          <a:lstStyle/>
          <a:p>
            <a:br>
              <a:rPr lang="en-GB" b="1" dirty="0">
                <a:latin typeface="Arial"/>
                <a:ea typeface="Roboto"/>
                <a:cs typeface="Roboto"/>
              </a:rPr>
            </a:br>
            <a:r>
              <a:rPr lang="en-GB" sz="1800" dirty="0">
                <a:solidFill>
                  <a:srgbClr val="FFC000"/>
                </a:solidFill>
                <a:latin typeface="Arial"/>
                <a:ea typeface="Roboto"/>
                <a:cs typeface="Roboto"/>
              </a:rPr>
              <a:t>1)BGMC(2024) Exploring the Fishbone Diagram: Types, Advantages, Drawbacks, and Revealing the Six M’s of Change Available at: https://bgmcgroup.com/exploring-the-fishbone-diagram-types-advantages-drawbacks-and-revealing-the-six-ms-of-change/ (Accessed: 28 October 2024)</a:t>
            </a:r>
            <a:br>
              <a:rPr lang="en-GB" sz="1800" dirty="0">
                <a:solidFill>
                  <a:srgbClr val="FFC000"/>
                </a:solidFill>
                <a:latin typeface="Arial"/>
                <a:ea typeface="Roboto"/>
                <a:cs typeface="Roboto"/>
              </a:rPr>
            </a:br>
            <a:r>
              <a:rPr lang="en-GB" sz="1800" dirty="0">
                <a:solidFill>
                  <a:srgbClr val="FFC000"/>
                </a:solidFill>
                <a:latin typeface="Arial"/>
                <a:ea typeface="Roboto"/>
                <a:cs typeface="Roboto"/>
              </a:rPr>
              <a:t>2) Investopedia (2025) What Is a Market Economy, and How Does It Work? Available at: https://www.investopedia.com/terms/m/marketeconomy.asp (Accessed: 24 June 2025).</a:t>
            </a:r>
            <a:br>
              <a:rPr lang="en-GB" sz="1800" dirty="0">
                <a:solidFill>
                  <a:srgbClr val="FFC000"/>
                </a:solidFill>
                <a:latin typeface="Arial"/>
                <a:ea typeface="Roboto"/>
                <a:cs typeface="Roboto"/>
              </a:rPr>
            </a:br>
            <a:r>
              <a:rPr lang="en-GB" sz="1800" dirty="0">
                <a:solidFill>
                  <a:srgbClr val="FFC000"/>
                </a:solidFill>
                <a:latin typeface="Arial"/>
                <a:ea typeface="Roboto"/>
                <a:cs typeface="Roboto"/>
              </a:rPr>
              <a:t>3) Tshabalala, N. (2025) What is a Stakeholder in Business? Available at: </a:t>
            </a:r>
            <a:br>
              <a:rPr lang="en-GB" sz="1800" dirty="0">
                <a:solidFill>
                  <a:srgbClr val="FFC000"/>
                </a:solidFill>
                <a:latin typeface="Arial"/>
                <a:ea typeface="Roboto"/>
                <a:cs typeface="Roboto"/>
              </a:rPr>
            </a:br>
            <a:r>
              <a:rPr lang="en-GB" sz="1800" dirty="0">
                <a:solidFill>
                  <a:srgbClr val="FFC000"/>
                </a:solidFill>
                <a:latin typeface="Arial"/>
                <a:ea typeface="Roboto"/>
                <a:cs typeface="Roboto"/>
              </a:rPr>
              <a:t>4)https://www.bstudies.co.za/business-concepts/stakeholder-definition/ (Accessed: 24 June 2025).</a:t>
            </a:r>
            <a:br>
              <a:rPr lang="en-GB" sz="1800" b="1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</a:br>
            <a:r>
              <a:rPr lang="en-GB" sz="1800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  <a:t> https://www.hanafloristpos.com/blog/challenges-small-floral-business-owner-faces-and-solutions/</a:t>
            </a:r>
            <a:br>
              <a:rPr lang="en-GB" sz="1800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</a:br>
            <a:r>
              <a:rPr lang="en-GB" sz="1800" dirty="0">
                <a:solidFill>
                  <a:srgbClr val="FFC000"/>
                </a:solidFill>
                <a:latin typeface="Roboto"/>
                <a:ea typeface="Roboto"/>
                <a:cs typeface="Roboto"/>
              </a:rPr>
              <a:t>5)https://paywithatoa.co.uk/blog/open-a-floristry-business-in-the-uk/(Accussed:4 March 2024).</a:t>
            </a:r>
            <a:endParaRPr lang="en-GB" sz="1800" dirty="0">
              <a:solidFill>
                <a:srgbClr val="FFC000"/>
              </a:solidFill>
              <a:latin typeface="Arial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>
                <a:solidFill>
                  <a:srgbClr val="FFC000"/>
                </a:solidFill>
              </a:rPr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406270-3849-4427-7DB7-D789A9353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68830" y="1611086"/>
            <a:ext cx="6753932" cy="389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497</TotalTime>
  <Words>973</Words>
  <Application>Microsoft Office PowerPoint</Application>
  <PresentationFormat>Widescreen</PresentationFormat>
  <Paragraphs>41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</vt:lpstr>
      <vt:lpstr>Aptos</vt:lpstr>
      <vt:lpstr>Arial</vt:lpstr>
      <vt:lpstr>Century Gothic</vt:lpstr>
      <vt:lpstr>Roboto</vt:lpstr>
      <vt:lpstr>Mesh</vt:lpstr>
      <vt:lpstr>MODULE NAME :Problem solving and decision making MODULE CODE :LCLM4004 STUDENT NAME :P.Ivanova STUDENT ID :2513373 LECTURER:prof..Loyd Assignment 1: Presentation</vt:lpstr>
      <vt:lpstr>OVERVIEW</vt:lpstr>
      <vt:lpstr>Introduction</vt:lpstr>
      <vt:lpstr>Company background</vt:lpstr>
      <vt:lpstr>Problem: nature and scope</vt:lpstr>
      <vt:lpstr>PESTLE ANALYSIS: Green Haven Florists </vt:lpstr>
      <vt:lpstr>PESTLE ANALYSIS: Green Haven Florists </vt:lpstr>
      <vt:lpstr>Cause and effect analysis: Fishbone diagram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Polina Milkova Ivanova (2513373)</cp:lastModifiedBy>
  <cp:revision>127</cp:revision>
  <dcterms:created xsi:type="dcterms:W3CDTF">2024-10-08T15:58:04Z</dcterms:created>
  <dcterms:modified xsi:type="dcterms:W3CDTF">2026-03-15T21:22:06Z</dcterms:modified>
</cp:coreProperties>
</file>