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1"/>
    <p:sldMasterId id="2147483752" r:id="rId2"/>
    <p:sldMasterId id="2147483855" r:id="rId3"/>
  </p:sldMasterIdLst>
  <p:notesMasterIdLst>
    <p:notesMasterId r:id="rId16"/>
  </p:notesMasterIdLst>
  <p:sldIdLst>
    <p:sldId id="278" r:id="rId4"/>
    <p:sldId id="309" r:id="rId5"/>
    <p:sldId id="297" r:id="rId6"/>
    <p:sldId id="308" r:id="rId7"/>
    <p:sldId id="299" r:id="rId8"/>
    <p:sldId id="302" r:id="rId9"/>
    <p:sldId id="289" r:id="rId10"/>
    <p:sldId id="306" r:id="rId11"/>
    <p:sldId id="312" r:id="rId12"/>
    <p:sldId id="292" r:id="rId13"/>
    <p:sldId id="304"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89"/>
  </p:normalViewPr>
  <p:slideViewPr>
    <p:cSldViewPr snapToGrid="0" showGuides="1">
      <p:cViewPr>
        <p:scale>
          <a:sx n="66" d="100"/>
          <a:sy n="66" d="100"/>
        </p:scale>
        <p:origin x="1166" y="23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F989D-E6F8-4E09-B3AA-D30C505DE6E8}"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27DA36-092A-4E79-978D-384BE550EC85}" type="slidenum">
              <a:rPr lang="en-GB" smtClean="0"/>
              <a:t>‹#›</a:t>
            </a:fld>
            <a:endParaRPr lang="en-GB"/>
          </a:p>
        </p:txBody>
      </p:sp>
    </p:spTree>
    <p:extLst>
      <p:ext uri="{BB962C8B-B14F-4D97-AF65-F5344CB8AC3E}">
        <p14:creationId xmlns:p14="http://schemas.microsoft.com/office/powerpoint/2010/main" val="683574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B27DA36-092A-4E79-978D-384BE550EC85}" type="slidenum">
              <a:rPr lang="en-GB" smtClean="0"/>
              <a:t>3</a:t>
            </a:fld>
            <a:endParaRPr lang="en-GB"/>
          </a:p>
        </p:txBody>
      </p:sp>
    </p:spTree>
    <p:extLst>
      <p:ext uri="{BB962C8B-B14F-4D97-AF65-F5344CB8AC3E}">
        <p14:creationId xmlns:p14="http://schemas.microsoft.com/office/powerpoint/2010/main" val="471640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7/4/2026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8630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7/4/2026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66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7/4/2026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0084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7/4/2026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02011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7/4/2026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5664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7/4/2026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523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7/4/2026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3077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7/4/2026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192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7/4/2026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56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7/4/2026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373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7/4/2026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0401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04/07/2026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04/07/2026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04/07/2026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04/07/2026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04/07/2026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07/04/2026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7/4/2026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1383010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hyperlink" Target="https://www.tes.com/magazine/news/early-years/dfe-proposes-early-years-training-shakeup" TargetMode="External"/><Relationship Id="rId2" Type="http://schemas.openxmlformats.org/officeDocument/2006/relationships/image" Target="../media/image3.jp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makelessnoise/3610103532/" TargetMode="External"/><Relationship Id="rId2" Type="http://schemas.openxmlformats.org/officeDocument/2006/relationships/image" Target="../media/image5.jpg"/><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Accessed" TargetMode="External"/><Relationship Id="rId2" Type="http://schemas.openxmlformats.org/officeDocument/2006/relationships/hyperlink" Target="https://assets.com/magazine-attachments/s3fs-public/stles/twitter_image_card_large/public/2026-06/free-children-early-jpg?itok=9y3uwaSd" TargetMode="External"/><Relationship Id="rId1" Type="http://schemas.openxmlformats.org/officeDocument/2006/relationships/slideLayout" Target="../slideLayouts/slideLayout30.xml"/><Relationship Id="rId5" Type="http://schemas.openxmlformats.org/officeDocument/2006/relationships/hyperlink" Target="https://www.nhs.uk/best-start-in-life/early-learning-development" TargetMode="External"/><Relationship Id="rId4" Type="http://schemas.openxmlformats.org/officeDocument/2006/relationships/hyperlink" Target="https://www.gov.uk/government/publictions/development-matters--2"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0--2" TargetMode="External"/><Relationship Id="rId7" Type="http://schemas.openxmlformats.org/officeDocument/2006/relationships/hyperlink" Target="https://www.littlecornsnursery.school/category/activities-for-children/play/" TargetMode="External"/><Relationship Id="rId2" Type="http://schemas.openxmlformats.org/officeDocument/2006/relationships/hyperlink" Target="https://www.gov.uk/government/publictions/development-matters--2" TargetMode="External"/><Relationship Id="rId1" Type="http://schemas.openxmlformats.org/officeDocument/2006/relationships/slideLayout" Target="../slideLayouts/slideLayout30.xml"/><Relationship Id="rId6" Type="http://schemas.openxmlformats.org/officeDocument/2006/relationships/hyperlink" Target="https://www.littleacornsnursery.school/category/activities-for-children/play/" TargetMode="External"/><Relationship Id="rId5" Type="http://schemas.openxmlformats.org/officeDocument/2006/relationships/hyperlink" Target="https://doi.org/10.5114/nan.2025.150004" TargetMode="External"/><Relationship Id="rId4" Type="http://schemas.openxmlformats.org/officeDocument/2006/relationships/hyperlink" Target="https://www.nhs.uk/best-start-in-life/early-learning-developmen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idx="1"/>
          </p:nvPr>
        </p:nvSpPr>
        <p:spPr>
          <a:xfrm>
            <a:off x="375169" y="1851949"/>
            <a:ext cx="10233564" cy="2907662"/>
          </a:xfrm>
        </p:spPr>
        <p:txBody>
          <a:bodyPr wrap="square" anchor="t">
            <a:normAutofit fontScale="92500" lnSpcReduction="20000"/>
          </a:bodyPr>
          <a:lstStyle/>
          <a:p>
            <a:r>
              <a:rPr lang="en-GB" altLang="en-US" dirty="0"/>
              <a:t>Module Title:  </a:t>
            </a:r>
            <a:r>
              <a:rPr lang="en-GB" altLang="en-US" b="1" i="1" dirty="0"/>
              <a:t>Psychology in Health and Social care</a:t>
            </a:r>
          </a:p>
          <a:p>
            <a:r>
              <a:rPr lang="en-GB" altLang="en-US" u="sng" dirty="0"/>
              <a:t>Module Number</a:t>
            </a:r>
            <a:r>
              <a:rPr lang="en-GB" altLang="en-US" dirty="0"/>
              <a:t>: </a:t>
            </a:r>
            <a:r>
              <a:rPr lang="en-GB" altLang="en-US" b="1" i="1" dirty="0"/>
              <a:t>LCHS 4010(LON)</a:t>
            </a:r>
          </a:p>
          <a:p>
            <a:r>
              <a:rPr lang="en-GB" altLang="en-US" u="sng" dirty="0"/>
              <a:t>Assignment No</a:t>
            </a:r>
            <a:r>
              <a:rPr lang="en-GB" altLang="en-US" b="1" i="1" dirty="0"/>
              <a:t>:     ASSIGNMENT 1</a:t>
            </a:r>
          </a:p>
          <a:p>
            <a:r>
              <a:rPr lang="en-GB" altLang="en-US" u="sng" dirty="0"/>
              <a:t>Student Name</a:t>
            </a:r>
            <a:r>
              <a:rPr lang="en-GB" altLang="en-US" b="1" i="1" dirty="0"/>
              <a:t>:      Elsie Grubat</a:t>
            </a:r>
          </a:p>
          <a:p>
            <a:r>
              <a:rPr lang="en-GB" altLang="en-US" u="sng" dirty="0"/>
              <a:t>Student ID</a:t>
            </a:r>
            <a:r>
              <a:rPr lang="en-GB" altLang="en-US"/>
              <a:t>:            </a:t>
            </a:r>
            <a:r>
              <a:rPr lang="en-GB" altLang="en-US" b="1" i="1"/>
              <a:t>2508285</a:t>
            </a:r>
            <a:endParaRPr lang="en-GB" altLang="en-US" b="1" i="1" dirty="0"/>
          </a:p>
          <a:p>
            <a:r>
              <a:rPr lang="en-GB" altLang="en-US" u="sng" dirty="0"/>
              <a:t>Lecturer’s Name</a:t>
            </a:r>
            <a:r>
              <a:rPr lang="en-GB" altLang="en-US" b="1" i="1" dirty="0"/>
              <a:t>:   Peace Ukachukwu</a:t>
            </a:r>
          </a:p>
          <a:p>
            <a:pPr eaLnBrk="1" hangingPunct="1"/>
            <a:endParaRPr lang="en-GB" dirty="0"/>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half" idx="10"/>
          </p:nvPr>
        </p:nvSpPr>
        <p:spPr>
          <a:xfrm>
            <a:off x="334433" y="6524626"/>
            <a:ext cx="1295400" cy="219075"/>
          </a:xfrm>
        </p:spPr>
        <p:txBody>
          <a:bodyPr anchor="ct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fld id="{5EC0FA7E-6D3B-48D7-9F80-6C4D37659D9C}" type="datetime1">
              <a:rPr kumimoji="0" lang="en-GB" altLang="en-US" sz="900" b="0" i="0" u="none" strike="noStrike" kern="1200" cap="none" spc="0" normalizeH="0" baseline="0" noProof="0">
                <a:ln>
                  <a:noFill/>
                </a:ln>
                <a:effectLst/>
                <a:uLnTx/>
                <a:uFillTx/>
              </a:rPr>
              <a:pPr marL="0" marR="0" lvl="0" indent="0" defTabSz="914400" rtl="0" eaLnBrk="1" fontAlgn="auto" latinLnBrk="0" hangingPunct="1">
                <a:lnSpc>
                  <a:spcPct val="90000"/>
                </a:lnSpc>
                <a:spcBef>
                  <a:spcPts val="0"/>
                </a:spcBef>
                <a:spcAft>
                  <a:spcPts val="600"/>
                </a:spcAft>
                <a:buClrTx/>
                <a:buSzTx/>
                <a:buFontTx/>
                <a:buNone/>
                <a:tabLst/>
                <a:defRPr/>
              </a:pPr>
              <a:t>11/07/2026</a:t>
            </a:fld>
            <a:endParaRPr kumimoji="0" lang="en-GB" altLang="en-US" sz="900" b="0" i="0" u="none" strike="noStrike" kern="1200" cap="none" spc="0" normalizeH="0" baseline="0" noProof="0">
              <a:ln>
                <a:noFill/>
              </a:ln>
              <a:effectLst/>
              <a:uLnTx/>
              <a:uFillTx/>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defTabSz="914400" rtl="0" eaLnBrk="1" fontAlgn="base" latinLnBrk="0" hangingPunct="1">
              <a:spcBef>
                <a:spcPct val="0"/>
              </a:spcBef>
              <a:spcAft>
                <a:spcPts val="60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rPr>
              <a:pPr marL="0" marR="0" lvl="0" indent="0" defTabSz="914400" rtl="0" eaLnBrk="1" fontAlgn="base" latinLnBrk="0" hangingPunct="1">
                <a:spcBef>
                  <a:spcPct val="0"/>
                </a:spcBef>
                <a:spcAft>
                  <a:spcPts val="60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endParaRPr>
          </a:p>
        </p:txBody>
      </p:sp>
      <p:sp>
        <p:nvSpPr>
          <p:cNvPr id="4" name="TextBox 3">
            <a:extLst>
              <a:ext uri="{FF2B5EF4-FFF2-40B4-BE49-F238E27FC236}">
                <a16:creationId xmlns:a16="http://schemas.microsoft.com/office/drawing/2014/main" id="{988E82A0-4FBD-410F-8E67-3280B6E3F998}"/>
              </a:ext>
            </a:extLst>
          </p:cNvPr>
          <p:cNvSpPr txBox="1"/>
          <p:nvPr/>
        </p:nvSpPr>
        <p:spPr>
          <a:xfrm>
            <a:off x="141144" y="4919759"/>
            <a:ext cx="11909711" cy="738664"/>
          </a:xfrm>
          <a:prstGeom prst="rect">
            <a:avLst/>
          </a:prstGeom>
          <a:noFill/>
        </p:spPr>
        <p:txBody>
          <a:bodyPr wrap="square" rtlCol="0">
            <a:spAutoFit/>
          </a:bodyPr>
          <a:lstStyle/>
          <a:p>
            <a:r>
              <a:rPr lang="en-GB" sz="1400" dirty="0"/>
              <a:t>I confirm that I have used AI tools to source images and or for proofreading this work ( such as Grammarly, dated 07/07/2026). I confirm that I have not presented any AI generated materials as my own work.</a:t>
            </a:r>
          </a:p>
          <a:p>
            <a:r>
              <a:rPr lang="en-GB" sz="1400" dirty="0"/>
              <a:t> I confirm I have copies of my drafts, notes, and other resources I used which I may be asked to provide in evidence.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683EAA-B0A6-C230-1140-EFB581C66218}"/>
              </a:ext>
            </a:extLst>
          </p:cNvPr>
          <p:cNvSpPr txBox="1"/>
          <p:nvPr/>
        </p:nvSpPr>
        <p:spPr bwMode="auto">
          <a:xfrm>
            <a:off x="609600" y="274638"/>
            <a:ext cx="10972800" cy="114300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eaLnBrk="0" fontAlgn="base" hangingPunct="0">
              <a:spcBef>
                <a:spcPct val="0"/>
              </a:spcBef>
              <a:spcAft>
                <a:spcPts val="600"/>
              </a:spcAft>
            </a:pPr>
            <a:r>
              <a:rPr lang="en-US" sz="4400" b="1" dirty="0">
                <a:latin typeface="Arial" panose="020B0604020202020204" pitchFamily="34" charset="0"/>
                <a:ea typeface="+mj-ea"/>
                <a:cs typeface="Arial" panose="020B0604020202020204" pitchFamily="34" charset="0"/>
              </a:rPr>
              <a:t>INTRODUCTION</a:t>
            </a:r>
          </a:p>
        </p:txBody>
      </p:sp>
      <p:pic>
        <p:nvPicPr>
          <p:cNvPr id="8" name="Picture 7">
            <a:extLst>
              <a:ext uri="{FF2B5EF4-FFF2-40B4-BE49-F238E27FC236}">
                <a16:creationId xmlns:a16="http://schemas.microsoft.com/office/drawing/2014/main" id="{8BBA2D42-D634-4C2D-87B8-92CF2463FD29}"/>
              </a:ext>
            </a:extLst>
          </p:cNvPr>
          <p:cNvPicPr>
            <a:picLocks noChangeAspect="1"/>
          </p:cNvPicPr>
          <p:nvPr/>
        </p:nvPicPr>
        <p:blipFill>
          <a:blip r:embed="rId2">
            <a:extLst>
              <a:ext uri="{837473B0-CC2E-450A-ABE3-18F120FF3D39}">
                <a1611:picAttrSrcUrl xmlns:a1611="http://schemas.microsoft.com/office/drawing/2016/11/main" r:id="rId3"/>
              </a:ext>
            </a:extLst>
          </a:blip>
          <a:srcRect l="9637" r="22867" b="-1"/>
          <a:stretch>
            <a:fillRect/>
          </a:stretch>
        </p:blipFill>
        <p:spPr>
          <a:xfrm>
            <a:off x="609600" y="1600201"/>
            <a:ext cx="4643120" cy="3439606"/>
          </a:xfrm>
          <a:prstGeom prst="rect">
            <a:avLst/>
          </a:prstGeom>
          <a:noFill/>
        </p:spPr>
      </p:pic>
      <p:sp>
        <p:nvSpPr>
          <p:cNvPr id="5" name="TextBox 4">
            <a:extLst>
              <a:ext uri="{FF2B5EF4-FFF2-40B4-BE49-F238E27FC236}">
                <a16:creationId xmlns:a16="http://schemas.microsoft.com/office/drawing/2014/main" id="{D5DAB5B7-5D79-3411-BDC7-6156655CA6BF}"/>
              </a:ext>
            </a:extLst>
          </p:cNvPr>
          <p:cNvSpPr txBox="1"/>
          <p:nvPr/>
        </p:nvSpPr>
        <p:spPr bwMode="auto">
          <a:xfrm>
            <a:off x="6197600" y="1600201"/>
            <a:ext cx="53848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2600" dirty="0"/>
              <a:t>As Trainee Early Years support worker</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dirty="0"/>
              <a:t>Isaac a 4 year old pre-operational stage (2-7 years)</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dirty="0"/>
              <a:t>He lives with his mother primary care giver</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dirty="0"/>
              <a:t>His mother experiencing post natal depression</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dirty="0"/>
              <a:t>Transitioning childcare arrangements</a:t>
            </a:r>
          </a:p>
        </p:txBody>
      </p:sp>
      <p:sp>
        <p:nvSpPr>
          <p:cNvPr id="2" name="Date Placeholder 1">
            <a:extLst>
              <a:ext uri="{FF2B5EF4-FFF2-40B4-BE49-F238E27FC236}">
                <a16:creationId xmlns:a16="http://schemas.microsoft.com/office/drawing/2014/main" id="{2B5253A8-3AEB-98FF-65F2-FA2E6C94E61F}"/>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EDB6C9C1-EE8D-4E81-8CC6-BB4A4C8E41AF}" type="datetime1">
              <a:rPr lang="en-GB" altLang="en-US" sz="900" kern="1200">
                <a:latin typeface="+mn-lt"/>
                <a:ea typeface="+mn-ea"/>
                <a:cs typeface="+mn-cs"/>
              </a:rPr>
              <a:pPr>
                <a:lnSpc>
                  <a:spcPct val="90000"/>
                </a:lnSpc>
                <a:spcAft>
                  <a:spcPts val="600"/>
                </a:spcAft>
                <a:defRPr/>
              </a:pPr>
              <a:t>11/07/2026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D8B7AB47-BE66-C5C1-7E78-78ED5C3125B1}"/>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C1261938-9E42-416F-8D59-4CC0B9739539}" type="slidenum">
              <a:rPr lang="en-GB" altLang="en-US" kern="1200">
                <a:latin typeface="Myriad Pro"/>
                <a:ea typeface="+mn-ea"/>
                <a:cs typeface="+mn-cs"/>
              </a:rPr>
              <a:pPr>
                <a:spcAft>
                  <a:spcPts val="600"/>
                </a:spcAft>
                <a:defRPr/>
              </a:pPr>
              <a:t>2</a:t>
            </a:fld>
            <a:endParaRPr lang="en-GB" altLang="en-US" kern="1200">
              <a:latin typeface="Myriad Pro"/>
              <a:ea typeface="+mn-ea"/>
              <a:cs typeface="+mn-cs"/>
            </a:endParaRPr>
          </a:p>
        </p:txBody>
      </p:sp>
    </p:spTree>
    <p:extLst>
      <p:ext uri="{BB962C8B-B14F-4D97-AF65-F5344CB8AC3E}">
        <p14:creationId xmlns:p14="http://schemas.microsoft.com/office/powerpoint/2010/main" val="2439707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1D7656-148E-6B50-D714-2E797D007F9C}"/>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3B879AB2-B403-1221-D98D-2A05ED529DA6}"/>
              </a:ext>
            </a:extLst>
          </p:cNvPr>
          <p:cNvSpPr>
            <a:spLocks noGrp="1"/>
          </p:cNvSpPr>
          <p:nvPr>
            <p:ph type="sldNum" sz="quarter" idx="11"/>
          </p:nvPr>
        </p:nvSpPr>
        <p:spPr/>
        <p:txBody>
          <a:bodyPr/>
          <a:lstStyle/>
          <a:p>
            <a:pPr>
              <a:defRPr/>
            </a:pPr>
            <a:fld id="{C1261938-9E42-416F-8D59-4CC0B9739539}" type="slidenum">
              <a:rPr lang="en-GB" altLang="en-US" smtClean="0"/>
              <a:pPr>
                <a:defRPr/>
              </a:pPr>
              <a:t>3</a:t>
            </a:fld>
            <a:endParaRPr lang="en-GB" altLang="en-US"/>
          </a:p>
        </p:txBody>
      </p:sp>
      <p:sp>
        <p:nvSpPr>
          <p:cNvPr id="7" name="TextBox 6">
            <a:extLst>
              <a:ext uri="{FF2B5EF4-FFF2-40B4-BE49-F238E27FC236}">
                <a16:creationId xmlns:a16="http://schemas.microsoft.com/office/drawing/2014/main" id="{6D67C705-AC8D-CE7F-3888-2CB1B5B8A067}"/>
              </a:ext>
            </a:extLst>
          </p:cNvPr>
          <p:cNvSpPr txBox="1"/>
          <p:nvPr/>
        </p:nvSpPr>
        <p:spPr>
          <a:xfrm>
            <a:off x="982133" y="1193991"/>
            <a:ext cx="5089002" cy="3801041"/>
          </a:xfrm>
          <a:prstGeom prst="rect">
            <a:avLst/>
          </a:prstGeom>
          <a:noFill/>
        </p:spPr>
        <p:txBody>
          <a:bodyPr wrap="square" rtlCol="0">
            <a:spAutoFit/>
          </a:bodyPr>
          <a:lstStyle/>
          <a:p>
            <a:pPr eaLnBrk="0" fontAlgn="base" hangingPunct="0">
              <a:lnSpc>
                <a:spcPct val="150000"/>
              </a:lnSpc>
              <a:spcBef>
                <a:spcPct val="0"/>
              </a:spcBef>
              <a:spcAft>
                <a:spcPts val="600"/>
              </a:spcAft>
            </a:pPr>
            <a:endParaRPr lang="en-GB" dirty="0"/>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Delay in communication language</a:t>
            </a:r>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Limited engagement in learning activities</a:t>
            </a:r>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Difficult alongside with other peers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Limited social interactions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Disrupted childcare experiences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Delay in language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Reserved playing independently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 sleeping, “clingy”</a:t>
            </a:r>
          </a:p>
          <a:p>
            <a:pPr marL="285750" indent="-285750" eaLnBrk="0" fontAlgn="base" hangingPunct="0">
              <a:lnSpc>
                <a:spcPct val="150000"/>
              </a:lnSpc>
              <a:spcBef>
                <a:spcPct val="0"/>
              </a:spcBef>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EC0DFDD4-80BF-2C41-BE85-36D1176C06C9}"/>
              </a:ext>
            </a:extLst>
          </p:cNvPr>
          <p:cNvSpPr txBox="1"/>
          <p:nvPr/>
        </p:nvSpPr>
        <p:spPr>
          <a:xfrm>
            <a:off x="1242350" y="965724"/>
            <a:ext cx="2712720" cy="456535"/>
          </a:xfrm>
          <a:prstGeom prst="rect">
            <a:avLst/>
          </a:prstGeom>
          <a:noFill/>
        </p:spPr>
        <p:txBody>
          <a:bodyPr wrap="square">
            <a:spAutoFit/>
          </a:bodyPr>
          <a:lstStyle/>
          <a:p>
            <a:pPr eaLnBrk="0" fontAlgn="base" hangingPunct="0">
              <a:lnSpc>
                <a:spcPct val="150000"/>
              </a:lnSpc>
              <a:spcBef>
                <a:spcPct val="0"/>
              </a:spcBef>
              <a:spcAft>
                <a:spcPts val="600"/>
              </a:spcAft>
            </a:pPr>
            <a:r>
              <a:rPr lang="en-US" sz="1800" b="1" dirty="0">
                <a:latin typeface="Arial" panose="020B0604020202020204" pitchFamily="34" charset="0"/>
                <a:ea typeface="+mj-ea"/>
                <a:cs typeface="Arial" panose="020B0604020202020204" pitchFamily="34" charset="0"/>
              </a:rPr>
              <a:t>Isaac’s Case</a:t>
            </a:r>
          </a:p>
        </p:txBody>
      </p:sp>
    </p:spTree>
    <p:extLst>
      <p:ext uri="{BB962C8B-B14F-4D97-AF65-F5344CB8AC3E}">
        <p14:creationId xmlns:p14="http://schemas.microsoft.com/office/powerpoint/2010/main" val="1527966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5CDC223-617D-A581-AB0B-3C6A55A0A30B}"/>
              </a:ext>
            </a:extLst>
          </p:cNvPr>
          <p:cNvSpPr>
            <a:spLocks noGrp="1"/>
          </p:cNvSpPr>
          <p:nvPr>
            <p:ph type="title"/>
          </p:nvPr>
        </p:nvSpPr>
        <p:spPr>
          <a:xfrm>
            <a:off x="925975" y="274638"/>
            <a:ext cx="6134241" cy="1251732"/>
          </a:xfrm>
        </p:spPr>
        <p:txBody>
          <a:bodyPr/>
          <a:lstStyle/>
          <a:p>
            <a:r>
              <a:rPr lang="en-US" sz="3600" dirty="0">
                <a:latin typeface="Arial" panose="020B0604020202020204" pitchFamily="34" charset="0"/>
                <a:cs typeface="Arial" panose="020B0604020202020204" pitchFamily="34" charset="0"/>
              </a:rPr>
              <a:t>Piaget’s Cognitive Development Theory</a:t>
            </a:r>
          </a:p>
        </p:txBody>
      </p:sp>
      <p:sp>
        <p:nvSpPr>
          <p:cNvPr id="4" name="TextBox 3">
            <a:extLst>
              <a:ext uri="{FF2B5EF4-FFF2-40B4-BE49-F238E27FC236}">
                <a16:creationId xmlns:a16="http://schemas.microsoft.com/office/drawing/2014/main" id="{F0D2E73E-384A-ABE2-B84D-70160232840C}"/>
              </a:ext>
            </a:extLst>
          </p:cNvPr>
          <p:cNvSpPr txBox="1"/>
          <p:nvPr/>
        </p:nvSpPr>
        <p:spPr bwMode="auto">
          <a:xfrm>
            <a:off x="537633" y="1806490"/>
            <a:ext cx="5558367" cy="4776872"/>
          </a:xfrm>
          <a:prstGeom prst="rect">
            <a:avLst/>
          </a:prstGeom>
          <a:noFill/>
          <a:ln>
            <a:noFill/>
          </a:ln>
        </p:spPr>
        <p:txBody>
          <a:bodyPr vert="horz" wrap="square" lIns="91440" tIns="45720" rIns="91440" bIns="45720" numCol="1" rtlCol="0" anchor="t" anchorCtr="0" compatLnSpc="1">
            <a:prstTxWarp prst="textNoShape">
              <a:avLst/>
            </a:prstTxWarp>
            <a:normAutofit fontScale="40000" lnSpcReduction="20000"/>
          </a:bodyPr>
          <a:lstStyle/>
          <a:p>
            <a:pPr eaLnBrk="0" fontAlgn="base" hangingPunct="0">
              <a:lnSpc>
                <a:spcPct val="90000"/>
              </a:lnSpc>
              <a:spcBef>
                <a:spcPct val="20000"/>
              </a:spcBef>
              <a:spcAft>
                <a:spcPct val="0"/>
              </a:spcAft>
            </a:pPr>
            <a:endParaRPr lang="en-US" sz="1500" b="1" dirty="0"/>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Learning through play</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Discovery</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Exploration</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Hands- on experiences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eaLnBrk="0" fontAlgn="base" hangingPunct="0">
              <a:lnSpc>
                <a:spcPct val="170000"/>
              </a:lnSpc>
              <a:spcBef>
                <a:spcPct val="20000"/>
              </a:spcBef>
              <a:spcAft>
                <a:spcPct val="0"/>
              </a:spcAft>
            </a:pPr>
            <a:r>
              <a:rPr lang="en-US" sz="3600" dirty="0">
                <a:latin typeface="Arial" panose="020B0604020202020204" pitchFamily="34" charset="0"/>
                <a:cs typeface="Arial" panose="020B0604020202020204" pitchFamily="34" charset="0"/>
              </a:rPr>
              <a:t>Piaget believed that children are active learners who construct their own knowledge by interacting with their environment. His theory focuses on how the child thinking develops as he grows. Through the processes of four stages. Sensorimotor stage(birth-2 years), Pre-operational stage(2-7 years), Concrete operational stage (7-11 years) and Formal operational stage (11 years and above).</a:t>
            </a:r>
          </a:p>
          <a:p>
            <a:pPr eaLnBrk="0" fontAlgn="base" hangingPunct="0">
              <a:lnSpc>
                <a:spcPct val="90000"/>
              </a:lnSpc>
              <a:spcBef>
                <a:spcPct val="20000"/>
              </a:spcBef>
              <a:spcAft>
                <a:spcPct val="0"/>
              </a:spcAft>
            </a:pPr>
            <a:r>
              <a:rPr lang="en-US" sz="4000" dirty="0">
                <a:latin typeface="Arial" panose="020B0604020202020204" pitchFamily="34" charset="0"/>
                <a:cs typeface="Arial" panose="020B0604020202020204" pitchFamily="34" charset="0"/>
              </a:rPr>
              <a:t>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dirty="0"/>
              <a:t>                                                                                                                                                 </a:t>
            </a:r>
          </a:p>
        </p:txBody>
      </p:sp>
      <p:sp>
        <p:nvSpPr>
          <p:cNvPr id="2" name="Date Placeholder 1">
            <a:extLst>
              <a:ext uri="{FF2B5EF4-FFF2-40B4-BE49-F238E27FC236}">
                <a16:creationId xmlns:a16="http://schemas.microsoft.com/office/drawing/2014/main" id="{5CA3EE6C-71E9-8EF4-222A-EFCD27A8D172}"/>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EDB6C9C1-EE8D-4E81-8CC6-BB4A4C8E41AF}" type="datetime1">
              <a:rPr lang="en-GB" altLang="en-US" sz="900" kern="1200">
                <a:latin typeface="+mn-lt"/>
                <a:ea typeface="+mn-ea"/>
                <a:cs typeface="+mn-cs"/>
              </a:rPr>
              <a:pPr>
                <a:lnSpc>
                  <a:spcPct val="90000"/>
                </a:lnSpc>
                <a:spcAft>
                  <a:spcPts val="600"/>
                </a:spcAft>
                <a:defRPr/>
              </a:pPr>
              <a:t>11/07/2026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61234C07-7516-92A4-2748-AC8B61283A64}"/>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C1261938-9E42-416F-8D59-4CC0B9739539}" type="slidenum">
              <a:rPr lang="en-GB" altLang="en-US" kern="1200">
                <a:latin typeface="Myriad Pro"/>
                <a:ea typeface="+mn-ea"/>
                <a:cs typeface="+mn-cs"/>
              </a:rPr>
              <a:pPr>
                <a:spcAft>
                  <a:spcPts val="600"/>
                </a:spcAft>
                <a:defRPr/>
              </a:pPr>
              <a:t>4</a:t>
            </a:fld>
            <a:endParaRPr lang="en-GB" altLang="en-US" kern="1200">
              <a:latin typeface="Myriad Pro"/>
              <a:ea typeface="+mn-ea"/>
              <a:cs typeface="+mn-cs"/>
            </a:endParaRPr>
          </a:p>
        </p:txBody>
      </p:sp>
      <p:pic>
        <p:nvPicPr>
          <p:cNvPr id="10" name="Picture 9">
            <a:extLst>
              <a:ext uri="{FF2B5EF4-FFF2-40B4-BE49-F238E27FC236}">
                <a16:creationId xmlns:a16="http://schemas.microsoft.com/office/drawing/2014/main" id="{88D267EF-AE7A-87E1-C0F7-11F3752AA489}"/>
              </a:ext>
            </a:extLst>
          </p:cNvPr>
          <p:cNvPicPr>
            <a:picLocks noChangeAspect="1"/>
          </p:cNvPicPr>
          <p:nvPr/>
        </p:nvPicPr>
        <p:blipFill>
          <a:blip r:embed="rId2"/>
          <a:stretch>
            <a:fillRect/>
          </a:stretch>
        </p:blipFill>
        <p:spPr>
          <a:xfrm>
            <a:off x="6484342" y="0"/>
            <a:ext cx="5707658" cy="5764192"/>
          </a:xfrm>
          <a:prstGeom prst="rect">
            <a:avLst/>
          </a:prstGeom>
        </p:spPr>
      </p:pic>
      <p:sp>
        <p:nvSpPr>
          <p:cNvPr id="11" name="TextBox 10">
            <a:extLst>
              <a:ext uri="{FF2B5EF4-FFF2-40B4-BE49-F238E27FC236}">
                <a16:creationId xmlns:a16="http://schemas.microsoft.com/office/drawing/2014/main" id="{FE76CDB2-183D-51F5-C601-1C47857A288D}"/>
              </a:ext>
            </a:extLst>
          </p:cNvPr>
          <p:cNvSpPr txBox="1"/>
          <p:nvPr/>
        </p:nvSpPr>
        <p:spPr>
          <a:xfrm>
            <a:off x="537633" y="1437158"/>
            <a:ext cx="14961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Concept:</a:t>
            </a:r>
          </a:p>
        </p:txBody>
      </p:sp>
      <p:sp>
        <p:nvSpPr>
          <p:cNvPr id="14" name="TextBox 13">
            <a:extLst>
              <a:ext uri="{FF2B5EF4-FFF2-40B4-BE49-F238E27FC236}">
                <a16:creationId xmlns:a16="http://schemas.microsoft.com/office/drawing/2014/main" id="{5688B1FB-B3EE-025C-F17E-933AB8CA863F}"/>
              </a:ext>
            </a:extLst>
          </p:cNvPr>
          <p:cNvSpPr txBox="1"/>
          <p:nvPr/>
        </p:nvSpPr>
        <p:spPr>
          <a:xfrm>
            <a:off x="10231120" y="5217145"/>
            <a:ext cx="2702560" cy="369332"/>
          </a:xfrm>
          <a:prstGeom prst="rect">
            <a:avLst/>
          </a:prstGeom>
          <a:noFill/>
        </p:spPr>
        <p:txBody>
          <a:bodyPr wrap="square" rtlCol="0">
            <a:spAutoFit/>
          </a:bodyPr>
          <a:lstStyle/>
          <a:p>
            <a:r>
              <a:rPr lang="en-GB" dirty="0"/>
              <a:t>(Piaget, 1952).</a:t>
            </a:r>
          </a:p>
        </p:txBody>
      </p:sp>
      <p:sp>
        <p:nvSpPr>
          <p:cNvPr id="16" name="TextBox 15">
            <a:extLst>
              <a:ext uri="{FF2B5EF4-FFF2-40B4-BE49-F238E27FC236}">
                <a16:creationId xmlns:a16="http://schemas.microsoft.com/office/drawing/2014/main" id="{262A091E-3710-82AD-86C1-8D757CD4A976}"/>
              </a:ext>
            </a:extLst>
          </p:cNvPr>
          <p:cNvSpPr txBox="1"/>
          <p:nvPr/>
        </p:nvSpPr>
        <p:spPr>
          <a:xfrm>
            <a:off x="8402320" y="4421871"/>
            <a:ext cx="3181773" cy="246221"/>
          </a:xfrm>
          <a:prstGeom prst="rect">
            <a:avLst/>
          </a:prstGeom>
          <a:noFill/>
        </p:spPr>
        <p:txBody>
          <a:bodyPr wrap="square" rtlCol="0">
            <a:spAutoFit/>
          </a:bodyPr>
          <a:lstStyle/>
          <a:p>
            <a:r>
              <a:rPr lang="en-GB" sz="1000" dirty="0"/>
              <a:t>Little acorns Nursery school(2023).</a:t>
            </a:r>
          </a:p>
        </p:txBody>
      </p:sp>
    </p:spTree>
    <p:extLst>
      <p:ext uri="{BB962C8B-B14F-4D97-AF65-F5344CB8AC3E}">
        <p14:creationId xmlns:p14="http://schemas.microsoft.com/office/powerpoint/2010/main" val="3472824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56B399-9AA7-8D9E-9D8D-96E685C3BE35}"/>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3A825B89-430B-3899-8248-53BD50C9A13E}"/>
              </a:ext>
            </a:extLst>
          </p:cNvPr>
          <p:cNvSpPr>
            <a:spLocks noGrp="1"/>
          </p:cNvSpPr>
          <p:nvPr>
            <p:ph type="sldNum" sz="quarter" idx="11"/>
          </p:nvPr>
        </p:nvSpPr>
        <p:spPr/>
        <p:txBody>
          <a:bodyPr/>
          <a:lstStyle/>
          <a:p>
            <a:pPr>
              <a:defRPr/>
            </a:pPr>
            <a:fld id="{C1261938-9E42-416F-8D59-4CC0B9739539}"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9EA9263A-21BC-F6A0-DE41-7B7BDA9B04F9}"/>
              </a:ext>
            </a:extLst>
          </p:cNvPr>
          <p:cNvSpPr txBox="1"/>
          <p:nvPr/>
        </p:nvSpPr>
        <p:spPr>
          <a:xfrm>
            <a:off x="670099" y="1111169"/>
            <a:ext cx="7146671" cy="3365024"/>
          </a:xfrm>
          <a:prstGeom prst="rect">
            <a:avLst/>
          </a:prstGeom>
          <a:noFill/>
        </p:spPr>
        <p:txBody>
          <a:bodyPr wrap="square" rtlCol="0">
            <a:spAutoFit/>
          </a:bodyPr>
          <a:lstStyle/>
          <a:p>
            <a:pPr algn="ctr"/>
            <a:r>
              <a:rPr lang="en-GB" b="1" dirty="0"/>
              <a:t>Applying Piaget’s Cognitive Development Theory </a:t>
            </a:r>
            <a:r>
              <a:rPr lang="en-GB" dirty="0"/>
              <a:t>    </a:t>
            </a:r>
          </a:p>
          <a:p>
            <a:pPr algn="ctr"/>
            <a:r>
              <a:rPr lang="en-GB" dirty="0"/>
              <a:t>Isaac’s Development and well being</a:t>
            </a:r>
          </a:p>
          <a:p>
            <a:pPr algn="ctr"/>
            <a:endParaRPr lang="en-GB" dirty="0"/>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Disrupted childcare arrangements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confidence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Difficulty adapting new environment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Delayed in language development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Difficulty forming relationship with peers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social interaction</a:t>
            </a:r>
          </a:p>
        </p:txBody>
      </p:sp>
      <p:pic>
        <p:nvPicPr>
          <p:cNvPr id="8" name="Picture 7">
            <a:extLst>
              <a:ext uri="{FF2B5EF4-FFF2-40B4-BE49-F238E27FC236}">
                <a16:creationId xmlns:a16="http://schemas.microsoft.com/office/drawing/2014/main" id="{3B5D49D9-9F2D-B5F6-89E2-638058D280D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6770" y="751993"/>
            <a:ext cx="3705131" cy="4057650"/>
          </a:xfrm>
          <a:prstGeom prst="rect">
            <a:avLst/>
          </a:prstGeom>
        </p:spPr>
      </p:pic>
    </p:spTree>
    <p:extLst>
      <p:ext uri="{BB962C8B-B14F-4D97-AF65-F5344CB8AC3E}">
        <p14:creationId xmlns:p14="http://schemas.microsoft.com/office/powerpoint/2010/main" val="3824524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9CB9B4-2446-34B4-E353-4E2A81CE6183}"/>
              </a:ext>
            </a:extLst>
          </p:cNvPr>
          <p:cNvSpPr>
            <a:spLocks noGrp="1"/>
          </p:cNvSpPr>
          <p:nvPr>
            <p:ph type="dt" sz="half" idx="10"/>
          </p:nvPr>
        </p:nvSpPr>
        <p:spPr/>
        <p:txBody>
          <a:bodyPr/>
          <a:lstStyle/>
          <a:p>
            <a:pPr>
              <a:defRPr/>
            </a:pPr>
            <a:fld id="{EDB6C9C1-EE8D-4E81-8CC6-BB4A4C8E41AF}" type="datetime1">
              <a:rPr lang="en-GB" altLang="en-US" smtClean="0"/>
              <a:pPr>
                <a:defRPr/>
              </a:pPr>
              <a:t>08/07/2026</a:t>
            </a:fld>
            <a:endParaRPr lang="en-GB" altLang="en-US" dirty="0"/>
          </a:p>
        </p:txBody>
      </p:sp>
      <p:sp>
        <p:nvSpPr>
          <p:cNvPr id="3" name="Slide Number Placeholder 2">
            <a:extLst>
              <a:ext uri="{FF2B5EF4-FFF2-40B4-BE49-F238E27FC236}">
                <a16:creationId xmlns:a16="http://schemas.microsoft.com/office/drawing/2014/main" id="{2E9AB6A8-626E-9D4C-865E-CC0BC81E96AD}"/>
              </a:ext>
            </a:extLst>
          </p:cNvPr>
          <p:cNvSpPr>
            <a:spLocks noGrp="1"/>
          </p:cNvSpPr>
          <p:nvPr>
            <p:ph type="sldNum" sz="quarter" idx="11"/>
          </p:nvPr>
        </p:nvSpPr>
        <p:spPr/>
        <p:txBody>
          <a:bodyPr/>
          <a:lstStyle/>
          <a:p>
            <a:pPr>
              <a:defRPr/>
            </a:pPr>
            <a:fld id="{C1261938-9E42-416F-8D59-4CC0B9739539}" type="slidenum">
              <a:rPr lang="en-GB" altLang="en-US" smtClean="0"/>
              <a:pPr>
                <a:defRPr/>
              </a:pPr>
              <a:t>6</a:t>
            </a:fld>
            <a:endParaRPr lang="en-GB" altLang="en-US"/>
          </a:p>
        </p:txBody>
      </p:sp>
      <p:sp>
        <p:nvSpPr>
          <p:cNvPr id="4" name="TextBox 3">
            <a:extLst>
              <a:ext uri="{FF2B5EF4-FFF2-40B4-BE49-F238E27FC236}">
                <a16:creationId xmlns:a16="http://schemas.microsoft.com/office/drawing/2014/main" id="{83EEE7BC-392D-9180-CDFD-26C314E2739C}"/>
              </a:ext>
            </a:extLst>
          </p:cNvPr>
          <p:cNvSpPr txBox="1"/>
          <p:nvPr/>
        </p:nvSpPr>
        <p:spPr>
          <a:xfrm flipH="1">
            <a:off x="538479" y="299084"/>
            <a:ext cx="11582400" cy="8540800"/>
          </a:xfrm>
          <a:prstGeom prst="rect">
            <a:avLst/>
          </a:prstGeom>
          <a:noFill/>
        </p:spPr>
        <p:txBody>
          <a:bodyPr wrap="square" rtlCol="0">
            <a:spAutoFit/>
          </a:bodyPr>
          <a:lstStyle/>
          <a:p>
            <a:r>
              <a:rPr lang="en-GB" b="1" dirty="0"/>
              <a:t>Environmental Factors( Nurture)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Secure and responsive interactions with carers, parents and key persons.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 develop confidence, emotional security positive and emotional outcomes.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Develop social  through interactions with adults and peers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Play experiences, develop language and understanding the world and communication.</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Transition to Isaac:</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Involve adjusting from home to nursery.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These changes cause anxiety and affect emotional wellbeing.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To support Isaac by building positive relationship, trust  to make him secure and confident.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Positive transition experience can encourage his growth and development.</a:t>
            </a:r>
          </a:p>
          <a:p>
            <a:pPr>
              <a:lnSpc>
                <a:spcPct val="150000"/>
              </a:lnSpc>
            </a:pP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									  (NHS, 2025) (DFE, 2023).</a:t>
            </a:r>
          </a:p>
          <a:p>
            <a:pPr>
              <a:lnSpc>
                <a:spcPct val="150000"/>
              </a:lnSpc>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 </a:t>
            </a:r>
          </a:p>
        </p:txBody>
      </p:sp>
    </p:spTree>
    <p:extLst>
      <p:ext uri="{BB962C8B-B14F-4D97-AF65-F5344CB8AC3E}">
        <p14:creationId xmlns:p14="http://schemas.microsoft.com/office/powerpoint/2010/main" val="4288745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6385F9-DD14-032C-C0FF-B8BF51C5DC54}"/>
              </a:ext>
            </a:extLst>
          </p:cNvPr>
          <p:cNvSpPr>
            <a:spLocks noGrp="1"/>
          </p:cNvSpPr>
          <p:nvPr>
            <p:ph type="dt" sz="half" idx="10"/>
          </p:nvPr>
        </p:nvSpPr>
        <p:spPr/>
        <p:txBody>
          <a:bodyPr/>
          <a:lstStyle/>
          <a:p>
            <a:pPr>
              <a:defRPr/>
            </a:pPr>
            <a:fld id="{EDB6C9C1-EE8D-4E81-8CC6-BB4A4C8E41AF}" type="datetime1">
              <a:rPr lang="en-GB" altLang="en-US" smtClean="0"/>
              <a:pPr>
                <a:defRPr/>
              </a:pPr>
              <a:t>07/07/2026</a:t>
            </a:fld>
            <a:endParaRPr lang="en-GB" altLang="en-US" dirty="0"/>
          </a:p>
        </p:txBody>
      </p:sp>
      <p:sp>
        <p:nvSpPr>
          <p:cNvPr id="3" name="Slide Number Placeholder 2">
            <a:extLst>
              <a:ext uri="{FF2B5EF4-FFF2-40B4-BE49-F238E27FC236}">
                <a16:creationId xmlns:a16="http://schemas.microsoft.com/office/drawing/2014/main" id="{FED16A44-AB7A-7957-0BC5-7E1175C3A571}"/>
              </a:ext>
            </a:extLst>
          </p:cNvPr>
          <p:cNvSpPr>
            <a:spLocks noGrp="1"/>
          </p:cNvSpPr>
          <p:nvPr>
            <p:ph type="sldNum" sz="quarter" idx="11"/>
          </p:nvPr>
        </p:nvSpPr>
        <p:spPr/>
        <p:txBody>
          <a:bodyPr/>
          <a:lstStyle/>
          <a:p>
            <a:pPr>
              <a:defRPr/>
            </a:pPr>
            <a:fld id="{C1261938-9E42-416F-8D59-4CC0B9739539}" type="slidenum">
              <a:rPr lang="en-GB" altLang="en-US" smtClean="0"/>
              <a:pPr>
                <a:defRPr/>
              </a:pPr>
              <a:t>7</a:t>
            </a:fld>
            <a:endParaRPr lang="en-GB" altLang="en-US"/>
          </a:p>
        </p:txBody>
      </p:sp>
      <p:sp>
        <p:nvSpPr>
          <p:cNvPr id="4" name="TextBox 3">
            <a:extLst>
              <a:ext uri="{FF2B5EF4-FFF2-40B4-BE49-F238E27FC236}">
                <a16:creationId xmlns:a16="http://schemas.microsoft.com/office/drawing/2014/main" id="{BD15B3A8-25A3-607F-1BAF-2C198B38384A}"/>
              </a:ext>
            </a:extLst>
          </p:cNvPr>
          <p:cNvSpPr txBox="1"/>
          <p:nvPr/>
        </p:nvSpPr>
        <p:spPr>
          <a:xfrm>
            <a:off x="1192192" y="365760"/>
            <a:ext cx="10268288" cy="5026697"/>
          </a:xfrm>
          <a:prstGeom prst="rect">
            <a:avLst/>
          </a:prstGeom>
          <a:noFill/>
        </p:spPr>
        <p:txBody>
          <a:bodyPr wrap="square" rtlCol="0">
            <a:spAutoFit/>
          </a:bodyPr>
          <a:lstStyle/>
          <a:p>
            <a:pPr>
              <a:lnSpc>
                <a:spcPct val="150000"/>
              </a:lnSpc>
            </a:pPr>
            <a:r>
              <a:rPr lang="en-GB" b="1" dirty="0"/>
              <a:t>Biological factors (nature)</a:t>
            </a:r>
            <a:endParaRPr lang="en-GB"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Temperament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Speech delay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Early brain development</a:t>
            </a:r>
          </a:p>
          <a:p>
            <a:pPr>
              <a:lnSpc>
                <a:spcPct val="150000"/>
              </a:lnSpc>
            </a:pPr>
            <a:r>
              <a:rPr lang="en-GB" b="1" dirty="0">
                <a:latin typeface="Arial" panose="020B0604020202020204" pitchFamily="34" charset="0"/>
                <a:cs typeface="Arial" panose="020B0604020202020204" pitchFamily="34" charset="0"/>
              </a:rPr>
              <a:t>Environmental Factors (Nurture)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Transitioning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Quality of caregiving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Attachment</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Every child is unique and develops at their own pace. By secure, building confidence and positive environment helps children achieve a positive Physical, social and emotional Development. (DFE, </a:t>
            </a:r>
            <a:r>
              <a:rPr lang="en-GB" dirty="0"/>
              <a:t>2025).</a:t>
            </a:r>
          </a:p>
        </p:txBody>
      </p:sp>
    </p:spTree>
    <p:extLst>
      <p:ext uri="{BB962C8B-B14F-4D97-AF65-F5344CB8AC3E}">
        <p14:creationId xmlns:p14="http://schemas.microsoft.com/office/powerpoint/2010/main" val="1984058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FB679C-3E63-D51D-407F-842D9D729595}"/>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6FC9FEB8-33A8-E9E4-0386-065AFA63A7DD}"/>
              </a:ext>
            </a:extLst>
          </p:cNvPr>
          <p:cNvSpPr>
            <a:spLocks noGrp="1"/>
          </p:cNvSpPr>
          <p:nvPr>
            <p:ph type="sldNum" sz="quarter" idx="11"/>
          </p:nvPr>
        </p:nvSpPr>
        <p:spPr/>
        <p:txBody>
          <a:bodyPr/>
          <a:lstStyle/>
          <a:p>
            <a:pPr>
              <a:defRPr/>
            </a:pPr>
            <a:fld id="{C1261938-9E42-416F-8D59-4CC0B9739539}" type="slidenum">
              <a:rPr lang="en-GB" altLang="en-US" smtClean="0"/>
              <a:pPr>
                <a:defRPr/>
              </a:pPr>
              <a:t>8</a:t>
            </a:fld>
            <a:endParaRPr lang="en-GB" altLang="en-US"/>
          </a:p>
        </p:txBody>
      </p:sp>
      <p:sp>
        <p:nvSpPr>
          <p:cNvPr id="4" name="TextBox 3">
            <a:extLst>
              <a:ext uri="{FF2B5EF4-FFF2-40B4-BE49-F238E27FC236}">
                <a16:creationId xmlns:a16="http://schemas.microsoft.com/office/drawing/2014/main" id="{85094DE1-A55F-2D43-D272-85B37E98B85B}"/>
              </a:ext>
            </a:extLst>
          </p:cNvPr>
          <p:cNvSpPr txBox="1"/>
          <p:nvPr/>
        </p:nvSpPr>
        <p:spPr>
          <a:xfrm>
            <a:off x="1234633" y="925973"/>
            <a:ext cx="9722733" cy="4524315"/>
          </a:xfrm>
          <a:prstGeom prst="rect">
            <a:avLst/>
          </a:prstGeom>
          <a:noFill/>
        </p:spPr>
        <p:txBody>
          <a:bodyPr wrap="square" rtlCol="0">
            <a:spAutoFit/>
          </a:bodyPr>
          <a:lstStyle/>
          <a:p>
            <a:r>
              <a:rPr lang="en-GB" b="1" dirty="0"/>
              <a:t>Strengths of Piaget’s Cognitive Development Theory</a:t>
            </a:r>
            <a:r>
              <a:rPr lang="en-GB" dirty="0"/>
              <a: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Active learner</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Children develop their understanding through play, exploration.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Children develop their thinking and understanding through stages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1" dirty="0"/>
              <a:t>Weaknesses: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attention on social and cultural activities.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Underestimate children’s learning abilities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in adaptability, children do not always progress through them in the same way.</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t>                                                                                         		(Piaget, 1952).</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81613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9B1DD3-81E7-AC3F-043B-6615BCE8377B}"/>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8FF2F3E4-1678-27CD-5E58-5DF19B3B5357}"/>
              </a:ext>
            </a:extLst>
          </p:cNvPr>
          <p:cNvSpPr>
            <a:spLocks noGrp="1"/>
          </p:cNvSpPr>
          <p:nvPr>
            <p:ph type="sldNum" sz="quarter" idx="11"/>
          </p:nvPr>
        </p:nvSpPr>
        <p:spPr/>
        <p:txBody>
          <a:bodyPr/>
          <a:lstStyle/>
          <a:p>
            <a:pPr>
              <a:defRPr/>
            </a:pPr>
            <a:fld id="{C1261938-9E42-416F-8D59-4CC0B9739539}"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F56B1A46-57CA-E975-994D-C877B50B7607}"/>
              </a:ext>
            </a:extLst>
          </p:cNvPr>
          <p:cNvSpPr txBox="1"/>
          <p:nvPr/>
        </p:nvSpPr>
        <p:spPr>
          <a:xfrm>
            <a:off x="4282830" y="972274"/>
            <a:ext cx="362634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4DC8D24F-08B0-EDE9-3C69-6ADBAEAC45FF}"/>
              </a:ext>
            </a:extLst>
          </p:cNvPr>
          <p:cNvSpPr txBox="1"/>
          <p:nvPr/>
        </p:nvSpPr>
        <p:spPr>
          <a:xfrm>
            <a:off x="2152891" y="1776969"/>
            <a:ext cx="7326775" cy="2862322"/>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Piaget’s Cognitive Development Theory is a fundamental framework for explaining how children develop, structure and learning through play. The Theory demonstrates that cognitive growth occurs through four progressive stages. In the case of Isaac, understanding his developmental stage helps identify appropriate learning that support his cognitive needs by providing secure relationship, positive  interactions, effective scaffolding and an enabling positive learning environment. However, considering both nature and nurture, practitioner can help Isaac to overcome challenges, support his positive learning.</a:t>
            </a:r>
          </a:p>
        </p:txBody>
      </p:sp>
    </p:spTree>
    <p:extLst>
      <p:ext uri="{BB962C8B-B14F-4D97-AF65-F5344CB8AC3E}">
        <p14:creationId xmlns:p14="http://schemas.microsoft.com/office/powerpoint/2010/main" val="1960720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CCE7F7-C33F-F8F6-A308-C75579AAB338}"/>
              </a:ext>
            </a:extLst>
          </p:cNvPr>
          <p:cNvSpPr>
            <a:spLocks noGrp="1"/>
          </p:cNvSpPr>
          <p:nvPr>
            <p:ph type="dt" sz="half" idx="10"/>
          </p:nvPr>
        </p:nvSpPr>
        <p:spPr/>
        <p:txBody>
          <a:bodyPr/>
          <a:lstStyle/>
          <a:p>
            <a:pPr>
              <a:defRPr/>
            </a:pPr>
            <a:fld id="{EDB6C9C1-EE8D-4E81-8CC6-BB4A4C8E41AF}" type="datetime1">
              <a:rPr lang="en-GB" altLang="en-US" smtClean="0"/>
              <a:pPr>
                <a:defRPr/>
              </a:pPr>
              <a:t>07/07/2026</a:t>
            </a:fld>
            <a:endParaRPr lang="en-GB" altLang="en-US" dirty="0"/>
          </a:p>
        </p:txBody>
      </p:sp>
      <p:sp>
        <p:nvSpPr>
          <p:cNvPr id="3" name="Slide Number Placeholder 2">
            <a:extLst>
              <a:ext uri="{FF2B5EF4-FFF2-40B4-BE49-F238E27FC236}">
                <a16:creationId xmlns:a16="http://schemas.microsoft.com/office/drawing/2014/main" id="{C60E58FD-8F6F-774B-8B1E-1D4DB5B1FDF6}"/>
              </a:ext>
            </a:extLst>
          </p:cNvPr>
          <p:cNvSpPr>
            <a:spLocks noGrp="1"/>
          </p:cNvSpPr>
          <p:nvPr>
            <p:ph type="sldNum" sz="quarter" idx="11"/>
          </p:nvPr>
        </p:nvSpPr>
        <p:spPr/>
        <p:txBody>
          <a:bodyPr/>
          <a:lstStyle/>
          <a:p>
            <a:pPr>
              <a:defRPr/>
            </a:pPr>
            <a:fld id="{C1261938-9E42-416F-8D59-4CC0B9739539}" type="slidenum">
              <a:rPr lang="en-GB" altLang="en-US" smtClean="0"/>
              <a:pPr>
                <a:defRPr/>
              </a:pPr>
              <a:t>10</a:t>
            </a:fld>
            <a:endParaRPr lang="en-GB" altLang="en-US"/>
          </a:p>
        </p:txBody>
      </p:sp>
      <p:sp>
        <p:nvSpPr>
          <p:cNvPr id="4" name="TextBox 3">
            <a:extLst>
              <a:ext uri="{FF2B5EF4-FFF2-40B4-BE49-F238E27FC236}">
                <a16:creationId xmlns:a16="http://schemas.microsoft.com/office/drawing/2014/main" id="{965F6179-181C-A0F1-FFC8-10C3DC6EB334}"/>
              </a:ext>
            </a:extLst>
          </p:cNvPr>
          <p:cNvSpPr txBox="1"/>
          <p:nvPr/>
        </p:nvSpPr>
        <p:spPr>
          <a:xfrm>
            <a:off x="470949" y="458379"/>
            <a:ext cx="10964838" cy="461665"/>
          </a:xfrm>
          <a:prstGeom prst="rect">
            <a:avLst/>
          </a:prstGeom>
          <a:noFill/>
        </p:spPr>
        <p:txBody>
          <a:bodyPr wrap="square" rtlCol="0">
            <a:spAutoFit/>
          </a:bodyPr>
          <a:lstStyle/>
          <a:p>
            <a:r>
              <a:rPr lang="en-GB" sz="2400" dirty="0"/>
              <a:t>Reference List</a:t>
            </a:r>
          </a:p>
        </p:txBody>
      </p:sp>
      <p:sp>
        <p:nvSpPr>
          <p:cNvPr id="5" name="TextBox 4">
            <a:extLst>
              <a:ext uri="{FF2B5EF4-FFF2-40B4-BE49-F238E27FC236}">
                <a16:creationId xmlns:a16="http://schemas.microsoft.com/office/drawing/2014/main" id="{2F387B84-267D-A075-6B8C-C1987A188B2F}"/>
              </a:ext>
            </a:extLst>
          </p:cNvPr>
          <p:cNvSpPr txBox="1"/>
          <p:nvPr/>
        </p:nvSpPr>
        <p:spPr>
          <a:xfrm>
            <a:off x="636608" y="920045"/>
            <a:ext cx="11154377" cy="1200329"/>
          </a:xfrm>
          <a:prstGeom prst="rect">
            <a:avLst/>
          </a:prstGeom>
          <a:noFill/>
        </p:spPr>
        <p:txBody>
          <a:bodyPr wrap="square" rtlCol="0">
            <a:spAutoFit/>
          </a:bodyPr>
          <a:lstStyle/>
          <a:p>
            <a:r>
              <a:rPr lang="en-GB" dirty="0"/>
              <a:t>Image: </a:t>
            </a:r>
            <a:r>
              <a:rPr lang="en-GB" dirty="0">
                <a:hlinkClick r:id="rId2"/>
              </a:rPr>
              <a:t>https://assets.com/magazine-attachments/s3fs-public/stles/twitter_image_card_large/public/2026-06/free-children-early-jpg?itok=9y3uwaSd</a:t>
            </a:r>
            <a:endParaRPr lang="en-GB" dirty="0"/>
          </a:p>
          <a:p>
            <a:endParaRPr lang="en-GB" dirty="0"/>
          </a:p>
          <a:p>
            <a:r>
              <a:rPr lang="en-GB" dirty="0"/>
              <a:t>Piaget, J (1952) </a:t>
            </a:r>
            <a:r>
              <a:rPr lang="en-GB" i="1" dirty="0"/>
              <a:t>The origins of  Intelligence in Children. </a:t>
            </a:r>
            <a:r>
              <a:rPr lang="en-GB" dirty="0"/>
              <a:t>New York: International Universities Press.</a:t>
            </a:r>
          </a:p>
        </p:txBody>
      </p:sp>
      <p:sp>
        <p:nvSpPr>
          <p:cNvPr id="7" name="TextBox 6">
            <a:extLst>
              <a:ext uri="{FF2B5EF4-FFF2-40B4-BE49-F238E27FC236}">
                <a16:creationId xmlns:a16="http://schemas.microsoft.com/office/drawing/2014/main" id="{90F26D9B-760C-82F6-6BA0-CE452786CE69}"/>
              </a:ext>
            </a:extLst>
          </p:cNvPr>
          <p:cNvSpPr txBox="1"/>
          <p:nvPr/>
        </p:nvSpPr>
        <p:spPr>
          <a:xfrm flipH="1">
            <a:off x="636607" y="2037145"/>
            <a:ext cx="11375914" cy="3139321"/>
          </a:xfrm>
          <a:prstGeom prst="rect">
            <a:avLst/>
          </a:prstGeom>
          <a:noFill/>
        </p:spPr>
        <p:txBody>
          <a:bodyPr wrap="square" rtlCol="0">
            <a:spAutoFit/>
          </a:bodyPr>
          <a:lstStyle/>
          <a:p>
            <a:endParaRPr lang="en-GB" dirty="0"/>
          </a:p>
          <a:p>
            <a:r>
              <a:rPr lang="en-GB" dirty="0"/>
              <a:t>NSPCC(2021) </a:t>
            </a:r>
            <a:r>
              <a:rPr lang="en-GB" i="1" dirty="0"/>
              <a:t>Attachment and Child Development. </a:t>
            </a:r>
            <a:r>
              <a:rPr lang="en-GB" dirty="0"/>
              <a:t>Available at: </a:t>
            </a:r>
            <a:r>
              <a:rPr lang="en-GB" dirty="0">
                <a:hlinkClick r:id="rId3"/>
              </a:rPr>
              <a:t>https://learning.nspcc.org.uk/child-health-development/attachment-early-years(Accessed</a:t>
            </a:r>
            <a:r>
              <a:rPr lang="en-GB" dirty="0"/>
              <a:t>: 10 July 2026).</a:t>
            </a:r>
          </a:p>
          <a:p>
            <a:endParaRPr lang="en-GB" dirty="0"/>
          </a:p>
          <a:p>
            <a:r>
              <a:rPr lang="en-GB" dirty="0"/>
              <a:t>Department for Education(DFE) (2023) </a:t>
            </a:r>
            <a:r>
              <a:rPr lang="en-GB" i="1" dirty="0"/>
              <a:t>Development Matters </a:t>
            </a:r>
            <a:r>
              <a:rPr lang="en-GB" dirty="0"/>
              <a:t>London Available at: </a:t>
            </a:r>
            <a:r>
              <a:rPr lang="en-GB" dirty="0">
                <a:hlinkClick r:id="rId4"/>
              </a:rPr>
              <a:t>https://www.gov.uk/government/publictions/development-matters--2</a:t>
            </a:r>
            <a:r>
              <a:rPr lang="en-GB" dirty="0"/>
              <a:t> (Accessed: 10 July 2026).</a:t>
            </a:r>
          </a:p>
          <a:p>
            <a:endParaRPr lang="en-GB" dirty="0"/>
          </a:p>
          <a:p>
            <a:r>
              <a:rPr lang="en-GB" dirty="0"/>
              <a:t>NHS (2025</a:t>
            </a:r>
            <a:r>
              <a:rPr lang="en-GB" i="1" dirty="0"/>
              <a:t>) Early Learning and Development-Best start in Life</a:t>
            </a:r>
            <a:r>
              <a:rPr lang="en-GB" dirty="0"/>
              <a:t>. Available at: </a:t>
            </a:r>
            <a:r>
              <a:rPr lang="en-GB" dirty="0">
                <a:hlinkClick r:id="rId5"/>
              </a:rPr>
              <a:t>https://www.nhs.uk/best-start-in-life/early-learning-development</a:t>
            </a:r>
            <a:r>
              <a:rPr lang="en-GB" dirty="0"/>
              <a:t> (Accessed: 10 July 2026).</a:t>
            </a:r>
          </a:p>
          <a:p>
            <a:endParaRPr lang="en-GB" dirty="0"/>
          </a:p>
          <a:p>
            <a:endParaRPr lang="en-GB" dirty="0"/>
          </a:p>
        </p:txBody>
      </p:sp>
    </p:spTree>
    <p:extLst>
      <p:ext uri="{BB962C8B-B14F-4D97-AF65-F5344CB8AC3E}">
        <p14:creationId xmlns:p14="http://schemas.microsoft.com/office/powerpoint/2010/main" val="1309713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9C4521-179E-7463-76C5-A5DC628BFE92}"/>
              </a:ext>
            </a:extLst>
          </p:cNvPr>
          <p:cNvSpPr>
            <a:spLocks noGrp="1"/>
          </p:cNvSpPr>
          <p:nvPr>
            <p:ph type="dt" sz="half" idx="10"/>
          </p:nvPr>
        </p:nvSpPr>
        <p:spPr/>
        <p:txBody>
          <a:bodyPr/>
          <a:lstStyle/>
          <a:p>
            <a:pPr>
              <a:defRPr/>
            </a:pPr>
            <a:fld id="{EDB6C9C1-EE8D-4E81-8CC6-BB4A4C8E41AF}" type="datetime1">
              <a:rPr lang="en-GB" altLang="en-US" smtClean="0"/>
              <a:pPr>
                <a:defRPr/>
              </a:pPr>
              <a:t>10/07/2026</a:t>
            </a:fld>
            <a:endParaRPr lang="en-GB" altLang="en-US" dirty="0"/>
          </a:p>
        </p:txBody>
      </p:sp>
      <p:sp>
        <p:nvSpPr>
          <p:cNvPr id="3" name="Slide Number Placeholder 2">
            <a:extLst>
              <a:ext uri="{FF2B5EF4-FFF2-40B4-BE49-F238E27FC236}">
                <a16:creationId xmlns:a16="http://schemas.microsoft.com/office/drawing/2014/main" id="{F39E55CA-61A6-4DE4-B07F-447E301EEB15}"/>
              </a:ext>
            </a:extLst>
          </p:cNvPr>
          <p:cNvSpPr>
            <a:spLocks noGrp="1"/>
          </p:cNvSpPr>
          <p:nvPr>
            <p:ph type="sldNum" sz="quarter" idx="11"/>
          </p:nvPr>
        </p:nvSpPr>
        <p:spPr/>
        <p:txBody>
          <a:bodyPr/>
          <a:lstStyle/>
          <a:p>
            <a:pPr>
              <a:defRPr/>
            </a:pPr>
            <a:fld id="{C1261938-9E42-416F-8D59-4CC0B9739539}"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8CE749A3-5320-49A5-F455-319A8AB17B23}"/>
              </a:ext>
            </a:extLst>
          </p:cNvPr>
          <p:cNvSpPr txBox="1"/>
          <p:nvPr/>
        </p:nvSpPr>
        <p:spPr>
          <a:xfrm>
            <a:off x="1144178" y="136524"/>
            <a:ext cx="10812469" cy="5909310"/>
          </a:xfrm>
          <a:prstGeom prst="rect">
            <a:avLst/>
          </a:prstGeom>
          <a:noFill/>
        </p:spPr>
        <p:txBody>
          <a:bodyPr wrap="square" rtlCol="0">
            <a:spAutoFit/>
          </a:bodyPr>
          <a:lstStyle/>
          <a:p>
            <a:endParaRPr lang="en-GB" dirty="0"/>
          </a:p>
          <a:p>
            <a:endParaRPr lang="en-GB" dirty="0"/>
          </a:p>
          <a:p>
            <a:endParaRPr lang="en-GB" dirty="0"/>
          </a:p>
          <a:p>
            <a:r>
              <a:rPr lang="en-GB" dirty="0"/>
              <a:t>Department for Education(DFE) (2023) </a:t>
            </a:r>
            <a:r>
              <a:rPr lang="en-GB" i="1" dirty="0"/>
              <a:t>Development Matters </a:t>
            </a:r>
            <a:r>
              <a:rPr lang="en-GB" dirty="0"/>
              <a:t>London Available at: </a:t>
            </a:r>
            <a:r>
              <a:rPr lang="en-GB" dirty="0">
                <a:hlinkClick r:id="rId2"/>
              </a:rPr>
              <a:t>https://www.gov.uk/government/publictions/development-matters--2</a:t>
            </a:r>
            <a:r>
              <a:rPr lang="en-GB" dirty="0"/>
              <a:t> (Accessed: 10 July 2026).</a:t>
            </a:r>
          </a:p>
          <a:p>
            <a:endParaRPr lang="en-GB" dirty="0"/>
          </a:p>
          <a:p>
            <a:r>
              <a:rPr lang="en-GB" dirty="0"/>
              <a:t>Department for Education (DFE) (2025) </a:t>
            </a:r>
            <a:r>
              <a:rPr lang="en-GB" i="1" dirty="0"/>
              <a:t>Early Years Foundation Stage (EYFS)Statutory Framework</a:t>
            </a:r>
            <a:r>
              <a:rPr lang="en-GB" dirty="0"/>
              <a:t>. Available at: </a:t>
            </a:r>
            <a:r>
              <a:rPr lang="en-GB" dirty="0">
                <a:hlinkClick r:id="rId3"/>
              </a:rPr>
              <a:t>https://www.gov.uk/government/publications/early-years-foundation-stage-framework --2</a:t>
            </a:r>
            <a:r>
              <a:rPr lang="en-GB" dirty="0"/>
              <a:t> (Accessed: 11 July 2026).</a:t>
            </a:r>
          </a:p>
          <a:p>
            <a:endParaRPr lang="en-GB" dirty="0"/>
          </a:p>
          <a:p>
            <a:r>
              <a:rPr lang="en-GB" dirty="0"/>
              <a:t>NHS (2025</a:t>
            </a:r>
            <a:r>
              <a:rPr lang="en-GB" i="1" dirty="0"/>
              <a:t>) Early Learning and Development-Best start in Life</a:t>
            </a:r>
            <a:r>
              <a:rPr lang="en-GB" dirty="0"/>
              <a:t>. Available at: </a:t>
            </a:r>
            <a:r>
              <a:rPr lang="en-GB" dirty="0">
                <a:hlinkClick r:id="rId4"/>
              </a:rPr>
              <a:t>https://www.nhs.uk/best-start-in-life/early-learning-development</a:t>
            </a:r>
            <a:r>
              <a:rPr lang="en-GB" dirty="0"/>
              <a:t> (Accessed: 10 July 2026).</a:t>
            </a:r>
          </a:p>
          <a:p>
            <a:endParaRPr lang="en-GB" dirty="0"/>
          </a:p>
          <a:p>
            <a:r>
              <a:rPr lang="en-GB" dirty="0"/>
              <a:t>Kalkowski, K. (2025) “Neuropsychology of cognitive processes and executive functions in the light of Piaget’s theory,” </a:t>
            </a:r>
            <a:r>
              <a:rPr lang="en-GB" i="1" dirty="0" err="1"/>
              <a:t>Neuropsychiatria</a:t>
            </a:r>
            <a:r>
              <a:rPr lang="en-GB" i="1" dirty="0"/>
              <a:t> </a:t>
            </a:r>
            <a:r>
              <a:rPr lang="en-GB" i="1" dirty="0" err="1"/>
              <a:t>i</a:t>
            </a:r>
            <a:r>
              <a:rPr lang="en-GB" i="1" dirty="0"/>
              <a:t> </a:t>
            </a:r>
            <a:r>
              <a:rPr lang="en-GB" i="1" dirty="0" err="1"/>
              <a:t>neuropsychologia</a:t>
            </a:r>
            <a:r>
              <a:rPr lang="en-GB" dirty="0"/>
              <a:t>, 20(1–2), pp. 69–76. Available at: </a:t>
            </a:r>
            <a:r>
              <a:rPr lang="en-GB" dirty="0">
                <a:hlinkClick r:id="rId5"/>
              </a:rPr>
              <a:t>https://doi.org/10.5114/nan.2025.150004</a:t>
            </a:r>
            <a:r>
              <a:rPr lang="en-GB" dirty="0"/>
              <a:t>.</a:t>
            </a:r>
          </a:p>
          <a:p>
            <a:endParaRPr lang="en-GB" dirty="0"/>
          </a:p>
          <a:p>
            <a:r>
              <a:rPr lang="en-GB" dirty="0">
                <a:hlinkClick r:id="rId6"/>
              </a:rPr>
              <a:t>Play Archives | Little Acorns Nursery School</a:t>
            </a:r>
            <a:r>
              <a:rPr lang="en-GB" dirty="0"/>
              <a:t> image1 </a:t>
            </a:r>
            <a:r>
              <a:rPr lang="en-GB" dirty="0">
                <a:hlinkClick r:id="rId7"/>
              </a:rPr>
              <a:t>https://www.littlecornsnursery.school/category/activities-for-children/play/</a:t>
            </a:r>
            <a:endParaRPr lang="en-GB" dirty="0"/>
          </a:p>
          <a:p>
            <a:endParaRPr lang="en-GB" dirty="0"/>
          </a:p>
          <a:p>
            <a:endParaRPr lang="en-GB" dirty="0"/>
          </a:p>
        </p:txBody>
      </p:sp>
    </p:spTree>
    <p:extLst>
      <p:ext uri="{BB962C8B-B14F-4D97-AF65-F5344CB8AC3E}">
        <p14:creationId xmlns:p14="http://schemas.microsoft.com/office/powerpoint/2010/main" val="708254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19" name="Rectangle 18">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E7EDCE7-C7CC-4117-BFA5-28371F6CF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24" name="Straight Connector 23">
              <a:extLst>
                <a:ext uri="{FF2B5EF4-FFF2-40B4-BE49-F238E27FC236}">
                  <a16:creationId xmlns:a16="http://schemas.microsoft.com/office/drawing/2014/main" id="{01BF9A84-4250-492A-B39F-69166C656F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E06F2BD-0E29-4E49-9EF2-299E140070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3D26ABB-37B3-41BB-BAF9-08BD93609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Graphic 11">
              <a:extLst>
                <a:ext uri="{FF2B5EF4-FFF2-40B4-BE49-F238E27FC236}">
                  <a16:creationId xmlns:a16="http://schemas.microsoft.com/office/drawing/2014/main" id="{BD29C9E9-E384-4D18-B145-6F8278466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E4A2578E-82C6-431F-9703-17041C17A4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C1B538-DD88-410F-85D9-2DADF89010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AFBD890-B8AC-4C60-92CC-2837A0B20C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10290</TotalTime>
  <Words>994</Words>
  <Application>Microsoft Office PowerPoint</Application>
  <PresentationFormat>Widescreen</PresentationFormat>
  <Paragraphs>140</Paragraphs>
  <Slides>12</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12</vt:i4>
      </vt:variant>
    </vt:vector>
  </HeadingPairs>
  <TitlesOfParts>
    <vt:vector size="23" baseType="lpstr">
      <vt:lpstr>Aptos</vt:lpstr>
      <vt:lpstr>Arial</vt:lpstr>
      <vt:lpstr>Avenir Next LT Pro</vt:lpstr>
      <vt:lpstr>AvenirNext LT Pro Medium</vt:lpstr>
      <vt:lpstr>Century Gothic</vt:lpstr>
      <vt:lpstr>Elephant</vt:lpstr>
      <vt:lpstr>Footlight MT Light</vt:lpstr>
      <vt:lpstr>Myriad Pro</vt:lpstr>
      <vt:lpstr>ArchVTI</vt:lpstr>
      <vt:lpstr>BrushVTI</vt:lpstr>
      <vt:lpstr>20140311PresentationUWTSDTemplate</vt:lpstr>
      <vt:lpstr>PowerPoint Presentation</vt:lpstr>
      <vt:lpstr>PowerPoint Presentation</vt:lpstr>
      <vt:lpstr>PowerPoint Presentation</vt:lpstr>
      <vt:lpstr>Piaget’s Cognitive Development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Elsie Grubat (2508285)</cp:lastModifiedBy>
  <cp:revision>12</cp:revision>
  <dcterms:created xsi:type="dcterms:W3CDTF">2025-06-09T16:43:11Z</dcterms:created>
  <dcterms:modified xsi:type="dcterms:W3CDTF">2026-07-11T13:44:25Z</dcterms:modified>
</cp:coreProperties>
</file>