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71" r:id="rId6"/>
    <p:sldId id="272" r:id="rId7"/>
    <p:sldId id="274" r:id="rId8"/>
    <p:sldId id="363" r:id="rId9"/>
    <p:sldId id="336" r:id="rId10"/>
    <p:sldId id="365" r:id="rId11"/>
    <p:sldId id="273" r:id="rId12"/>
    <p:sldId id="366" r:id="rId13"/>
    <p:sldId id="261" r:id="rId14"/>
    <p:sldId id="337" r:id="rId15"/>
    <p:sldId id="362" r:id="rId16"/>
    <p:sldId id="265" r:id="rId17"/>
    <p:sldId id="263" r:id="rId18"/>
    <p:sldId id="266" r:id="rId19"/>
    <p:sldId id="26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221727-7593-F965-53AB-17DA162B4243}" v="282" dt="2025-10-12T15:58:59.8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randviewresearch.com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randviewresearch.com/industry-analysis/cut-flowers-market-report" TargetMode="External"/><Relationship Id="rId2" Type="http://schemas.openxmlformats.org/officeDocument/2006/relationships/hyperlink" Target="https://www.freshproduce.com/resources/floral/2025-floral-industry-trend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news/science-environment-60220661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 txBox="1"/>
          <p:nvPr/>
        </p:nvSpPr>
        <p:spPr>
          <a:xfrm>
            <a:off x="708804" y="862642"/>
            <a:ext cx="10774392" cy="48936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dirty="0">
                <a:latin typeface="Arial"/>
                <a:cs typeface="Arial"/>
              </a:rPr>
              <a:t>Student Name: </a:t>
            </a:r>
            <a:r>
              <a:rPr lang="en-GB" sz="3200" b="1" dirty="0" err="1">
                <a:latin typeface="Arial"/>
                <a:cs typeface="Arial"/>
              </a:rPr>
              <a:t>Alqab</a:t>
            </a:r>
            <a:r>
              <a:rPr lang="en-GB" sz="3200" b="1" dirty="0">
                <a:latin typeface="Arial"/>
                <a:cs typeface="Arial"/>
              </a:rPr>
              <a:t> Sadiq</a:t>
            </a:r>
            <a:endParaRPr lang="en-GB" sz="3200" dirty="0" err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/>
                <a:cs typeface="Arial"/>
              </a:rPr>
              <a:t>Student number 2426850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/>
                <a:cs typeface="Arial"/>
              </a:rPr>
              <a:t>Lecturer’s Name: Dian </a:t>
            </a:r>
            <a:r>
              <a:rPr lang="en-GB" sz="3200" b="1" dirty="0" err="1">
                <a:latin typeface="Arial"/>
                <a:cs typeface="Arial"/>
              </a:rPr>
              <a:t>Mayasari</a:t>
            </a:r>
            <a:endParaRPr lang="en-GB" sz="3200" dirty="0" err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LCLM 4004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Name: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Problem Solving and Decision-Making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Component 1: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Green Haven Florists</a:t>
            </a:r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211" y="227104"/>
            <a:ext cx="11326483" cy="747682"/>
          </a:xfrm>
        </p:spPr>
        <p:txBody>
          <a:bodyPr>
            <a:normAutofit fontScale="90000"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an Overview of your presentation (approx. 30 seconds)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211" y="1161751"/>
            <a:ext cx="11102197" cy="545189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/>
                <a:cs typeface="Arial"/>
              </a:rPr>
              <a:t>Good morning/afternoon. My name is……</a:t>
            </a:r>
            <a:r>
              <a:rPr lang="en-GB" dirty="0" err="1">
                <a:latin typeface="Arial"/>
                <a:cs typeface="Arial"/>
              </a:rPr>
              <a:t>alqab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sadiq</a:t>
            </a:r>
            <a:endParaRPr lang="en-GB" dirty="0" err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my presentation I will: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overview Green Havan Florists and the nature and scope of the problems they are encountering.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application of the 5W2H model that summarises these issues.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PESTEL framework.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Cause-and-Effect model.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And, finally, provide a summary of the key findings.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706" y="408257"/>
            <a:ext cx="11179834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an overview of Green Havan Florists (approx. 30 seconds).</a:t>
            </a:r>
            <a:endParaRPr lang="en-GB" sz="32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9527"/>
            <a:ext cx="10515600" cy="353137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latin typeface="Arial"/>
                <a:cs typeface="Arial"/>
              </a:rPr>
              <a:t>The main problem and issue haven florists is facing is a 30 </a:t>
            </a:r>
            <a:r>
              <a:rPr lang="en-GB" dirty="0" err="1">
                <a:latin typeface="Arial"/>
                <a:cs typeface="Arial"/>
              </a:rPr>
              <a:t>persent</a:t>
            </a:r>
            <a:r>
              <a:rPr lang="en-GB" dirty="0">
                <a:latin typeface="Arial"/>
                <a:cs typeface="Arial"/>
              </a:rPr>
              <a:t> drop in store sale , which is seriously affecting there income and long time survival. Problem both internal and external factor . They rely on walk in </a:t>
            </a:r>
            <a:r>
              <a:rPr lang="en-GB" dirty="0" err="1">
                <a:latin typeface="Arial"/>
                <a:cs typeface="Arial"/>
              </a:rPr>
              <a:t>custmors</a:t>
            </a:r>
            <a:r>
              <a:rPr lang="en-GB" dirty="0">
                <a:latin typeface="Arial"/>
                <a:cs typeface="Arial"/>
              </a:rPr>
              <a:t> ,and limited making its hard to attract new business . They face strong competition from supermarkets and on line flowers shop . Costs supplies and rent green haven has some control over internal problem like marketing online sales, and still looking focusing </a:t>
            </a:r>
            <a:r>
              <a:rPr lang="en-GB" dirty="0" err="1">
                <a:latin typeface="Arial"/>
                <a:cs typeface="Arial"/>
              </a:rPr>
              <a:t>onthere</a:t>
            </a:r>
            <a:r>
              <a:rPr lang="en-GB" dirty="0">
                <a:latin typeface="Arial"/>
                <a:cs typeface="Arial"/>
              </a:rPr>
              <a:t> areas , possibility to change and turn things around  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083" y="104833"/>
            <a:ext cx="11179834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an insight into the problems Green Haven Florists are facing (approx. 1 minute).</a:t>
            </a:r>
            <a:endParaRPr lang="en-GB" sz="32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823" y="1430396"/>
            <a:ext cx="10515600" cy="497621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Identify and discuss Green Haven Florists root problem (e.g. the 30% decline in in-store sales).</a:t>
            </a: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Breakdown the case-study and identify the reasons that are contributing to this decline in sales.</a:t>
            </a: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Evaluate the nature and scope of these problems.</a:t>
            </a:r>
          </a:p>
          <a:p>
            <a:pPr lvl="2">
              <a:lnSpc>
                <a:spcPct val="12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For example: </a:t>
            </a:r>
          </a:p>
          <a:p>
            <a:pPr lvl="3">
              <a:lnSpc>
                <a:spcPct val="12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Identify which problems are ‘internal’ or ‘external’.</a:t>
            </a:r>
          </a:p>
          <a:p>
            <a:pPr lvl="3">
              <a:lnSpc>
                <a:spcPct val="12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Discuss how much ‘control’ Green Haven have over these problems.</a:t>
            </a:r>
          </a:p>
          <a:p>
            <a:pPr marL="1371600" lvl="3" indent="0">
              <a:buNone/>
            </a:pP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/>
            <a:r>
              <a:rPr lang="en-GB" sz="2600" b="1" dirty="0">
                <a:latin typeface="Arial" panose="020B0604020202020204" pitchFamily="34" charset="0"/>
                <a:cs typeface="Arial" panose="020B0604020202020204" pitchFamily="34" charset="0"/>
              </a:rPr>
              <a:t>NOTE: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Keep focused on the problems…</a:t>
            </a:r>
            <a:r>
              <a:rPr lang="en-GB" sz="2600" b="1" u="sng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the solutions.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C3902-BE0B-F429-D8E2-982B745A8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Problem green haven florists are facing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42D41-92CE-AF3E-AF85-2FFBD48EC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Calibri"/>
                <a:cs typeface="Calibri"/>
              </a:rPr>
              <a:t>Green haven florists  main issue is a 30 </a:t>
            </a:r>
            <a:r>
              <a:rPr lang="en-GB" dirty="0" err="1">
                <a:ea typeface="Calibri"/>
                <a:cs typeface="Calibri"/>
              </a:rPr>
              <a:t>persent</a:t>
            </a:r>
            <a:r>
              <a:rPr lang="en-GB" dirty="0">
                <a:ea typeface="Calibri"/>
                <a:cs typeface="Calibri"/>
              </a:rPr>
              <a:t> decline in store sale ,which indicates a serious drop in customer foot traffic and purchasing .                                                                                                                       externally competition from online flower retailers and supermarkets.                                                                                                             limited marketing reach , outdated shift , and business model store experience a lack of online presence also pricing issues also less control overall shift and weakness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3957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1700C-58CD-EBB6-FE17-E01673FE0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14F40AF-1DC8-A37F-53F7-202B11A20F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64234" y="2102688"/>
            <a:ext cx="12192000" cy="685800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EE408F-2C4B-7EA4-C94A-EC22562117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878005"/>
              </p:ext>
            </p:extLst>
          </p:nvPr>
        </p:nvGraphicFramePr>
        <p:xfrm>
          <a:off x="1534719" y="1905599"/>
          <a:ext cx="8722085" cy="617221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14662">
                  <a:extLst>
                    <a:ext uri="{9D8B030D-6E8A-4147-A177-3AD203B41FA5}">
                      <a16:colId xmlns:a16="http://schemas.microsoft.com/office/drawing/2014/main" val="516700139"/>
                    </a:ext>
                  </a:extLst>
                </a:gridCol>
                <a:gridCol w="2946222">
                  <a:extLst>
                    <a:ext uri="{9D8B030D-6E8A-4147-A177-3AD203B41FA5}">
                      <a16:colId xmlns:a16="http://schemas.microsoft.com/office/drawing/2014/main" val="1482979515"/>
                    </a:ext>
                  </a:extLst>
                </a:gridCol>
                <a:gridCol w="2761201">
                  <a:extLst>
                    <a:ext uri="{9D8B030D-6E8A-4147-A177-3AD203B41FA5}">
                      <a16:colId xmlns:a16="http://schemas.microsoft.com/office/drawing/2014/main" val="1537974666"/>
                    </a:ext>
                  </a:extLst>
                </a:gridCol>
              </a:tblGrid>
              <a:tr h="389467">
                <a:tc gridSpan="3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Identify the Root Problem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339614"/>
                  </a:ext>
                </a:extLst>
              </a:tr>
              <a:tr h="6858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What?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Where?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When?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788629"/>
                  </a:ext>
                </a:extLst>
              </a:tr>
              <a:tr h="1206619">
                <a:tc>
                  <a:txBody>
                    <a:bodyPr/>
                    <a:lstStyle/>
                    <a:p>
                      <a:r>
                        <a:rPr lang="en-GB" dirty="0"/>
                        <a:t>30 % the loss of foot </a:t>
                      </a:r>
                      <a:r>
                        <a:rPr lang="en-GB" dirty="0" err="1"/>
                        <a:t>trafic</a:t>
                      </a:r>
                      <a:r>
                        <a:rPr lang="en-GB" dirty="0"/>
                        <a:t> </a:t>
                      </a:r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 line </a:t>
                      </a:r>
                      <a:r>
                        <a:rPr lang="en-GB" dirty="0" err="1"/>
                        <a:t>norwich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uk</a:t>
                      </a:r>
                      <a:r>
                        <a:rPr lang="en-GB" dirty="0"/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Last 12 months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6650194"/>
                  </a:ext>
                </a:extLst>
              </a:tr>
              <a:tr h="30904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sz="1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6584623"/>
                  </a:ext>
                </a:extLst>
              </a:tr>
              <a:tr h="30904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9326847"/>
                  </a:ext>
                </a:extLst>
              </a:tr>
              <a:tr h="30904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1160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F06D522-2E79-CDE6-025D-40436EF041A1}"/>
              </a:ext>
            </a:extLst>
          </p:cNvPr>
          <p:cNvSpPr txBox="1"/>
          <p:nvPr/>
        </p:nvSpPr>
        <p:spPr>
          <a:xfrm>
            <a:off x="854015" y="332045"/>
            <a:ext cx="1058461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Based on your insight, apply a 5W2H model and discuss the information provided in your table (approx. 1 minute).</a:t>
            </a:r>
          </a:p>
          <a:p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2496961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3ED9A3-437A-40FE-D194-82FECBD57D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94492C7-BD24-9DA5-2BED-AFB4076C063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64234" y="2102688"/>
            <a:ext cx="12192000" cy="685800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CE95FB3-6C0A-01B9-BBB9-6283170E13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390344"/>
              </p:ext>
            </p:extLst>
          </p:nvPr>
        </p:nvGraphicFramePr>
        <p:xfrm>
          <a:off x="1534719" y="1905599"/>
          <a:ext cx="8722080" cy="385192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71712">
                  <a:extLst>
                    <a:ext uri="{9D8B030D-6E8A-4147-A177-3AD203B41FA5}">
                      <a16:colId xmlns:a16="http://schemas.microsoft.com/office/drawing/2014/main" val="516700139"/>
                    </a:ext>
                  </a:extLst>
                </a:gridCol>
                <a:gridCol w="2414587">
                  <a:extLst>
                    <a:ext uri="{9D8B030D-6E8A-4147-A177-3AD203B41FA5}">
                      <a16:colId xmlns:a16="http://schemas.microsoft.com/office/drawing/2014/main" val="3425015451"/>
                    </a:ext>
                  </a:extLst>
                </a:gridCol>
                <a:gridCol w="2185987">
                  <a:extLst>
                    <a:ext uri="{9D8B030D-6E8A-4147-A177-3AD203B41FA5}">
                      <a16:colId xmlns:a16="http://schemas.microsoft.com/office/drawing/2014/main" val="1430925739"/>
                    </a:ext>
                  </a:extLst>
                </a:gridCol>
                <a:gridCol w="1849794">
                  <a:extLst>
                    <a:ext uri="{9D8B030D-6E8A-4147-A177-3AD203B41FA5}">
                      <a16:colId xmlns:a16="http://schemas.microsoft.com/office/drawing/2014/main" val="283900714"/>
                    </a:ext>
                  </a:extLst>
                </a:gridCol>
              </a:tblGrid>
              <a:tr h="389467"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Identify the Root Problem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339614"/>
                  </a:ext>
                </a:extLst>
              </a:tr>
              <a:tr h="685817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Who?</a:t>
                      </a:r>
                      <a:endParaRPr 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Why?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How?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How much?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788629"/>
                  </a:ext>
                </a:extLst>
              </a:tr>
              <a:tr h="12066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Who is impacted by the problem?                 Liam and Priya Patel</a:t>
                      </a:r>
                      <a:endParaRPr lang="en-US" dirty="0" err="1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Why is the problem happening?                         online competition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 serious is the problem?                                 rising cost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 much money is being lost?                                30% past 12 months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6650194"/>
                  </a:ext>
                </a:extLst>
              </a:tr>
              <a:tr h="309041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6584623"/>
                  </a:ext>
                </a:extLst>
              </a:tr>
              <a:tr h="309041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9326847"/>
                  </a:ext>
                </a:extLst>
              </a:tr>
              <a:tr h="51435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1160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B506B5F-5E74-D778-A8C8-77016B919C6E}"/>
              </a:ext>
            </a:extLst>
          </p:cNvPr>
          <p:cNvSpPr txBox="1"/>
          <p:nvPr/>
        </p:nvSpPr>
        <p:spPr>
          <a:xfrm>
            <a:off x="854015" y="332045"/>
            <a:ext cx="1058461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Based on your insight, apply a 5W2H model and discuss the information provided in your table (approx. 1 minute).</a:t>
            </a:r>
          </a:p>
          <a:p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437534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4355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 critique of the PESTEL Framework (approx. 1 minute).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Explain what a PESTEL Framework is.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Why is it used?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Where/how is it used?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are the benefits of this framework?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are the criticisms of this framework?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Ensure that you reference all the sources you have used in this discussion on the slide/s.</a:t>
            </a:r>
          </a:p>
        </p:txBody>
      </p:sp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BEACC-4010-85DC-91FF-0685F1426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Pestel frame work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1FD62B-91E6-5D8F-4DCA-6153918700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Calibri"/>
                <a:cs typeface="Calibri"/>
              </a:rPr>
              <a:t>Key performance and smart objectives ,                                                                     Pestel framework tool used to analyse , political , economic , social, </a:t>
            </a:r>
            <a:r>
              <a:rPr lang="en-GB" dirty="0" err="1">
                <a:ea typeface="Calibri"/>
                <a:cs typeface="Calibri"/>
              </a:rPr>
              <a:t>envirment</a:t>
            </a:r>
            <a:r>
              <a:rPr lang="en-GB" dirty="0">
                <a:ea typeface="Calibri"/>
                <a:cs typeface="Calibri"/>
              </a:rPr>
              <a:t> , legal , technological and planning and market analysis . Pestel framework is useful starting point and scanning  (Institute of Leadership &amp; Management, 2013)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143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116"/>
            <a:ext cx="10515600" cy="1179002"/>
          </a:xfrm>
        </p:spPr>
        <p:txBody>
          <a:bodyPr>
            <a:normAutofit fontScale="90000"/>
          </a:bodyPr>
          <a:lstStyle/>
          <a:p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an application and discuss the information provided in your PESTEL Framework (approx. </a:t>
            </a:r>
            <a:b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1 minute).</a:t>
            </a:r>
            <a:br>
              <a:rPr lang="en-GB" b="1" u="sng" dirty="0"/>
            </a:b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357897"/>
              </p:ext>
            </p:extLst>
          </p:nvPr>
        </p:nvGraphicFramePr>
        <p:xfrm>
          <a:off x="1134255" y="1958629"/>
          <a:ext cx="10488493" cy="45296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4828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674464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661081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1663784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2100648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793688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1237855"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Factors</a:t>
                      </a: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Legal Factors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174216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400" b="1" dirty="0"/>
                        <a:t>Law and regulations may stop you from expanding your business sub factor                            after Brexit more difficult and more expensive  2018 (</a:t>
                      </a: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International Fresh Produce Association. 2025)</a:t>
                      </a:r>
                      <a:endParaRPr lang="en-GB" dirty="0"/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400" b="1" dirty="0"/>
                        <a:t>Cost and Energy and transport , rent ,food, losses profit       and reduced pr</a:t>
                      </a:r>
                    </a:p>
                    <a:p>
                      <a:r>
                        <a:rPr lang="en-GB" sz="1400" b="1" dirty="0"/>
                        <a:t>After Covid its effect shopping everything change 2019</a:t>
                      </a:r>
                    </a:p>
                    <a:p>
                      <a:pPr lvl="0">
                        <a:buNone/>
                      </a:pPr>
                      <a:r>
                        <a:rPr lang="en-GB" sz="1400" b="1" dirty="0"/>
                        <a:t>(</a:t>
                      </a:r>
                      <a:r>
                        <a:rPr lang="en-GB" sz="1400" b="1" dirty="0">
                          <a:hlinkClick r:id="rId2"/>
                        </a:rPr>
                        <a:t>www.grandviewresearch.com</a:t>
                      </a:r>
                      <a:r>
                        <a:rPr lang="en-GB" sz="1400" b="1" dirty="0"/>
                        <a:t>, 2019).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400" b="1" dirty="0"/>
                        <a:t>Everything gone online and shopping and food and fast delivery .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400" b="1" dirty="0"/>
                        <a:t>Social works network like TikTok , Face Book Instagram ,and eBay ,amazon marketing etc 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400" b="1" dirty="0"/>
                        <a:t>Technological Factors role developing new and fast online and focus on country and city                                online delivery and food and taxi and shopping etc in 2025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More security and more protection electronic payment s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Legal restrictions on single use plastic products (Department for Environment, Food &amp; Rural Affairs, 2024)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Climate change affects tree and flowers production  (BBC, 2022)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People want to know how and pollution , impact  flowers come from and which kind of shape from and how they grown  and weather climate 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8476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/>
                <a:cs typeface="Arial"/>
              </a:rPr>
              <a:t>Provide a critique of the Cause-and-Effect model (approx. 1 minute). FIND it on \week 4</a:t>
            </a:r>
            <a:endParaRPr lang="en-GB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example, discuss: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/>
                <a:cs typeface="Arial"/>
              </a:rPr>
              <a:t>Explain what the Cause-and-Effect Model is.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Calibri"/>
                <a:ea typeface="Calibri"/>
                <a:cs typeface="Calibri"/>
              </a:rPr>
              <a:t>(Institute of Leadership &amp; Management, 2013)</a:t>
            </a:r>
          </a:p>
          <a:p>
            <a:pPr lvl="1">
              <a:lnSpc>
                <a:spcPct val="100000"/>
              </a:lnSpc>
            </a:pPr>
            <a:endParaRPr lang="en-GB" sz="28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/>
                <a:cs typeface="Arial"/>
              </a:rPr>
              <a:t>Model is a framework that help identify the root and outcome , like fishbone or diagram and management , quality control  and see the problem solving and result.                                            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/>
                <a:cs typeface="Arial"/>
              </a:rPr>
              <a:t> It is used explore the reason                                                            team and quality improvement                                                                  benefits problem analysis .                                                                     relies on knowledge of the team .                                                                 leadership &amp; management ( 2013) 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27699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dirty="0">
                <a:latin typeface="Arial"/>
                <a:cs typeface="Arial"/>
              </a:rPr>
              <a:t>Internet delivery</a:t>
            </a: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BF9A1BC2-6F54-E6D2-2F46-E6E6EFB1E08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8465" y="274320"/>
            <a:ext cx="62043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Fishbone Diagram Exercise: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0A6708-DF3B-47D7-80AD-BED7584E48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6941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rain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water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Need drivers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E1DBE5-167E-78C1-BCD0-8D2DCE9A4F6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630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More driver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packing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B04F4-8499-0CBD-C2DD-C750D2568F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4389626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Wrapping and blooms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flowers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van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Through internet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A129B97-8AB0-A07D-27D5-16E805A4D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6084" y="279735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Arial"/>
                <a:cs typeface="Arial"/>
              </a:rPr>
              <a:t>shop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4854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3533"/>
            <a:ext cx="10515600" cy="930275"/>
          </a:xfrm>
        </p:spPr>
        <p:txBody>
          <a:bodyPr>
            <a:no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 summary of your Key Findings (approx. 30 seconds)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Detail and discuss the key findings from your presentation: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/>
                <a:cs typeface="Arial"/>
              </a:rPr>
              <a:t>Key Finding 1</a:t>
            </a:r>
            <a:r>
              <a:rPr lang="en-GB" sz="2400" dirty="0">
                <a:latin typeface="Arial"/>
                <a:cs typeface="Arial"/>
              </a:rPr>
              <a:t>: identified a clear trend showing increased engagement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/>
                <a:cs typeface="Arial"/>
              </a:rPr>
              <a:t>Key Finding 2</a:t>
            </a:r>
            <a:r>
              <a:rPr lang="en-GB" sz="2400" dirty="0">
                <a:latin typeface="Arial"/>
                <a:cs typeface="Arial"/>
              </a:rPr>
              <a:t>:revealed information and communication and outcomes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/>
                <a:cs typeface="Arial"/>
              </a:rPr>
              <a:t>Key Finding 3</a:t>
            </a:r>
            <a:r>
              <a:rPr lang="en-GB" sz="2400" dirty="0">
                <a:latin typeface="Arial"/>
                <a:cs typeface="Arial"/>
              </a:rPr>
              <a:t>: role must well play and achieving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/>
                <a:cs typeface="Arial"/>
              </a:rPr>
              <a:t>Key Finding 4</a:t>
            </a:r>
            <a:r>
              <a:rPr lang="en-GB" sz="2400" dirty="0">
                <a:latin typeface="Arial"/>
                <a:cs typeface="Arial"/>
              </a:rPr>
              <a:t>: tools must be used long time impact and solid foundation.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925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683" y="1460365"/>
            <a:ext cx="1051560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just"/>
            <a:r>
              <a:rPr lang="en-GB" sz="2000" dirty="0">
                <a:latin typeface="Arial"/>
                <a:ea typeface="DengXian"/>
                <a:cs typeface="Arial"/>
              </a:rPr>
              <a:t>Institute of Leadership &amp; Management (2013). Solving Problems and Making Decisions. Routledge</a:t>
            </a:r>
          </a:p>
          <a:p>
            <a:pPr algn="just"/>
            <a:br>
              <a:rPr lang="en-US" sz="2000" dirty="0">
                <a:latin typeface="Arial"/>
              </a:rPr>
            </a:br>
            <a:r>
              <a:rPr lang="en-GB" sz="2000" dirty="0">
                <a:latin typeface="Arial"/>
                <a:ea typeface="Roboto"/>
                <a:cs typeface="Roboto"/>
              </a:rPr>
              <a:t>International Fresh Produce Association. (2025). </a:t>
            </a:r>
            <a:r>
              <a:rPr lang="en-GB" sz="2000" i="1" dirty="0">
                <a:latin typeface="Arial"/>
                <a:ea typeface="Roboto"/>
                <a:cs typeface="Roboto"/>
              </a:rPr>
              <a:t>2025 Floral Industry Trends</a:t>
            </a:r>
            <a:r>
              <a:rPr lang="en-GB" sz="2000" dirty="0">
                <a:latin typeface="Arial"/>
                <a:ea typeface="Roboto"/>
                <a:cs typeface="Roboto"/>
              </a:rPr>
              <a:t>. [online] Available at: </a:t>
            </a:r>
            <a:r>
              <a:rPr lang="en-GB" sz="2000" dirty="0">
                <a:latin typeface="Arial"/>
                <a:ea typeface="Roboto"/>
                <a:cs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https://www.freshproduce.com/resources/floral/2025-floral-industry-trends/</a:t>
            </a:r>
            <a:r>
              <a:rPr lang="en-GB" sz="2000" dirty="0">
                <a:latin typeface="Arial"/>
                <a:ea typeface="Roboto"/>
                <a:cs typeface="Roboto"/>
              </a:rPr>
              <a:t>.</a:t>
            </a:r>
            <a:endParaRPr lang="en-GB" sz="2000" dirty="0">
              <a:latin typeface="Arial"/>
              <a:ea typeface="DengXian"/>
              <a:cs typeface="Arial"/>
            </a:endParaRPr>
          </a:p>
          <a:p>
            <a:pPr algn="just"/>
            <a:r>
              <a:rPr lang="en-GB" sz="2000" dirty="0">
                <a:latin typeface="Arial"/>
                <a:ea typeface="Roboto"/>
                <a:cs typeface="Roboto"/>
              </a:rPr>
              <a:t>www.grandviewresearch.com. (n.d.). </a:t>
            </a:r>
            <a:r>
              <a:rPr lang="en-GB" sz="2000" i="1" dirty="0">
                <a:latin typeface="Arial"/>
                <a:ea typeface="Roboto"/>
                <a:cs typeface="Roboto"/>
              </a:rPr>
              <a:t>Cut Flowers Market Size, Share And Growth Report, 2030</a:t>
            </a:r>
            <a:r>
              <a:rPr lang="en-GB" sz="2000" dirty="0">
                <a:latin typeface="Arial"/>
                <a:ea typeface="Roboto"/>
                <a:cs typeface="Roboto"/>
              </a:rPr>
              <a:t>. [online] Available at: </a:t>
            </a:r>
            <a:r>
              <a:rPr lang="en-GB" sz="2000" dirty="0">
                <a:latin typeface="Arial"/>
                <a:ea typeface="Roboto"/>
                <a:cs typeface="Roboto"/>
                <a:hlinkClick r:id="rId3"/>
              </a:rPr>
              <a:t>https://www.grandviewresearch.com/industry-analysis/cut-flowers-market-report</a:t>
            </a:r>
            <a:r>
              <a:rPr lang="en-GB" sz="2000" dirty="0">
                <a:latin typeface="Arial"/>
                <a:ea typeface="Roboto"/>
                <a:cs typeface="Roboto"/>
              </a:rPr>
              <a:t>.Climate change: UK plants now flowering a month earlier.</a:t>
            </a:r>
          </a:p>
          <a:p>
            <a:pPr algn="just"/>
            <a:r>
              <a:rPr lang="en-GB" sz="2000" dirty="0">
                <a:latin typeface="Arial"/>
                <a:ea typeface="Roboto"/>
                <a:cs typeface="Roboto"/>
              </a:rPr>
              <a:t>BBC (2022). BBC News. [online] 2 Feb. Available at: </a:t>
            </a:r>
            <a:r>
              <a:rPr lang="en-GB" sz="2000" dirty="0">
                <a:latin typeface="Arial"/>
                <a:ea typeface="Roboto"/>
                <a:cs typeface="Roboto"/>
                <a:hlinkClick r:id="rId4"/>
              </a:rPr>
              <a:t>https://www.bbc.co.uk/news/science-environment-60220661</a:t>
            </a:r>
            <a:r>
              <a:rPr lang="en-GB" sz="2000" dirty="0">
                <a:latin typeface="Arial"/>
                <a:ea typeface="Roboto"/>
                <a:cs typeface="Roboto"/>
              </a:rPr>
              <a:t>.</a:t>
            </a:r>
            <a:endParaRPr lang="en-GB" dirty="0"/>
          </a:p>
          <a:p>
            <a:pPr algn="just"/>
            <a:endParaRPr lang="en-GB" sz="2000" dirty="0">
              <a:latin typeface="Arial" panose="020B0604020202020204" pitchFamily="34" charset="0"/>
              <a:ea typeface="Roboto"/>
              <a:cs typeface="Roboto"/>
            </a:endParaRPr>
          </a:p>
          <a:p>
            <a:pPr algn="just"/>
            <a:r>
              <a:rPr lang="en-GB" sz="2000" dirty="0">
                <a:latin typeface="Arial"/>
                <a:ea typeface="Roboto"/>
                <a:cs typeface="Roboto"/>
              </a:rPr>
              <a:t>Department for Environment, Food &amp; Rural Affairs (2024). Single-use plastics bans and restrictions. [online] GOV.UK. Available at: https://www.gov.uk/guidance/single-use-plastics-bans-and-restrictions.</a:t>
            </a:r>
          </a:p>
          <a:p>
            <a:pPr algn="just"/>
            <a:endParaRPr lang="en-GB" sz="2000" dirty="0">
              <a:latin typeface="Arial" panose="020B0604020202020204" pitchFamily="34" charset="0"/>
              <a:ea typeface="Roboto"/>
              <a:cs typeface="Roboto"/>
            </a:endParaRPr>
          </a:p>
          <a:p>
            <a:pPr algn="just"/>
            <a:endParaRPr lang="en-GB" sz="20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20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24023"/>
            <a:ext cx="10515600" cy="157000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87592"/>
            <a:ext cx="6551427" cy="2737628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A555A84-5542-4C22-B1A5-EDBFC0292E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4d8a5d-01f3-43bc-a8af-65fd9717c7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1868</TotalTime>
  <Words>770</Words>
  <Application>Microsoft Office PowerPoint</Application>
  <PresentationFormat>Widescreen</PresentationFormat>
  <Paragraphs>152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Provide an Overview of your presentation (approx. 30 seconds)</vt:lpstr>
      <vt:lpstr>Provide an overview of Green Havan Florists (approx. 30 seconds).</vt:lpstr>
      <vt:lpstr>Provide an insight into the problems Green Haven Florists are facing (approx. 1 minute).</vt:lpstr>
      <vt:lpstr>Problem green haven florists are facing </vt:lpstr>
      <vt:lpstr>PowerPoint Presentation</vt:lpstr>
      <vt:lpstr>PowerPoint Presentation</vt:lpstr>
      <vt:lpstr>Provide a critique of the PESTEL Framework (approx. 1 minute).</vt:lpstr>
      <vt:lpstr>Pestel frame work </vt:lpstr>
      <vt:lpstr>  Provide an application and discuss the information provided in your PESTEL Framework (approx.  1 minute).  </vt:lpstr>
      <vt:lpstr>Provide a critique of the Cause-and-Effect model (approx. 1 minute). FIND it on \week 4</vt:lpstr>
      <vt:lpstr>PowerPoint Presentation</vt:lpstr>
      <vt:lpstr>Provide a summary of your Key Findings (approx. 30 seconds)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Annamarie Dufficy</cp:lastModifiedBy>
  <cp:revision>995</cp:revision>
  <dcterms:created xsi:type="dcterms:W3CDTF">2024-01-29T11:42:05Z</dcterms:created>
  <dcterms:modified xsi:type="dcterms:W3CDTF">2025-10-12T16:10:53Z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