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2" saveSubsetFonts="1">
  <p:sldMasterIdLst>
    <p:sldMasterId id="2147483648" r:id="rId1"/>
  </p:sldMasterIdLst>
  <p:notesMasterIdLst>
    <p:notesMasterId r:id="rId6"/>
  </p:notesMasterIdLst>
  <p:sldIdLst>
    <p:sldId id="259" r:id="rId2"/>
    <p:sldId id="258" r:id="rId3"/>
    <p:sldId id="257" r:id="rId4"/>
    <p:sldId id="261" r:id="rId5"/>
  </p:sldIdLst>
  <p:sldSz cx="9906000" cy="6858000" type="A4"/>
  <p:notesSz cx="6858000" cy="9144000"/>
  <p:defaultTextStyle>
    <a:defPPr>
      <a:defRPr lang="en-US"/>
    </a:defPPr>
    <a:lvl1pPr marL="0" algn="l" defTabSz="91226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6132" algn="l" defTabSz="91226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2264" algn="l" defTabSz="91226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68396" algn="l" defTabSz="91226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4529" algn="l" defTabSz="91226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0661" algn="l" defTabSz="91226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36793" algn="l" defTabSz="91226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192925" algn="l" defTabSz="91226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49057" algn="l" defTabSz="912264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284" y="66"/>
      </p:cViewPr>
      <p:guideLst>
        <p:guide orient="horz" pos="2160"/>
        <p:guide pos="312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uliana adriana hurmuzache" userId="e2d2d6372d0541d8" providerId="LiveId" clId="{3ECCB11D-FE3A-47A1-A80E-9B78CD100823}"/>
    <pc:docChg chg="addSld delSld modSld">
      <pc:chgData name="iuliana adriana hurmuzache" userId="e2d2d6372d0541d8" providerId="LiveId" clId="{3ECCB11D-FE3A-47A1-A80E-9B78CD100823}" dt="2022-11-18T17:11:15.829" v="487" actId="1076"/>
      <pc:docMkLst>
        <pc:docMk/>
      </pc:docMkLst>
      <pc:sldChg chg="modSp mod">
        <pc:chgData name="iuliana adriana hurmuzache" userId="e2d2d6372d0541d8" providerId="LiveId" clId="{3ECCB11D-FE3A-47A1-A80E-9B78CD100823}" dt="2022-11-18T17:11:15.829" v="487" actId="1076"/>
        <pc:sldMkLst>
          <pc:docMk/>
          <pc:sldMk cId="0" sldId="257"/>
        </pc:sldMkLst>
        <pc:spChg chg="mod">
          <ac:chgData name="iuliana adriana hurmuzache" userId="e2d2d6372d0541d8" providerId="LiveId" clId="{3ECCB11D-FE3A-47A1-A80E-9B78CD100823}" dt="2022-11-18T17:10:53.174" v="484" actId="1076"/>
          <ac:spMkLst>
            <pc:docMk/>
            <pc:sldMk cId="0" sldId="257"/>
            <ac:spMk id="25" creationId="{00000000-0000-0000-0000-000000000000}"/>
          </ac:spMkLst>
        </pc:spChg>
        <pc:spChg chg="mod">
          <ac:chgData name="iuliana adriana hurmuzache" userId="e2d2d6372d0541d8" providerId="LiveId" clId="{3ECCB11D-FE3A-47A1-A80E-9B78CD100823}" dt="2022-11-18T17:11:15.829" v="487" actId="1076"/>
          <ac:spMkLst>
            <pc:docMk/>
            <pc:sldMk cId="0" sldId="257"/>
            <ac:spMk id="28" creationId="{00000000-0000-0000-0000-000000000000}"/>
          </ac:spMkLst>
        </pc:spChg>
        <pc:picChg chg="mod">
          <ac:chgData name="iuliana adriana hurmuzache" userId="e2d2d6372d0541d8" providerId="LiveId" clId="{3ECCB11D-FE3A-47A1-A80E-9B78CD100823}" dt="2022-11-18T17:11:08.204" v="486" actId="1076"/>
          <ac:picMkLst>
            <pc:docMk/>
            <pc:sldMk cId="0" sldId="257"/>
            <ac:picMk id="29" creationId="{00000000-0000-0000-0000-000000000000}"/>
          </ac:picMkLst>
        </pc:picChg>
      </pc:sldChg>
      <pc:sldChg chg="del">
        <pc:chgData name="iuliana adriana hurmuzache" userId="e2d2d6372d0541d8" providerId="LiveId" clId="{3ECCB11D-FE3A-47A1-A80E-9B78CD100823}" dt="2022-11-18T17:06:53.196" v="10" actId="2696"/>
        <pc:sldMkLst>
          <pc:docMk/>
          <pc:sldMk cId="1651790161" sldId="260"/>
        </pc:sldMkLst>
      </pc:sldChg>
      <pc:sldChg chg="addSp modSp new mod">
        <pc:chgData name="iuliana adriana hurmuzache" userId="e2d2d6372d0541d8" providerId="LiveId" clId="{3ECCB11D-FE3A-47A1-A80E-9B78CD100823}" dt="2022-11-18T17:06:18.119" v="9" actId="255"/>
        <pc:sldMkLst>
          <pc:docMk/>
          <pc:sldMk cId="3162054325" sldId="261"/>
        </pc:sldMkLst>
        <pc:spChg chg="add mod">
          <ac:chgData name="iuliana adriana hurmuzache" userId="e2d2d6372d0541d8" providerId="LiveId" clId="{3ECCB11D-FE3A-47A1-A80E-9B78CD100823}" dt="2022-11-18T17:06:18.119" v="9" actId="255"/>
          <ac:spMkLst>
            <pc:docMk/>
            <pc:sldMk cId="3162054325" sldId="261"/>
            <ac:spMk id="3" creationId="{6332A352-C01B-43D3-3D0B-1EA0D10BE77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5CE0BD-2478-4CA9-BB80-6C5BDAAC07D6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52500" y="685800"/>
            <a:ext cx="4953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0E49B7-5C97-49DC-8B35-28C04406DD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226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6132" algn="l" defTabSz="91226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2264" algn="l" defTabSz="91226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68396" algn="l" defTabSz="91226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4529" algn="l" defTabSz="91226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0661" algn="l" defTabSz="91226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36793" algn="l" defTabSz="91226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2925" algn="l" defTabSz="91226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49057" algn="l" defTabSz="91226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52500" y="685800"/>
            <a:ext cx="4953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0E49B7-5C97-49DC-8B35-28C04406DDCF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29453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52500" y="685800"/>
            <a:ext cx="4953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0E49B7-5C97-49DC-8B35-28C04406DDCF}" type="slidenum">
              <a:rPr lang="en-US" smtClean="0"/>
              <a:pPr/>
              <a:t>4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2130427"/>
            <a:ext cx="84201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5900" y="3886200"/>
            <a:ext cx="69342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61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226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6839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45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06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367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29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490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E82C-502D-4466-A1D6-61F544A2B240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BF60-C9B6-4E59-92E1-2CAE47482B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E82C-502D-4466-A1D6-61F544A2B240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BF60-C9B6-4E59-92E1-2CAE47482B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506" y="4406901"/>
            <a:ext cx="84201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506" y="2906714"/>
            <a:ext cx="84201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6132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226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6839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452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066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3679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2925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4905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E82C-502D-4466-A1D6-61F544A2B240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BF60-C9B6-4E59-92E1-2CAE47482B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1600200"/>
            <a:ext cx="437515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5550" y="1600200"/>
            <a:ext cx="437515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E82C-502D-4466-A1D6-61F544A2B240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BF60-C9B6-4E59-92E1-2CAE47482B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0" y="1535115"/>
            <a:ext cx="437687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132" indent="0">
              <a:buNone/>
              <a:defRPr sz="2000" b="1"/>
            </a:lvl2pPr>
            <a:lvl3pPr marL="912264" indent="0">
              <a:buNone/>
              <a:defRPr sz="1800" b="1"/>
            </a:lvl3pPr>
            <a:lvl4pPr marL="1368396" indent="0">
              <a:buNone/>
              <a:defRPr sz="1600" b="1"/>
            </a:lvl4pPr>
            <a:lvl5pPr marL="1824529" indent="0">
              <a:buNone/>
              <a:defRPr sz="1600" b="1"/>
            </a:lvl5pPr>
            <a:lvl6pPr marL="2280661" indent="0">
              <a:buNone/>
              <a:defRPr sz="1600" b="1"/>
            </a:lvl6pPr>
            <a:lvl7pPr marL="2736793" indent="0">
              <a:buNone/>
              <a:defRPr sz="1600" b="1"/>
            </a:lvl7pPr>
            <a:lvl8pPr marL="3192925" indent="0">
              <a:buNone/>
              <a:defRPr sz="1600" b="1"/>
            </a:lvl8pPr>
            <a:lvl9pPr marL="3649057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174877"/>
            <a:ext cx="437687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2111" y="1535115"/>
            <a:ext cx="437859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132" indent="0">
              <a:buNone/>
              <a:defRPr sz="2000" b="1"/>
            </a:lvl2pPr>
            <a:lvl3pPr marL="912264" indent="0">
              <a:buNone/>
              <a:defRPr sz="1800" b="1"/>
            </a:lvl3pPr>
            <a:lvl4pPr marL="1368396" indent="0">
              <a:buNone/>
              <a:defRPr sz="1600" b="1"/>
            </a:lvl4pPr>
            <a:lvl5pPr marL="1824529" indent="0">
              <a:buNone/>
              <a:defRPr sz="1600" b="1"/>
            </a:lvl5pPr>
            <a:lvl6pPr marL="2280661" indent="0">
              <a:buNone/>
              <a:defRPr sz="1600" b="1"/>
            </a:lvl6pPr>
            <a:lvl7pPr marL="2736793" indent="0">
              <a:buNone/>
              <a:defRPr sz="1600" b="1"/>
            </a:lvl7pPr>
            <a:lvl8pPr marL="3192925" indent="0">
              <a:buNone/>
              <a:defRPr sz="1600" b="1"/>
            </a:lvl8pPr>
            <a:lvl9pPr marL="3649057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2111" y="2174877"/>
            <a:ext cx="437859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E82C-502D-4466-A1D6-61F544A2B240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BF60-C9B6-4E59-92E1-2CAE47482B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E82C-502D-4466-A1D6-61F544A2B240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BF60-C9B6-4E59-92E1-2CAE47482B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E82C-502D-4466-A1D6-61F544A2B240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BF60-C9B6-4E59-92E1-2CAE47482B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3259006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2971" y="273052"/>
            <a:ext cx="5537729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435102"/>
            <a:ext cx="3259006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6132" indent="0">
              <a:buNone/>
              <a:defRPr sz="1200"/>
            </a:lvl2pPr>
            <a:lvl3pPr marL="912264" indent="0">
              <a:buNone/>
              <a:defRPr sz="1000"/>
            </a:lvl3pPr>
            <a:lvl4pPr marL="1368396" indent="0">
              <a:buNone/>
              <a:defRPr sz="900"/>
            </a:lvl4pPr>
            <a:lvl5pPr marL="1824529" indent="0">
              <a:buNone/>
              <a:defRPr sz="900"/>
            </a:lvl5pPr>
            <a:lvl6pPr marL="2280661" indent="0">
              <a:buNone/>
              <a:defRPr sz="900"/>
            </a:lvl6pPr>
            <a:lvl7pPr marL="2736793" indent="0">
              <a:buNone/>
              <a:defRPr sz="900"/>
            </a:lvl7pPr>
            <a:lvl8pPr marL="3192925" indent="0">
              <a:buNone/>
              <a:defRPr sz="900"/>
            </a:lvl8pPr>
            <a:lvl9pPr marL="3649057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E82C-502D-4466-A1D6-61F544A2B240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BF60-C9B6-4E59-92E1-2CAE47482B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646" y="4800602"/>
            <a:ext cx="59436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41646" y="612775"/>
            <a:ext cx="59436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6132" indent="0">
              <a:buNone/>
              <a:defRPr sz="2800"/>
            </a:lvl2pPr>
            <a:lvl3pPr marL="912264" indent="0">
              <a:buNone/>
              <a:defRPr sz="2400"/>
            </a:lvl3pPr>
            <a:lvl4pPr marL="1368396" indent="0">
              <a:buNone/>
              <a:defRPr sz="2000"/>
            </a:lvl4pPr>
            <a:lvl5pPr marL="1824529" indent="0">
              <a:buNone/>
              <a:defRPr sz="2000"/>
            </a:lvl5pPr>
            <a:lvl6pPr marL="2280661" indent="0">
              <a:buNone/>
              <a:defRPr sz="2000"/>
            </a:lvl6pPr>
            <a:lvl7pPr marL="2736793" indent="0">
              <a:buNone/>
              <a:defRPr sz="2000"/>
            </a:lvl7pPr>
            <a:lvl8pPr marL="3192925" indent="0">
              <a:buNone/>
              <a:defRPr sz="2000"/>
            </a:lvl8pPr>
            <a:lvl9pPr marL="3649057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646" y="5367340"/>
            <a:ext cx="59436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6132" indent="0">
              <a:buNone/>
              <a:defRPr sz="1200"/>
            </a:lvl2pPr>
            <a:lvl3pPr marL="912264" indent="0">
              <a:buNone/>
              <a:defRPr sz="1000"/>
            </a:lvl3pPr>
            <a:lvl4pPr marL="1368396" indent="0">
              <a:buNone/>
              <a:defRPr sz="900"/>
            </a:lvl4pPr>
            <a:lvl5pPr marL="1824529" indent="0">
              <a:buNone/>
              <a:defRPr sz="900"/>
            </a:lvl5pPr>
            <a:lvl6pPr marL="2280661" indent="0">
              <a:buNone/>
              <a:defRPr sz="900"/>
            </a:lvl6pPr>
            <a:lvl7pPr marL="2736793" indent="0">
              <a:buNone/>
              <a:defRPr sz="900"/>
            </a:lvl7pPr>
            <a:lvl8pPr marL="3192925" indent="0">
              <a:buNone/>
              <a:defRPr sz="900"/>
            </a:lvl8pPr>
            <a:lvl9pPr marL="3649057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E82C-502D-4466-A1D6-61F544A2B240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BF60-C9B6-4E59-92E1-2CAE47482B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E82C-502D-4466-A1D6-61F544A2B240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BF60-C9B6-4E59-92E1-2CAE47482B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81850" y="274640"/>
            <a:ext cx="222885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274640"/>
            <a:ext cx="652145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4E82C-502D-4466-A1D6-61F544A2B240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BF60-C9B6-4E59-92E1-2CAE47482B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 vert="horz" lIns="91227" tIns="45613" rIns="91227" bIns="45613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0" y="1600200"/>
            <a:ext cx="8915400" cy="4525963"/>
          </a:xfrm>
          <a:prstGeom prst="rect">
            <a:avLst/>
          </a:prstGeom>
        </p:spPr>
        <p:txBody>
          <a:bodyPr vert="horz" lIns="91227" tIns="45613" rIns="91227" bIns="45613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95300" y="6356352"/>
            <a:ext cx="2311400" cy="365125"/>
          </a:xfrm>
          <a:prstGeom prst="rect">
            <a:avLst/>
          </a:prstGeom>
        </p:spPr>
        <p:txBody>
          <a:bodyPr vert="horz" lIns="91227" tIns="45613" rIns="91227" bIns="45613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44E82C-502D-4466-A1D6-61F544A2B240}" type="datetimeFigureOut">
              <a:rPr lang="en-US" smtClean="0"/>
              <a:pPr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84550" y="6356352"/>
            <a:ext cx="3136900" cy="365125"/>
          </a:xfrm>
          <a:prstGeom prst="rect">
            <a:avLst/>
          </a:prstGeom>
        </p:spPr>
        <p:txBody>
          <a:bodyPr vert="horz" lIns="91227" tIns="45613" rIns="91227" bIns="45613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099300" y="6356352"/>
            <a:ext cx="2311400" cy="365125"/>
          </a:xfrm>
          <a:prstGeom prst="rect">
            <a:avLst/>
          </a:prstGeom>
        </p:spPr>
        <p:txBody>
          <a:bodyPr vert="horz" lIns="91227" tIns="45613" rIns="91227" bIns="45613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2BF60-C9B6-4E59-92E1-2CAE47482B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2264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099" indent="-342099" algn="l" defTabSz="912264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1215" indent="-285083" algn="l" defTabSz="912264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0330" indent="-228066" algn="l" defTabSz="912264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6463" indent="-228066" algn="l" defTabSz="912264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2595" indent="-228066" algn="l" defTabSz="912264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08727" indent="-228066" algn="l" defTabSz="912264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64859" indent="-228066" algn="l" defTabSz="912264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0991" indent="-228066" algn="l" defTabSz="912264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77123" indent="-228066" algn="l" defTabSz="912264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22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6132" algn="l" defTabSz="9122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2264" algn="l" defTabSz="9122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68396" algn="l" defTabSz="9122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4529" algn="l" defTabSz="9122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0661" algn="l" defTabSz="9122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36793" algn="l" defTabSz="9122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2925" algn="l" defTabSz="9122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49057" algn="l" defTabSz="9122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jpe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hyperlink" Target="https://www.tasteatlas.com/chelsea-bun" TargetMode="External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10" Type="http://schemas.openxmlformats.org/officeDocument/2006/relationships/image" Target="../media/image20.jpeg"/><Relationship Id="rId4" Type="http://schemas.openxmlformats.org/officeDocument/2006/relationships/image" Target="../media/image15.jpeg"/><Relationship Id="rId9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3CEE5-649C-28C3-7DDB-7FA4125D67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1295400"/>
            <a:ext cx="8839200" cy="6858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 </a:t>
            </a:r>
            <a:br>
              <a:rPr lang="en-US" b="1" dirty="0">
                <a:solidFill>
                  <a:schemeClr val="tx1"/>
                </a:solidFill>
              </a:rPr>
            </a:br>
            <a:r>
              <a:rPr lang="en-US" b="1" dirty="0">
                <a:solidFill>
                  <a:schemeClr val="tx1"/>
                </a:solidFill>
              </a:rPr>
              <a:t>Assignment Title: Menu </a:t>
            </a:r>
            <a:br>
              <a:rPr lang="en-US" b="1" dirty="0">
                <a:solidFill>
                  <a:schemeClr val="tx1"/>
                </a:solidFill>
              </a:rPr>
            </a:br>
            <a:r>
              <a:rPr lang="en-US" b="1" dirty="0">
                <a:solidFill>
                  <a:schemeClr val="tx1"/>
                </a:solidFill>
              </a:rPr>
              <a:t>Hotel Trinity </a:t>
            </a:r>
            <a:br>
              <a:rPr lang="en-US" b="1" dirty="0">
                <a:solidFill>
                  <a:schemeClr val="tx1"/>
                </a:solidFill>
              </a:rPr>
            </a:br>
            <a:r>
              <a:rPr lang="en-US" b="1" dirty="0">
                <a:solidFill>
                  <a:schemeClr val="tx1"/>
                </a:solidFill>
              </a:rPr>
              <a:t>Swansea, South Wales</a:t>
            </a:r>
            <a:r>
              <a:rPr lang="en-GB" b="1" dirty="0"/>
              <a:t> 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E093B8-0AB5-7AB5-42D5-08645DB7C8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" y="2667000"/>
            <a:ext cx="9220199" cy="2895600"/>
          </a:xfrm>
          <a:ln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Name: Iuliana Adriana Hurmuzache</a:t>
            </a:r>
          </a:p>
          <a:p>
            <a:r>
              <a:rPr lang="en-US" b="1" dirty="0">
                <a:solidFill>
                  <a:schemeClr val="tx1"/>
                </a:solidFill>
              </a:rPr>
              <a:t>Student number: 2129809</a:t>
            </a:r>
          </a:p>
          <a:p>
            <a:r>
              <a:rPr lang="en-US" b="1" dirty="0">
                <a:solidFill>
                  <a:schemeClr val="tx1"/>
                </a:solidFill>
              </a:rPr>
              <a:t>Lecturer name: Rohan </a:t>
            </a:r>
            <a:r>
              <a:rPr lang="en-US" b="1" dirty="0" err="1">
                <a:solidFill>
                  <a:schemeClr val="tx1"/>
                </a:solidFill>
              </a:rPr>
              <a:t>Dubrey</a:t>
            </a:r>
            <a:endParaRPr lang="en-US" b="1" dirty="0">
              <a:solidFill>
                <a:schemeClr val="tx1"/>
              </a:solidFill>
            </a:endParaRPr>
          </a:p>
          <a:p>
            <a:r>
              <a:rPr lang="en-US" b="1" dirty="0">
                <a:solidFill>
                  <a:schemeClr val="tx1"/>
                </a:solidFill>
              </a:rPr>
              <a:t>Module: Food &amp; Beverage Operations </a:t>
            </a:r>
          </a:p>
          <a:p>
            <a:r>
              <a:rPr lang="en-US" b="1" dirty="0">
                <a:solidFill>
                  <a:schemeClr val="tx1"/>
                </a:solidFill>
              </a:rPr>
              <a:t>Module code:BMIH4002</a:t>
            </a:r>
          </a:p>
          <a:p>
            <a:br>
              <a:rPr lang="en-US" b="1" dirty="0">
                <a:solidFill>
                  <a:schemeClr val="tx1"/>
                </a:solidFill>
              </a:rPr>
            </a:br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6949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14500" y="295568"/>
            <a:ext cx="6269110" cy="449752"/>
          </a:xfrm>
        </p:spPr>
        <p:txBody>
          <a:bodyPr>
            <a:noAutofit/>
          </a:bodyPr>
          <a:lstStyle/>
          <a:p>
            <a:r>
              <a:rPr lang="en-US" sz="2100" b="1">
                <a:latin typeface="Algerian" pitchFamily="82" charset="0"/>
                <a:cs typeface="Times New Roman" panose="02020603050405020304" pitchFamily="18" charset="0"/>
              </a:rPr>
              <a:t>Hotel Trinity </a:t>
            </a:r>
            <a:br>
              <a:rPr lang="en-US" sz="2100" b="1">
                <a:latin typeface="Algerian" pitchFamily="82" charset="0"/>
                <a:cs typeface="Times New Roman" panose="02020603050405020304" pitchFamily="18" charset="0"/>
              </a:rPr>
            </a:br>
            <a:r>
              <a:rPr lang="en-US" sz="2100" b="1">
                <a:latin typeface="Algerian" pitchFamily="82" charset="0"/>
                <a:cs typeface="Times New Roman" panose="02020603050405020304" pitchFamily="18" charset="0"/>
              </a:rPr>
              <a:t>Swansea, South Wales</a:t>
            </a:r>
            <a:br>
              <a:rPr lang="en-US" sz="2100" b="1">
                <a:latin typeface="Algerian" pitchFamily="82" charset="0"/>
                <a:cs typeface="Times New Roman" panose="02020603050405020304" pitchFamily="18" charset="0"/>
              </a:rPr>
            </a:br>
            <a:r>
              <a:rPr lang="en-US" sz="2100" b="1">
                <a:latin typeface="Algerian" pitchFamily="82" charset="0"/>
                <a:cs typeface="Times New Roman" panose="02020603050405020304" pitchFamily="18" charset="0"/>
              </a:rPr>
              <a:t>Menu List</a:t>
            </a:r>
            <a:endParaRPr lang="en-US" sz="2100" b="1" dirty="0">
              <a:latin typeface="Algerian" pitchFamily="82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67000" y="1066800"/>
            <a:ext cx="2057400" cy="457200"/>
          </a:xfrm>
        </p:spPr>
        <p:txBody>
          <a:bodyPr>
            <a:noAutofit/>
          </a:bodyPr>
          <a:lstStyle/>
          <a:p>
            <a:pPr algn="l"/>
            <a:r>
              <a:rPr lang="en-US" sz="1600" b="1" dirty="0">
                <a:solidFill>
                  <a:schemeClr val="tx1"/>
                </a:solidFill>
                <a:latin typeface="British"/>
              </a:rPr>
              <a:t>Vegan Breakfast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257800" y="1143000"/>
            <a:ext cx="1828800" cy="584559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600" b="1" dirty="0">
                <a:latin typeface="British"/>
              </a:rPr>
              <a:t>Bubble and Squeak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53200" y="1143000"/>
            <a:ext cx="1981200" cy="584559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600" b="1" dirty="0">
                <a:latin typeface="British"/>
              </a:rPr>
              <a:t>Fish and Chips with Mushy Peas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610600" y="1066800"/>
            <a:ext cx="1295400" cy="584559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600" b="1" dirty="0">
                <a:latin typeface="British"/>
              </a:rPr>
              <a:t>Cullen Skink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9600" y="3121440"/>
            <a:ext cx="1295400" cy="307560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400" b="1" dirty="0">
                <a:latin typeface="British"/>
              </a:rPr>
              <a:t>Price: 15.00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334000" y="2667000"/>
            <a:ext cx="1447800" cy="584559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400" b="1" dirty="0">
                <a:latin typeface="British"/>
              </a:rPr>
              <a:t>Price: 16.00</a:t>
            </a:r>
          </a:p>
          <a:p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2514600" y="5943600"/>
            <a:ext cx="2438400" cy="523004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400" b="1" dirty="0">
                <a:latin typeface="British"/>
              </a:rPr>
              <a:t>Any item with rice or pasta</a:t>
            </a:r>
          </a:p>
          <a:p>
            <a:r>
              <a:rPr lang="en-US" sz="1400" b="1" dirty="0">
                <a:latin typeface="British"/>
              </a:rPr>
              <a:t>Price: 19.50</a:t>
            </a:r>
          </a:p>
        </p:txBody>
      </p:sp>
      <p:sp>
        <p:nvSpPr>
          <p:cNvPr id="13" name="Explosion 2 12"/>
          <p:cNvSpPr/>
          <p:nvPr/>
        </p:nvSpPr>
        <p:spPr>
          <a:xfrm>
            <a:off x="990600" y="457200"/>
            <a:ext cx="533400" cy="533400"/>
          </a:xfrm>
          <a:prstGeom prst="irregularSeal2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91227" tIns="45613" rIns="91227" bIns="45613" rtlCol="0" anchor="ctr"/>
          <a:lstStyle/>
          <a:p>
            <a:pPr algn="ctr"/>
            <a:endParaRPr lang="en-US" dirty="0"/>
          </a:p>
        </p:txBody>
      </p:sp>
      <p:pic>
        <p:nvPicPr>
          <p:cNvPr id="19" name="Picture 18" descr="bubble-and-squeak-square-FS-4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05400" y="1752600"/>
            <a:ext cx="1295400" cy="947107"/>
          </a:xfrm>
          <a:prstGeom prst="rect">
            <a:avLst/>
          </a:prstGeom>
        </p:spPr>
      </p:pic>
      <p:pic>
        <p:nvPicPr>
          <p:cNvPr id="20" name="Picture 19" descr="Fish-and-chips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29400" y="1752600"/>
            <a:ext cx="1600200" cy="1000125"/>
          </a:xfrm>
          <a:prstGeom prst="rect">
            <a:avLst/>
          </a:prstGeom>
        </p:spPr>
      </p:pic>
      <p:pic>
        <p:nvPicPr>
          <p:cNvPr id="21" name="Picture 20" descr="1200px-Cullen_Skin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382000" y="1752600"/>
            <a:ext cx="1295400" cy="971550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0" y="6432885"/>
            <a:ext cx="7493000" cy="1034715"/>
          </a:xfrm>
          <a:prstGeom prst="rect">
            <a:avLst/>
          </a:prstGeom>
          <a:noFill/>
        </p:spPr>
        <p:txBody>
          <a:bodyPr wrap="square" lIns="79827" tIns="39914" rIns="79827" bIns="39914" rtlCol="0">
            <a:spAutoFit/>
          </a:bodyPr>
          <a:lstStyle/>
          <a:p>
            <a:r>
              <a:rPr lang="en-US" sz="1400" b="1" dirty="0">
                <a:latin typeface="British"/>
              </a:rPr>
              <a:t>All foods are available at: Uber eats, Food Hub, Deliveroo and Dine in at restaurant</a:t>
            </a:r>
          </a:p>
          <a:p>
            <a:endParaRPr lang="en-US" sz="1400" b="1" dirty="0">
              <a:latin typeface="British"/>
            </a:endParaRPr>
          </a:p>
          <a:p>
            <a:pPr algn="ctr"/>
            <a:endParaRPr lang="en-US" sz="1400" b="1" dirty="0">
              <a:latin typeface="British"/>
            </a:endParaRPr>
          </a:p>
          <a:p>
            <a:endParaRPr lang="en-US" dirty="0"/>
          </a:p>
        </p:txBody>
      </p:sp>
      <p:pic>
        <p:nvPicPr>
          <p:cNvPr id="23" name="Picture 22" descr="payment-methods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096125" y="6248400"/>
            <a:ext cx="2809875" cy="526852"/>
          </a:xfrm>
          <a:prstGeom prst="rect">
            <a:avLst/>
          </a:prstGeom>
        </p:spPr>
      </p:pic>
      <p:cxnSp>
        <p:nvCxnSpPr>
          <p:cNvPr id="25" name="Straight Connector 24"/>
          <p:cNvCxnSpPr/>
          <p:nvPr/>
        </p:nvCxnSpPr>
        <p:spPr>
          <a:xfrm rot="16200000" flipH="1">
            <a:off x="2524125" y="3724275"/>
            <a:ext cx="485775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4" name="Rectangle 23"/>
          <p:cNvSpPr/>
          <p:nvPr/>
        </p:nvSpPr>
        <p:spPr>
          <a:xfrm>
            <a:off x="1676400" y="533400"/>
            <a:ext cx="1447800" cy="3048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British"/>
              </a:rPr>
              <a:t>Breakfast</a:t>
            </a:r>
          </a:p>
        </p:txBody>
      </p:sp>
      <p:pic>
        <p:nvPicPr>
          <p:cNvPr id="26" name="Picture 25" descr="golden-goose-fat-potatoes-parsnips-386dd96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000" y="1828799"/>
            <a:ext cx="1905000" cy="1242391"/>
          </a:xfrm>
          <a:prstGeom prst="rect">
            <a:avLst/>
          </a:prstGeom>
        </p:spPr>
      </p:pic>
      <p:sp>
        <p:nvSpPr>
          <p:cNvPr id="27" name="Subtitle 2"/>
          <p:cNvSpPr txBox="1">
            <a:spLocks/>
          </p:cNvSpPr>
          <p:nvPr/>
        </p:nvSpPr>
        <p:spPr>
          <a:xfrm>
            <a:off x="228600" y="990600"/>
            <a:ext cx="2133600" cy="457200"/>
          </a:xfrm>
          <a:prstGeom prst="rect">
            <a:avLst/>
          </a:prstGeom>
        </p:spPr>
        <p:txBody>
          <a:bodyPr vert="horz" lIns="91227" tIns="45613" rIns="91227" bIns="45613" rtlCol="0">
            <a:noAutofit/>
          </a:bodyPr>
          <a:lstStyle/>
          <a:p>
            <a:pPr marL="0" marR="0" lvl="0" indent="0" algn="l" defTabSz="91226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ritish"/>
                <a:ea typeface="+mn-ea"/>
                <a:cs typeface="+mn-cs"/>
              </a:rPr>
              <a:t>Roast Potatoes with Parsnips and Meat gravy</a:t>
            </a:r>
          </a:p>
        </p:txBody>
      </p:sp>
      <p:pic>
        <p:nvPicPr>
          <p:cNvPr id="28" name="Picture 27" descr="Starfish_and_coffee_15_10_19-28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743200" y="1632469"/>
            <a:ext cx="1828800" cy="1491731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3124200" y="3134596"/>
            <a:ext cx="1295400" cy="307560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400" b="1" dirty="0">
                <a:latin typeface="British"/>
              </a:rPr>
              <a:t>Price: 16.00</a:t>
            </a:r>
          </a:p>
        </p:txBody>
      </p:sp>
      <p:sp>
        <p:nvSpPr>
          <p:cNvPr id="30" name="Rectangle 29"/>
          <p:cNvSpPr/>
          <p:nvPr/>
        </p:nvSpPr>
        <p:spPr>
          <a:xfrm>
            <a:off x="1828800" y="3505200"/>
            <a:ext cx="1447800" cy="3048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British"/>
              </a:rPr>
              <a:t>Lunch</a:t>
            </a:r>
          </a:p>
        </p:txBody>
      </p:sp>
      <p:sp>
        <p:nvSpPr>
          <p:cNvPr id="31" name="Explosion 2 30"/>
          <p:cNvSpPr/>
          <p:nvPr/>
        </p:nvSpPr>
        <p:spPr>
          <a:xfrm>
            <a:off x="1066800" y="3429000"/>
            <a:ext cx="533400" cy="533400"/>
          </a:xfrm>
          <a:prstGeom prst="irregularSeal2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91227" tIns="45613" rIns="91227" bIns="45613" rtlCol="0" anchor="ctr"/>
          <a:lstStyle/>
          <a:p>
            <a:pPr algn="ctr"/>
            <a:endParaRPr lang="en-US" dirty="0"/>
          </a:p>
        </p:txBody>
      </p:sp>
      <p:sp>
        <p:nvSpPr>
          <p:cNvPr id="33" name="Explosion 2 32"/>
          <p:cNvSpPr/>
          <p:nvPr/>
        </p:nvSpPr>
        <p:spPr>
          <a:xfrm>
            <a:off x="6629400" y="609600"/>
            <a:ext cx="533400" cy="533400"/>
          </a:xfrm>
          <a:prstGeom prst="irregularSeal2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91227" tIns="45613" rIns="91227" bIns="45613" rtlCol="0" anchor="ctr"/>
          <a:lstStyle/>
          <a:p>
            <a:pPr algn="ctr"/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7239000" y="685800"/>
            <a:ext cx="1447800" cy="3048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British"/>
              </a:rPr>
              <a:t>Dinner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381000" y="3962400"/>
            <a:ext cx="2667000" cy="2308108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600" b="1" dirty="0">
                <a:latin typeface="British"/>
              </a:rPr>
              <a:t>Four rice or pasta dishes available every day, from a wide selection:</a:t>
            </a:r>
            <a:br>
              <a:rPr lang="en-US" sz="1600" b="1" dirty="0">
                <a:latin typeface="British"/>
              </a:rPr>
            </a:br>
            <a:r>
              <a:rPr lang="en-US" sz="1600" b="1" dirty="0">
                <a:latin typeface="British"/>
              </a:rPr>
              <a:t>- Roast beef or pork</a:t>
            </a:r>
            <a:br>
              <a:rPr lang="en-US" sz="1600" b="1" dirty="0">
                <a:latin typeface="British"/>
              </a:rPr>
            </a:br>
            <a:r>
              <a:rPr lang="en-US" sz="1600" b="1" dirty="0">
                <a:latin typeface="British"/>
              </a:rPr>
              <a:t>- Bolognaise</a:t>
            </a:r>
            <a:br>
              <a:rPr lang="en-US" sz="1600" b="1" dirty="0">
                <a:latin typeface="British"/>
              </a:rPr>
            </a:br>
            <a:r>
              <a:rPr lang="en-US" sz="1600" b="1" dirty="0">
                <a:latin typeface="British"/>
              </a:rPr>
              <a:t>- </a:t>
            </a:r>
            <a:r>
              <a:rPr lang="en-US" sz="1600" b="1" dirty="0" err="1">
                <a:latin typeface="British"/>
              </a:rPr>
              <a:t>Pomodoro</a:t>
            </a:r>
            <a:br>
              <a:rPr lang="en-US" sz="1600" b="1" dirty="0">
                <a:latin typeface="British"/>
              </a:rPr>
            </a:br>
            <a:r>
              <a:rPr lang="en-US" sz="1600" b="1" dirty="0">
                <a:latin typeface="British"/>
              </a:rPr>
              <a:t>- Smokey Pepperoni</a:t>
            </a:r>
            <a:br>
              <a:rPr lang="en-US" sz="1600" b="1" dirty="0">
                <a:latin typeface="British"/>
              </a:rPr>
            </a:br>
            <a:r>
              <a:rPr lang="en-US" sz="1600" b="1" dirty="0">
                <a:latin typeface="British"/>
              </a:rPr>
              <a:t>- Sweet and Sour Chicken</a:t>
            </a:r>
          </a:p>
        </p:txBody>
      </p:sp>
      <p:pic>
        <p:nvPicPr>
          <p:cNvPr id="37" name="Picture 36" descr="Pomodoro.jpg"/>
          <p:cNvPicPr>
            <a:picLocks noChangeAspect="1"/>
          </p:cNvPicPr>
          <p:nvPr/>
        </p:nvPicPr>
        <p:blipFill>
          <a:blip r:embed="rId9" cstate="print"/>
          <a:srcRect l="16154" r="16923"/>
          <a:stretch>
            <a:fillRect/>
          </a:stretch>
        </p:blipFill>
        <p:spPr>
          <a:xfrm>
            <a:off x="4191000" y="5257800"/>
            <a:ext cx="685800" cy="683352"/>
          </a:xfrm>
          <a:prstGeom prst="rect">
            <a:avLst/>
          </a:prstGeom>
        </p:spPr>
      </p:pic>
      <p:pic>
        <p:nvPicPr>
          <p:cNvPr id="38" name="Picture 37" descr="Bologanise and rice nd bowl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048000" y="5257800"/>
            <a:ext cx="1066800" cy="711343"/>
          </a:xfrm>
          <a:prstGeom prst="rect">
            <a:avLst/>
          </a:prstGeom>
        </p:spPr>
      </p:pic>
      <p:pic>
        <p:nvPicPr>
          <p:cNvPr id="39" name="Picture 38" descr="Sweet-and-sour-chicken-square.jpg"/>
          <p:cNvPicPr>
            <a:picLocks noChangeAspect="1"/>
          </p:cNvPicPr>
          <p:nvPr/>
        </p:nvPicPr>
        <p:blipFill>
          <a:blip r:embed="rId11"/>
          <a:srcRect l="12222" t="12222"/>
          <a:stretch>
            <a:fillRect/>
          </a:stretch>
        </p:blipFill>
        <p:spPr>
          <a:xfrm>
            <a:off x="3048000" y="3966210"/>
            <a:ext cx="1752600" cy="1139190"/>
          </a:xfrm>
          <a:prstGeom prst="rect">
            <a:avLst/>
          </a:prstGeom>
        </p:spPr>
      </p:pic>
      <p:sp>
        <p:nvSpPr>
          <p:cNvPr id="40" name="TextBox 39"/>
          <p:cNvSpPr txBox="1"/>
          <p:nvPr/>
        </p:nvSpPr>
        <p:spPr>
          <a:xfrm>
            <a:off x="5257800" y="2979219"/>
            <a:ext cx="1219200" cy="830781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600" b="1" dirty="0">
                <a:latin typeface="British"/>
              </a:rPr>
              <a:t>Roasted Lemon Chicken</a:t>
            </a:r>
          </a:p>
        </p:txBody>
      </p:sp>
      <p:pic>
        <p:nvPicPr>
          <p:cNvPr id="41" name="Picture 40" descr="Roasted lemon chicken.pn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5105400" y="3759200"/>
            <a:ext cx="1447800" cy="965200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5181600" y="4721640"/>
            <a:ext cx="1295400" cy="307560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400" b="1" dirty="0">
                <a:latin typeface="British"/>
              </a:rPr>
              <a:t>Price: 22.00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6934200" y="2692041"/>
            <a:ext cx="1447800" cy="584559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400" b="1" dirty="0">
                <a:latin typeface="British"/>
              </a:rPr>
              <a:t>Price: 14.00</a:t>
            </a:r>
          </a:p>
          <a:p>
            <a:endParaRPr lang="en-US" dirty="0"/>
          </a:p>
        </p:txBody>
      </p:sp>
      <p:sp>
        <p:nvSpPr>
          <p:cNvPr id="45" name="TextBox 44"/>
          <p:cNvSpPr txBox="1"/>
          <p:nvPr/>
        </p:nvSpPr>
        <p:spPr>
          <a:xfrm>
            <a:off x="8534400" y="2667000"/>
            <a:ext cx="1447800" cy="584559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400" b="1" dirty="0">
                <a:latin typeface="British"/>
              </a:rPr>
              <a:t>Price: 14.50</a:t>
            </a:r>
          </a:p>
          <a:p>
            <a:endParaRPr lang="en-US" dirty="0"/>
          </a:p>
        </p:txBody>
      </p:sp>
      <p:sp>
        <p:nvSpPr>
          <p:cNvPr id="46" name="TextBox 45"/>
          <p:cNvSpPr txBox="1"/>
          <p:nvPr/>
        </p:nvSpPr>
        <p:spPr>
          <a:xfrm>
            <a:off x="7315200" y="2996841"/>
            <a:ext cx="1371600" cy="584559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600" b="1" dirty="0">
                <a:latin typeface="British"/>
              </a:rPr>
              <a:t>Roast Turkey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5029200" y="5112819"/>
            <a:ext cx="1981200" cy="830781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600" b="1" dirty="0">
                <a:latin typeface="British"/>
              </a:rPr>
              <a:t>Trinity Special Roast Pork with Crackling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458200" y="2971800"/>
            <a:ext cx="1524000" cy="584559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600" b="1" dirty="0">
                <a:latin typeface="British"/>
              </a:rPr>
              <a:t>Roast Beef Dinner</a:t>
            </a:r>
          </a:p>
        </p:txBody>
      </p:sp>
      <p:pic>
        <p:nvPicPr>
          <p:cNvPr id="49" name="Picture 48" descr="1382538696807.jpe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6705600" y="3657600"/>
            <a:ext cx="1625600" cy="914400"/>
          </a:xfrm>
          <a:prstGeom prst="rect">
            <a:avLst/>
          </a:prstGeom>
        </p:spPr>
      </p:pic>
      <p:sp>
        <p:nvSpPr>
          <p:cNvPr id="50" name="TextBox 49"/>
          <p:cNvSpPr txBox="1"/>
          <p:nvPr/>
        </p:nvSpPr>
        <p:spPr>
          <a:xfrm>
            <a:off x="7162800" y="4520841"/>
            <a:ext cx="1447800" cy="584559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400" b="1" dirty="0">
                <a:latin typeface="British"/>
              </a:rPr>
              <a:t>Price: 24.50</a:t>
            </a:r>
          </a:p>
          <a:p>
            <a:endParaRPr lang="en-US" dirty="0"/>
          </a:p>
        </p:txBody>
      </p:sp>
      <p:pic>
        <p:nvPicPr>
          <p:cNvPr id="51" name="Picture 50" descr="Roast-Pork-square-FS-42.jp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5400000">
            <a:off x="7458075" y="4410075"/>
            <a:ext cx="1314450" cy="2362200"/>
          </a:xfrm>
          <a:prstGeom prst="rect">
            <a:avLst/>
          </a:prstGeom>
        </p:spPr>
      </p:pic>
      <p:sp>
        <p:nvSpPr>
          <p:cNvPr id="52" name="TextBox 51"/>
          <p:cNvSpPr txBox="1"/>
          <p:nvPr/>
        </p:nvSpPr>
        <p:spPr>
          <a:xfrm>
            <a:off x="5334000" y="5892441"/>
            <a:ext cx="1447800" cy="584559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400" b="1" dirty="0">
                <a:latin typeface="British"/>
              </a:rPr>
              <a:t>Price: 35.00</a:t>
            </a:r>
          </a:p>
          <a:p>
            <a:endParaRPr lang="en-US" dirty="0"/>
          </a:p>
        </p:txBody>
      </p:sp>
      <p:pic>
        <p:nvPicPr>
          <p:cNvPr id="53" name="Picture 52" descr="20a257b5043c44ea8759a3f51dc80696.jpg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8382000" y="3657600"/>
            <a:ext cx="1352177" cy="914400"/>
          </a:xfrm>
          <a:prstGeom prst="rect">
            <a:avLst/>
          </a:prstGeom>
        </p:spPr>
      </p:pic>
      <p:sp>
        <p:nvSpPr>
          <p:cNvPr id="54" name="TextBox 53"/>
          <p:cNvSpPr txBox="1"/>
          <p:nvPr/>
        </p:nvSpPr>
        <p:spPr>
          <a:xfrm>
            <a:off x="8458200" y="4520841"/>
            <a:ext cx="1447800" cy="584559"/>
          </a:xfrm>
          <a:prstGeom prst="rect">
            <a:avLst/>
          </a:prstGeom>
          <a:noFill/>
        </p:spPr>
        <p:txBody>
          <a:bodyPr wrap="square" lIns="91227" tIns="45613" rIns="91227" bIns="45613" rtlCol="0">
            <a:spAutoFit/>
          </a:bodyPr>
          <a:lstStyle/>
          <a:p>
            <a:r>
              <a:rPr lang="en-US" sz="1400" b="1" dirty="0">
                <a:latin typeface="British"/>
              </a:rPr>
              <a:t>Price: 25.50</a:t>
            </a:r>
          </a:p>
          <a:p>
            <a:endParaRPr lang="en-US" dirty="0"/>
          </a:p>
        </p:txBody>
      </p:sp>
      <p:sp>
        <p:nvSpPr>
          <p:cNvPr id="55" name="Subtitle 2"/>
          <p:cNvSpPr txBox="1">
            <a:spLocks/>
          </p:cNvSpPr>
          <p:nvPr/>
        </p:nvSpPr>
        <p:spPr>
          <a:xfrm>
            <a:off x="6934200" y="-25041"/>
            <a:ext cx="3086100" cy="491806"/>
          </a:xfrm>
          <a:prstGeom prst="rect">
            <a:avLst/>
          </a:prstGeom>
        </p:spPr>
        <p:txBody>
          <a:bodyPr vert="horz" lIns="91227" tIns="45613" rIns="91227" bIns="45613" rtlCol="0">
            <a:noAutofit/>
          </a:bodyPr>
          <a:lstStyle/>
          <a:p>
            <a:pPr marL="0" marR="0" lvl="0" indent="0" algn="l" defTabSz="91226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en-US" sz="1600" b="1" dirty="0">
              <a:latin typeface="British"/>
            </a:endParaRPr>
          </a:p>
          <a:p>
            <a:pPr marL="0" marR="0" lvl="0" indent="0" algn="l" defTabSz="912264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ritish"/>
                <a:ea typeface="+mn-ea"/>
                <a:cs typeface="+mn-cs"/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64833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876800" y="1066800"/>
            <a:ext cx="1676400" cy="457200"/>
          </a:xfrm>
          <a:prstGeom prst="rect">
            <a:avLst/>
          </a:prstGeom>
        </p:spPr>
        <p:txBody>
          <a:bodyPr vert="horz" lIns="91227" tIns="45613" rIns="91227" bIns="45613" rtlCol="0" anchor="ctr">
            <a:noAutofit/>
          </a:bodyPr>
          <a:lstStyle/>
          <a:p>
            <a:r>
              <a:rPr lang="en-US" sz="1600" b="1" dirty="0">
                <a:latin typeface="British"/>
              </a:rPr>
              <a:t>Platinum Pudding</a:t>
            </a:r>
            <a:endParaRPr lang="en-US" dirty="0">
              <a:latin typeface="British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52400" y="914400"/>
            <a:ext cx="1524000" cy="304800"/>
          </a:xfrm>
          <a:prstGeom prst="rect">
            <a:avLst/>
          </a:prstGeom>
        </p:spPr>
        <p:txBody>
          <a:bodyPr vert="horz" lIns="91227" tIns="45613" rIns="91227" bIns="45613" rtlCol="0" anchor="ctr">
            <a:noAutofit/>
          </a:bodyPr>
          <a:lstStyle/>
          <a:p>
            <a:pPr algn="ctr"/>
            <a:r>
              <a:rPr lang="en-US" sz="1600" b="1" dirty="0">
                <a:latin typeface="British"/>
              </a:rPr>
              <a:t>Salmagundi</a:t>
            </a:r>
            <a:endParaRPr lang="en-US" sz="1600" b="1" dirty="0">
              <a:latin typeface="British"/>
              <a:hlinkClick r:id="rId3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09600" y="2667000"/>
            <a:ext cx="1371600" cy="296051"/>
          </a:xfrm>
          <a:prstGeom prst="rect">
            <a:avLst/>
          </a:prstGeom>
        </p:spPr>
        <p:txBody>
          <a:bodyPr wrap="square" lIns="79827" tIns="39914" rIns="79827" bIns="39914">
            <a:spAutoFit/>
          </a:bodyPr>
          <a:lstStyle/>
          <a:p>
            <a:r>
              <a:rPr lang="en-US" sz="1400" b="1" dirty="0">
                <a:latin typeface="British"/>
              </a:rPr>
              <a:t>Price: 16.50</a:t>
            </a:r>
          </a:p>
        </p:txBody>
      </p:sp>
      <p:sp>
        <p:nvSpPr>
          <p:cNvPr id="15" name="Rectangle 14"/>
          <p:cNvSpPr/>
          <p:nvPr/>
        </p:nvSpPr>
        <p:spPr>
          <a:xfrm>
            <a:off x="8382000" y="2895600"/>
            <a:ext cx="1498600" cy="296051"/>
          </a:xfrm>
          <a:prstGeom prst="rect">
            <a:avLst/>
          </a:prstGeom>
        </p:spPr>
        <p:txBody>
          <a:bodyPr wrap="square" lIns="79827" tIns="39914" rIns="79827" bIns="39914">
            <a:spAutoFit/>
          </a:bodyPr>
          <a:lstStyle/>
          <a:p>
            <a:r>
              <a:rPr lang="en-US" sz="1400" b="1" dirty="0">
                <a:latin typeface="British"/>
              </a:rPr>
              <a:t>Price: 11.50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33400" y="3581401"/>
            <a:ext cx="4267200" cy="2019600"/>
          </a:xfrm>
          <a:prstGeom prst="rect">
            <a:avLst/>
          </a:prstGeom>
        </p:spPr>
        <p:txBody>
          <a:bodyPr wrap="square" lIns="79827" tIns="39914" rIns="79827" bIns="39914">
            <a:spAutoFit/>
          </a:bodyPr>
          <a:lstStyle/>
          <a:p>
            <a:r>
              <a:rPr lang="en-US" sz="1400" b="1" dirty="0" err="1">
                <a:latin typeface="British"/>
              </a:rPr>
              <a:t>Negroni</a:t>
            </a:r>
            <a:r>
              <a:rPr lang="en-US" sz="1400" b="1" dirty="0">
                <a:latin typeface="British"/>
              </a:rPr>
              <a:t> </a:t>
            </a:r>
            <a:r>
              <a:rPr lang="en-US" sz="1400" b="1" dirty="0" err="1">
                <a:latin typeface="British"/>
              </a:rPr>
              <a:t>Coctail</a:t>
            </a:r>
            <a:r>
              <a:rPr lang="en-US" sz="1400" b="1" dirty="0">
                <a:latin typeface="British"/>
              </a:rPr>
              <a:t>-                            8.00</a:t>
            </a:r>
          </a:p>
          <a:p>
            <a:r>
              <a:rPr lang="en-US" sz="1400" b="1" dirty="0" err="1">
                <a:latin typeface="British"/>
              </a:rPr>
              <a:t>Votka</a:t>
            </a:r>
            <a:r>
              <a:rPr lang="en-US" sz="1400" b="1" dirty="0">
                <a:latin typeface="British"/>
              </a:rPr>
              <a:t> &amp; Cranberry Blush-            9.50</a:t>
            </a:r>
          </a:p>
          <a:p>
            <a:r>
              <a:rPr lang="en-US" sz="1400" b="1" dirty="0">
                <a:latin typeface="British"/>
              </a:rPr>
              <a:t>Tequila Sunrise-                            9.50</a:t>
            </a:r>
          </a:p>
          <a:p>
            <a:r>
              <a:rPr lang="en-US" sz="1400" b="1" dirty="0">
                <a:latin typeface="British"/>
              </a:rPr>
              <a:t>Dark &amp; Stormy Coffee </a:t>
            </a:r>
            <a:r>
              <a:rPr lang="en-US" sz="1400" b="1" dirty="0" err="1">
                <a:latin typeface="British"/>
              </a:rPr>
              <a:t>Coctail</a:t>
            </a:r>
            <a:r>
              <a:rPr lang="en-US" sz="1400" b="1" dirty="0">
                <a:latin typeface="British"/>
              </a:rPr>
              <a:t>-     12.50</a:t>
            </a:r>
          </a:p>
          <a:p>
            <a:r>
              <a:rPr lang="en-US" sz="1400" b="1" dirty="0">
                <a:latin typeface="British"/>
              </a:rPr>
              <a:t>Orange Blossom </a:t>
            </a:r>
            <a:r>
              <a:rPr lang="en-US" sz="1400" b="1" dirty="0" err="1">
                <a:latin typeface="British"/>
              </a:rPr>
              <a:t>bellinis</a:t>
            </a:r>
            <a:r>
              <a:rPr lang="en-US" sz="1400" b="1" dirty="0">
                <a:latin typeface="British"/>
              </a:rPr>
              <a:t>-             9.00</a:t>
            </a:r>
          </a:p>
          <a:p>
            <a:r>
              <a:rPr lang="en-US" sz="1400" b="1" dirty="0">
                <a:latin typeface="British"/>
              </a:rPr>
              <a:t>Sloe Gin </a:t>
            </a:r>
            <a:r>
              <a:rPr lang="en-US" sz="1400" b="1" dirty="0" err="1">
                <a:latin typeface="British"/>
              </a:rPr>
              <a:t>Coctail</a:t>
            </a:r>
            <a:r>
              <a:rPr lang="en-US" sz="1400" b="1" dirty="0">
                <a:latin typeface="British"/>
              </a:rPr>
              <a:t>-                            10.00</a:t>
            </a:r>
          </a:p>
          <a:p>
            <a:r>
              <a:rPr lang="en-US" sz="1400" b="1" dirty="0">
                <a:latin typeface="British"/>
              </a:rPr>
              <a:t>Sweet Manhattan-                          8.00</a:t>
            </a:r>
          </a:p>
          <a:p>
            <a:r>
              <a:rPr lang="en-US" sz="1400" b="1" dirty="0">
                <a:latin typeface="British"/>
              </a:rPr>
              <a:t>***********All other Liquors available**********</a:t>
            </a:r>
          </a:p>
          <a:p>
            <a:endParaRPr lang="en-US" sz="1400" b="1" dirty="0">
              <a:latin typeface="British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4495800" y="3886200"/>
            <a:ext cx="2667000" cy="1373269"/>
          </a:xfrm>
          <a:prstGeom prst="rect">
            <a:avLst/>
          </a:prstGeom>
        </p:spPr>
        <p:txBody>
          <a:bodyPr wrap="square" lIns="79827" tIns="39914" rIns="79827" bIns="39914">
            <a:spAutoFit/>
          </a:bodyPr>
          <a:lstStyle/>
          <a:p>
            <a:r>
              <a:rPr lang="en-US" sz="1400" b="1" dirty="0">
                <a:latin typeface="British"/>
              </a:rPr>
              <a:t>Coke/Diet Coke, </a:t>
            </a:r>
            <a:r>
              <a:rPr lang="en-US" sz="1400" b="1" dirty="0" err="1">
                <a:latin typeface="British"/>
              </a:rPr>
              <a:t>Fanta</a:t>
            </a:r>
            <a:r>
              <a:rPr lang="en-US" sz="1400" b="1" dirty="0">
                <a:latin typeface="British"/>
              </a:rPr>
              <a:t>-  3.00</a:t>
            </a:r>
          </a:p>
          <a:p>
            <a:r>
              <a:rPr lang="en-US" sz="1400" b="1" dirty="0">
                <a:latin typeface="British"/>
              </a:rPr>
              <a:t>Fruit Juices-                    7.50</a:t>
            </a:r>
          </a:p>
          <a:p>
            <a:r>
              <a:rPr lang="en-US" sz="1400" b="1" dirty="0">
                <a:latin typeface="British"/>
              </a:rPr>
              <a:t> Milk Shakes-                   7.00</a:t>
            </a:r>
          </a:p>
          <a:p>
            <a:r>
              <a:rPr lang="en-US" sz="1400" b="1" dirty="0">
                <a:latin typeface="British"/>
              </a:rPr>
              <a:t>Coffee-                              7.50</a:t>
            </a:r>
          </a:p>
          <a:p>
            <a:r>
              <a:rPr lang="en-US" sz="1400" b="1" dirty="0">
                <a:latin typeface="British"/>
              </a:rPr>
              <a:t>Mocha Deluxe-                 9.00</a:t>
            </a:r>
          </a:p>
          <a:p>
            <a:r>
              <a:rPr lang="en-US" sz="1400" b="1" dirty="0">
                <a:latin typeface="British"/>
              </a:rPr>
              <a:t>Latte-                                 9.00</a:t>
            </a:r>
          </a:p>
        </p:txBody>
      </p:sp>
      <p:pic>
        <p:nvPicPr>
          <p:cNvPr id="19" name="Picture 18" descr="1371595467208.jpeg"/>
          <p:cNvPicPr>
            <a:picLocks noChangeAspect="1"/>
          </p:cNvPicPr>
          <p:nvPr/>
        </p:nvPicPr>
        <p:blipFill>
          <a:blip r:embed="rId4"/>
          <a:srcRect l="3077"/>
          <a:stretch>
            <a:fillRect/>
          </a:stretch>
        </p:blipFill>
        <p:spPr>
          <a:xfrm>
            <a:off x="8153400" y="1502569"/>
            <a:ext cx="1600200" cy="1393031"/>
          </a:xfrm>
          <a:prstGeom prst="rect">
            <a:avLst/>
          </a:prstGeom>
        </p:spPr>
      </p:pic>
      <p:pic>
        <p:nvPicPr>
          <p:cNvPr id="20" name="Picture 19" descr="Platinum-Pudding-Vegan-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800600" y="1600200"/>
            <a:ext cx="1324187" cy="1295400"/>
          </a:xfrm>
          <a:prstGeom prst="rect">
            <a:avLst/>
          </a:prstGeom>
        </p:spPr>
      </p:pic>
      <p:pic>
        <p:nvPicPr>
          <p:cNvPr id="21" name="Picture 20" descr="lemon-syllabub-10774-1.jpg"/>
          <p:cNvPicPr>
            <a:picLocks noChangeAspect="1"/>
          </p:cNvPicPr>
          <p:nvPr/>
        </p:nvPicPr>
        <p:blipFill>
          <a:blip r:embed="rId6" cstate="print"/>
          <a:srcRect r="12817"/>
          <a:stretch>
            <a:fillRect/>
          </a:stretch>
        </p:blipFill>
        <p:spPr>
          <a:xfrm>
            <a:off x="6324600" y="1600200"/>
            <a:ext cx="1676400" cy="1295400"/>
          </a:xfrm>
          <a:prstGeom prst="rect">
            <a:avLst/>
          </a:prstGeom>
        </p:spPr>
      </p:pic>
      <p:cxnSp>
        <p:nvCxnSpPr>
          <p:cNvPr id="22" name="Straight Connector 21"/>
          <p:cNvCxnSpPr/>
          <p:nvPr/>
        </p:nvCxnSpPr>
        <p:spPr>
          <a:xfrm rot="16200000" flipH="1">
            <a:off x="2324100" y="3238500"/>
            <a:ext cx="4191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8" name="Rectangle 27"/>
          <p:cNvSpPr/>
          <p:nvPr/>
        </p:nvSpPr>
        <p:spPr>
          <a:xfrm>
            <a:off x="0" y="5535595"/>
            <a:ext cx="6629400" cy="296051"/>
          </a:xfrm>
          <a:prstGeom prst="rect">
            <a:avLst/>
          </a:prstGeom>
        </p:spPr>
        <p:txBody>
          <a:bodyPr wrap="square" lIns="79827" tIns="39914" rIns="79827" bIns="39914">
            <a:spAutoFit/>
          </a:bodyPr>
          <a:lstStyle/>
          <a:p>
            <a:r>
              <a:rPr lang="en-US" sz="1400" b="1" dirty="0">
                <a:latin typeface="British"/>
              </a:rPr>
              <a:t>All foods are available at: </a:t>
            </a:r>
            <a:r>
              <a:rPr lang="en-GB" sz="1400" b="1" dirty="0">
                <a:latin typeface="British"/>
              </a:rPr>
              <a:t>Uber</a:t>
            </a:r>
            <a:r>
              <a:rPr lang="en-US" sz="1400" b="1" dirty="0">
                <a:latin typeface="British"/>
              </a:rPr>
              <a:t> eats, Food Hub, Deliveroo and Dine in at restaurant</a:t>
            </a:r>
          </a:p>
        </p:txBody>
      </p:sp>
      <p:pic>
        <p:nvPicPr>
          <p:cNvPr id="29" name="Picture 28" descr="payment-methods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052043" y="5471952"/>
            <a:ext cx="2809875" cy="526852"/>
          </a:xfrm>
          <a:prstGeom prst="rect">
            <a:avLst/>
          </a:prstGeom>
        </p:spPr>
      </p:pic>
      <p:sp>
        <p:nvSpPr>
          <p:cNvPr id="32" name="Rectangle 31"/>
          <p:cNvSpPr/>
          <p:nvPr/>
        </p:nvSpPr>
        <p:spPr>
          <a:xfrm>
            <a:off x="2286000" y="1"/>
            <a:ext cx="4953000" cy="1050104"/>
          </a:xfrm>
          <a:prstGeom prst="rect">
            <a:avLst/>
          </a:prstGeom>
        </p:spPr>
        <p:txBody>
          <a:bodyPr lIns="79827" tIns="39914" rIns="79827" bIns="39914">
            <a:spAutoFit/>
          </a:bodyPr>
          <a:lstStyle/>
          <a:p>
            <a:pPr algn="ctr"/>
            <a:r>
              <a:rPr lang="en-US" sz="2100" b="1" dirty="0">
                <a:latin typeface="Algerian" pitchFamily="82" charset="0"/>
                <a:cs typeface="Times New Roman" panose="02020603050405020304" pitchFamily="18" charset="0"/>
              </a:rPr>
              <a:t>Hotel Trinity </a:t>
            </a:r>
            <a:br>
              <a:rPr lang="en-US" sz="2100" b="1" dirty="0">
                <a:latin typeface="Algerian" pitchFamily="82" charset="0"/>
                <a:cs typeface="Times New Roman" panose="02020603050405020304" pitchFamily="18" charset="0"/>
              </a:rPr>
            </a:br>
            <a:r>
              <a:rPr lang="en-US" sz="2100" b="1" dirty="0">
                <a:latin typeface="Algerian" pitchFamily="82" charset="0"/>
                <a:cs typeface="Times New Roman" panose="02020603050405020304" pitchFamily="18" charset="0"/>
              </a:rPr>
              <a:t>Swansea, South Wales</a:t>
            </a:r>
            <a:br>
              <a:rPr lang="en-US" sz="2100" b="1" dirty="0">
                <a:latin typeface="Algerian" pitchFamily="82" charset="0"/>
                <a:cs typeface="Times New Roman" panose="02020603050405020304" pitchFamily="18" charset="0"/>
              </a:rPr>
            </a:br>
            <a:r>
              <a:rPr lang="en-US" sz="2100" b="1" dirty="0">
                <a:latin typeface="Algerian" pitchFamily="82" charset="0"/>
                <a:cs typeface="Times New Roman" panose="02020603050405020304" pitchFamily="18" charset="0"/>
              </a:rPr>
              <a:t>Menu List</a:t>
            </a:r>
            <a:endParaRPr lang="en-US" sz="2100" dirty="0"/>
          </a:p>
        </p:txBody>
      </p:sp>
      <p:sp>
        <p:nvSpPr>
          <p:cNvPr id="25" name="TextBox 24"/>
          <p:cNvSpPr txBox="1"/>
          <p:nvPr/>
        </p:nvSpPr>
        <p:spPr>
          <a:xfrm>
            <a:off x="-63498" y="5748078"/>
            <a:ext cx="988059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British"/>
              </a:rPr>
              <a:t> </a:t>
            </a:r>
          </a:p>
          <a:p>
            <a:endParaRPr lang="en-US" sz="1400" dirty="0">
              <a:latin typeface="British"/>
            </a:endParaRPr>
          </a:p>
          <a:p>
            <a:endParaRPr lang="en-US" dirty="0"/>
          </a:p>
        </p:txBody>
      </p:sp>
      <p:sp>
        <p:nvSpPr>
          <p:cNvPr id="23" name="Explosion 2 22"/>
          <p:cNvSpPr/>
          <p:nvPr/>
        </p:nvSpPr>
        <p:spPr>
          <a:xfrm>
            <a:off x="533400" y="381000"/>
            <a:ext cx="533400" cy="533400"/>
          </a:xfrm>
          <a:prstGeom prst="irregularSeal2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91227" tIns="45613" rIns="91227" bIns="45613" rtlCol="0" anchor="ctr"/>
          <a:lstStyle/>
          <a:p>
            <a:pPr algn="ctr"/>
            <a:endParaRPr lang="en-US" dirty="0"/>
          </a:p>
        </p:txBody>
      </p:sp>
      <p:sp>
        <p:nvSpPr>
          <p:cNvPr id="24" name="Title 1"/>
          <p:cNvSpPr txBox="1">
            <a:spLocks/>
          </p:cNvSpPr>
          <p:nvPr/>
        </p:nvSpPr>
        <p:spPr>
          <a:xfrm>
            <a:off x="2286000" y="914400"/>
            <a:ext cx="1981200" cy="304800"/>
          </a:xfrm>
          <a:prstGeom prst="rect">
            <a:avLst/>
          </a:prstGeom>
        </p:spPr>
        <p:txBody>
          <a:bodyPr vert="horz" lIns="91227" tIns="45613" rIns="91227" bIns="45613" rtlCol="0" anchor="ctr">
            <a:noAutofit/>
          </a:bodyPr>
          <a:lstStyle/>
          <a:p>
            <a:pPr algn="ctr"/>
            <a:r>
              <a:rPr lang="en-US" sz="1600" b="1" dirty="0">
                <a:latin typeface="British"/>
              </a:rPr>
              <a:t>Vegan Cobb Salad</a:t>
            </a:r>
            <a:endParaRPr lang="en-US" sz="1600" b="1" dirty="0">
              <a:latin typeface="British"/>
              <a:hlinkClick r:id="rId3"/>
            </a:endParaRPr>
          </a:p>
        </p:txBody>
      </p:sp>
      <p:pic>
        <p:nvPicPr>
          <p:cNvPr id="27" name="Picture 26" descr="salmagundi-125921-1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52400" y="1219200"/>
            <a:ext cx="2133600" cy="1422400"/>
          </a:xfrm>
          <a:prstGeom prst="rect">
            <a:avLst/>
          </a:prstGeom>
        </p:spPr>
      </p:pic>
      <p:pic>
        <p:nvPicPr>
          <p:cNvPr id="30" name="Picture 29" descr="vegan-cobb-salad-tempeh-bacon-500x500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90800" y="1219200"/>
            <a:ext cx="1447800" cy="1447800"/>
          </a:xfrm>
          <a:prstGeom prst="rect">
            <a:avLst/>
          </a:prstGeom>
        </p:spPr>
      </p:pic>
      <p:sp>
        <p:nvSpPr>
          <p:cNvPr id="31" name="Rectangle 30"/>
          <p:cNvSpPr/>
          <p:nvPr/>
        </p:nvSpPr>
        <p:spPr>
          <a:xfrm>
            <a:off x="2590800" y="2667000"/>
            <a:ext cx="1371600" cy="296051"/>
          </a:xfrm>
          <a:prstGeom prst="rect">
            <a:avLst/>
          </a:prstGeom>
        </p:spPr>
        <p:txBody>
          <a:bodyPr wrap="square" lIns="79827" tIns="39914" rIns="79827" bIns="39914">
            <a:spAutoFit/>
          </a:bodyPr>
          <a:lstStyle/>
          <a:p>
            <a:r>
              <a:rPr lang="en-US" sz="1400" b="1" dirty="0">
                <a:latin typeface="British"/>
              </a:rPr>
              <a:t>Price: 14.00</a:t>
            </a:r>
          </a:p>
        </p:txBody>
      </p:sp>
      <p:sp>
        <p:nvSpPr>
          <p:cNvPr id="34" name="Rectangle 33"/>
          <p:cNvSpPr/>
          <p:nvPr/>
        </p:nvSpPr>
        <p:spPr>
          <a:xfrm>
            <a:off x="1219200" y="457200"/>
            <a:ext cx="1752600" cy="381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British"/>
              </a:rPr>
              <a:t>Salad Items</a:t>
            </a:r>
          </a:p>
        </p:txBody>
      </p:sp>
      <p:sp>
        <p:nvSpPr>
          <p:cNvPr id="36" name="Rectangle 35"/>
          <p:cNvSpPr/>
          <p:nvPr/>
        </p:nvSpPr>
        <p:spPr>
          <a:xfrm>
            <a:off x="6629400" y="2895600"/>
            <a:ext cx="1498600" cy="296051"/>
          </a:xfrm>
          <a:prstGeom prst="rect">
            <a:avLst/>
          </a:prstGeom>
        </p:spPr>
        <p:txBody>
          <a:bodyPr wrap="square" lIns="79827" tIns="39914" rIns="79827" bIns="39914">
            <a:spAutoFit/>
          </a:bodyPr>
          <a:lstStyle/>
          <a:p>
            <a:r>
              <a:rPr lang="en-US" sz="1400" b="1" dirty="0">
                <a:latin typeface="British"/>
              </a:rPr>
              <a:t>Price: 13.50</a:t>
            </a:r>
          </a:p>
        </p:txBody>
      </p:sp>
      <p:sp>
        <p:nvSpPr>
          <p:cNvPr id="37" name="Rectangle 36"/>
          <p:cNvSpPr/>
          <p:nvPr/>
        </p:nvSpPr>
        <p:spPr>
          <a:xfrm>
            <a:off x="4876800" y="2895600"/>
            <a:ext cx="1498600" cy="296051"/>
          </a:xfrm>
          <a:prstGeom prst="rect">
            <a:avLst/>
          </a:prstGeom>
        </p:spPr>
        <p:txBody>
          <a:bodyPr wrap="square" lIns="79827" tIns="39914" rIns="79827" bIns="39914">
            <a:spAutoFit/>
          </a:bodyPr>
          <a:lstStyle/>
          <a:p>
            <a:r>
              <a:rPr lang="en-US" sz="1400" b="1" dirty="0">
                <a:latin typeface="British"/>
              </a:rPr>
              <a:t>Price: 12.00</a:t>
            </a:r>
          </a:p>
        </p:txBody>
      </p:sp>
      <p:sp>
        <p:nvSpPr>
          <p:cNvPr id="39" name="Explosion 2 38"/>
          <p:cNvSpPr/>
          <p:nvPr/>
        </p:nvSpPr>
        <p:spPr>
          <a:xfrm>
            <a:off x="6400800" y="457200"/>
            <a:ext cx="533400" cy="533400"/>
          </a:xfrm>
          <a:prstGeom prst="irregularSeal2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91227" tIns="45613" rIns="91227" bIns="45613" rtlCol="0" anchor="ctr"/>
          <a:lstStyle/>
          <a:p>
            <a:pPr algn="ctr"/>
            <a:endParaRPr lang="en-US" dirty="0"/>
          </a:p>
        </p:txBody>
      </p:sp>
      <p:sp>
        <p:nvSpPr>
          <p:cNvPr id="40" name="Rectangle 39"/>
          <p:cNvSpPr/>
          <p:nvPr/>
        </p:nvSpPr>
        <p:spPr>
          <a:xfrm>
            <a:off x="7010400" y="457200"/>
            <a:ext cx="2057400" cy="4572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British"/>
              </a:rPr>
              <a:t>Dessert Items</a:t>
            </a:r>
          </a:p>
        </p:txBody>
      </p:sp>
      <p:sp>
        <p:nvSpPr>
          <p:cNvPr id="41" name="Title 1"/>
          <p:cNvSpPr txBox="1">
            <a:spLocks/>
          </p:cNvSpPr>
          <p:nvPr/>
        </p:nvSpPr>
        <p:spPr>
          <a:xfrm>
            <a:off x="8153400" y="990600"/>
            <a:ext cx="1524000" cy="304800"/>
          </a:xfrm>
          <a:prstGeom prst="rect">
            <a:avLst/>
          </a:prstGeom>
        </p:spPr>
        <p:txBody>
          <a:bodyPr vert="horz" lIns="91227" tIns="45613" rIns="91227" bIns="45613" rtlCol="0" anchor="ctr">
            <a:noAutofit/>
          </a:bodyPr>
          <a:lstStyle/>
          <a:p>
            <a:pPr algn="ctr"/>
            <a:r>
              <a:rPr lang="en-US" sz="1600" b="1" dirty="0">
                <a:latin typeface="British"/>
              </a:rPr>
              <a:t>Cherries Jubilee</a:t>
            </a:r>
            <a:endParaRPr lang="en-US" sz="1600" b="1" dirty="0">
              <a:latin typeface="British"/>
              <a:hlinkClick r:id="rId3"/>
            </a:endParaRPr>
          </a:p>
        </p:txBody>
      </p:sp>
      <p:sp>
        <p:nvSpPr>
          <p:cNvPr id="42" name="Title 1"/>
          <p:cNvSpPr txBox="1">
            <a:spLocks/>
          </p:cNvSpPr>
          <p:nvPr/>
        </p:nvSpPr>
        <p:spPr>
          <a:xfrm>
            <a:off x="6400800" y="1066800"/>
            <a:ext cx="1524000" cy="304800"/>
          </a:xfrm>
          <a:prstGeom prst="rect">
            <a:avLst/>
          </a:prstGeom>
        </p:spPr>
        <p:txBody>
          <a:bodyPr vert="horz" lIns="91227" tIns="45613" rIns="91227" bIns="45613" rtlCol="0" anchor="ctr">
            <a:noAutofit/>
          </a:bodyPr>
          <a:lstStyle/>
          <a:p>
            <a:pPr algn="ctr"/>
            <a:r>
              <a:rPr lang="en-US" sz="1600" b="1" dirty="0">
                <a:latin typeface="British"/>
              </a:rPr>
              <a:t>lemon-syllabub</a:t>
            </a:r>
            <a:endParaRPr lang="en-US" sz="1600" b="1" dirty="0">
              <a:latin typeface="British"/>
              <a:hlinkClick r:id="rId3"/>
            </a:endParaRPr>
          </a:p>
        </p:txBody>
      </p:sp>
      <p:cxnSp>
        <p:nvCxnSpPr>
          <p:cNvPr id="43" name="Straight Connector 42"/>
          <p:cNvCxnSpPr/>
          <p:nvPr/>
        </p:nvCxnSpPr>
        <p:spPr>
          <a:xfrm>
            <a:off x="4495800" y="3276600"/>
            <a:ext cx="530352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1" name="Explosion 2 50"/>
          <p:cNvSpPr/>
          <p:nvPr/>
        </p:nvSpPr>
        <p:spPr>
          <a:xfrm>
            <a:off x="609600" y="2971800"/>
            <a:ext cx="533400" cy="533400"/>
          </a:xfrm>
          <a:prstGeom prst="irregularSeal2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91227" tIns="45613" rIns="91227" bIns="45613" rtlCol="0" anchor="ctr"/>
          <a:lstStyle/>
          <a:p>
            <a:pPr algn="ctr"/>
            <a:endParaRPr lang="en-US" dirty="0"/>
          </a:p>
        </p:txBody>
      </p:sp>
      <p:sp>
        <p:nvSpPr>
          <p:cNvPr id="54" name="Rectangle 53"/>
          <p:cNvSpPr/>
          <p:nvPr/>
        </p:nvSpPr>
        <p:spPr>
          <a:xfrm>
            <a:off x="1219200" y="3048000"/>
            <a:ext cx="1752600" cy="533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British"/>
              </a:rPr>
              <a:t>Alcoholic Beverages</a:t>
            </a:r>
          </a:p>
        </p:txBody>
      </p:sp>
      <p:sp>
        <p:nvSpPr>
          <p:cNvPr id="55" name="Rectangle 54"/>
          <p:cNvSpPr/>
          <p:nvPr/>
        </p:nvSpPr>
        <p:spPr>
          <a:xfrm>
            <a:off x="4724400" y="3429000"/>
            <a:ext cx="1676400" cy="4572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British"/>
              </a:rPr>
              <a:t>Soft Drinks</a:t>
            </a:r>
          </a:p>
        </p:txBody>
      </p:sp>
      <p:sp>
        <p:nvSpPr>
          <p:cNvPr id="58" name="Rectangle 57"/>
          <p:cNvSpPr/>
          <p:nvPr/>
        </p:nvSpPr>
        <p:spPr>
          <a:xfrm>
            <a:off x="7543800" y="3352800"/>
            <a:ext cx="1981200" cy="6096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British"/>
              </a:rPr>
              <a:t>Live Unplugged Show at Dinner</a:t>
            </a:r>
          </a:p>
        </p:txBody>
      </p:sp>
      <p:pic>
        <p:nvPicPr>
          <p:cNvPr id="59" name="Picture 58" descr="Can-pubs-host-live-music-when-beer-gardens-reopen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239000" y="4038600"/>
            <a:ext cx="2435962" cy="128488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332A352-C01B-43D3-3D0B-1EA0D10BE773}"/>
              </a:ext>
            </a:extLst>
          </p:cNvPr>
          <p:cNvSpPr txBox="1"/>
          <p:nvPr/>
        </p:nvSpPr>
        <p:spPr>
          <a:xfrm>
            <a:off x="914400" y="1447800"/>
            <a:ext cx="82296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References: </a:t>
            </a:r>
          </a:p>
          <a:p>
            <a:r>
              <a:rPr lang="en-GB" sz="2400" dirty="0" err="1"/>
              <a:t>Ilbery</a:t>
            </a:r>
            <a:r>
              <a:rPr lang="en-GB" sz="2400" dirty="0"/>
              <a:t>, B., Watts, D., Simpson, S., </a:t>
            </a:r>
            <a:r>
              <a:rPr lang="en-GB" sz="2400" dirty="0" err="1"/>
              <a:t>Gilg</a:t>
            </a:r>
            <a:r>
              <a:rPr lang="en-GB" sz="2400" dirty="0"/>
              <a:t>, A. and Little, J., 2016. Mapping local foods: evidence from two English regions. British Food Journal.</a:t>
            </a:r>
          </a:p>
          <a:p>
            <a:r>
              <a:rPr lang="en-GB" sz="2400" dirty="0"/>
              <a:t>Reeves, P., Edmunds, K., </a:t>
            </a:r>
            <a:r>
              <a:rPr lang="en-GB" sz="2400" dirty="0" err="1"/>
              <a:t>Szewczyk</a:t>
            </a:r>
            <a:r>
              <a:rPr lang="en-GB" sz="2400" dirty="0"/>
              <a:t>, Z., Grady, A., </a:t>
            </a:r>
            <a:r>
              <a:rPr lang="en-GB" sz="2400" dirty="0" err="1"/>
              <a:t>Yoong</a:t>
            </a:r>
            <a:r>
              <a:rPr lang="en-GB" sz="2400" dirty="0"/>
              <a:t>, S.L., Wolfenden, L., Wyse, R., Finch, M., Stacey, F., Wiggers, J. and Searles, A., 2021. Economic evaluation of a web-based menu planning intervention to improve childcare service adherence with dietary guidelines. Implementation Science, 16(1), pp.1-12</a:t>
            </a:r>
          </a:p>
        </p:txBody>
      </p:sp>
    </p:spTree>
    <p:extLst>
      <p:ext uri="{BB962C8B-B14F-4D97-AF65-F5344CB8AC3E}">
        <p14:creationId xmlns:p14="http://schemas.microsoft.com/office/powerpoint/2010/main" val="31620543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770</TotalTime>
  <Words>414</Words>
  <Application>Microsoft Office PowerPoint</Application>
  <PresentationFormat>A4 Paper (210x297 mm)</PresentationFormat>
  <Paragraphs>73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Algerian</vt:lpstr>
      <vt:lpstr>Arial</vt:lpstr>
      <vt:lpstr>British</vt:lpstr>
      <vt:lpstr>Calibri</vt:lpstr>
      <vt:lpstr>Office Theme</vt:lpstr>
      <vt:lpstr>  Assignment Title: Menu  Hotel Trinity  Swansea, South Wales   </vt:lpstr>
      <vt:lpstr>Hotel Trinity  Swansea, South Wales Menu List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Trinity  Swansea, South Wales Menu List</dc:title>
  <dc:creator>User</dc:creator>
  <cp:lastModifiedBy>iuliana adriana hurmuzache</cp:lastModifiedBy>
  <cp:revision>38</cp:revision>
  <dcterms:created xsi:type="dcterms:W3CDTF">2022-11-01T16:29:14Z</dcterms:created>
  <dcterms:modified xsi:type="dcterms:W3CDTF">2022-11-18T17:11:17Z</dcterms:modified>
</cp:coreProperties>
</file>