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83" r:id="rId2"/>
    <p:sldId id="257" r:id="rId3"/>
    <p:sldId id="269" r:id="rId4"/>
    <p:sldId id="262" r:id="rId5"/>
    <p:sldId id="263" r:id="rId6"/>
    <p:sldId id="264" r:id="rId7"/>
    <p:sldId id="272" r:id="rId8"/>
    <p:sldId id="28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0" autoAdjust="0"/>
    <p:restoredTop sz="90207" autoAdjust="0"/>
  </p:normalViewPr>
  <p:slideViewPr>
    <p:cSldViewPr snapToGrid="0">
      <p:cViewPr varScale="1">
        <p:scale>
          <a:sx n="97" d="100"/>
          <a:sy n="97" d="100"/>
        </p:scale>
        <p:origin x="648"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E1ABE8-E565-4BBA-A69F-2D8650439D90}" type="datetimeFigureOut">
              <a:rPr lang="en-US" smtClean="0"/>
              <a:t>12/7/22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1C023C-CFCE-4676-B574-9E3A27B383BC}" type="slidenum">
              <a:rPr lang="en-US" smtClean="0"/>
              <a:t>‹#›</a:t>
            </a:fld>
            <a:endParaRPr lang="en-US" dirty="0"/>
          </a:p>
        </p:txBody>
      </p:sp>
    </p:spTree>
    <p:extLst>
      <p:ext uri="{BB962C8B-B14F-4D97-AF65-F5344CB8AC3E}">
        <p14:creationId xmlns:p14="http://schemas.microsoft.com/office/powerpoint/2010/main" val="16508241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a:t>
            </a:r>
          </a:p>
        </p:txBody>
      </p:sp>
      <p:sp>
        <p:nvSpPr>
          <p:cNvPr id="4" name="Slide Number Placeholder 3"/>
          <p:cNvSpPr>
            <a:spLocks noGrp="1"/>
          </p:cNvSpPr>
          <p:nvPr>
            <p:ph type="sldNum" sz="quarter" idx="10"/>
          </p:nvPr>
        </p:nvSpPr>
        <p:spPr/>
        <p:txBody>
          <a:bodyPr/>
          <a:lstStyle/>
          <a:p>
            <a:fld id="{BC1C023C-CFCE-4676-B574-9E3A27B383BC}" type="slidenum">
              <a:rPr lang="en-US" smtClean="0"/>
              <a:t>1</a:t>
            </a:fld>
            <a:endParaRPr lang="en-US" dirty="0"/>
          </a:p>
        </p:txBody>
      </p:sp>
    </p:spTree>
    <p:extLst>
      <p:ext uri="{BB962C8B-B14F-4D97-AF65-F5344CB8AC3E}">
        <p14:creationId xmlns:p14="http://schemas.microsoft.com/office/powerpoint/2010/main" val="3982840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ourier New" panose="02070309020205020404" pitchFamily="49" charset="0"/>
              <a:buChar char="o"/>
            </a:pPr>
            <a:r>
              <a:rPr lang="en-US" dirty="0"/>
              <a:t>One</a:t>
            </a:r>
            <a:r>
              <a:rPr lang="en-US" baseline="0" dirty="0"/>
              <a:t> of the important skills are having knowledge in mathematics, science, and some computer programming. Also one should take a course on construction modelling</a:t>
            </a:r>
          </a:p>
          <a:p>
            <a:pPr marL="171450" indent="-171450">
              <a:buFont typeface="Courier New" panose="02070309020205020404" pitchFamily="49" charset="0"/>
              <a:buChar char="o"/>
            </a:pPr>
            <a:r>
              <a:rPr lang="en-US" baseline="0" dirty="0"/>
              <a:t>The minimum qualification of a civil engineer is bachelor’s degree in civil engineering although it is important to take basic courses in soil mechanics, Geology, foundations, traffic, and construction management </a:t>
            </a:r>
          </a:p>
          <a:p>
            <a:pPr marL="171450" indent="-171450">
              <a:buFont typeface="Courier New" panose="02070309020205020404" pitchFamily="49" charset="0"/>
              <a:buChar char="o"/>
            </a:pPr>
            <a:r>
              <a:rPr lang="en-US" baseline="0" dirty="0"/>
              <a:t>To be licensed it means one has to get accredited by Engineering registration board where one is required to have several years of apprenticeship under the guidance of an experienced civil engineer. Additionally one needs to pass professional engineering exam.  </a:t>
            </a:r>
            <a:endParaRPr lang="en-US" dirty="0"/>
          </a:p>
        </p:txBody>
      </p:sp>
      <p:sp>
        <p:nvSpPr>
          <p:cNvPr id="4" name="Slide Number Placeholder 3"/>
          <p:cNvSpPr>
            <a:spLocks noGrp="1"/>
          </p:cNvSpPr>
          <p:nvPr>
            <p:ph type="sldNum" sz="quarter" idx="10"/>
          </p:nvPr>
        </p:nvSpPr>
        <p:spPr/>
        <p:txBody>
          <a:bodyPr/>
          <a:lstStyle/>
          <a:p>
            <a:fld id="{BC1C023C-CFCE-4676-B574-9E3A27B383BC}" type="slidenum">
              <a:rPr lang="en-US" smtClean="0"/>
              <a:t>2</a:t>
            </a:fld>
            <a:endParaRPr lang="en-US" dirty="0"/>
          </a:p>
        </p:txBody>
      </p:sp>
    </p:spTree>
    <p:extLst>
      <p:ext uri="{BB962C8B-B14F-4D97-AF65-F5344CB8AC3E}">
        <p14:creationId xmlns:p14="http://schemas.microsoft.com/office/powerpoint/2010/main" val="518159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AutoCAD civil 3D: Used to</a:t>
            </a:r>
            <a:r>
              <a:rPr lang="en-US" baseline="0" dirty="0">
                <a:latin typeface="Times New Roman" panose="02020603050405020304" pitchFamily="18" charset="0"/>
                <a:cs typeface="Times New Roman" panose="02020603050405020304" pitchFamily="18" charset="0"/>
              </a:rPr>
              <a:t> create engineering plans</a:t>
            </a:r>
          </a:p>
          <a:p>
            <a:pPr marL="171450" indent="-171450">
              <a:buFont typeface="Courier New" panose="02070309020205020404" pitchFamily="49" charset="0"/>
              <a:buChar char="o"/>
            </a:pPr>
            <a:r>
              <a:rPr lang="en-US" baseline="0" dirty="0">
                <a:latin typeface="Times New Roman" panose="02020603050405020304" pitchFamily="18" charset="0"/>
                <a:cs typeface="Times New Roman" panose="02020603050405020304" pitchFamily="18" charset="0"/>
              </a:rPr>
              <a:t>HEC-HMS: this tool is known as Hydrologic Modeling System: It is mainly used to describe physical properties</a:t>
            </a:r>
          </a:p>
          <a:p>
            <a:pPr marL="171450" indent="-171450">
              <a:buFont typeface="Courier New" panose="02070309020205020404" pitchFamily="49" charset="0"/>
              <a:buChar char="o"/>
            </a:pPr>
            <a:r>
              <a:rPr lang="en-US" baseline="0" dirty="0">
                <a:latin typeface="Times New Roman" panose="02020603050405020304" pitchFamily="18" charset="0"/>
                <a:cs typeface="Times New Roman" panose="02020603050405020304" pitchFamily="18" charset="0"/>
              </a:rPr>
              <a:t>HEC-RAS: Known as Hydrologic Engineering Center-River Analysis System: Used to determine if water can pass via specific structures </a:t>
            </a:r>
          </a:p>
          <a:p>
            <a:pPr marL="171450" indent="-171450">
              <a:buFont typeface="Courier New" panose="02070309020205020404" pitchFamily="49" charset="0"/>
              <a:buChar char="o"/>
            </a:pPr>
            <a:r>
              <a:rPr lang="en-US" baseline="0" dirty="0">
                <a:latin typeface="Times New Roman" panose="02020603050405020304" pitchFamily="18" charset="0"/>
                <a:cs typeface="Times New Roman" panose="02020603050405020304" pitchFamily="18" charset="0"/>
              </a:rPr>
              <a:t>SSA: Storm and Sanitary Analysis too: It is an extension of AutoCAD tool used for drawing </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C1C023C-CFCE-4676-B574-9E3A27B383BC}" type="slidenum">
              <a:rPr lang="en-US" smtClean="0"/>
              <a:t>3</a:t>
            </a:fld>
            <a:endParaRPr lang="en-US" dirty="0"/>
          </a:p>
        </p:txBody>
      </p:sp>
    </p:spTree>
    <p:extLst>
      <p:ext uri="{BB962C8B-B14F-4D97-AF65-F5344CB8AC3E}">
        <p14:creationId xmlns:p14="http://schemas.microsoft.com/office/powerpoint/2010/main" val="1089718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ourier New" panose="02070309020205020404" pitchFamily="49" charset="0"/>
              <a:buChar char="o"/>
            </a:pPr>
            <a:r>
              <a:rPr lang="en-US" baseline="0" dirty="0"/>
              <a:t>AutoCAD civil 3D is used to make a surface. Surfaces can be built depending upon the survey of gathered data like points, contour lines, and polylines. Also this feature assist in making visual maps which color various components of the surfaces</a:t>
            </a:r>
          </a:p>
          <a:p>
            <a:pPr marL="171450" indent="-171450">
              <a:buFont typeface="Courier New" panose="02070309020205020404" pitchFamily="49" charset="0"/>
              <a:buChar char="o"/>
            </a:pPr>
            <a:r>
              <a:rPr lang="en-US" baseline="0" dirty="0"/>
              <a:t>The alignment feature is used to simulate paths for a proposed pipe. Also with this feature one can modify data displayed in a certain profile</a:t>
            </a:r>
          </a:p>
          <a:p>
            <a:pPr marL="171450" indent="-171450">
              <a:buFont typeface="Courier New" panose="02070309020205020404" pitchFamily="49" charset="0"/>
              <a:buChar char="o"/>
            </a:pPr>
            <a:r>
              <a:rPr lang="en-US" baseline="0" dirty="0"/>
              <a:t>Pipe networks: Has various pipe materials, fittings, and pipe sizes utilized to make a network. There two types of networks which are pressure type and gravity type</a:t>
            </a:r>
          </a:p>
          <a:p>
            <a:pPr marL="171450" indent="-171450">
              <a:buFont typeface="Courier New" panose="02070309020205020404" pitchFamily="49" charset="0"/>
              <a:buChar char="o"/>
            </a:pPr>
            <a:r>
              <a:rPr lang="en-US" baseline="0" dirty="0"/>
              <a:t>Grading: This feature assist in extending the proposed surfaces </a:t>
            </a:r>
          </a:p>
        </p:txBody>
      </p:sp>
      <p:sp>
        <p:nvSpPr>
          <p:cNvPr id="4" name="Slide Number Placeholder 3"/>
          <p:cNvSpPr>
            <a:spLocks noGrp="1"/>
          </p:cNvSpPr>
          <p:nvPr>
            <p:ph type="sldNum" sz="quarter" idx="10"/>
          </p:nvPr>
        </p:nvSpPr>
        <p:spPr/>
        <p:txBody>
          <a:bodyPr/>
          <a:lstStyle/>
          <a:p>
            <a:fld id="{BC1C023C-CFCE-4676-B574-9E3A27B383BC}" type="slidenum">
              <a:rPr lang="en-US" smtClean="0"/>
              <a:t>4</a:t>
            </a:fld>
            <a:endParaRPr lang="en-US" dirty="0"/>
          </a:p>
        </p:txBody>
      </p:sp>
    </p:spTree>
    <p:extLst>
      <p:ext uri="{BB962C8B-B14F-4D97-AF65-F5344CB8AC3E}">
        <p14:creationId xmlns:p14="http://schemas.microsoft.com/office/powerpoint/2010/main" val="612966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ourier New" panose="02070309020205020404" pitchFamily="49" charset="0"/>
              <a:buChar char="o"/>
            </a:pPr>
            <a:r>
              <a:rPr lang="en-US" dirty="0"/>
              <a:t>The main</a:t>
            </a:r>
            <a:r>
              <a:rPr lang="en-US" baseline="0" dirty="0"/>
              <a:t> tools for the this tool is the Application Menu (The left top of the drawing sheet: From the diagram above it has a logotype application). By clicking the allow in the icon the menu commands open. The main commands are New, Open, and Save</a:t>
            </a:r>
            <a:endParaRPr lang="en-US" dirty="0"/>
          </a:p>
        </p:txBody>
      </p:sp>
      <p:sp>
        <p:nvSpPr>
          <p:cNvPr id="4" name="Slide Number Placeholder 3"/>
          <p:cNvSpPr>
            <a:spLocks noGrp="1"/>
          </p:cNvSpPr>
          <p:nvPr>
            <p:ph type="sldNum" sz="quarter" idx="10"/>
          </p:nvPr>
        </p:nvSpPr>
        <p:spPr/>
        <p:txBody>
          <a:bodyPr/>
          <a:lstStyle/>
          <a:p>
            <a:fld id="{BC1C023C-CFCE-4676-B574-9E3A27B383BC}" type="slidenum">
              <a:rPr lang="en-US" smtClean="0"/>
              <a:t>5</a:t>
            </a:fld>
            <a:endParaRPr lang="en-US" dirty="0"/>
          </a:p>
        </p:txBody>
      </p:sp>
    </p:spTree>
    <p:extLst>
      <p:ext uri="{BB962C8B-B14F-4D97-AF65-F5344CB8AC3E}">
        <p14:creationId xmlns:p14="http://schemas.microsoft.com/office/powerpoint/2010/main" val="6099354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ourier New" panose="02070309020205020404" pitchFamily="49" charset="0"/>
              <a:buChar char="o"/>
            </a:pPr>
            <a:r>
              <a:rPr lang="en-US" dirty="0"/>
              <a:t>From</a:t>
            </a:r>
            <a:r>
              <a:rPr lang="en-US" baseline="0" dirty="0"/>
              <a:t> the video it is evident that the tool supports Building Information Modelling with various Integrated features to improve </a:t>
            </a:r>
            <a:r>
              <a:rPr lang="en-US" baseline="0" dirty="0" err="1"/>
              <a:t>costruction</a:t>
            </a:r>
            <a:r>
              <a:rPr lang="en-US" baseline="0" dirty="0"/>
              <a:t>, design and drafting documentation </a:t>
            </a:r>
            <a:endParaRPr lang="en-US" dirty="0"/>
          </a:p>
        </p:txBody>
      </p:sp>
      <p:sp>
        <p:nvSpPr>
          <p:cNvPr id="4" name="Slide Number Placeholder 3"/>
          <p:cNvSpPr>
            <a:spLocks noGrp="1"/>
          </p:cNvSpPr>
          <p:nvPr>
            <p:ph type="sldNum" sz="quarter" idx="10"/>
          </p:nvPr>
        </p:nvSpPr>
        <p:spPr/>
        <p:txBody>
          <a:bodyPr/>
          <a:lstStyle/>
          <a:p>
            <a:fld id="{BC1C023C-CFCE-4676-B574-9E3A27B383BC}" type="slidenum">
              <a:rPr lang="en-US" smtClean="0"/>
              <a:t>6</a:t>
            </a:fld>
            <a:endParaRPr lang="en-US" dirty="0"/>
          </a:p>
        </p:txBody>
      </p:sp>
    </p:spTree>
    <p:extLst>
      <p:ext uri="{BB962C8B-B14F-4D97-AF65-F5344CB8AC3E}">
        <p14:creationId xmlns:p14="http://schemas.microsoft.com/office/powerpoint/2010/main" val="2130511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ourier New" panose="02070309020205020404" pitchFamily="49" charset="0"/>
              <a:buChar char="o"/>
            </a:pPr>
            <a:r>
              <a:rPr lang="en-US" dirty="0"/>
              <a:t>Drones</a:t>
            </a:r>
            <a:r>
              <a:rPr lang="en-US" baseline="0" dirty="0"/>
              <a:t> are used to survey land being used for construction</a:t>
            </a:r>
          </a:p>
          <a:p>
            <a:pPr marL="171450" indent="-171450">
              <a:buFont typeface="Courier New" panose="02070309020205020404" pitchFamily="49" charset="0"/>
              <a:buChar char="o"/>
            </a:pPr>
            <a:r>
              <a:rPr lang="en-US" baseline="0" dirty="0"/>
              <a:t>Cloud technologies: Mainly used for remote sensing</a:t>
            </a:r>
          </a:p>
          <a:p>
            <a:pPr marL="171450" indent="-171450">
              <a:buFont typeface="Courier New" panose="02070309020205020404" pitchFamily="49" charset="0"/>
              <a:buChar char="o"/>
            </a:pPr>
            <a:r>
              <a:rPr lang="en-US" baseline="0" dirty="0" err="1"/>
              <a:t>IoT</a:t>
            </a:r>
            <a:r>
              <a:rPr lang="en-US" baseline="0" dirty="0"/>
              <a:t>: Commonly used in Industry 4.0: Civil engineers also are responsible for designing of automates systems to make lives better</a:t>
            </a:r>
            <a:endParaRPr lang="en-US" dirty="0"/>
          </a:p>
        </p:txBody>
      </p:sp>
      <p:sp>
        <p:nvSpPr>
          <p:cNvPr id="4" name="Slide Number Placeholder 3"/>
          <p:cNvSpPr>
            <a:spLocks noGrp="1"/>
          </p:cNvSpPr>
          <p:nvPr>
            <p:ph type="sldNum" sz="quarter" idx="10"/>
          </p:nvPr>
        </p:nvSpPr>
        <p:spPr/>
        <p:txBody>
          <a:bodyPr/>
          <a:lstStyle/>
          <a:p>
            <a:fld id="{BC1C023C-CFCE-4676-B574-9E3A27B383BC}" type="slidenum">
              <a:rPr lang="en-US" smtClean="0"/>
              <a:t>7</a:t>
            </a:fld>
            <a:endParaRPr lang="en-US" dirty="0"/>
          </a:p>
        </p:txBody>
      </p:sp>
    </p:spTree>
    <p:extLst>
      <p:ext uri="{BB962C8B-B14F-4D97-AF65-F5344CB8AC3E}">
        <p14:creationId xmlns:p14="http://schemas.microsoft.com/office/powerpoint/2010/main" val="531846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Courier New" panose="02070309020205020404" pitchFamily="49" charset="0"/>
              <a:buNone/>
            </a:pPr>
            <a:r>
              <a:rPr lang="en-US" dirty="0"/>
              <a:t>-Thank You-</a:t>
            </a:r>
          </a:p>
        </p:txBody>
      </p:sp>
      <p:sp>
        <p:nvSpPr>
          <p:cNvPr id="4" name="Slide Number Placeholder 3"/>
          <p:cNvSpPr>
            <a:spLocks noGrp="1"/>
          </p:cNvSpPr>
          <p:nvPr>
            <p:ph type="sldNum" sz="quarter" idx="10"/>
          </p:nvPr>
        </p:nvSpPr>
        <p:spPr/>
        <p:txBody>
          <a:bodyPr/>
          <a:lstStyle/>
          <a:p>
            <a:fld id="{BC1C023C-CFCE-4676-B574-9E3A27B383BC}" type="slidenum">
              <a:rPr lang="en-US" smtClean="0"/>
              <a:t>8</a:t>
            </a:fld>
            <a:endParaRPr lang="en-US" dirty="0"/>
          </a:p>
        </p:txBody>
      </p:sp>
    </p:spTree>
    <p:extLst>
      <p:ext uri="{BB962C8B-B14F-4D97-AF65-F5344CB8AC3E}">
        <p14:creationId xmlns:p14="http://schemas.microsoft.com/office/powerpoint/2010/main" val="41736734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42FB8AA-F9AA-4F4D-A7F7-9905D28CCAF6}" type="datetimeFigureOut">
              <a:rPr lang="en-US" smtClean="0"/>
              <a:t>12/7/22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0881777E-EC6D-48BD-A88B-2B4BEF42AC77}"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55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2FB8AA-F9AA-4F4D-A7F7-9905D28CCAF6}" type="datetimeFigureOut">
              <a:rPr lang="en-US" smtClean="0"/>
              <a:t>12/7/22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881777E-EC6D-48BD-A88B-2B4BEF42AC77}" type="slidenum">
              <a:rPr lang="en-US" smtClean="0"/>
              <a:t>‹#›</a:t>
            </a:fld>
            <a:endParaRPr lang="en-US" dirty="0"/>
          </a:p>
        </p:txBody>
      </p:sp>
    </p:spTree>
    <p:extLst>
      <p:ext uri="{BB962C8B-B14F-4D97-AF65-F5344CB8AC3E}">
        <p14:creationId xmlns:p14="http://schemas.microsoft.com/office/powerpoint/2010/main" val="3793635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2FB8AA-F9AA-4F4D-A7F7-9905D28CCAF6}" type="datetimeFigureOut">
              <a:rPr lang="en-US" smtClean="0"/>
              <a:t>12/7/22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881777E-EC6D-48BD-A88B-2B4BEF42AC77}"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7904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2FB8AA-F9AA-4F4D-A7F7-9905D28CCAF6}" type="datetimeFigureOut">
              <a:rPr lang="en-US" smtClean="0"/>
              <a:t>12/7/22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881777E-EC6D-48BD-A88B-2B4BEF42AC77}" type="slidenum">
              <a:rPr lang="en-US" smtClean="0"/>
              <a:t>‹#›</a:t>
            </a:fld>
            <a:endParaRPr lang="en-US" dirty="0"/>
          </a:p>
        </p:txBody>
      </p:sp>
    </p:spTree>
    <p:extLst>
      <p:ext uri="{BB962C8B-B14F-4D97-AF65-F5344CB8AC3E}">
        <p14:creationId xmlns:p14="http://schemas.microsoft.com/office/powerpoint/2010/main" val="3935020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2FB8AA-F9AA-4F4D-A7F7-9905D28CCAF6}" type="datetimeFigureOut">
              <a:rPr lang="en-US" smtClean="0"/>
              <a:t>12/7/22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881777E-EC6D-48BD-A88B-2B4BEF42AC77}"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0559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2FB8AA-F9AA-4F4D-A7F7-9905D28CCAF6}" type="datetimeFigureOut">
              <a:rPr lang="en-US" smtClean="0"/>
              <a:t>12/7/22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881777E-EC6D-48BD-A88B-2B4BEF42AC77}"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6490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2FB8AA-F9AA-4F4D-A7F7-9905D28CCAF6}" type="datetimeFigureOut">
              <a:rPr lang="en-US" smtClean="0"/>
              <a:t>12/7/22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881777E-EC6D-48BD-A88B-2B4BEF42AC77}" type="slidenum">
              <a:rPr lang="en-US" smtClean="0"/>
              <a:t>‹#›</a:t>
            </a:fld>
            <a:endParaRPr lang="en-US" dirty="0"/>
          </a:p>
        </p:txBody>
      </p:sp>
    </p:spTree>
    <p:extLst>
      <p:ext uri="{BB962C8B-B14F-4D97-AF65-F5344CB8AC3E}">
        <p14:creationId xmlns:p14="http://schemas.microsoft.com/office/powerpoint/2010/main" val="1580030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2FB8AA-F9AA-4F4D-A7F7-9905D28CCAF6}" type="datetimeFigureOut">
              <a:rPr lang="en-US" smtClean="0"/>
              <a:t>12/7/22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881777E-EC6D-48BD-A88B-2B4BEF42AC77}"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4725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2FB8AA-F9AA-4F4D-A7F7-9905D28CCAF6}" type="datetimeFigureOut">
              <a:rPr lang="en-US" smtClean="0"/>
              <a:t>12/7/22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881777E-EC6D-48BD-A88B-2B4BEF42AC77}" type="slidenum">
              <a:rPr lang="en-US" smtClean="0"/>
              <a:t>‹#›</a:t>
            </a:fld>
            <a:endParaRPr lang="en-US" dirty="0"/>
          </a:p>
        </p:txBody>
      </p:sp>
    </p:spTree>
    <p:extLst>
      <p:ext uri="{BB962C8B-B14F-4D97-AF65-F5344CB8AC3E}">
        <p14:creationId xmlns:p14="http://schemas.microsoft.com/office/powerpoint/2010/main" val="916027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2FB8AA-F9AA-4F4D-A7F7-9905D28CCAF6}" type="datetimeFigureOut">
              <a:rPr lang="en-US" smtClean="0"/>
              <a:t>12/7/22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881777E-EC6D-48BD-A88B-2B4BEF42AC77}" type="slidenum">
              <a:rPr lang="en-US" smtClean="0"/>
              <a:t>‹#›</a:t>
            </a:fld>
            <a:endParaRPr lang="en-US" dirty="0"/>
          </a:p>
        </p:txBody>
      </p:sp>
    </p:spTree>
    <p:extLst>
      <p:ext uri="{BB962C8B-B14F-4D97-AF65-F5344CB8AC3E}">
        <p14:creationId xmlns:p14="http://schemas.microsoft.com/office/powerpoint/2010/main" val="2103411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2FB8AA-F9AA-4F4D-A7F7-9905D28CCAF6}" type="datetimeFigureOut">
              <a:rPr lang="en-US" smtClean="0"/>
              <a:t>12/7/22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881777E-EC6D-48BD-A88B-2B4BEF42AC77}" type="slidenum">
              <a:rPr lang="en-US" smtClean="0"/>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05357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2FB8AA-F9AA-4F4D-A7F7-9905D28CCAF6}" type="datetimeFigureOut">
              <a:rPr lang="en-US" smtClean="0"/>
              <a:t>12/7/22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881777E-EC6D-48BD-A88B-2B4BEF42AC77}" type="slidenum">
              <a:rPr lang="en-US" smtClean="0"/>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92857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2FB8AA-F9AA-4F4D-A7F7-9905D28CCAF6}" type="datetimeFigureOut">
              <a:rPr lang="en-US" smtClean="0"/>
              <a:t>12/7/22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881777E-EC6D-48BD-A88B-2B4BEF42AC77}" type="slidenum">
              <a:rPr lang="en-US" smtClean="0"/>
              <a:t>‹#›</a:t>
            </a:fld>
            <a:endParaRPr lang="en-US" dirty="0"/>
          </a:p>
        </p:txBody>
      </p:sp>
    </p:spTree>
    <p:extLst>
      <p:ext uri="{BB962C8B-B14F-4D97-AF65-F5344CB8AC3E}">
        <p14:creationId xmlns:p14="http://schemas.microsoft.com/office/powerpoint/2010/main" val="8905530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2FB8AA-F9AA-4F4D-A7F7-9905D28CCAF6}" type="datetimeFigureOut">
              <a:rPr lang="en-US" smtClean="0"/>
              <a:t>12/7/22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881777E-EC6D-48BD-A88B-2B4BEF42AC77}" type="slidenum">
              <a:rPr lang="en-US" smtClean="0"/>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35812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2FB8AA-F9AA-4F4D-A7F7-9905D28CCAF6}" type="datetimeFigureOut">
              <a:rPr lang="en-US" smtClean="0"/>
              <a:t>12/7/22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881777E-EC6D-48BD-A88B-2B4BEF42AC77}" type="slidenum">
              <a:rPr lang="en-US" smtClean="0"/>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13519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2FB8AA-F9AA-4F4D-A7F7-9905D28CCAF6}" type="datetimeFigureOut">
              <a:rPr lang="en-US" smtClean="0"/>
              <a:t>12/7/22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881777E-EC6D-48BD-A88B-2B4BEF42AC77}"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65697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2FB8AA-F9AA-4F4D-A7F7-9905D28CCAF6}" type="datetimeFigureOut">
              <a:rPr lang="en-US" smtClean="0"/>
              <a:t>12/7/22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881777E-EC6D-48BD-A88B-2B4BEF42AC77}" type="slidenum">
              <a:rPr lang="en-US" smtClean="0"/>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98752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42FB8AA-F9AA-4F4D-A7F7-9905D28CCAF6}" type="datetimeFigureOut">
              <a:rPr lang="en-US" smtClean="0"/>
              <a:t>12/7/22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881777E-EC6D-48BD-A88B-2B4BEF42AC77}" type="slidenum">
              <a:rPr lang="en-US" smtClean="0"/>
              <a:t>‹#›</a:t>
            </a:fld>
            <a:endParaRPr lang="en-US" dirty="0"/>
          </a:p>
        </p:txBody>
      </p:sp>
    </p:spTree>
    <p:extLst>
      <p:ext uri="{BB962C8B-B14F-4D97-AF65-F5344CB8AC3E}">
        <p14:creationId xmlns:p14="http://schemas.microsoft.com/office/powerpoint/2010/main" val="42412660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srgbClr val="FF0000"/>
                </a:solidFill>
              </a:rPr>
              <a:t>Technology in Practice </a:t>
            </a:r>
          </a:p>
        </p:txBody>
      </p:sp>
      <p:sp>
        <p:nvSpPr>
          <p:cNvPr id="3" name="Text Placeholder 2"/>
          <p:cNvSpPr>
            <a:spLocks noGrp="1"/>
          </p:cNvSpPr>
          <p:nvPr>
            <p:ph type="body" idx="1"/>
          </p:nvPr>
        </p:nvSpPr>
        <p:spPr>
          <a:xfrm>
            <a:off x="2015067" y="3846051"/>
            <a:ext cx="8158690" cy="1926099"/>
          </a:xfrm>
        </p:spPr>
        <p:txBody>
          <a:bodyPr>
            <a:normAutofit/>
          </a:bodyPr>
          <a:lstStyle/>
          <a:p>
            <a:r>
              <a:rPr lang="en-US" b="1" dirty="0"/>
              <a:t>NELSON OIGBOCHIE</a:t>
            </a:r>
          </a:p>
          <a:p>
            <a:r>
              <a:rPr lang="en-US" b="1" dirty="0"/>
              <a:t>STUDENTNO -  2122737    </a:t>
            </a:r>
          </a:p>
          <a:p>
            <a:endParaRPr lang="en-US" dirty="0"/>
          </a:p>
        </p:txBody>
      </p:sp>
    </p:spTree>
    <p:extLst>
      <p:ext uri="{BB962C8B-B14F-4D97-AF65-F5344CB8AC3E}">
        <p14:creationId xmlns:p14="http://schemas.microsoft.com/office/powerpoint/2010/main" val="20774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dirty="0"/>
            </a:br>
            <a:r>
              <a:rPr lang="en-US" dirty="0">
                <a:solidFill>
                  <a:srgbClr val="FF0000"/>
                </a:solidFill>
                <a:latin typeface="Times New Roman" panose="02020603050405020304" pitchFamily="18" charset="0"/>
                <a:cs typeface="Times New Roman" panose="02020603050405020304" pitchFamily="18" charset="0"/>
              </a:rPr>
              <a:t>Civil engineering introduction    </a:t>
            </a:r>
            <a:endParaRPr lang="en-US" dirty="0"/>
          </a:p>
        </p:txBody>
      </p:sp>
      <p:sp>
        <p:nvSpPr>
          <p:cNvPr id="3" name="Content Placeholder 2"/>
          <p:cNvSpPr>
            <a:spLocks noGrp="1"/>
          </p:cNvSpPr>
          <p:nvPr>
            <p:ph idx="1"/>
          </p:nvPr>
        </p:nvSpPr>
        <p:spPr/>
        <p:txBody>
          <a:bodyPr>
            <a:normAutofit lnSpcReduction="10000"/>
          </a:bodyPr>
          <a:lstStyle/>
          <a:p>
            <a:r>
              <a:rPr lang="en-US" b="1" dirty="0">
                <a:latin typeface="Times New Roman" panose="02020603050405020304" pitchFamily="18" charset="0"/>
                <a:cs typeface="Times New Roman" panose="02020603050405020304" pitchFamily="18" charset="0"/>
              </a:rPr>
              <a:t>A civil engineer</a:t>
            </a:r>
            <a:r>
              <a:rPr lang="en-US" dirty="0">
                <a:latin typeface="Times New Roman" panose="02020603050405020304" pitchFamily="18" charset="0"/>
                <a:cs typeface="Times New Roman" panose="02020603050405020304" pitchFamily="18" charset="0"/>
              </a:rPr>
              <a:t>: </a:t>
            </a:r>
            <a:r>
              <a:rPr lang="en-US" dirty="0"/>
              <a:t>This is the person who is responsible for the construction, structural design, and the integrity of bridges, buildings, and buildings of industrial facilities. </a:t>
            </a:r>
          </a:p>
          <a:p>
            <a:r>
              <a:rPr lang="en-US" b="1" dirty="0"/>
              <a:t>Becoming civil engineer</a:t>
            </a:r>
          </a:p>
          <a:p>
            <a:pPr marL="0" indent="0">
              <a:buNone/>
            </a:pPr>
            <a:r>
              <a:rPr lang="en-US" dirty="0"/>
              <a:t>-Developing the relevant sills</a:t>
            </a:r>
          </a:p>
          <a:p>
            <a:pPr marL="0" indent="0">
              <a:buNone/>
            </a:pPr>
            <a:r>
              <a:rPr lang="en-US" dirty="0"/>
              <a:t>-Earning a college or University degree in civil engineering </a:t>
            </a:r>
          </a:p>
          <a:p>
            <a:pPr marL="0" indent="0">
              <a:buNone/>
            </a:pPr>
            <a:r>
              <a:rPr lang="en-US" dirty="0"/>
              <a:t>-Getting licensed  </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41699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solidFill>
                  <a:srgbClr val="FF0000"/>
                </a:solidFill>
                <a:latin typeface="Times New Roman" panose="02020603050405020304" pitchFamily="18" charset="0"/>
                <a:cs typeface="Times New Roman" panose="02020603050405020304" pitchFamily="18" charset="0"/>
              </a:rPr>
              <a:t>Software used by Civil engineers</a:t>
            </a:r>
          </a:p>
        </p:txBody>
      </p:sp>
      <p:sp>
        <p:nvSpPr>
          <p:cNvPr id="3" name="Content Placeholder 2"/>
          <p:cNvSpPr>
            <a:spLocks noGrp="1"/>
          </p:cNvSpPr>
          <p:nvPr>
            <p:ph idx="1"/>
          </p:nvPr>
        </p:nvSpPr>
        <p:spPr>
          <a:xfrm>
            <a:off x="1295402" y="2605059"/>
            <a:ext cx="9601196" cy="3318936"/>
          </a:xfrm>
        </p:spPr>
        <p:txBody>
          <a:bodyPr/>
          <a:lstStyle/>
          <a:p>
            <a:r>
              <a:rPr lang="en-US" dirty="0">
                <a:latin typeface="Times New Roman" panose="02020603050405020304" pitchFamily="18" charset="0"/>
                <a:cs typeface="Times New Roman" panose="02020603050405020304" pitchFamily="18" charset="0"/>
              </a:rPr>
              <a:t>AutoCAD civil 3D</a:t>
            </a:r>
          </a:p>
          <a:p>
            <a:r>
              <a:rPr lang="en-US" dirty="0">
                <a:latin typeface="Times New Roman" panose="02020603050405020304" pitchFamily="18" charset="0"/>
                <a:cs typeface="Times New Roman" panose="02020603050405020304" pitchFamily="18" charset="0"/>
              </a:rPr>
              <a:t>HEC-HMS</a:t>
            </a:r>
          </a:p>
          <a:p>
            <a:r>
              <a:rPr lang="en-US" dirty="0">
                <a:latin typeface="Times New Roman" panose="02020603050405020304" pitchFamily="18" charset="0"/>
                <a:cs typeface="Times New Roman" panose="02020603050405020304" pitchFamily="18" charset="0"/>
              </a:rPr>
              <a:t>HEC-RAS</a:t>
            </a:r>
          </a:p>
          <a:p>
            <a:r>
              <a:rPr lang="en-US" dirty="0">
                <a:latin typeface="Times New Roman" panose="02020603050405020304" pitchFamily="18" charset="0"/>
                <a:cs typeface="Times New Roman" panose="02020603050405020304" pitchFamily="18" charset="0"/>
              </a:rPr>
              <a:t>Microsoft Project</a:t>
            </a:r>
          </a:p>
          <a:p>
            <a:r>
              <a:rPr lang="en-US" dirty="0" err="1">
                <a:latin typeface="Times New Roman" panose="02020603050405020304" pitchFamily="18" charset="0"/>
                <a:cs typeface="Times New Roman" panose="02020603050405020304" pitchFamily="18" charset="0"/>
              </a:rPr>
              <a:t>StormCAD</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SSA</a:t>
            </a:r>
          </a:p>
        </p:txBody>
      </p:sp>
    </p:spTree>
    <p:extLst>
      <p:ext uri="{BB962C8B-B14F-4D97-AF65-F5344CB8AC3E}">
        <p14:creationId xmlns:p14="http://schemas.microsoft.com/office/powerpoint/2010/main" val="92070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169397"/>
          </a:xfrm>
        </p:spPr>
        <p:txBody>
          <a:bodyPr>
            <a:normAutofit/>
          </a:bodyPr>
          <a:lstStyle/>
          <a:p>
            <a:r>
              <a:rPr lang="en-US" sz="3600" dirty="0">
                <a:solidFill>
                  <a:srgbClr val="FF0000"/>
                </a:solidFill>
                <a:latin typeface="Times New Roman" panose="02020603050405020304" pitchFamily="18" charset="0"/>
                <a:cs typeface="Times New Roman" panose="02020603050405020304" pitchFamily="18" charset="0"/>
              </a:rPr>
              <a:t>Commonly used technology</a:t>
            </a:r>
          </a:p>
        </p:txBody>
      </p:sp>
      <p:sp>
        <p:nvSpPr>
          <p:cNvPr id="3" name="Content Placeholder 2"/>
          <p:cNvSpPr>
            <a:spLocks noGrp="1"/>
          </p:cNvSpPr>
          <p:nvPr>
            <p:ph idx="1"/>
          </p:nvPr>
        </p:nvSpPr>
        <p:spPr/>
        <p:txBody>
          <a:bodyPr/>
          <a:lstStyle/>
          <a:p>
            <a:pPr marL="0" indent="0">
              <a:buNone/>
            </a:pPr>
            <a:r>
              <a:rPr lang="en-US" b="1" dirty="0"/>
              <a:t>AutoCAD Civil 3D </a:t>
            </a:r>
          </a:p>
          <a:p>
            <a:pPr marL="0" indent="0">
              <a:buNone/>
            </a:pPr>
            <a:r>
              <a:rPr lang="en-US" u="sng" dirty="0"/>
              <a:t>Features</a:t>
            </a:r>
            <a:r>
              <a:rPr lang="en-US" dirty="0"/>
              <a:t> </a:t>
            </a:r>
          </a:p>
          <a:p>
            <a:r>
              <a:rPr lang="en-US" dirty="0"/>
              <a:t>Surfaces </a:t>
            </a:r>
          </a:p>
          <a:p>
            <a:r>
              <a:rPr lang="en-US" dirty="0"/>
              <a:t>Alignments </a:t>
            </a:r>
          </a:p>
          <a:p>
            <a:r>
              <a:rPr lang="en-US" dirty="0"/>
              <a:t>Pipe Networks</a:t>
            </a:r>
            <a:br>
              <a:rPr lang="en-US" dirty="0"/>
            </a:br>
            <a:r>
              <a:rPr lang="en-US" dirty="0"/>
              <a:t>Grading (Mandal, 2019, p.9)</a:t>
            </a:r>
          </a:p>
        </p:txBody>
      </p:sp>
    </p:spTree>
    <p:extLst>
      <p:ext uri="{BB962C8B-B14F-4D97-AF65-F5344CB8AC3E}">
        <p14:creationId xmlns:p14="http://schemas.microsoft.com/office/powerpoint/2010/main" val="3469218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a:solidFill>
                  <a:srgbClr val="FF0000"/>
                </a:solidFill>
                <a:latin typeface="Times New Roman" panose="02020603050405020304" pitchFamily="18" charset="0"/>
                <a:cs typeface="Times New Roman" panose="02020603050405020304" pitchFamily="18" charset="0"/>
              </a:rPr>
              <a:t>A view of AutoCAD civil 3D</a:t>
            </a:r>
          </a:p>
        </p:txBody>
      </p:sp>
      <p:pic>
        <p:nvPicPr>
          <p:cNvPr id="9" name="Content Placeholder 8"/>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1295402" y="2070846"/>
            <a:ext cx="9314327" cy="398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3346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a:solidFill>
                  <a:srgbClr val="FF0000"/>
                </a:solidFill>
                <a:latin typeface="Times New Roman" panose="02020603050405020304" pitchFamily="18" charset="0"/>
                <a:cs typeface="Times New Roman" panose="02020603050405020304" pitchFamily="18" charset="0"/>
              </a:rPr>
              <a:t>A video overview of AutoCAD civil 3D</a:t>
            </a:r>
          </a:p>
        </p:txBody>
      </p:sp>
      <p:pic>
        <p:nvPicPr>
          <p:cNvPr id="3" name="videoplayback">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4585447" y="2864224"/>
            <a:ext cx="6481482" cy="3011114"/>
          </a:xfrm>
        </p:spPr>
      </p:pic>
      <p:sp>
        <p:nvSpPr>
          <p:cNvPr id="6" name="TextBox 5"/>
          <p:cNvSpPr txBox="1"/>
          <p:nvPr/>
        </p:nvSpPr>
        <p:spPr>
          <a:xfrm>
            <a:off x="1721224" y="3065929"/>
            <a:ext cx="2528047" cy="1477328"/>
          </a:xfrm>
          <a:prstGeom prst="rect">
            <a:avLst/>
          </a:prstGeom>
          <a:noFill/>
        </p:spPr>
        <p:txBody>
          <a:bodyPr wrap="square" rtlCol="0">
            <a:spAutoFit/>
          </a:bodyPr>
          <a:lstStyle/>
          <a:p>
            <a:r>
              <a:rPr lang="en-US" dirty="0"/>
              <a:t>A video script giving overview designs of AutoCAD civil 3D (</a:t>
            </a:r>
            <a:r>
              <a:rPr lang="en-US" dirty="0" err="1"/>
              <a:t>Microsol</a:t>
            </a:r>
            <a:r>
              <a:rPr lang="en-US" dirty="0"/>
              <a:t> Resources, 2020)</a:t>
            </a:r>
          </a:p>
        </p:txBody>
      </p:sp>
    </p:spTree>
    <p:extLst>
      <p:ext uri="{BB962C8B-B14F-4D97-AF65-F5344CB8AC3E}">
        <p14:creationId xmlns:p14="http://schemas.microsoft.com/office/powerpoint/2010/main" val="55621344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FF0000"/>
                </a:solidFill>
                <a:latin typeface="Times New Roman" panose="02020603050405020304" pitchFamily="18" charset="0"/>
                <a:cs typeface="Times New Roman" panose="02020603050405020304" pitchFamily="18" charset="0"/>
              </a:rPr>
              <a:t>Main Digital Resources used in Civil Engineering </a:t>
            </a:r>
          </a:p>
        </p:txBody>
      </p:sp>
      <p:sp>
        <p:nvSpPr>
          <p:cNvPr id="3" name="Content Placeholder 2"/>
          <p:cNvSpPr>
            <a:spLocks noGrp="1"/>
          </p:cNvSpPr>
          <p:nvPr>
            <p:ph idx="1"/>
          </p:nvPr>
        </p:nvSpPr>
        <p:spPr/>
        <p:txBody>
          <a:bodyPr/>
          <a:lstStyle/>
          <a:p>
            <a:pPr>
              <a:buFont typeface="Arial" panose="020B0604020202020204" pitchFamily="34" charset="0"/>
              <a:buChar char="•"/>
            </a:pPr>
            <a:r>
              <a:rPr lang="en-US" dirty="0"/>
              <a:t>Drones</a:t>
            </a:r>
          </a:p>
          <a:p>
            <a:pPr>
              <a:buFont typeface="Arial" panose="020B0604020202020204" pitchFamily="34" charset="0"/>
              <a:buChar char="•"/>
            </a:pPr>
            <a:r>
              <a:rPr lang="en-US" dirty="0"/>
              <a:t>Cloud technologies</a:t>
            </a:r>
          </a:p>
          <a:p>
            <a:pPr>
              <a:buFont typeface="Arial" panose="020B0604020202020204" pitchFamily="34" charset="0"/>
              <a:buChar char="•"/>
            </a:pPr>
            <a:r>
              <a:rPr lang="en-US" dirty="0" err="1"/>
              <a:t>IoT</a:t>
            </a:r>
            <a:r>
              <a:rPr lang="en-US" dirty="0"/>
              <a:t> technology </a:t>
            </a:r>
          </a:p>
          <a:p>
            <a:pPr>
              <a:buFont typeface="Arial" panose="020B0604020202020204" pitchFamily="34" charset="0"/>
              <a:buChar char="•"/>
            </a:pPr>
            <a:r>
              <a:rPr lang="en-US" dirty="0"/>
              <a:t>Big Data</a:t>
            </a:r>
          </a:p>
        </p:txBody>
      </p:sp>
    </p:spTree>
    <p:extLst>
      <p:ext uri="{BB962C8B-B14F-4D97-AF65-F5344CB8AC3E}">
        <p14:creationId xmlns:p14="http://schemas.microsoft.com/office/powerpoint/2010/main" val="1345963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FF0000"/>
                </a:solidFill>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lstStyle/>
          <a:p>
            <a:pPr>
              <a:buFont typeface="Wingdings" panose="05000000000000000000" pitchFamily="2" charset="2"/>
              <a:buChar char="§"/>
            </a:pPr>
            <a:r>
              <a:rPr lang="en-US" dirty="0"/>
              <a:t>Mandal, M., </a:t>
            </a:r>
            <a:r>
              <a:rPr lang="en-US" dirty="0" err="1"/>
              <a:t>Pawade</a:t>
            </a:r>
            <a:r>
              <a:rPr lang="en-US" dirty="0"/>
              <a:t>, P., </a:t>
            </a:r>
            <a:r>
              <a:rPr lang="en-US" dirty="0" err="1"/>
              <a:t>Sandel</a:t>
            </a:r>
            <a:r>
              <a:rPr lang="en-US" dirty="0"/>
              <a:t>, P. and Infrastructure, R.S., 2019. Geometric design of highway using Civil 3D. </a:t>
            </a:r>
            <a:r>
              <a:rPr lang="en-US" i="1" dirty="0"/>
              <a:t>International Journal of Advance Research, Ideas and Innovations in Technology</a:t>
            </a:r>
            <a:r>
              <a:rPr lang="en-US" dirty="0"/>
              <a:t>, </a:t>
            </a:r>
            <a:r>
              <a:rPr lang="en-US" i="1" dirty="0"/>
              <a:t>5</a:t>
            </a:r>
            <a:r>
              <a:rPr lang="en-US" dirty="0"/>
              <a:t>(3).</a:t>
            </a:r>
          </a:p>
          <a:p>
            <a:pPr>
              <a:buFont typeface="Wingdings" panose="05000000000000000000" pitchFamily="2" charset="2"/>
              <a:buChar char="§"/>
            </a:pPr>
            <a:r>
              <a:rPr lang="en-US" dirty="0" err="1"/>
              <a:t>Microsol</a:t>
            </a:r>
            <a:r>
              <a:rPr lang="en-US" dirty="0"/>
              <a:t> Resources(2020.). </a:t>
            </a:r>
            <a:r>
              <a:rPr lang="en-US" i="1" dirty="0"/>
              <a:t>Autodesk Civil 3D Overview</a:t>
            </a:r>
            <a:r>
              <a:rPr lang="en-US" dirty="0"/>
              <a:t>. [online] Available at: https://www.youtube.com/watch?v=UxH64u32BPE [Accessed 7 Dec. 2022].</a:t>
            </a:r>
          </a:p>
          <a:p>
            <a:pPr marL="0" indent="0" algn="ctr">
              <a:buNone/>
            </a:pPr>
            <a:endParaRPr lang="en-US" dirty="0"/>
          </a:p>
        </p:txBody>
      </p:sp>
    </p:spTree>
    <p:extLst>
      <p:ext uri="{BB962C8B-B14F-4D97-AF65-F5344CB8AC3E}">
        <p14:creationId xmlns:p14="http://schemas.microsoft.com/office/powerpoint/2010/main" val="100230085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930</TotalTime>
  <Words>635</Words>
  <Application>Microsoft Macintosh PowerPoint</Application>
  <PresentationFormat>Widescreen</PresentationFormat>
  <Paragraphs>59</Paragraphs>
  <Slides>8</Slides>
  <Notes>8</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Courier New</vt:lpstr>
      <vt:lpstr>Garamond</vt:lpstr>
      <vt:lpstr>Times New Roman</vt:lpstr>
      <vt:lpstr>Wingdings</vt:lpstr>
      <vt:lpstr>Organic</vt:lpstr>
      <vt:lpstr>Technology in Practice </vt:lpstr>
      <vt:lpstr> Civil engineering introduction    </vt:lpstr>
      <vt:lpstr>Software used by Civil engineers</vt:lpstr>
      <vt:lpstr>Commonly used technology</vt:lpstr>
      <vt:lpstr>A view of AutoCAD civil 3D</vt:lpstr>
      <vt:lpstr>A video overview of AutoCAD civil 3D</vt:lpstr>
      <vt:lpstr>Main Digital Resources used in Civil Engineering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Merits of Embracing Semantic Search Technologies</dc:title>
  <dc:creator>Windows User</dc:creator>
  <cp:lastModifiedBy>Nelson Oigbochie (2122737)</cp:lastModifiedBy>
  <cp:revision>120</cp:revision>
  <dcterms:created xsi:type="dcterms:W3CDTF">2018-07-01T18:39:28Z</dcterms:created>
  <dcterms:modified xsi:type="dcterms:W3CDTF">2022-12-07T22:10:58Z</dcterms:modified>
</cp:coreProperties>
</file>