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27"/>
  </p:notesMasterIdLst>
  <p:sldIdLst>
    <p:sldId id="256" r:id="rId5"/>
    <p:sldId id="257" r:id="rId6"/>
    <p:sldId id="358" r:id="rId7"/>
    <p:sldId id="376" r:id="rId8"/>
    <p:sldId id="393" r:id="rId9"/>
    <p:sldId id="359" r:id="rId10"/>
    <p:sldId id="392" r:id="rId11"/>
    <p:sldId id="394" r:id="rId12"/>
    <p:sldId id="377" r:id="rId13"/>
    <p:sldId id="395" r:id="rId14"/>
    <p:sldId id="360" r:id="rId15"/>
    <p:sldId id="396" r:id="rId16"/>
    <p:sldId id="397" r:id="rId17"/>
    <p:sldId id="361" r:id="rId18"/>
    <p:sldId id="398" r:id="rId19"/>
    <p:sldId id="379" r:id="rId20"/>
    <p:sldId id="399" r:id="rId21"/>
    <p:sldId id="400" r:id="rId22"/>
    <p:sldId id="401" r:id="rId23"/>
    <p:sldId id="402" r:id="rId24"/>
    <p:sldId id="403" r:id="rId25"/>
    <p:sldId id="404" r:id="rId2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6623" autoAdjust="0"/>
  </p:normalViewPr>
  <p:slideViewPr>
    <p:cSldViewPr snapToGrid="0">
      <p:cViewPr varScale="1">
        <p:scale>
          <a:sx n="68" d="100"/>
          <a:sy n="68" d="100"/>
        </p:scale>
        <p:origin x="180" y="78"/>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custSel modSld">
      <pc:chgData name="Ellie Brown" userId="fb51a185-9f8a-4b58-9e86-92b6e2c1185d" providerId="ADAL" clId="{20265939-53F3-4730-BE9D-07BAABE94B46}" dt="2026-04-09T14:26:48.056" v="34" actId="26606"/>
      <pc:docMkLst>
        <pc:docMk/>
      </pc:docMkLst>
      <pc:sldChg chg="addSp modSp mod setBg">
        <pc:chgData name="Ellie Brown" userId="fb51a185-9f8a-4b58-9e86-92b6e2c1185d" providerId="ADAL" clId="{20265939-53F3-4730-BE9D-07BAABE94B46}" dt="2026-04-09T14:26:44.429" v="33" actId="26606"/>
        <pc:sldMkLst>
          <pc:docMk/>
          <pc:sldMk cId="1120588891" sldId="392"/>
        </pc:sldMkLst>
        <pc:spChg chg="mod">
          <ac:chgData name="Ellie Brown" userId="fb51a185-9f8a-4b58-9e86-92b6e2c1185d" providerId="ADAL" clId="{20265939-53F3-4730-BE9D-07BAABE94B46}" dt="2026-04-09T14:26:44.429" v="33" actId="26606"/>
          <ac:spMkLst>
            <pc:docMk/>
            <pc:sldMk cId="1120588891" sldId="392"/>
            <ac:spMk id="2" creationId="{693841DC-238C-33D1-80F1-354712D99524}"/>
          </ac:spMkLst>
        </pc:spChg>
        <pc:spChg chg="mod">
          <ac:chgData name="Ellie Brown" userId="fb51a185-9f8a-4b58-9e86-92b6e2c1185d" providerId="ADAL" clId="{20265939-53F3-4730-BE9D-07BAABE94B46}" dt="2026-04-09T14:26:44.429" v="33" actId="26606"/>
          <ac:spMkLst>
            <pc:docMk/>
            <pc:sldMk cId="1120588891" sldId="392"/>
            <ac:spMk id="3" creationId="{40D7D5EF-E9AD-DA4F-0D98-07426F4E21C9}"/>
          </ac:spMkLst>
        </pc:spChg>
        <pc:spChg chg="add">
          <ac:chgData name="Ellie Brown" userId="fb51a185-9f8a-4b58-9e86-92b6e2c1185d" providerId="ADAL" clId="{20265939-53F3-4730-BE9D-07BAABE94B46}" dt="2026-04-09T14:26:44.429" v="33" actId="26606"/>
          <ac:spMkLst>
            <pc:docMk/>
            <pc:sldMk cId="1120588891" sldId="392"/>
            <ac:spMk id="9" creationId="{ECD25CC7-FC66-488C-8D61-0FE7ECF1615F}"/>
          </ac:spMkLst>
        </pc:spChg>
        <pc:picChg chg="add">
          <ac:chgData name="Ellie Brown" userId="fb51a185-9f8a-4b58-9e86-92b6e2c1185d" providerId="ADAL" clId="{20265939-53F3-4730-BE9D-07BAABE94B46}" dt="2026-04-09T14:26:44.429" v="33" actId="26606"/>
          <ac:picMkLst>
            <pc:docMk/>
            <pc:sldMk cId="1120588891" sldId="392"/>
            <ac:picMk id="5" creationId="{ABD7491A-E9F3-3F5A-6209-9C67CCDB5212}"/>
          </ac:picMkLst>
        </pc:picChg>
      </pc:sldChg>
      <pc:sldChg chg="modSp mod">
        <pc:chgData name="Ellie Brown" userId="fb51a185-9f8a-4b58-9e86-92b6e2c1185d" providerId="ADAL" clId="{20265939-53F3-4730-BE9D-07BAABE94B46}" dt="2026-04-09T14:26:37.722" v="32" actId="313"/>
        <pc:sldMkLst>
          <pc:docMk/>
          <pc:sldMk cId="2418097621" sldId="394"/>
        </pc:sldMkLst>
        <pc:spChg chg="mod">
          <ac:chgData name="Ellie Brown" userId="fb51a185-9f8a-4b58-9e86-92b6e2c1185d" providerId="ADAL" clId="{20265939-53F3-4730-BE9D-07BAABE94B46}" dt="2026-04-09T14:26:37.722" v="32" actId="313"/>
          <ac:spMkLst>
            <pc:docMk/>
            <pc:sldMk cId="2418097621" sldId="394"/>
            <ac:spMk id="3" creationId="{40D7D5EF-E9AD-DA4F-0D98-07426F4E21C9}"/>
          </ac:spMkLst>
        </pc:spChg>
      </pc:sldChg>
      <pc:sldChg chg="addSp delSp modSp mod setBg">
        <pc:chgData name="Ellie Brown" userId="fb51a185-9f8a-4b58-9e86-92b6e2c1185d" providerId="ADAL" clId="{20265939-53F3-4730-BE9D-07BAABE94B46}" dt="2026-04-09T14:26:48.056" v="34" actId="26606"/>
        <pc:sldMkLst>
          <pc:docMk/>
          <pc:sldMk cId="3383863512" sldId="395"/>
        </pc:sldMkLst>
        <pc:spChg chg="mod">
          <ac:chgData name="Ellie Brown" userId="fb51a185-9f8a-4b58-9e86-92b6e2c1185d" providerId="ADAL" clId="{20265939-53F3-4730-BE9D-07BAABE94B46}" dt="2026-04-09T14:26:48.056" v="34" actId="26606"/>
          <ac:spMkLst>
            <pc:docMk/>
            <pc:sldMk cId="3383863512" sldId="395"/>
            <ac:spMk id="2" creationId="{F5AC06AE-3BF7-457C-3217-8C142DC21C57}"/>
          </ac:spMkLst>
        </pc:spChg>
        <pc:spChg chg="del">
          <ac:chgData name="Ellie Brown" userId="fb51a185-9f8a-4b58-9e86-92b6e2c1185d" providerId="ADAL" clId="{20265939-53F3-4730-BE9D-07BAABE94B46}" dt="2026-04-09T14:26:48.056" v="34" actId="26606"/>
          <ac:spMkLst>
            <pc:docMk/>
            <pc:sldMk cId="3383863512" sldId="395"/>
            <ac:spMk id="3" creationId="{CA561898-93FF-8273-2424-6ECDBA5152C6}"/>
          </ac:spMkLst>
        </pc:spChg>
        <pc:spChg chg="add">
          <ac:chgData name="Ellie Brown" userId="fb51a185-9f8a-4b58-9e86-92b6e2c1185d" providerId="ADAL" clId="{20265939-53F3-4730-BE9D-07BAABE94B46}" dt="2026-04-09T14:26:48.056" v="34" actId="26606"/>
          <ac:spMkLst>
            <pc:docMk/>
            <pc:sldMk cId="3383863512" sldId="395"/>
            <ac:spMk id="9" creationId="{45B71F80-1F92-4074-84D9-16A062B215B3}"/>
          </ac:spMkLst>
        </pc:spChg>
        <pc:spChg chg="add">
          <ac:chgData name="Ellie Brown" userId="fb51a185-9f8a-4b58-9e86-92b6e2c1185d" providerId="ADAL" clId="{20265939-53F3-4730-BE9D-07BAABE94B46}" dt="2026-04-09T14:26:48.056" v="34" actId="26606"/>
          <ac:spMkLst>
            <pc:docMk/>
            <pc:sldMk cId="3383863512" sldId="395"/>
            <ac:spMk id="11" creationId="{7209C9DA-6E0D-46D9-8275-C52222D8CCAC}"/>
          </ac:spMkLst>
        </pc:spChg>
        <pc:spChg chg="add">
          <ac:chgData name="Ellie Brown" userId="fb51a185-9f8a-4b58-9e86-92b6e2c1185d" providerId="ADAL" clId="{20265939-53F3-4730-BE9D-07BAABE94B46}" dt="2026-04-09T14:26:48.056" v="34" actId="26606"/>
          <ac:spMkLst>
            <pc:docMk/>
            <pc:sldMk cId="3383863512" sldId="395"/>
            <ac:spMk id="13" creationId="{3EB57A4D-E0D0-46DA-B339-F24CA46FA70B}"/>
          </ac:spMkLst>
        </pc:spChg>
        <pc:graphicFrameChg chg="add">
          <ac:chgData name="Ellie Brown" userId="fb51a185-9f8a-4b58-9e86-92b6e2c1185d" providerId="ADAL" clId="{20265939-53F3-4730-BE9D-07BAABE94B46}" dt="2026-04-09T14:26:48.056" v="34" actId="26606"/>
          <ac:graphicFrameMkLst>
            <pc:docMk/>
            <pc:sldMk cId="3383863512" sldId="395"/>
            <ac:graphicFrameMk id="5" creationId="{E821981F-CAD2-81F4-E0B2-0312BD0A3F8C}"/>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0296AA-F16B-43BE-8754-8A60674685F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7033DBA-D244-404E-B225-2B5C145B18F0}">
      <dgm:prSet/>
      <dgm:spPr/>
      <dgm:t>
        <a:bodyPr/>
        <a:lstStyle/>
        <a:p>
          <a:pPr>
            <a:defRPr cap="all"/>
          </a:pPr>
          <a:r>
            <a:rPr lang="en-GB"/>
            <a:t>Reporting to the client</a:t>
          </a:r>
          <a:endParaRPr lang="en-US"/>
        </a:p>
      </dgm:t>
    </dgm:pt>
    <dgm:pt modelId="{B47B14FF-D9DB-4E77-A6E8-874DFE5FE372}" type="parTrans" cxnId="{1037BD8C-8C41-4730-BB21-371C561652DC}">
      <dgm:prSet/>
      <dgm:spPr/>
      <dgm:t>
        <a:bodyPr/>
        <a:lstStyle/>
        <a:p>
          <a:endParaRPr lang="en-US"/>
        </a:p>
      </dgm:t>
    </dgm:pt>
    <dgm:pt modelId="{3225D7F1-1BA7-46B8-857F-D2E9C25ECC1A}" type="sibTrans" cxnId="{1037BD8C-8C41-4730-BB21-371C561652DC}">
      <dgm:prSet/>
      <dgm:spPr/>
      <dgm:t>
        <a:bodyPr/>
        <a:lstStyle/>
        <a:p>
          <a:endParaRPr lang="en-US"/>
        </a:p>
      </dgm:t>
    </dgm:pt>
    <dgm:pt modelId="{492E24CE-7966-4ECE-88DB-CFB81361D53D}">
      <dgm:prSet/>
      <dgm:spPr/>
      <dgm:t>
        <a:bodyPr/>
        <a:lstStyle/>
        <a:p>
          <a:pPr>
            <a:defRPr cap="all"/>
          </a:pPr>
          <a:r>
            <a:rPr lang="en-GB"/>
            <a:t>Preparation for exchange</a:t>
          </a:r>
          <a:endParaRPr lang="en-US"/>
        </a:p>
      </dgm:t>
    </dgm:pt>
    <dgm:pt modelId="{E625CA9F-948D-4BF6-8007-654EEF9D3938}" type="parTrans" cxnId="{3AED1CD7-FEFD-426B-BA37-77DC6718AF52}">
      <dgm:prSet/>
      <dgm:spPr/>
      <dgm:t>
        <a:bodyPr/>
        <a:lstStyle/>
        <a:p>
          <a:endParaRPr lang="en-US"/>
        </a:p>
      </dgm:t>
    </dgm:pt>
    <dgm:pt modelId="{C9A359B6-A1DE-479B-85D3-6A097A43D731}" type="sibTrans" cxnId="{3AED1CD7-FEFD-426B-BA37-77DC6718AF52}">
      <dgm:prSet/>
      <dgm:spPr/>
      <dgm:t>
        <a:bodyPr/>
        <a:lstStyle/>
        <a:p>
          <a:endParaRPr lang="en-US"/>
        </a:p>
      </dgm:t>
    </dgm:pt>
    <dgm:pt modelId="{4B02BB6C-6A56-48A0-A0BA-AFF599625B8A}">
      <dgm:prSet/>
      <dgm:spPr/>
      <dgm:t>
        <a:bodyPr/>
        <a:lstStyle/>
        <a:p>
          <a:pPr>
            <a:defRPr cap="all"/>
          </a:pPr>
          <a:r>
            <a:rPr lang="en-GB"/>
            <a:t>How to exchange contracts, and</a:t>
          </a:r>
          <a:endParaRPr lang="en-US"/>
        </a:p>
      </dgm:t>
    </dgm:pt>
    <dgm:pt modelId="{5C849221-2D29-4234-9A83-9E8AEAE6838D}" type="parTrans" cxnId="{60BB5AD8-98FC-4475-87C0-30C25F876617}">
      <dgm:prSet/>
      <dgm:spPr/>
      <dgm:t>
        <a:bodyPr/>
        <a:lstStyle/>
        <a:p>
          <a:endParaRPr lang="en-US"/>
        </a:p>
      </dgm:t>
    </dgm:pt>
    <dgm:pt modelId="{9CEDDEA5-36A9-415F-A280-4311184C6604}" type="sibTrans" cxnId="{60BB5AD8-98FC-4475-87C0-30C25F876617}">
      <dgm:prSet/>
      <dgm:spPr/>
      <dgm:t>
        <a:bodyPr/>
        <a:lstStyle/>
        <a:p>
          <a:endParaRPr lang="en-US"/>
        </a:p>
      </dgm:t>
    </dgm:pt>
    <dgm:pt modelId="{A4C213B5-208B-4CB4-8B75-8D1654E3F068}">
      <dgm:prSet/>
      <dgm:spPr/>
      <dgm:t>
        <a:bodyPr/>
        <a:lstStyle/>
        <a:p>
          <a:pPr>
            <a:defRPr cap="all"/>
          </a:pPr>
          <a:r>
            <a:rPr lang="en-GB"/>
            <a:t>Steps to take following exchange</a:t>
          </a:r>
          <a:endParaRPr lang="en-US"/>
        </a:p>
      </dgm:t>
    </dgm:pt>
    <dgm:pt modelId="{8D9CF8F2-B939-4438-8698-F3A9332BB4C0}" type="parTrans" cxnId="{A02BDE64-A952-48CC-9DBC-EF94E7356203}">
      <dgm:prSet/>
      <dgm:spPr/>
      <dgm:t>
        <a:bodyPr/>
        <a:lstStyle/>
        <a:p>
          <a:endParaRPr lang="en-US"/>
        </a:p>
      </dgm:t>
    </dgm:pt>
    <dgm:pt modelId="{71AB1378-26E5-4593-9174-382256BA4EE9}" type="sibTrans" cxnId="{A02BDE64-A952-48CC-9DBC-EF94E7356203}">
      <dgm:prSet/>
      <dgm:spPr/>
      <dgm:t>
        <a:bodyPr/>
        <a:lstStyle/>
        <a:p>
          <a:endParaRPr lang="en-US"/>
        </a:p>
      </dgm:t>
    </dgm:pt>
    <dgm:pt modelId="{961A0C3A-29F5-4D2D-B769-EACACD9DBA7A}" type="pres">
      <dgm:prSet presAssocID="{870296AA-F16B-43BE-8754-8A60674685F9}" presName="root" presStyleCnt="0">
        <dgm:presLayoutVars>
          <dgm:dir/>
          <dgm:resizeHandles val="exact"/>
        </dgm:presLayoutVars>
      </dgm:prSet>
      <dgm:spPr/>
    </dgm:pt>
    <dgm:pt modelId="{67655DFE-82CB-4188-9E3A-98EF347A6FC7}" type="pres">
      <dgm:prSet presAssocID="{47033DBA-D244-404E-B225-2B5C145B18F0}" presName="compNode" presStyleCnt="0"/>
      <dgm:spPr/>
    </dgm:pt>
    <dgm:pt modelId="{393F8626-5B48-4B98-81AA-DAFBA1A7B7D3}" type="pres">
      <dgm:prSet presAssocID="{47033DBA-D244-404E-B225-2B5C145B18F0}" presName="iconBgRect" presStyleLbl="bgShp" presStyleIdx="0" presStyleCnt="4"/>
      <dgm:spPr>
        <a:prstGeom prst="round2DiagRect">
          <a:avLst>
            <a:gd name="adj1" fmla="val 29727"/>
            <a:gd name="adj2" fmla="val 0"/>
          </a:avLst>
        </a:prstGeom>
      </dgm:spPr>
    </dgm:pt>
    <dgm:pt modelId="{ABD9595E-3568-4CB0-9E37-B52A5D21810D}" type="pres">
      <dgm:prSet presAssocID="{47033DBA-D244-404E-B225-2B5C145B18F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387BD543-F6F1-4501-8B89-4A40DA3D0C2C}" type="pres">
      <dgm:prSet presAssocID="{47033DBA-D244-404E-B225-2B5C145B18F0}" presName="spaceRect" presStyleCnt="0"/>
      <dgm:spPr/>
    </dgm:pt>
    <dgm:pt modelId="{E02DA161-798D-4F03-B3AF-EC9062D52CFB}" type="pres">
      <dgm:prSet presAssocID="{47033DBA-D244-404E-B225-2B5C145B18F0}" presName="textRect" presStyleLbl="revTx" presStyleIdx="0" presStyleCnt="4">
        <dgm:presLayoutVars>
          <dgm:chMax val="1"/>
          <dgm:chPref val="1"/>
        </dgm:presLayoutVars>
      </dgm:prSet>
      <dgm:spPr/>
    </dgm:pt>
    <dgm:pt modelId="{09384EBE-FA86-4336-9D18-3BC2C91E0010}" type="pres">
      <dgm:prSet presAssocID="{3225D7F1-1BA7-46B8-857F-D2E9C25ECC1A}" presName="sibTrans" presStyleCnt="0"/>
      <dgm:spPr/>
    </dgm:pt>
    <dgm:pt modelId="{C8C4C892-D46D-4B77-BDB4-1CF2DE46FE84}" type="pres">
      <dgm:prSet presAssocID="{492E24CE-7966-4ECE-88DB-CFB81361D53D}" presName="compNode" presStyleCnt="0"/>
      <dgm:spPr/>
    </dgm:pt>
    <dgm:pt modelId="{610DC94A-31A1-48FF-8DA1-E8054CB02BB5}" type="pres">
      <dgm:prSet presAssocID="{492E24CE-7966-4ECE-88DB-CFB81361D53D}" presName="iconBgRect" presStyleLbl="bgShp" presStyleIdx="1" presStyleCnt="4"/>
      <dgm:spPr>
        <a:prstGeom prst="round2DiagRect">
          <a:avLst>
            <a:gd name="adj1" fmla="val 29727"/>
            <a:gd name="adj2" fmla="val 0"/>
          </a:avLst>
        </a:prstGeom>
      </dgm:spPr>
    </dgm:pt>
    <dgm:pt modelId="{16B7A5CA-1E76-47F2-87DD-D5CDD37A7AEA}" type="pres">
      <dgm:prSet presAssocID="{492E24CE-7966-4ECE-88DB-CFB81361D5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A1E0BCB-1450-4525-BEE6-D25EF3ADAE83}" type="pres">
      <dgm:prSet presAssocID="{492E24CE-7966-4ECE-88DB-CFB81361D53D}" presName="spaceRect" presStyleCnt="0"/>
      <dgm:spPr/>
    </dgm:pt>
    <dgm:pt modelId="{F126E13A-B1F4-44DC-ABCB-F77712446B3A}" type="pres">
      <dgm:prSet presAssocID="{492E24CE-7966-4ECE-88DB-CFB81361D53D}" presName="textRect" presStyleLbl="revTx" presStyleIdx="1" presStyleCnt="4">
        <dgm:presLayoutVars>
          <dgm:chMax val="1"/>
          <dgm:chPref val="1"/>
        </dgm:presLayoutVars>
      </dgm:prSet>
      <dgm:spPr/>
    </dgm:pt>
    <dgm:pt modelId="{B901037E-3758-4291-8AAF-1E8E528243E0}" type="pres">
      <dgm:prSet presAssocID="{C9A359B6-A1DE-479B-85D3-6A097A43D731}" presName="sibTrans" presStyleCnt="0"/>
      <dgm:spPr/>
    </dgm:pt>
    <dgm:pt modelId="{C62EBA3F-436C-44E2-A1EC-C8AA6C11A2D7}" type="pres">
      <dgm:prSet presAssocID="{4B02BB6C-6A56-48A0-A0BA-AFF599625B8A}" presName="compNode" presStyleCnt="0"/>
      <dgm:spPr/>
    </dgm:pt>
    <dgm:pt modelId="{26ADE98F-ADAA-4C2A-941C-4471821D52AD}" type="pres">
      <dgm:prSet presAssocID="{4B02BB6C-6A56-48A0-A0BA-AFF599625B8A}" presName="iconBgRect" presStyleLbl="bgShp" presStyleIdx="2" presStyleCnt="4"/>
      <dgm:spPr>
        <a:prstGeom prst="round2DiagRect">
          <a:avLst>
            <a:gd name="adj1" fmla="val 29727"/>
            <a:gd name="adj2" fmla="val 0"/>
          </a:avLst>
        </a:prstGeom>
      </dgm:spPr>
    </dgm:pt>
    <dgm:pt modelId="{389F1883-A23D-482E-8179-D893E7A13FCE}" type="pres">
      <dgm:prSet presAssocID="{4B02BB6C-6A56-48A0-A0BA-AFF599625B8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tract"/>
        </a:ext>
      </dgm:extLst>
    </dgm:pt>
    <dgm:pt modelId="{02100977-2620-4A51-AA0D-63C6AAD5150E}" type="pres">
      <dgm:prSet presAssocID="{4B02BB6C-6A56-48A0-A0BA-AFF599625B8A}" presName="spaceRect" presStyleCnt="0"/>
      <dgm:spPr/>
    </dgm:pt>
    <dgm:pt modelId="{5E55A798-D82D-4290-9E64-C0F66C4A9907}" type="pres">
      <dgm:prSet presAssocID="{4B02BB6C-6A56-48A0-A0BA-AFF599625B8A}" presName="textRect" presStyleLbl="revTx" presStyleIdx="2" presStyleCnt="4">
        <dgm:presLayoutVars>
          <dgm:chMax val="1"/>
          <dgm:chPref val="1"/>
        </dgm:presLayoutVars>
      </dgm:prSet>
      <dgm:spPr/>
    </dgm:pt>
    <dgm:pt modelId="{29030BA9-C9C2-4F23-8779-1D225DC9DF0B}" type="pres">
      <dgm:prSet presAssocID="{9CEDDEA5-36A9-415F-A280-4311184C6604}" presName="sibTrans" presStyleCnt="0"/>
      <dgm:spPr/>
    </dgm:pt>
    <dgm:pt modelId="{1559CD4A-9073-4F38-8043-CECF3949B6E6}" type="pres">
      <dgm:prSet presAssocID="{A4C213B5-208B-4CB4-8B75-8D1654E3F068}" presName="compNode" presStyleCnt="0"/>
      <dgm:spPr/>
    </dgm:pt>
    <dgm:pt modelId="{3A5E1B06-2721-4E19-8BCA-7D237BE2B4DC}" type="pres">
      <dgm:prSet presAssocID="{A4C213B5-208B-4CB4-8B75-8D1654E3F068}" presName="iconBgRect" presStyleLbl="bgShp" presStyleIdx="3" presStyleCnt="4"/>
      <dgm:spPr>
        <a:prstGeom prst="round2DiagRect">
          <a:avLst>
            <a:gd name="adj1" fmla="val 29727"/>
            <a:gd name="adj2" fmla="val 0"/>
          </a:avLst>
        </a:prstGeom>
      </dgm:spPr>
    </dgm:pt>
    <dgm:pt modelId="{DB8B7518-80AC-43C8-A490-B6C2A6A63754}" type="pres">
      <dgm:prSet presAssocID="{A4C213B5-208B-4CB4-8B75-8D1654E3F06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82BC903D-3260-4E61-B4DB-2E2800CB866B}" type="pres">
      <dgm:prSet presAssocID="{A4C213B5-208B-4CB4-8B75-8D1654E3F068}" presName="spaceRect" presStyleCnt="0"/>
      <dgm:spPr/>
    </dgm:pt>
    <dgm:pt modelId="{5ABEFC01-3827-49D8-85AD-CE2387CCFB87}" type="pres">
      <dgm:prSet presAssocID="{A4C213B5-208B-4CB4-8B75-8D1654E3F068}" presName="textRect" presStyleLbl="revTx" presStyleIdx="3" presStyleCnt="4">
        <dgm:presLayoutVars>
          <dgm:chMax val="1"/>
          <dgm:chPref val="1"/>
        </dgm:presLayoutVars>
      </dgm:prSet>
      <dgm:spPr/>
    </dgm:pt>
  </dgm:ptLst>
  <dgm:cxnLst>
    <dgm:cxn modelId="{A1BA3742-8AE8-4528-AA8A-71C625FDE34F}" type="presOf" srcId="{4B02BB6C-6A56-48A0-A0BA-AFF599625B8A}" destId="{5E55A798-D82D-4290-9E64-C0F66C4A9907}" srcOrd="0" destOrd="0" presId="urn:microsoft.com/office/officeart/2018/5/layout/IconLeafLabelList"/>
    <dgm:cxn modelId="{A02BDE64-A952-48CC-9DBC-EF94E7356203}" srcId="{870296AA-F16B-43BE-8754-8A60674685F9}" destId="{A4C213B5-208B-4CB4-8B75-8D1654E3F068}" srcOrd="3" destOrd="0" parTransId="{8D9CF8F2-B939-4438-8698-F3A9332BB4C0}" sibTransId="{71AB1378-26E5-4593-9174-382256BA4EE9}"/>
    <dgm:cxn modelId="{FF50854C-952F-4412-B022-B05A512AC83E}" type="presOf" srcId="{870296AA-F16B-43BE-8754-8A60674685F9}" destId="{961A0C3A-29F5-4D2D-B769-EACACD9DBA7A}" srcOrd="0" destOrd="0" presId="urn:microsoft.com/office/officeart/2018/5/layout/IconLeafLabelList"/>
    <dgm:cxn modelId="{AF11106F-2677-4629-9BE7-F7E73A061EBD}" type="presOf" srcId="{492E24CE-7966-4ECE-88DB-CFB81361D53D}" destId="{F126E13A-B1F4-44DC-ABCB-F77712446B3A}" srcOrd="0" destOrd="0" presId="urn:microsoft.com/office/officeart/2018/5/layout/IconLeafLabelList"/>
    <dgm:cxn modelId="{80179554-F044-42BD-8075-692DE5A9217A}" type="presOf" srcId="{A4C213B5-208B-4CB4-8B75-8D1654E3F068}" destId="{5ABEFC01-3827-49D8-85AD-CE2387CCFB87}" srcOrd="0" destOrd="0" presId="urn:microsoft.com/office/officeart/2018/5/layout/IconLeafLabelList"/>
    <dgm:cxn modelId="{1037BD8C-8C41-4730-BB21-371C561652DC}" srcId="{870296AA-F16B-43BE-8754-8A60674685F9}" destId="{47033DBA-D244-404E-B225-2B5C145B18F0}" srcOrd="0" destOrd="0" parTransId="{B47B14FF-D9DB-4E77-A6E8-874DFE5FE372}" sibTransId="{3225D7F1-1BA7-46B8-857F-D2E9C25ECC1A}"/>
    <dgm:cxn modelId="{8B8CD8B8-5202-4D57-B29B-51857F9406F8}" type="presOf" srcId="{47033DBA-D244-404E-B225-2B5C145B18F0}" destId="{E02DA161-798D-4F03-B3AF-EC9062D52CFB}" srcOrd="0" destOrd="0" presId="urn:microsoft.com/office/officeart/2018/5/layout/IconLeafLabelList"/>
    <dgm:cxn modelId="{3AED1CD7-FEFD-426B-BA37-77DC6718AF52}" srcId="{870296AA-F16B-43BE-8754-8A60674685F9}" destId="{492E24CE-7966-4ECE-88DB-CFB81361D53D}" srcOrd="1" destOrd="0" parTransId="{E625CA9F-948D-4BF6-8007-654EEF9D3938}" sibTransId="{C9A359B6-A1DE-479B-85D3-6A097A43D731}"/>
    <dgm:cxn modelId="{60BB5AD8-98FC-4475-87C0-30C25F876617}" srcId="{870296AA-F16B-43BE-8754-8A60674685F9}" destId="{4B02BB6C-6A56-48A0-A0BA-AFF599625B8A}" srcOrd="2" destOrd="0" parTransId="{5C849221-2D29-4234-9A83-9E8AEAE6838D}" sibTransId="{9CEDDEA5-36A9-415F-A280-4311184C6604}"/>
    <dgm:cxn modelId="{82C98EC9-CE3E-4BC3-B50A-C89B78C07ADF}" type="presParOf" srcId="{961A0C3A-29F5-4D2D-B769-EACACD9DBA7A}" destId="{67655DFE-82CB-4188-9E3A-98EF347A6FC7}" srcOrd="0" destOrd="0" presId="urn:microsoft.com/office/officeart/2018/5/layout/IconLeafLabelList"/>
    <dgm:cxn modelId="{E47B329B-1EA6-41CC-88B9-D2B90FFED285}" type="presParOf" srcId="{67655DFE-82CB-4188-9E3A-98EF347A6FC7}" destId="{393F8626-5B48-4B98-81AA-DAFBA1A7B7D3}" srcOrd="0" destOrd="0" presId="urn:microsoft.com/office/officeart/2018/5/layout/IconLeafLabelList"/>
    <dgm:cxn modelId="{7AA2FAF0-4503-4247-B9E6-DD61FF630226}" type="presParOf" srcId="{67655DFE-82CB-4188-9E3A-98EF347A6FC7}" destId="{ABD9595E-3568-4CB0-9E37-B52A5D21810D}" srcOrd="1" destOrd="0" presId="urn:microsoft.com/office/officeart/2018/5/layout/IconLeafLabelList"/>
    <dgm:cxn modelId="{40E542EA-DA2D-4C78-B58F-F7465E8DDD5A}" type="presParOf" srcId="{67655DFE-82CB-4188-9E3A-98EF347A6FC7}" destId="{387BD543-F6F1-4501-8B89-4A40DA3D0C2C}" srcOrd="2" destOrd="0" presId="urn:microsoft.com/office/officeart/2018/5/layout/IconLeafLabelList"/>
    <dgm:cxn modelId="{5EA6F244-0F40-4A29-8C2B-D50078848561}" type="presParOf" srcId="{67655DFE-82CB-4188-9E3A-98EF347A6FC7}" destId="{E02DA161-798D-4F03-B3AF-EC9062D52CFB}" srcOrd="3" destOrd="0" presId="urn:microsoft.com/office/officeart/2018/5/layout/IconLeafLabelList"/>
    <dgm:cxn modelId="{8CF031F0-BEB5-4544-8E1D-66B3B37DDFC0}" type="presParOf" srcId="{961A0C3A-29F5-4D2D-B769-EACACD9DBA7A}" destId="{09384EBE-FA86-4336-9D18-3BC2C91E0010}" srcOrd="1" destOrd="0" presId="urn:microsoft.com/office/officeart/2018/5/layout/IconLeafLabelList"/>
    <dgm:cxn modelId="{E53D341C-5688-464A-AAF6-891FCA7B8778}" type="presParOf" srcId="{961A0C3A-29F5-4D2D-B769-EACACD9DBA7A}" destId="{C8C4C892-D46D-4B77-BDB4-1CF2DE46FE84}" srcOrd="2" destOrd="0" presId="urn:microsoft.com/office/officeart/2018/5/layout/IconLeafLabelList"/>
    <dgm:cxn modelId="{81847102-DCFF-4E34-BDFC-9EAAC7F54B44}" type="presParOf" srcId="{C8C4C892-D46D-4B77-BDB4-1CF2DE46FE84}" destId="{610DC94A-31A1-48FF-8DA1-E8054CB02BB5}" srcOrd="0" destOrd="0" presId="urn:microsoft.com/office/officeart/2018/5/layout/IconLeafLabelList"/>
    <dgm:cxn modelId="{DAC1F9B1-4BAE-47B4-8601-7618577468B3}" type="presParOf" srcId="{C8C4C892-D46D-4B77-BDB4-1CF2DE46FE84}" destId="{16B7A5CA-1E76-47F2-87DD-D5CDD37A7AEA}" srcOrd="1" destOrd="0" presId="urn:microsoft.com/office/officeart/2018/5/layout/IconLeafLabelList"/>
    <dgm:cxn modelId="{574780E2-D6FD-4387-84BE-3603E309A1F3}" type="presParOf" srcId="{C8C4C892-D46D-4B77-BDB4-1CF2DE46FE84}" destId="{FA1E0BCB-1450-4525-BEE6-D25EF3ADAE83}" srcOrd="2" destOrd="0" presId="urn:microsoft.com/office/officeart/2018/5/layout/IconLeafLabelList"/>
    <dgm:cxn modelId="{77B315CC-2340-4514-A871-23AD8BD61584}" type="presParOf" srcId="{C8C4C892-D46D-4B77-BDB4-1CF2DE46FE84}" destId="{F126E13A-B1F4-44DC-ABCB-F77712446B3A}" srcOrd="3" destOrd="0" presId="urn:microsoft.com/office/officeart/2018/5/layout/IconLeafLabelList"/>
    <dgm:cxn modelId="{DCB05470-4D97-4E6E-A39E-61CB22F947F5}" type="presParOf" srcId="{961A0C3A-29F5-4D2D-B769-EACACD9DBA7A}" destId="{B901037E-3758-4291-8AAF-1E8E528243E0}" srcOrd="3" destOrd="0" presId="urn:microsoft.com/office/officeart/2018/5/layout/IconLeafLabelList"/>
    <dgm:cxn modelId="{7C21044A-CCCF-4B2D-BE2F-1D158A7D5AC4}" type="presParOf" srcId="{961A0C3A-29F5-4D2D-B769-EACACD9DBA7A}" destId="{C62EBA3F-436C-44E2-A1EC-C8AA6C11A2D7}" srcOrd="4" destOrd="0" presId="urn:microsoft.com/office/officeart/2018/5/layout/IconLeafLabelList"/>
    <dgm:cxn modelId="{39A194CD-3A11-455C-9DD2-8EF4FFE75E5E}" type="presParOf" srcId="{C62EBA3F-436C-44E2-A1EC-C8AA6C11A2D7}" destId="{26ADE98F-ADAA-4C2A-941C-4471821D52AD}" srcOrd="0" destOrd="0" presId="urn:microsoft.com/office/officeart/2018/5/layout/IconLeafLabelList"/>
    <dgm:cxn modelId="{E8482D24-E0FF-4875-AAC0-F78FD890608E}" type="presParOf" srcId="{C62EBA3F-436C-44E2-A1EC-C8AA6C11A2D7}" destId="{389F1883-A23D-482E-8179-D893E7A13FCE}" srcOrd="1" destOrd="0" presId="urn:microsoft.com/office/officeart/2018/5/layout/IconLeafLabelList"/>
    <dgm:cxn modelId="{26C7DFA3-CFD5-4539-AD56-E89F39802118}" type="presParOf" srcId="{C62EBA3F-436C-44E2-A1EC-C8AA6C11A2D7}" destId="{02100977-2620-4A51-AA0D-63C6AAD5150E}" srcOrd="2" destOrd="0" presId="urn:microsoft.com/office/officeart/2018/5/layout/IconLeafLabelList"/>
    <dgm:cxn modelId="{78005A4A-7086-477D-BF0F-D57212B0ED7C}" type="presParOf" srcId="{C62EBA3F-436C-44E2-A1EC-C8AA6C11A2D7}" destId="{5E55A798-D82D-4290-9E64-C0F66C4A9907}" srcOrd="3" destOrd="0" presId="urn:microsoft.com/office/officeart/2018/5/layout/IconLeafLabelList"/>
    <dgm:cxn modelId="{F26F7E59-0A2C-45B2-A085-C3D903C9AE98}" type="presParOf" srcId="{961A0C3A-29F5-4D2D-B769-EACACD9DBA7A}" destId="{29030BA9-C9C2-4F23-8779-1D225DC9DF0B}" srcOrd="5" destOrd="0" presId="urn:microsoft.com/office/officeart/2018/5/layout/IconLeafLabelList"/>
    <dgm:cxn modelId="{C3E0AA61-C9EF-46C9-B7D1-BDB8BD1EAEF6}" type="presParOf" srcId="{961A0C3A-29F5-4D2D-B769-EACACD9DBA7A}" destId="{1559CD4A-9073-4F38-8043-CECF3949B6E6}" srcOrd="6" destOrd="0" presId="urn:microsoft.com/office/officeart/2018/5/layout/IconLeafLabelList"/>
    <dgm:cxn modelId="{51F8777E-7AB8-448B-8F85-D70995E35316}" type="presParOf" srcId="{1559CD4A-9073-4F38-8043-CECF3949B6E6}" destId="{3A5E1B06-2721-4E19-8BCA-7D237BE2B4DC}" srcOrd="0" destOrd="0" presId="urn:microsoft.com/office/officeart/2018/5/layout/IconLeafLabelList"/>
    <dgm:cxn modelId="{4A8C2A7A-611C-4A51-80B0-084D97D33AE2}" type="presParOf" srcId="{1559CD4A-9073-4F38-8043-CECF3949B6E6}" destId="{DB8B7518-80AC-43C8-A490-B6C2A6A63754}" srcOrd="1" destOrd="0" presId="urn:microsoft.com/office/officeart/2018/5/layout/IconLeafLabelList"/>
    <dgm:cxn modelId="{9F98AF4F-1452-4BF2-908E-5C16BFE726FE}" type="presParOf" srcId="{1559CD4A-9073-4F38-8043-CECF3949B6E6}" destId="{82BC903D-3260-4E61-B4DB-2E2800CB866B}" srcOrd="2" destOrd="0" presId="urn:microsoft.com/office/officeart/2018/5/layout/IconLeafLabelList"/>
    <dgm:cxn modelId="{3D202F99-7DA1-4BEE-9D64-BF33FE836100}" type="presParOf" srcId="{1559CD4A-9073-4F38-8043-CECF3949B6E6}" destId="{5ABEFC01-3827-49D8-85AD-CE2387CCFB8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2F2A09-F46B-43B0-922F-AF2F0DDFC2C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9BEB30-B168-497A-9727-7365D094459E}">
      <dgm:prSet/>
      <dgm:spPr/>
      <dgm:t>
        <a:bodyPr/>
        <a:lstStyle/>
        <a:p>
          <a:r>
            <a:rPr lang="en-GB"/>
            <a:t>Formulae for exchange by telephone aims to ensure simultaneous exchange</a:t>
          </a:r>
          <a:endParaRPr lang="en-US"/>
        </a:p>
      </dgm:t>
    </dgm:pt>
    <dgm:pt modelId="{5A9560D8-A917-44ED-9C3B-A021A86CC5CA}" type="parTrans" cxnId="{F15D11ED-D0D3-465F-9F92-B28D3603238A}">
      <dgm:prSet/>
      <dgm:spPr/>
      <dgm:t>
        <a:bodyPr/>
        <a:lstStyle/>
        <a:p>
          <a:endParaRPr lang="en-US"/>
        </a:p>
      </dgm:t>
    </dgm:pt>
    <dgm:pt modelId="{83DC0E76-D9E5-40B4-810C-519E28322697}" type="sibTrans" cxnId="{F15D11ED-D0D3-465F-9F92-B28D3603238A}">
      <dgm:prSet/>
      <dgm:spPr/>
      <dgm:t>
        <a:bodyPr/>
        <a:lstStyle/>
        <a:p>
          <a:endParaRPr lang="en-US"/>
        </a:p>
      </dgm:t>
    </dgm:pt>
    <dgm:pt modelId="{0970C4C1-5C00-4170-85ED-80B52021AA4E}">
      <dgm:prSet/>
      <dgm:spPr/>
      <dgm:t>
        <a:bodyPr/>
        <a:lstStyle/>
        <a:p>
          <a:r>
            <a:rPr lang="en-GB"/>
            <a:t>If protocol used, any exchange by telephone must be done in accordance with one of the formulae</a:t>
          </a:r>
          <a:endParaRPr lang="en-US"/>
        </a:p>
      </dgm:t>
    </dgm:pt>
    <dgm:pt modelId="{1CCBAABE-3154-4763-93CB-A9C82F9ED523}" type="parTrans" cxnId="{C5268896-28F0-4FE0-BC18-42A790D417D6}">
      <dgm:prSet/>
      <dgm:spPr/>
      <dgm:t>
        <a:bodyPr/>
        <a:lstStyle/>
        <a:p>
          <a:endParaRPr lang="en-US"/>
        </a:p>
      </dgm:t>
    </dgm:pt>
    <dgm:pt modelId="{24960466-9BC0-4A90-88D8-AE438C3D5FE3}" type="sibTrans" cxnId="{C5268896-28F0-4FE0-BC18-42A790D417D6}">
      <dgm:prSet/>
      <dgm:spPr/>
      <dgm:t>
        <a:bodyPr/>
        <a:lstStyle/>
        <a:p>
          <a:endParaRPr lang="en-US"/>
        </a:p>
      </dgm:t>
    </dgm:pt>
    <dgm:pt modelId="{3C873E2A-73E8-486B-A247-A33B6426BDB4}" type="pres">
      <dgm:prSet presAssocID="{DC2F2A09-F46B-43B0-922F-AF2F0DDFC2C1}" presName="root" presStyleCnt="0">
        <dgm:presLayoutVars>
          <dgm:dir/>
          <dgm:resizeHandles val="exact"/>
        </dgm:presLayoutVars>
      </dgm:prSet>
      <dgm:spPr/>
    </dgm:pt>
    <dgm:pt modelId="{C8A52697-81DE-4232-9D64-C084357D8117}" type="pres">
      <dgm:prSet presAssocID="{9C9BEB30-B168-497A-9727-7365D094459E}" presName="compNode" presStyleCnt="0"/>
      <dgm:spPr/>
    </dgm:pt>
    <dgm:pt modelId="{60AC24E8-3961-4059-855A-D2533443AAF1}" type="pres">
      <dgm:prSet presAssocID="{9C9BEB30-B168-497A-9727-7365D094459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phone"/>
        </a:ext>
      </dgm:extLst>
    </dgm:pt>
    <dgm:pt modelId="{A160F758-A550-42DB-B881-B73333B03C82}" type="pres">
      <dgm:prSet presAssocID="{9C9BEB30-B168-497A-9727-7365D094459E}" presName="spaceRect" presStyleCnt="0"/>
      <dgm:spPr/>
    </dgm:pt>
    <dgm:pt modelId="{C0473A4E-F577-4E7C-8369-A7E44505DA3A}" type="pres">
      <dgm:prSet presAssocID="{9C9BEB30-B168-497A-9727-7365D094459E}" presName="textRect" presStyleLbl="revTx" presStyleIdx="0" presStyleCnt="2">
        <dgm:presLayoutVars>
          <dgm:chMax val="1"/>
          <dgm:chPref val="1"/>
        </dgm:presLayoutVars>
      </dgm:prSet>
      <dgm:spPr/>
    </dgm:pt>
    <dgm:pt modelId="{CA6422B3-7CD4-49A9-B7A1-901A68E546A8}" type="pres">
      <dgm:prSet presAssocID="{83DC0E76-D9E5-40B4-810C-519E28322697}" presName="sibTrans" presStyleCnt="0"/>
      <dgm:spPr/>
    </dgm:pt>
    <dgm:pt modelId="{EEFD63A4-A7AE-4941-8CDE-72B8EB44C786}" type="pres">
      <dgm:prSet presAssocID="{0970C4C1-5C00-4170-85ED-80B52021AA4E}" presName="compNode" presStyleCnt="0"/>
      <dgm:spPr/>
    </dgm:pt>
    <dgm:pt modelId="{EF213461-18E2-4CC7-8311-6EDA245BFA9D}" type="pres">
      <dgm:prSet presAssocID="{0970C4C1-5C00-4170-85ED-80B52021AA4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6A75A354-07B7-4C34-8ED9-9EF9590B7974}" type="pres">
      <dgm:prSet presAssocID="{0970C4C1-5C00-4170-85ED-80B52021AA4E}" presName="spaceRect" presStyleCnt="0"/>
      <dgm:spPr/>
    </dgm:pt>
    <dgm:pt modelId="{F938A90D-28AB-4315-BB52-A8864F76039E}" type="pres">
      <dgm:prSet presAssocID="{0970C4C1-5C00-4170-85ED-80B52021AA4E}" presName="textRect" presStyleLbl="revTx" presStyleIdx="1" presStyleCnt="2">
        <dgm:presLayoutVars>
          <dgm:chMax val="1"/>
          <dgm:chPref val="1"/>
        </dgm:presLayoutVars>
      </dgm:prSet>
      <dgm:spPr/>
    </dgm:pt>
  </dgm:ptLst>
  <dgm:cxnLst>
    <dgm:cxn modelId="{06908446-585B-4257-B2CA-103E5FF1D2B1}" type="presOf" srcId="{9C9BEB30-B168-497A-9727-7365D094459E}" destId="{C0473A4E-F577-4E7C-8369-A7E44505DA3A}" srcOrd="0" destOrd="0" presId="urn:microsoft.com/office/officeart/2018/2/layout/IconLabelList"/>
    <dgm:cxn modelId="{B13FF276-7049-40CD-A361-7C4438AD9FA2}" type="presOf" srcId="{0970C4C1-5C00-4170-85ED-80B52021AA4E}" destId="{F938A90D-28AB-4315-BB52-A8864F76039E}" srcOrd="0" destOrd="0" presId="urn:microsoft.com/office/officeart/2018/2/layout/IconLabelList"/>
    <dgm:cxn modelId="{C5268896-28F0-4FE0-BC18-42A790D417D6}" srcId="{DC2F2A09-F46B-43B0-922F-AF2F0DDFC2C1}" destId="{0970C4C1-5C00-4170-85ED-80B52021AA4E}" srcOrd="1" destOrd="0" parTransId="{1CCBAABE-3154-4763-93CB-A9C82F9ED523}" sibTransId="{24960466-9BC0-4A90-88D8-AE438C3D5FE3}"/>
    <dgm:cxn modelId="{F15D11ED-D0D3-465F-9F92-B28D3603238A}" srcId="{DC2F2A09-F46B-43B0-922F-AF2F0DDFC2C1}" destId="{9C9BEB30-B168-497A-9727-7365D094459E}" srcOrd="0" destOrd="0" parTransId="{5A9560D8-A917-44ED-9C3B-A021A86CC5CA}" sibTransId="{83DC0E76-D9E5-40B4-810C-519E28322697}"/>
    <dgm:cxn modelId="{F8DD5DFE-2B98-4D38-AD1F-4169FD52C789}" type="presOf" srcId="{DC2F2A09-F46B-43B0-922F-AF2F0DDFC2C1}" destId="{3C873E2A-73E8-486B-A247-A33B6426BDB4}" srcOrd="0" destOrd="0" presId="urn:microsoft.com/office/officeart/2018/2/layout/IconLabelList"/>
    <dgm:cxn modelId="{57AF8D24-DED3-4009-9533-23C54905D73D}" type="presParOf" srcId="{3C873E2A-73E8-486B-A247-A33B6426BDB4}" destId="{C8A52697-81DE-4232-9D64-C084357D8117}" srcOrd="0" destOrd="0" presId="urn:microsoft.com/office/officeart/2018/2/layout/IconLabelList"/>
    <dgm:cxn modelId="{389B633F-2CE8-4DE9-99BF-528E1636BE31}" type="presParOf" srcId="{C8A52697-81DE-4232-9D64-C084357D8117}" destId="{60AC24E8-3961-4059-855A-D2533443AAF1}" srcOrd="0" destOrd="0" presId="urn:microsoft.com/office/officeart/2018/2/layout/IconLabelList"/>
    <dgm:cxn modelId="{00A5094A-2F07-4EFC-A882-68A6C91C2B41}" type="presParOf" srcId="{C8A52697-81DE-4232-9D64-C084357D8117}" destId="{A160F758-A550-42DB-B881-B73333B03C82}" srcOrd="1" destOrd="0" presId="urn:microsoft.com/office/officeart/2018/2/layout/IconLabelList"/>
    <dgm:cxn modelId="{CDF8754E-2DEE-48C0-A732-4351DAB3E128}" type="presParOf" srcId="{C8A52697-81DE-4232-9D64-C084357D8117}" destId="{C0473A4E-F577-4E7C-8369-A7E44505DA3A}" srcOrd="2" destOrd="0" presId="urn:microsoft.com/office/officeart/2018/2/layout/IconLabelList"/>
    <dgm:cxn modelId="{841A64E5-6DBF-4666-ADDA-1540DEE0BA95}" type="presParOf" srcId="{3C873E2A-73E8-486B-A247-A33B6426BDB4}" destId="{CA6422B3-7CD4-49A9-B7A1-901A68E546A8}" srcOrd="1" destOrd="0" presId="urn:microsoft.com/office/officeart/2018/2/layout/IconLabelList"/>
    <dgm:cxn modelId="{94DA45D0-6CD5-4F29-A1FF-D9928CFB6085}" type="presParOf" srcId="{3C873E2A-73E8-486B-A247-A33B6426BDB4}" destId="{EEFD63A4-A7AE-4941-8CDE-72B8EB44C786}" srcOrd="2" destOrd="0" presId="urn:microsoft.com/office/officeart/2018/2/layout/IconLabelList"/>
    <dgm:cxn modelId="{E525BF32-BB24-45FC-8F25-03A38F5D60D6}" type="presParOf" srcId="{EEFD63A4-A7AE-4941-8CDE-72B8EB44C786}" destId="{EF213461-18E2-4CC7-8311-6EDA245BFA9D}" srcOrd="0" destOrd="0" presId="urn:microsoft.com/office/officeart/2018/2/layout/IconLabelList"/>
    <dgm:cxn modelId="{9A3E5A0C-3796-45B3-AAAD-D51356D18B7D}" type="presParOf" srcId="{EEFD63A4-A7AE-4941-8CDE-72B8EB44C786}" destId="{6A75A354-07B7-4C34-8ED9-9EF9590B7974}" srcOrd="1" destOrd="0" presId="urn:microsoft.com/office/officeart/2018/2/layout/IconLabelList"/>
    <dgm:cxn modelId="{27708C11-B7A5-40CD-89EC-7D96D20AD860}" type="presParOf" srcId="{EEFD63A4-A7AE-4941-8CDE-72B8EB44C786}" destId="{F938A90D-28AB-4315-BB52-A8864F76039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BDF6F3-BE3B-4F4B-AB3C-DE1EC3913DED}"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AFF3E7AD-F164-42B1-80FF-D972AA2843A6}">
      <dgm:prSet/>
      <dgm:spPr/>
      <dgm:t>
        <a:bodyPr/>
        <a:lstStyle/>
        <a:p>
          <a:r>
            <a:rPr lang="en-GB"/>
            <a:t>Buildings Insurance</a:t>
          </a:r>
          <a:endParaRPr lang="en-US"/>
        </a:p>
      </dgm:t>
    </dgm:pt>
    <dgm:pt modelId="{00297C2E-6E1F-4097-8A57-72FD205EBA40}" type="parTrans" cxnId="{5C25D49B-FBE7-4CF5-9329-32AA8C8CAEAA}">
      <dgm:prSet/>
      <dgm:spPr/>
      <dgm:t>
        <a:bodyPr/>
        <a:lstStyle/>
        <a:p>
          <a:endParaRPr lang="en-US"/>
        </a:p>
      </dgm:t>
    </dgm:pt>
    <dgm:pt modelId="{D67CC54A-3BBD-493D-8A1D-0AC0C10A76CA}" type="sibTrans" cxnId="{5C25D49B-FBE7-4CF5-9329-32AA8C8CAEAA}">
      <dgm:prSet/>
      <dgm:spPr/>
      <dgm:t>
        <a:bodyPr/>
        <a:lstStyle/>
        <a:p>
          <a:endParaRPr lang="en-US"/>
        </a:p>
      </dgm:t>
    </dgm:pt>
    <dgm:pt modelId="{7A388149-FCAA-4B1B-AB8A-2D0CE863531B}">
      <dgm:prSet/>
      <dgm:spPr/>
      <dgm:t>
        <a:bodyPr/>
        <a:lstStyle/>
        <a:p>
          <a:r>
            <a:rPr lang="en-GB"/>
            <a:t>Client’s authority to proceed</a:t>
          </a:r>
          <a:endParaRPr lang="en-US"/>
        </a:p>
      </dgm:t>
    </dgm:pt>
    <dgm:pt modelId="{0DEAB74B-2787-4AE7-9F04-007F07B9B2FD}" type="parTrans" cxnId="{34FDABC5-B3C2-4D1C-919B-6035E7DE6BC2}">
      <dgm:prSet/>
      <dgm:spPr/>
      <dgm:t>
        <a:bodyPr/>
        <a:lstStyle/>
        <a:p>
          <a:endParaRPr lang="en-US"/>
        </a:p>
      </dgm:t>
    </dgm:pt>
    <dgm:pt modelId="{8201FD9F-6E17-4EF7-B3C3-E7FF6D45BDE0}" type="sibTrans" cxnId="{34FDABC5-B3C2-4D1C-919B-6035E7DE6BC2}">
      <dgm:prSet/>
      <dgm:spPr/>
      <dgm:t>
        <a:bodyPr/>
        <a:lstStyle/>
        <a:p>
          <a:endParaRPr lang="en-US"/>
        </a:p>
      </dgm:t>
    </dgm:pt>
    <dgm:pt modelId="{38116D13-EB7A-4C5E-A644-508E6B978B14}">
      <dgm:prSet/>
      <dgm:spPr/>
      <dgm:t>
        <a:bodyPr/>
        <a:lstStyle/>
        <a:p>
          <a:r>
            <a:rPr lang="en-GB"/>
            <a:t>Utilisation of deposit</a:t>
          </a:r>
          <a:endParaRPr lang="en-US"/>
        </a:p>
      </dgm:t>
    </dgm:pt>
    <dgm:pt modelId="{A73D92E4-AEEB-404A-ADCB-91640FEA72D9}" type="parTrans" cxnId="{E54C6FD6-99E5-4CB0-A1A7-4DBE56BB7A8E}">
      <dgm:prSet/>
      <dgm:spPr/>
      <dgm:t>
        <a:bodyPr/>
        <a:lstStyle/>
        <a:p>
          <a:endParaRPr lang="en-US"/>
        </a:p>
      </dgm:t>
    </dgm:pt>
    <dgm:pt modelId="{8AFF33DD-1ED1-49F5-A2E3-990E285DD43D}" type="sibTrans" cxnId="{E54C6FD6-99E5-4CB0-A1A7-4DBE56BB7A8E}">
      <dgm:prSet/>
      <dgm:spPr/>
      <dgm:t>
        <a:bodyPr/>
        <a:lstStyle/>
        <a:p>
          <a:endParaRPr lang="en-US"/>
        </a:p>
      </dgm:t>
    </dgm:pt>
    <dgm:pt modelId="{4B4C2C8C-58E8-443B-B925-AE88C74CB557}">
      <dgm:prSet/>
      <dgm:spPr/>
      <dgm:t>
        <a:bodyPr/>
        <a:lstStyle/>
        <a:p>
          <a:r>
            <a:rPr lang="en-GB"/>
            <a:t>Method of deposit payment</a:t>
          </a:r>
          <a:endParaRPr lang="en-US"/>
        </a:p>
      </dgm:t>
    </dgm:pt>
    <dgm:pt modelId="{78B98799-C06C-4BD6-82CC-0819ABE64D5D}" type="parTrans" cxnId="{3B1FA429-E123-4468-825C-262024EA240F}">
      <dgm:prSet/>
      <dgm:spPr/>
      <dgm:t>
        <a:bodyPr/>
        <a:lstStyle/>
        <a:p>
          <a:endParaRPr lang="en-US"/>
        </a:p>
      </dgm:t>
    </dgm:pt>
    <dgm:pt modelId="{B19B883D-7C02-4D65-9E7E-98AC6D76FAA2}" type="sibTrans" cxnId="{3B1FA429-E123-4468-825C-262024EA240F}">
      <dgm:prSet/>
      <dgm:spPr/>
      <dgm:t>
        <a:bodyPr/>
        <a:lstStyle/>
        <a:p>
          <a:endParaRPr lang="en-US"/>
        </a:p>
      </dgm:t>
    </dgm:pt>
    <dgm:pt modelId="{4C144DD9-FAF7-434C-A495-230E5AEAB4E3}">
      <dgm:prSet/>
      <dgm:spPr/>
      <dgm:t>
        <a:bodyPr/>
        <a:lstStyle/>
        <a:p>
          <a:r>
            <a:rPr lang="en-GB"/>
            <a:t>Agreed completion date</a:t>
          </a:r>
          <a:endParaRPr lang="en-US"/>
        </a:p>
      </dgm:t>
    </dgm:pt>
    <dgm:pt modelId="{C82CB7D1-9EF2-432A-8921-28B38BA354C2}" type="parTrans" cxnId="{EA929EBB-D6BC-4664-873E-6C1A62D55C99}">
      <dgm:prSet/>
      <dgm:spPr/>
      <dgm:t>
        <a:bodyPr/>
        <a:lstStyle/>
        <a:p>
          <a:endParaRPr lang="en-US"/>
        </a:p>
      </dgm:t>
    </dgm:pt>
    <dgm:pt modelId="{D6EF368E-2B3A-4EF2-A395-64A5581448A4}" type="sibTrans" cxnId="{EA929EBB-D6BC-4664-873E-6C1A62D55C99}">
      <dgm:prSet/>
      <dgm:spPr/>
      <dgm:t>
        <a:bodyPr/>
        <a:lstStyle/>
        <a:p>
          <a:endParaRPr lang="en-US"/>
        </a:p>
      </dgm:t>
    </dgm:pt>
    <dgm:pt modelId="{2A961BC7-B7F7-441B-9497-09DC90AC0061}">
      <dgm:prSet/>
      <dgm:spPr/>
      <dgm:t>
        <a:bodyPr/>
        <a:lstStyle/>
        <a:p>
          <a:r>
            <a:rPr lang="en-GB"/>
            <a:t>Method and timing of exchange</a:t>
          </a:r>
          <a:endParaRPr lang="en-US"/>
        </a:p>
      </dgm:t>
    </dgm:pt>
    <dgm:pt modelId="{962DFA38-A0C0-470D-B16E-6C3D987F9CC2}" type="parTrans" cxnId="{91FACA59-B78D-44C4-B002-4076CEC6D37E}">
      <dgm:prSet/>
      <dgm:spPr/>
      <dgm:t>
        <a:bodyPr/>
        <a:lstStyle/>
        <a:p>
          <a:endParaRPr lang="en-US"/>
        </a:p>
      </dgm:t>
    </dgm:pt>
    <dgm:pt modelId="{2CAC2A26-948E-492E-A934-CDC822D306E7}" type="sibTrans" cxnId="{91FACA59-B78D-44C4-B002-4076CEC6D37E}">
      <dgm:prSet/>
      <dgm:spPr/>
      <dgm:t>
        <a:bodyPr/>
        <a:lstStyle/>
        <a:p>
          <a:endParaRPr lang="en-US"/>
        </a:p>
      </dgm:t>
    </dgm:pt>
    <dgm:pt modelId="{5229DA61-7629-4567-9B64-8F6C0B91ACBD}" type="pres">
      <dgm:prSet presAssocID="{82BDF6F3-BE3B-4F4B-AB3C-DE1EC3913DED}" presName="root" presStyleCnt="0">
        <dgm:presLayoutVars>
          <dgm:dir/>
          <dgm:resizeHandles val="exact"/>
        </dgm:presLayoutVars>
      </dgm:prSet>
      <dgm:spPr/>
    </dgm:pt>
    <dgm:pt modelId="{7B4923F1-6051-4D84-BDF2-F3301A1DEABF}" type="pres">
      <dgm:prSet presAssocID="{82BDF6F3-BE3B-4F4B-AB3C-DE1EC3913DED}" presName="container" presStyleCnt="0">
        <dgm:presLayoutVars>
          <dgm:dir/>
          <dgm:resizeHandles val="exact"/>
        </dgm:presLayoutVars>
      </dgm:prSet>
      <dgm:spPr/>
    </dgm:pt>
    <dgm:pt modelId="{7196E394-1D2F-4B05-BE3D-7C1B5174901F}" type="pres">
      <dgm:prSet presAssocID="{AFF3E7AD-F164-42B1-80FF-D972AA2843A6}" presName="compNode" presStyleCnt="0"/>
      <dgm:spPr/>
    </dgm:pt>
    <dgm:pt modelId="{580A3A6F-D29D-44C2-A2C1-E182DF03C4D2}" type="pres">
      <dgm:prSet presAssocID="{AFF3E7AD-F164-42B1-80FF-D972AA2843A6}" presName="iconBgRect" presStyleLbl="bgShp" presStyleIdx="0" presStyleCnt="6"/>
      <dgm:spPr/>
    </dgm:pt>
    <dgm:pt modelId="{351D161D-363B-4080-B2E2-E3272A7EADDE}" type="pres">
      <dgm:prSet presAssocID="{AFF3E7AD-F164-42B1-80FF-D972AA2843A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B6FD431F-7082-4A61-924B-5278F2823CDB}" type="pres">
      <dgm:prSet presAssocID="{AFF3E7AD-F164-42B1-80FF-D972AA2843A6}" presName="spaceRect" presStyleCnt="0"/>
      <dgm:spPr/>
    </dgm:pt>
    <dgm:pt modelId="{7AEE7E17-5B45-4F75-A8D2-8D2541B3DDA0}" type="pres">
      <dgm:prSet presAssocID="{AFF3E7AD-F164-42B1-80FF-D972AA2843A6}" presName="textRect" presStyleLbl="revTx" presStyleIdx="0" presStyleCnt="6">
        <dgm:presLayoutVars>
          <dgm:chMax val="1"/>
          <dgm:chPref val="1"/>
        </dgm:presLayoutVars>
      </dgm:prSet>
      <dgm:spPr/>
    </dgm:pt>
    <dgm:pt modelId="{D592AEAF-7F43-41F7-9231-4ADD3CE5407C}" type="pres">
      <dgm:prSet presAssocID="{D67CC54A-3BBD-493D-8A1D-0AC0C10A76CA}" presName="sibTrans" presStyleLbl="sibTrans2D1" presStyleIdx="0" presStyleCnt="0"/>
      <dgm:spPr/>
    </dgm:pt>
    <dgm:pt modelId="{0CF655AE-E53D-48C9-B1D1-D8643AF9AB1A}" type="pres">
      <dgm:prSet presAssocID="{7A388149-FCAA-4B1B-AB8A-2D0CE863531B}" presName="compNode" presStyleCnt="0"/>
      <dgm:spPr/>
    </dgm:pt>
    <dgm:pt modelId="{921A71F8-E0B8-4816-8AA1-A94950A8FF3C}" type="pres">
      <dgm:prSet presAssocID="{7A388149-FCAA-4B1B-AB8A-2D0CE863531B}" presName="iconBgRect" presStyleLbl="bgShp" presStyleIdx="1" presStyleCnt="6"/>
      <dgm:spPr/>
    </dgm:pt>
    <dgm:pt modelId="{B4CFDFC4-80DA-48DF-97A7-7C9BF8C8A934}" type="pres">
      <dgm:prSet presAssocID="{7A388149-FCAA-4B1B-AB8A-2D0CE863531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B58D36D5-C459-4644-BACE-487F13CD191D}" type="pres">
      <dgm:prSet presAssocID="{7A388149-FCAA-4B1B-AB8A-2D0CE863531B}" presName="spaceRect" presStyleCnt="0"/>
      <dgm:spPr/>
    </dgm:pt>
    <dgm:pt modelId="{093BEC40-5275-49C8-8443-C709336113CF}" type="pres">
      <dgm:prSet presAssocID="{7A388149-FCAA-4B1B-AB8A-2D0CE863531B}" presName="textRect" presStyleLbl="revTx" presStyleIdx="1" presStyleCnt="6">
        <dgm:presLayoutVars>
          <dgm:chMax val="1"/>
          <dgm:chPref val="1"/>
        </dgm:presLayoutVars>
      </dgm:prSet>
      <dgm:spPr/>
    </dgm:pt>
    <dgm:pt modelId="{FF4EC45B-AE26-42E8-A799-20BC57CC50C5}" type="pres">
      <dgm:prSet presAssocID="{8201FD9F-6E17-4EF7-B3C3-E7FF6D45BDE0}" presName="sibTrans" presStyleLbl="sibTrans2D1" presStyleIdx="0" presStyleCnt="0"/>
      <dgm:spPr/>
    </dgm:pt>
    <dgm:pt modelId="{96DECBBB-AE0C-4B2B-A8DB-9C12D4D7831A}" type="pres">
      <dgm:prSet presAssocID="{38116D13-EB7A-4C5E-A644-508E6B978B14}" presName="compNode" presStyleCnt="0"/>
      <dgm:spPr/>
    </dgm:pt>
    <dgm:pt modelId="{E1F16DDA-E2A2-4D7A-A115-B43CCDA0D451}" type="pres">
      <dgm:prSet presAssocID="{38116D13-EB7A-4C5E-A644-508E6B978B14}" presName="iconBgRect" presStyleLbl="bgShp" presStyleIdx="2" presStyleCnt="6"/>
      <dgm:spPr/>
    </dgm:pt>
    <dgm:pt modelId="{E6ED5B9D-59E7-4C97-92E6-2299385B11EB}" type="pres">
      <dgm:prSet presAssocID="{38116D13-EB7A-4C5E-A644-508E6B978B1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Check"/>
        </a:ext>
      </dgm:extLst>
    </dgm:pt>
    <dgm:pt modelId="{12FFB206-221B-43EF-AFCE-1C591830C67E}" type="pres">
      <dgm:prSet presAssocID="{38116D13-EB7A-4C5E-A644-508E6B978B14}" presName="spaceRect" presStyleCnt="0"/>
      <dgm:spPr/>
    </dgm:pt>
    <dgm:pt modelId="{6BEA149A-3539-4B3D-B07B-A074EC02AD7A}" type="pres">
      <dgm:prSet presAssocID="{38116D13-EB7A-4C5E-A644-508E6B978B14}" presName="textRect" presStyleLbl="revTx" presStyleIdx="2" presStyleCnt="6">
        <dgm:presLayoutVars>
          <dgm:chMax val="1"/>
          <dgm:chPref val="1"/>
        </dgm:presLayoutVars>
      </dgm:prSet>
      <dgm:spPr/>
    </dgm:pt>
    <dgm:pt modelId="{75A72300-9894-4B12-817E-9CCB7ED2DB45}" type="pres">
      <dgm:prSet presAssocID="{8AFF33DD-1ED1-49F5-A2E3-990E285DD43D}" presName="sibTrans" presStyleLbl="sibTrans2D1" presStyleIdx="0" presStyleCnt="0"/>
      <dgm:spPr/>
    </dgm:pt>
    <dgm:pt modelId="{C8AC904D-DDE2-425A-BEC9-48B9783786CE}" type="pres">
      <dgm:prSet presAssocID="{4B4C2C8C-58E8-443B-B925-AE88C74CB557}" presName="compNode" presStyleCnt="0"/>
      <dgm:spPr/>
    </dgm:pt>
    <dgm:pt modelId="{89B95545-B030-4E7C-8BD2-1E5FDAAE7E71}" type="pres">
      <dgm:prSet presAssocID="{4B4C2C8C-58E8-443B-B925-AE88C74CB557}" presName="iconBgRect" presStyleLbl="bgShp" presStyleIdx="3" presStyleCnt="6"/>
      <dgm:spPr/>
    </dgm:pt>
    <dgm:pt modelId="{0DC5B6B6-6385-4935-A676-B00E596C9BAA}" type="pres">
      <dgm:prSet presAssocID="{4B4C2C8C-58E8-443B-B925-AE88C74CB55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FF284B2D-768C-4679-BE80-38577DE1F9AB}" type="pres">
      <dgm:prSet presAssocID="{4B4C2C8C-58E8-443B-B925-AE88C74CB557}" presName="spaceRect" presStyleCnt="0"/>
      <dgm:spPr/>
    </dgm:pt>
    <dgm:pt modelId="{409F5AFA-0A68-406A-89C2-AEB4BCD62389}" type="pres">
      <dgm:prSet presAssocID="{4B4C2C8C-58E8-443B-B925-AE88C74CB557}" presName="textRect" presStyleLbl="revTx" presStyleIdx="3" presStyleCnt="6">
        <dgm:presLayoutVars>
          <dgm:chMax val="1"/>
          <dgm:chPref val="1"/>
        </dgm:presLayoutVars>
      </dgm:prSet>
      <dgm:spPr/>
    </dgm:pt>
    <dgm:pt modelId="{4B4CEC56-F4C3-441F-9F87-03D010E2BED7}" type="pres">
      <dgm:prSet presAssocID="{B19B883D-7C02-4D65-9E7E-98AC6D76FAA2}" presName="sibTrans" presStyleLbl="sibTrans2D1" presStyleIdx="0" presStyleCnt="0"/>
      <dgm:spPr/>
    </dgm:pt>
    <dgm:pt modelId="{EFCEE1FF-EC1F-4E78-991E-E7EBEA2F06D8}" type="pres">
      <dgm:prSet presAssocID="{4C144DD9-FAF7-434C-A495-230E5AEAB4E3}" presName="compNode" presStyleCnt="0"/>
      <dgm:spPr/>
    </dgm:pt>
    <dgm:pt modelId="{15E9A71E-FA07-4106-A9AB-2C245A516C96}" type="pres">
      <dgm:prSet presAssocID="{4C144DD9-FAF7-434C-A495-230E5AEAB4E3}" presName="iconBgRect" presStyleLbl="bgShp" presStyleIdx="4" presStyleCnt="6"/>
      <dgm:spPr/>
    </dgm:pt>
    <dgm:pt modelId="{78D8C9EB-A472-4C95-BEB1-A9AE2B43D4AB}" type="pres">
      <dgm:prSet presAssocID="{4C144DD9-FAF7-434C-A495-230E5AEAB4E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67A21971-D54A-48A7-837B-B9753A2DFB06}" type="pres">
      <dgm:prSet presAssocID="{4C144DD9-FAF7-434C-A495-230E5AEAB4E3}" presName="spaceRect" presStyleCnt="0"/>
      <dgm:spPr/>
    </dgm:pt>
    <dgm:pt modelId="{49245945-8B9F-44B4-99FE-25823A7F8B03}" type="pres">
      <dgm:prSet presAssocID="{4C144DD9-FAF7-434C-A495-230E5AEAB4E3}" presName="textRect" presStyleLbl="revTx" presStyleIdx="4" presStyleCnt="6">
        <dgm:presLayoutVars>
          <dgm:chMax val="1"/>
          <dgm:chPref val="1"/>
        </dgm:presLayoutVars>
      </dgm:prSet>
      <dgm:spPr/>
    </dgm:pt>
    <dgm:pt modelId="{1BB0B99E-DB2E-4471-98FE-72AEBEB107B8}" type="pres">
      <dgm:prSet presAssocID="{D6EF368E-2B3A-4EF2-A395-64A5581448A4}" presName="sibTrans" presStyleLbl="sibTrans2D1" presStyleIdx="0" presStyleCnt="0"/>
      <dgm:spPr/>
    </dgm:pt>
    <dgm:pt modelId="{AB1599C4-8173-49FC-A114-C5B9707316D7}" type="pres">
      <dgm:prSet presAssocID="{2A961BC7-B7F7-441B-9497-09DC90AC0061}" presName="compNode" presStyleCnt="0"/>
      <dgm:spPr/>
    </dgm:pt>
    <dgm:pt modelId="{C7FC10E1-F9D6-410C-AE8D-ACD8B0086488}" type="pres">
      <dgm:prSet presAssocID="{2A961BC7-B7F7-441B-9497-09DC90AC0061}" presName="iconBgRect" presStyleLbl="bgShp" presStyleIdx="5" presStyleCnt="6"/>
      <dgm:spPr/>
    </dgm:pt>
    <dgm:pt modelId="{7D3E9344-82E6-4FC1-AC7C-9A9132713A6C}" type="pres">
      <dgm:prSet presAssocID="{2A961BC7-B7F7-441B-9497-09DC90AC006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C348619B-0FB1-4F5A-9C8A-777927C097AF}" type="pres">
      <dgm:prSet presAssocID="{2A961BC7-B7F7-441B-9497-09DC90AC0061}" presName="spaceRect" presStyleCnt="0"/>
      <dgm:spPr/>
    </dgm:pt>
    <dgm:pt modelId="{5AD33EA8-87E0-4759-B0A5-FF30B297A943}" type="pres">
      <dgm:prSet presAssocID="{2A961BC7-B7F7-441B-9497-09DC90AC0061}" presName="textRect" presStyleLbl="revTx" presStyleIdx="5" presStyleCnt="6">
        <dgm:presLayoutVars>
          <dgm:chMax val="1"/>
          <dgm:chPref val="1"/>
        </dgm:presLayoutVars>
      </dgm:prSet>
      <dgm:spPr/>
    </dgm:pt>
  </dgm:ptLst>
  <dgm:cxnLst>
    <dgm:cxn modelId="{531BD525-719A-4B12-A955-79B0A60DEC07}" type="presOf" srcId="{D67CC54A-3BBD-493D-8A1D-0AC0C10A76CA}" destId="{D592AEAF-7F43-41F7-9231-4ADD3CE5407C}" srcOrd="0" destOrd="0" presId="urn:microsoft.com/office/officeart/2018/2/layout/IconCircleList"/>
    <dgm:cxn modelId="{4D2D5827-8228-44A7-801C-027E0303C5B7}" type="presOf" srcId="{82BDF6F3-BE3B-4F4B-AB3C-DE1EC3913DED}" destId="{5229DA61-7629-4567-9B64-8F6C0B91ACBD}" srcOrd="0" destOrd="0" presId="urn:microsoft.com/office/officeart/2018/2/layout/IconCircleList"/>
    <dgm:cxn modelId="{4E2CE328-78F1-49C2-A187-B719A860C573}" type="presOf" srcId="{8201FD9F-6E17-4EF7-B3C3-E7FF6D45BDE0}" destId="{FF4EC45B-AE26-42E8-A799-20BC57CC50C5}" srcOrd="0" destOrd="0" presId="urn:microsoft.com/office/officeart/2018/2/layout/IconCircleList"/>
    <dgm:cxn modelId="{3B1FA429-E123-4468-825C-262024EA240F}" srcId="{82BDF6F3-BE3B-4F4B-AB3C-DE1EC3913DED}" destId="{4B4C2C8C-58E8-443B-B925-AE88C74CB557}" srcOrd="3" destOrd="0" parTransId="{78B98799-C06C-4BD6-82CC-0819ABE64D5D}" sibTransId="{B19B883D-7C02-4D65-9E7E-98AC6D76FAA2}"/>
    <dgm:cxn modelId="{09E8542E-5C81-4D4B-BB4A-0BF21C23870B}" type="presOf" srcId="{D6EF368E-2B3A-4EF2-A395-64A5581448A4}" destId="{1BB0B99E-DB2E-4471-98FE-72AEBEB107B8}" srcOrd="0" destOrd="0" presId="urn:microsoft.com/office/officeart/2018/2/layout/IconCircleList"/>
    <dgm:cxn modelId="{7A9A1A69-93D9-44F3-95C6-3884899D85DE}" type="presOf" srcId="{4C144DD9-FAF7-434C-A495-230E5AEAB4E3}" destId="{49245945-8B9F-44B4-99FE-25823A7F8B03}" srcOrd="0" destOrd="0" presId="urn:microsoft.com/office/officeart/2018/2/layout/IconCircleList"/>
    <dgm:cxn modelId="{DD9E4974-DA4F-4ECA-8D78-C36D11B68944}" type="presOf" srcId="{7A388149-FCAA-4B1B-AB8A-2D0CE863531B}" destId="{093BEC40-5275-49C8-8443-C709336113CF}" srcOrd="0" destOrd="0" presId="urn:microsoft.com/office/officeart/2018/2/layout/IconCircleList"/>
    <dgm:cxn modelId="{91FACA59-B78D-44C4-B002-4076CEC6D37E}" srcId="{82BDF6F3-BE3B-4F4B-AB3C-DE1EC3913DED}" destId="{2A961BC7-B7F7-441B-9497-09DC90AC0061}" srcOrd="5" destOrd="0" parTransId="{962DFA38-A0C0-470D-B16E-6C3D987F9CC2}" sibTransId="{2CAC2A26-948E-492E-A934-CDC822D306E7}"/>
    <dgm:cxn modelId="{5C25D49B-FBE7-4CF5-9329-32AA8C8CAEAA}" srcId="{82BDF6F3-BE3B-4F4B-AB3C-DE1EC3913DED}" destId="{AFF3E7AD-F164-42B1-80FF-D972AA2843A6}" srcOrd="0" destOrd="0" parTransId="{00297C2E-6E1F-4097-8A57-72FD205EBA40}" sibTransId="{D67CC54A-3BBD-493D-8A1D-0AC0C10A76CA}"/>
    <dgm:cxn modelId="{4B06BCA9-58A3-4CFD-91AB-4501E3E2C534}" type="presOf" srcId="{4B4C2C8C-58E8-443B-B925-AE88C74CB557}" destId="{409F5AFA-0A68-406A-89C2-AEB4BCD62389}" srcOrd="0" destOrd="0" presId="urn:microsoft.com/office/officeart/2018/2/layout/IconCircleList"/>
    <dgm:cxn modelId="{AD8262B2-BAB7-42A8-932E-5EC4BF79BC88}" type="presOf" srcId="{2A961BC7-B7F7-441B-9497-09DC90AC0061}" destId="{5AD33EA8-87E0-4759-B0A5-FF30B297A943}" srcOrd="0" destOrd="0" presId="urn:microsoft.com/office/officeart/2018/2/layout/IconCircleList"/>
    <dgm:cxn modelId="{AB2A4CB2-732D-4B60-AA1A-0DF13300F782}" type="presOf" srcId="{38116D13-EB7A-4C5E-A644-508E6B978B14}" destId="{6BEA149A-3539-4B3D-B07B-A074EC02AD7A}" srcOrd="0" destOrd="0" presId="urn:microsoft.com/office/officeart/2018/2/layout/IconCircleList"/>
    <dgm:cxn modelId="{EDF093B8-3114-487A-AC7B-5CCAAD61DBD7}" type="presOf" srcId="{B19B883D-7C02-4D65-9E7E-98AC6D76FAA2}" destId="{4B4CEC56-F4C3-441F-9F87-03D010E2BED7}" srcOrd="0" destOrd="0" presId="urn:microsoft.com/office/officeart/2018/2/layout/IconCircleList"/>
    <dgm:cxn modelId="{EA929EBB-D6BC-4664-873E-6C1A62D55C99}" srcId="{82BDF6F3-BE3B-4F4B-AB3C-DE1EC3913DED}" destId="{4C144DD9-FAF7-434C-A495-230E5AEAB4E3}" srcOrd="4" destOrd="0" parTransId="{C82CB7D1-9EF2-432A-8921-28B38BA354C2}" sibTransId="{D6EF368E-2B3A-4EF2-A395-64A5581448A4}"/>
    <dgm:cxn modelId="{34FDABC5-B3C2-4D1C-919B-6035E7DE6BC2}" srcId="{82BDF6F3-BE3B-4F4B-AB3C-DE1EC3913DED}" destId="{7A388149-FCAA-4B1B-AB8A-2D0CE863531B}" srcOrd="1" destOrd="0" parTransId="{0DEAB74B-2787-4AE7-9F04-007F07B9B2FD}" sibTransId="{8201FD9F-6E17-4EF7-B3C3-E7FF6D45BDE0}"/>
    <dgm:cxn modelId="{E54C6FD6-99E5-4CB0-A1A7-4DBE56BB7A8E}" srcId="{82BDF6F3-BE3B-4F4B-AB3C-DE1EC3913DED}" destId="{38116D13-EB7A-4C5E-A644-508E6B978B14}" srcOrd="2" destOrd="0" parTransId="{A73D92E4-AEEB-404A-ADCB-91640FEA72D9}" sibTransId="{8AFF33DD-1ED1-49F5-A2E3-990E285DD43D}"/>
    <dgm:cxn modelId="{BB48E9ED-6710-4992-9CD9-B9995ABD41A1}" type="presOf" srcId="{AFF3E7AD-F164-42B1-80FF-D972AA2843A6}" destId="{7AEE7E17-5B45-4F75-A8D2-8D2541B3DDA0}" srcOrd="0" destOrd="0" presId="urn:microsoft.com/office/officeart/2018/2/layout/IconCircleList"/>
    <dgm:cxn modelId="{4600BCFF-C8B2-4E12-9264-2222343ED6D7}" type="presOf" srcId="{8AFF33DD-1ED1-49F5-A2E3-990E285DD43D}" destId="{75A72300-9894-4B12-817E-9CCB7ED2DB45}" srcOrd="0" destOrd="0" presId="urn:microsoft.com/office/officeart/2018/2/layout/IconCircleList"/>
    <dgm:cxn modelId="{04C11A0C-CE61-4C28-9CC2-EBC1BEEA5C4B}" type="presParOf" srcId="{5229DA61-7629-4567-9B64-8F6C0B91ACBD}" destId="{7B4923F1-6051-4D84-BDF2-F3301A1DEABF}" srcOrd="0" destOrd="0" presId="urn:microsoft.com/office/officeart/2018/2/layout/IconCircleList"/>
    <dgm:cxn modelId="{BC4C699D-9633-42A2-BE36-4A8F353EA21F}" type="presParOf" srcId="{7B4923F1-6051-4D84-BDF2-F3301A1DEABF}" destId="{7196E394-1D2F-4B05-BE3D-7C1B5174901F}" srcOrd="0" destOrd="0" presId="urn:microsoft.com/office/officeart/2018/2/layout/IconCircleList"/>
    <dgm:cxn modelId="{8B07996F-5F17-4052-A99C-3825A53F9A69}" type="presParOf" srcId="{7196E394-1D2F-4B05-BE3D-7C1B5174901F}" destId="{580A3A6F-D29D-44C2-A2C1-E182DF03C4D2}" srcOrd="0" destOrd="0" presId="urn:microsoft.com/office/officeart/2018/2/layout/IconCircleList"/>
    <dgm:cxn modelId="{C87CDE8F-F243-41DE-B34C-97696F50A423}" type="presParOf" srcId="{7196E394-1D2F-4B05-BE3D-7C1B5174901F}" destId="{351D161D-363B-4080-B2E2-E3272A7EADDE}" srcOrd="1" destOrd="0" presId="urn:microsoft.com/office/officeart/2018/2/layout/IconCircleList"/>
    <dgm:cxn modelId="{4D15AA6A-5459-4DED-8C61-65A4CD9ED4FC}" type="presParOf" srcId="{7196E394-1D2F-4B05-BE3D-7C1B5174901F}" destId="{B6FD431F-7082-4A61-924B-5278F2823CDB}" srcOrd="2" destOrd="0" presId="urn:microsoft.com/office/officeart/2018/2/layout/IconCircleList"/>
    <dgm:cxn modelId="{94880509-0AC2-4C16-80A3-002710D6CD00}" type="presParOf" srcId="{7196E394-1D2F-4B05-BE3D-7C1B5174901F}" destId="{7AEE7E17-5B45-4F75-A8D2-8D2541B3DDA0}" srcOrd="3" destOrd="0" presId="urn:microsoft.com/office/officeart/2018/2/layout/IconCircleList"/>
    <dgm:cxn modelId="{C489E559-EA61-4CB0-BC7B-9447D0533CDD}" type="presParOf" srcId="{7B4923F1-6051-4D84-BDF2-F3301A1DEABF}" destId="{D592AEAF-7F43-41F7-9231-4ADD3CE5407C}" srcOrd="1" destOrd="0" presId="urn:microsoft.com/office/officeart/2018/2/layout/IconCircleList"/>
    <dgm:cxn modelId="{6B5E48F9-EDF1-4D8E-9BF6-669B4237AD63}" type="presParOf" srcId="{7B4923F1-6051-4D84-BDF2-F3301A1DEABF}" destId="{0CF655AE-E53D-48C9-B1D1-D8643AF9AB1A}" srcOrd="2" destOrd="0" presId="urn:microsoft.com/office/officeart/2018/2/layout/IconCircleList"/>
    <dgm:cxn modelId="{AB62E080-16B6-4A68-8611-D4A15C9A707C}" type="presParOf" srcId="{0CF655AE-E53D-48C9-B1D1-D8643AF9AB1A}" destId="{921A71F8-E0B8-4816-8AA1-A94950A8FF3C}" srcOrd="0" destOrd="0" presId="urn:microsoft.com/office/officeart/2018/2/layout/IconCircleList"/>
    <dgm:cxn modelId="{0B90FBDE-666D-41B0-B85C-511573C7C937}" type="presParOf" srcId="{0CF655AE-E53D-48C9-B1D1-D8643AF9AB1A}" destId="{B4CFDFC4-80DA-48DF-97A7-7C9BF8C8A934}" srcOrd="1" destOrd="0" presId="urn:microsoft.com/office/officeart/2018/2/layout/IconCircleList"/>
    <dgm:cxn modelId="{D59FBA02-CCBD-4EC3-8FA1-6B935A41C28A}" type="presParOf" srcId="{0CF655AE-E53D-48C9-B1D1-D8643AF9AB1A}" destId="{B58D36D5-C459-4644-BACE-487F13CD191D}" srcOrd="2" destOrd="0" presId="urn:microsoft.com/office/officeart/2018/2/layout/IconCircleList"/>
    <dgm:cxn modelId="{931A4472-8902-4227-AF10-8596D7D326EF}" type="presParOf" srcId="{0CF655AE-E53D-48C9-B1D1-D8643AF9AB1A}" destId="{093BEC40-5275-49C8-8443-C709336113CF}" srcOrd="3" destOrd="0" presId="urn:microsoft.com/office/officeart/2018/2/layout/IconCircleList"/>
    <dgm:cxn modelId="{0CE070FB-DD39-4BF2-A6F1-ED6D2C94F702}" type="presParOf" srcId="{7B4923F1-6051-4D84-BDF2-F3301A1DEABF}" destId="{FF4EC45B-AE26-42E8-A799-20BC57CC50C5}" srcOrd="3" destOrd="0" presId="urn:microsoft.com/office/officeart/2018/2/layout/IconCircleList"/>
    <dgm:cxn modelId="{EEBA9D48-4CFA-455E-A205-0CB2B91FB514}" type="presParOf" srcId="{7B4923F1-6051-4D84-BDF2-F3301A1DEABF}" destId="{96DECBBB-AE0C-4B2B-A8DB-9C12D4D7831A}" srcOrd="4" destOrd="0" presId="urn:microsoft.com/office/officeart/2018/2/layout/IconCircleList"/>
    <dgm:cxn modelId="{D137F822-767B-4305-9613-C27F8D97440E}" type="presParOf" srcId="{96DECBBB-AE0C-4B2B-A8DB-9C12D4D7831A}" destId="{E1F16DDA-E2A2-4D7A-A115-B43CCDA0D451}" srcOrd="0" destOrd="0" presId="urn:microsoft.com/office/officeart/2018/2/layout/IconCircleList"/>
    <dgm:cxn modelId="{330EC774-DDC0-4568-BFE6-2F51CA3BA5A7}" type="presParOf" srcId="{96DECBBB-AE0C-4B2B-A8DB-9C12D4D7831A}" destId="{E6ED5B9D-59E7-4C97-92E6-2299385B11EB}" srcOrd="1" destOrd="0" presId="urn:microsoft.com/office/officeart/2018/2/layout/IconCircleList"/>
    <dgm:cxn modelId="{8FDB9954-0D76-4D7A-B106-F8338B958711}" type="presParOf" srcId="{96DECBBB-AE0C-4B2B-A8DB-9C12D4D7831A}" destId="{12FFB206-221B-43EF-AFCE-1C591830C67E}" srcOrd="2" destOrd="0" presId="urn:microsoft.com/office/officeart/2018/2/layout/IconCircleList"/>
    <dgm:cxn modelId="{46B06C0C-2D2C-4544-AB05-A804FCFA04B4}" type="presParOf" srcId="{96DECBBB-AE0C-4B2B-A8DB-9C12D4D7831A}" destId="{6BEA149A-3539-4B3D-B07B-A074EC02AD7A}" srcOrd="3" destOrd="0" presId="urn:microsoft.com/office/officeart/2018/2/layout/IconCircleList"/>
    <dgm:cxn modelId="{97AF09D1-EA6F-4392-AEA8-621D2BFA521C}" type="presParOf" srcId="{7B4923F1-6051-4D84-BDF2-F3301A1DEABF}" destId="{75A72300-9894-4B12-817E-9CCB7ED2DB45}" srcOrd="5" destOrd="0" presId="urn:microsoft.com/office/officeart/2018/2/layout/IconCircleList"/>
    <dgm:cxn modelId="{5BE3B881-4FC8-49CE-BAD8-2D878B9695A8}" type="presParOf" srcId="{7B4923F1-6051-4D84-BDF2-F3301A1DEABF}" destId="{C8AC904D-DDE2-425A-BEC9-48B9783786CE}" srcOrd="6" destOrd="0" presId="urn:microsoft.com/office/officeart/2018/2/layout/IconCircleList"/>
    <dgm:cxn modelId="{262B1DD6-F90D-49AB-A330-2D084ABAC951}" type="presParOf" srcId="{C8AC904D-DDE2-425A-BEC9-48B9783786CE}" destId="{89B95545-B030-4E7C-8BD2-1E5FDAAE7E71}" srcOrd="0" destOrd="0" presId="urn:microsoft.com/office/officeart/2018/2/layout/IconCircleList"/>
    <dgm:cxn modelId="{583655E4-6525-4819-9E51-4FF6683D00C5}" type="presParOf" srcId="{C8AC904D-DDE2-425A-BEC9-48B9783786CE}" destId="{0DC5B6B6-6385-4935-A676-B00E596C9BAA}" srcOrd="1" destOrd="0" presId="urn:microsoft.com/office/officeart/2018/2/layout/IconCircleList"/>
    <dgm:cxn modelId="{6E1386FB-0585-44EF-A5C0-26C2EC93CFDB}" type="presParOf" srcId="{C8AC904D-DDE2-425A-BEC9-48B9783786CE}" destId="{FF284B2D-768C-4679-BE80-38577DE1F9AB}" srcOrd="2" destOrd="0" presId="urn:microsoft.com/office/officeart/2018/2/layout/IconCircleList"/>
    <dgm:cxn modelId="{119DD2F8-9218-4798-8564-3A6221CEB1C7}" type="presParOf" srcId="{C8AC904D-DDE2-425A-BEC9-48B9783786CE}" destId="{409F5AFA-0A68-406A-89C2-AEB4BCD62389}" srcOrd="3" destOrd="0" presId="urn:microsoft.com/office/officeart/2018/2/layout/IconCircleList"/>
    <dgm:cxn modelId="{C72CCDE0-B28B-4726-84C2-C673909DE274}" type="presParOf" srcId="{7B4923F1-6051-4D84-BDF2-F3301A1DEABF}" destId="{4B4CEC56-F4C3-441F-9F87-03D010E2BED7}" srcOrd="7" destOrd="0" presId="urn:microsoft.com/office/officeart/2018/2/layout/IconCircleList"/>
    <dgm:cxn modelId="{F03394AD-94A0-4662-947D-833C02E049E8}" type="presParOf" srcId="{7B4923F1-6051-4D84-BDF2-F3301A1DEABF}" destId="{EFCEE1FF-EC1F-4E78-991E-E7EBEA2F06D8}" srcOrd="8" destOrd="0" presId="urn:microsoft.com/office/officeart/2018/2/layout/IconCircleList"/>
    <dgm:cxn modelId="{3BCB1A1E-3CAE-4541-B75D-4378CDE4E0A2}" type="presParOf" srcId="{EFCEE1FF-EC1F-4E78-991E-E7EBEA2F06D8}" destId="{15E9A71E-FA07-4106-A9AB-2C245A516C96}" srcOrd="0" destOrd="0" presId="urn:microsoft.com/office/officeart/2018/2/layout/IconCircleList"/>
    <dgm:cxn modelId="{648DBF9A-B6EB-4199-8FF1-A35061C2B82D}" type="presParOf" srcId="{EFCEE1FF-EC1F-4E78-991E-E7EBEA2F06D8}" destId="{78D8C9EB-A472-4C95-BEB1-A9AE2B43D4AB}" srcOrd="1" destOrd="0" presId="urn:microsoft.com/office/officeart/2018/2/layout/IconCircleList"/>
    <dgm:cxn modelId="{27F3E7A4-B6FD-4FCF-A0E5-A17B2799194D}" type="presParOf" srcId="{EFCEE1FF-EC1F-4E78-991E-E7EBEA2F06D8}" destId="{67A21971-D54A-48A7-837B-B9753A2DFB06}" srcOrd="2" destOrd="0" presId="urn:microsoft.com/office/officeart/2018/2/layout/IconCircleList"/>
    <dgm:cxn modelId="{F4D617A6-BF91-4324-BCC1-3D722D37F782}" type="presParOf" srcId="{EFCEE1FF-EC1F-4E78-991E-E7EBEA2F06D8}" destId="{49245945-8B9F-44B4-99FE-25823A7F8B03}" srcOrd="3" destOrd="0" presId="urn:microsoft.com/office/officeart/2018/2/layout/IconCircleList"/>
    <dgm:cxn modelId="{009ED297-5E73-41E0-BE6D-638FBD179F51}" type="presParOf" srcId="{7B4923F1-6051-4D84-BDF2-F3301A1DEABF}" destId="{1BB0B99E-DB2E-4471-98FE-72AEBEB107B8}" srcOrd="9" destOrd="0" presId="urn:microsoft.com/office/officeart/2018/2/layout/IconCircleList"/>
    <dgm:cxn modelId="{FACA4EBC-2850-4861-BD13-BFCBBE20DE66}" type="presParOf" srcId="{7B4923F1-6051-4D84-BDF2-F3301A1DEABF}" destId="{AB1599C4-8173-49FC-A114-C5B9707316D7}" srcOrd="10" destOrd="0" presId="urn:microsoft.com/office/officeart/2018/2/layout/IconCircleList"/>
    <dgm:cxn modelId="{7CDE89C1-0F4F-4766-984C-9E2311794547}" type="presParOf" srcId="{AB1599C4-8173-49FC-A114-C5B9707316D7}" destId="{C7FC10E1-F9D6-410C-AE8D-ACD8B0086488}" srcOrd="0" destOrd="0" presId="urn:microsoft.com/office/officeart/2018/2/layout/IconCircleList"/>
    <dgm:cxn modelId="{862F1B8E-DE3E-4AEA-851E-1697897998A7}" type="presParOf" srcId="{AB1599C4-8173-49FC-A114-C5B9707316D7}" destId="{7D3E9344-82E6-4FC1-AC7C-9A9132713A6C}" srcOrd="1" destOrd="0" presId="urn:microsoft.com/office/officeart/2018/2/layout/IconCircleList"/>
    <dgm:cxn modelId="{7DC51E0C-2971-404F-8B59-8C786FEDD05E}" type="presParOf" srcId="{AB1599C4-8173-49FC-A114-C5B9707316D7}" destId="{C348619B-0FB1-4F5A-9C8A-777927C097AF}" srcOrd="2" destOrd="0" presId="urn:microsoft.com/office/officeart/2018/2/layout/IconCircleList"/>
    <dgm:cxn modelId="{AE987716-7A65-4B48-B3B6-6232776444F8}" type="presParOf" srcId="{AB1599C4-8173-49FC-A114-C5B9707316D7}" destId="{5AD33EA8-87E0-4759-B0A5-FF30B297A94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3F8626-5B48-4B98-81AA-DAFBA1A7B7D3}">
      <dsp:nvSpPr>
        <dsp:cNvPr id="0" name=""/>
        <dsp:cNvSpPr/>
      </dsp:nvSpPr>
      <dsp:spPr>
        <a:xfrm>
          <a:off x="582441" y="869014"/>
          <a:ext cx="1247033" cy="124703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D9595E-3568-4CB0-9E37-B52A5D21810D}">
      <dsp:nvSpPr>
        <dsp:cNvPr id="0" name=""/>
        <dsp:cNvSpPr/>
      </dsp:nvSpPr>
      <dsp:spPr>
        <a:xfrm>
          <a:off x="848202" y="1134775"/>
          <a:ext cx="715510" cy="7155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2DA161-798D-4F03-B3AF-EC9062D52CFB}">
      <dsp:nvSpPr>
        <dsp:cNvPr id="0" name=""/>
        <dsp:cNvSpPr/>
      </dsp:nvSpPr>
      <dsp:spPr>
        <a:xfrm>
          <a:off x="183800"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Reporting to the client</a:t>
          </a:r>
          <a:endParaRPr lang="en-US" sz="1800" kern="1200"/>
        </a:p>
      </dsp:txBody>
      <dsp:txXfrm>
        <a:off x="183800" y="2504467"/>
        <a:ext cx="2044316" cy="720000"/>
      </dsp:txXfrm>
    </dsp:sp>
    <dsp:sp modelId="{610DC94A-31A1-48FF-8DA1-E8054CB02BB5}">
      <dsp:nvSpPr>
        <dsp:cNvPr id="0" name=""/>
        <dsp:cNvSpPr/>
      </dsp:nvSpPr>
      <dsp:spPr>
        <a:xfrm>
          <a:off x="2984513" y="869014"/>
          <a:ext cx="1247033" cy="124703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B7A5CA-1E76-47F2-87DD-D5CDD37A7AEA}">
      <dsp:nvSpPr>
        <dsp:cNvPr id="0" name=""/>
        <dsp:cNvSpPr/>
      </dsp:nvSpPr>
      <dsp:spPr>
        <a:xfrm>
          <a:off x="3250275" y="1134775"/>
          <a:ext cx="715510" cy="7155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26E13A-B1F4-44DC-ABCB-F77712446B3A}">
      <dsp:nvSpPr>
        <dsp:cNvPr id="0" name=""/>
        <dsp:cNvSpPr/>
      </dsp:nvSpPr>
      <dsp:spPr>
        <a:xfrm>
          <a:off x="2585872"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Preparation for exchange</a:t>
          </a:r>
          <a:endParaRPr lang="en-US" sz="1800" kern="1200"/>
        </a:p>
      </dsp:txBody>
      <dsp:txXfrm>
        <a:off x="2585872" y="2504467"/>
        <a:ext cx="2044316" cy="720000"/>
      </dsp:txXfrm>
    </dsp:sp>
    <dsp:sp modelId="{26ADE98F-ADAA-4C2A-941C-4471821D52AD}">
      <dsp:nvSpPr>
        <dsp:cNvPr id="0" name=""/>
        <dsp:cNvSpPr/>
      </dsp:nvSpPr>
      <dsp:spPr>
        <a:xfrm>
          <a:off x="5386585" y="869014"/>
          <a:ext cx="1247033" cy="124703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9F1883-A23D-482E-8179-D893E7A13FCE}">
      <dsp:nvSpPr>
        <dsp:cNvPr id="0" name=""/>
        <dsp:cNvSpPr/>
      </dsp:nvSpPr>
      <dsp:spPr>
        <a:xfrm>
          <a:off x="5652347" y="1134775"/>
          <a:ext cx="715510" cy="7155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E55A798-D82D-4290-9E64-C0F66C4A9907}">
      <dsp:nvSpPr>
        <dsp:cNvPr id="0" name=""/>
        <dsp:cNvSpPr/>
      </dsp:nvSpPr>
      <dsp:spPr>
        <a:xfrm>
          <a:off x="4987944"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How to exchange contracts, and</a:t>
          </a:r>
          <a:endParaRPr lang="en-US" sz="1800" kern="1200"/>
        </a:p>
      </dsp:txBody>
      <dsp:txXfrm>
        <a:off x="4987944" y="2504467"/>
        <a:ext cx="2044316" cy="720000"/>
      </dsp:txXfrm>
    </dsp:sp>
    <dsp:sp modelId="{3A5E1B06-2721-4E19-8BCA-7D237BE2B4DC}">
      <dsp:nvSpPr>
        <dsp:cNvPr id="0" name=""/>
        <dsp:cNvSpPr/>
      </dsp:nvSpPr>
      <dsp:spPr>
        <a:xfrm>
          <a:off x="7788658" y="869014"/>
          <a:ext cx="1247033" cy="124703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8B7518-80AC-43C8-A490-B6C2A6A63754}">
      <dsp:nvSpPr>
        <dsp:cNvPr id="0" name=""/>
        <dsp:cNvSpPr/>
      </dsp:nvSpPr>
      <dsp:spPr>
        <a:xfrm>
          <a:off x="8054419" y="1134775"/>
          <a:ext cx="715510" cy="7155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BEFC01-3827-49D8-85AD-CE2387CCFB87}">
      <dsp:nvSpPr>
        <dsp:cNvPr id="0" name=""/>
        <dsp:cNvSpPr/>
      </dsp:nvSpPr>
      <dsp:spPr>
        <a:xfrm>
          <a:off x="7390016"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Steps to take following exchange</a:t>
          </a:r>
          <a:endParaRPr lang="en-US" sz="1800" kern="1200"/>
        </a:p>
      </dsp:txBody>
      <dsp:txXfrm>
        <a:off x="7390016" y="2504467"/>
        <a:ext cx="2044316"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AC24E8-3961-4059-855A-D2533443AAF1}">
      <dsp:nvSpPr>
        <dsp:cNvPr id="0" name=""/>
        <dsp:cNvSpPr/>
      </dsp:nvSpPr>
      <dsp:spPr>
        <a:xfrm>
          <a:off x="1299066" y="47956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473A4E-F577-4E7C-8369-A7E44505DA3A}">
      <dsp:nvSpPr>
        <dsp:cNvPr id="0" name=""/>
        <dsp:cNvSpPr/>
      </dsp:nvSpPr>
      <dsp:spPr>
        <a:xfrm>
          <a:off x="111066" y="289391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Formulae for exchange by telephone aims to ensure simultaneous exchange</a:t>
          </a:r>
          <a:endParaRPr lang="en-US" sz="1800" kern="1200"/>
        </a:p>
      </dsp:txBody>
      <dsp:txXfrm>
        <a:off x="111066" y="2893916"/>
        <a:ext cx="4320000" cy="720000"/>
      </dsp:txXfrm>
    </dsp:sp>
    <dsp:sp modelId="{EF213461-18E2-4CC7-8311-6EDA245BFA9D}">
      <dsp:nvSpPr>
        <dsp:cNvPr id="0" name=""/>
        <dsp:cNvSpPr/>
      </dsp:nvSpPr>
      <dsp:spPr>
        <a:xfrm>
          <a:off x="6375066" y="479565"/>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38A90D-28AB-4315-BB52-A8864F76039E}">
      <dsp:nvSpPr>
        <dsp:cNvPr id="0" name=""/>
        <dsp:cNvSpPr/>
      </dsp:nvSpPr>
      <dsp:spPr>
        <a:xfrm>
          <a:off x="5187066" y="289391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If protocol used, any exchange by telephone must be done in accordance with one of the formulae</a:t>
          </a:r>
          <a:endParaRPr lang="en-US" sz="1800" kern="1200"/>
        </a:p>
      </dsp:txBody>
      <dsp:txXfrm>
        <a:off x="5187066" y="2893916"/>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0A3A6F-D29D-44C2-A2C1-E182DF03C4D2}">
      <dsp:nvSpPr>
        <dsp:cNvPr id="0" name=""/>
        <dsp:cNvSpPr/>
      </dsp:nvSpPr>
      <dsp:spPr>
        <a:xfrm>
          <a:off x="1538994" y="52097"/>
          <a:ext cx="865834" cy="86583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D161D-363B-4080-B2E2-E3272A7EADDE}">
      <dsp:nvSpPr>
        <dsp:cNvPr id="0" name=""/>
        <dsp:cNvSpPr/>
      </dsp:nvSpPr>
      <dsp:spPr>
        <a:xfrm>
          <a:off x="1720819" y="233922"/>
          <a:ext cx="502184" cy="5021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EE7E17-5B45-4F75-A8D2-8D2541B3DDA0}">
      <dsp:nvSpPr>
        <dsp:cNvPr id="0" name=""/>
        <dsp:cNvSpPr/>
      </dsp:nvSpPr>
      <dsp:spPr>
        <a:xfrm>
          <a:off x="2590365" y="52097"/>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Buildings Insurance</a:t>
          </a:r>
          <a:endParaRPr lang="en-US" sz="2100" kern="1200"/>
        </a:p>
      </dsp:txBody>
      <dsp:txXfrm>
        <a:off x="2590365" y="52097"/>
        <a:ext cx="2040895" cy="865834"/>
      </dsp:txXfrm>
    </dsp:sp>
    <dsp:sp modelId="{921A71F8-E0B8-4816-8AA1-A94950A8FF3C}">
      <dsp:nvSpPr>
        <dsp:cNvPr id="0" name=""/>
        <dsp:cNvSpPr/>
      </dsp:nvSpPr>
      <dsp:spPr>
        <a:xfrm>
          <a:off x="4986871" y="52097"/>
          <a:ext cx="865834" cy="86583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CFDFC4-80DA-48DF-97A7-7C9BF8C8A934}">
      <dsp:nvSpPr>
        <dsp:cNvPr id="0" name=""/>
        <dsp:cNvSpPr/>
      </dsp:nvSpPr>
      <dsp:spPr>
        <a:xfrm>
          <a:off x="5168697" y="233922"/>
          <a:ext cx="502184" cy="5021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3BEC40-5275-49C8-8443-C709336113CF}">
      <dsp:nvSpPr>
        <dsp:cNvPr id="0" name=""/>
        <dsp:cNvSpPr/>
      </dsp:nvSpPr>
      <dsp:spPr>
        <a:xfrm>
          <a:off x="6038242" y="52097"/>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Client’s authority to proceed</a:t>
          </a:r>
          <a:endParaRPr lang="en-US" sz="2100" kern="1200"/>
        </a:p>
      </dsp:txBody>
      <dsp:txXfrm>
        <a:off x="6038242" y="52097"/>
        <a:ext cx="2040895" cy="865834"/>
      </dsp:txXfrm>
    </dsp:sp>
    <dsp:sp modelId="{E1F16DDA-E2A2-4D7A-A115-B43CCDA0D451}">
      <dsp:nvSpPr>
        <dsp:cNvPr id="0" name=""/>
        <dsp:cNvSpPr/>
      </dsp:nvSpPr>
      <dsp:spPr>
        <a:xfrm>
          <a:off x="1538994" y="1613823"/>
          <a:ext cx="865834" cy="86583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ED5B9D-59E7-4C97-92E6-2299385B11EB}">
      <dsp:nvSpPr>
        <dsp:cNvPr id="0" name=""/>
        <dsp:cNvSpPr/>
      </dsp:nvSpPr>
      <dsp:spPr>
        <a:xfrm>
          <a:off x="1720819" y="1795648"/>
          <a:ext cx="502184" cy="5021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BEA149A-3539-4B3D-B07B-A074EC02AD7A}">
      <dsp:nvSpPr>
        <dsp:cNvPr id="0" name=""/>
        <dsp:cNvSpPr/>
      </dsp:nvSpPr>
      <dsp:spPr>
        <a:xfrm>
          <a:off x="2590365" y="1613823"/>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Utilisation of deposit</a:t>
          </a:r>
          <a:endParaRPr lang="en-US" sz="2100" kern="1200"/>
        </a:p>
      </dsp:txBody>
      <dsp:txXfrm>
        <a:off x="2590365" y="1613823"/>
        <a:ext cx="2040895" cy="865834"/>
      </dsp:txXfrm>
    </dsp:sp>
    <dsp:sp modelId="{89B95545-B030-4E7C-8BD2-1E5FDAAE7E71}">
      <dsp:nvSpPr>
        <dsp:cNvPr id="0" name=""/>
        <dsp:cNvSpPr/>
      </dsp:nvSpPr>
      <dsp:spPr>
        <a:xfrm>
          <a:off x="4986871" y="1613823"/>
          <a:ext cx="865834" cy="86583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C5B6B6-6385-4935-A676-B00E596C9BAA}">
      <dsp:nvSpPr>
        <dsp:cNvPr id="0" name=""/>
        <dsp:cNvSpPr/>
      </dsp:nvSpPr>
      <dsp:spPr>
        <a:xfrm>
          <a:off x="5168697" y="1795648"/>
          <a:ext cx="502184" cy="5021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9F5AFA-0A68-406A-89C2-AEB4BCD62389}">
      <dsp:nvSpPr>
        <dsp:cNvPr id="0" name=""/>
        <dsp:cNvSpPr/>
      </dsp:nvSpPr>
      <dsp:spPr>
        <a:xfrm>
          <a:off x="6038242" y="1613823"/>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Method of deposit payment</a:t>
          </a:r>
          <a:endParaRPr lang="en-US" sz="2100" kern="1200"/>
        </a:p>
      </dsp:txBody>
      <dsp:txXfrm>
        <a:off x="6038242" y="1613823"/>
        <a:ext cx="2040895" cy="865834"/>
      </dsp:txXfrm>
    </dsp:sp>
    <dsp:sp modelId="{15E9A71E-FA07-4106-A9AB-2C245A516C96}">
      <dsp:nvSpPr>
        <dsp:cNvPr id="0" name=""/>
        <dsp:cNvSpPr/>
      </dsp:nvSpPr>
      <dsp:spPr>
        <a:xfrm>
          <a:off x="1538994" y="3175550"/>
          <a:ext cx="865834" cy="86583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D8C9EB-A472-4C95-BEB1-A9AE2B43D4AB}">
      <dsp:nvSpPr>
        <dsp:cNvPr id="0" name=""/>
        <dsp:cNvSpPr/>
      </dsp:nvSpPr>
      <dsp:spPr>
        <a:xfrm>
          <a:off x="1720819" y="3357375"/>
          <a:ext cx="502184" cy="5021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245945-8B9F-44B4-99FE-25823A7F8B03}">
      <dsp:nvSpPr>
        <dsp:cNvPr id="0" name=""/>
        <dsp:cNvSpPr/>
      </dsp:nvSpPr>
      <dsp:spPr>
        <a:xfrm>
          <a:off x="2590365" y="3175550"/>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Agreed completion date</a:t>
          </a:r>
          <a:endParaRPr lang="en-US" sz="2100" kern="1200"/>
        </a:p>
      </dsp:txBody>
      <dsp:txXfrm>
        <a:off x="2590365" y="3175550"/>
        <a:ext cx="2040895" cy="865834"/>
      </dsp:txXfrm>
    </dsp:sp>
    <dsp:sp modelId="{C7FC10E1-F9D6-410C-AE8D-ACD8B0086488}">
      <dsp:nvSpPr>
        <dsp:cNvPr id="0" name=""/>
        <dsp:cNvSpPr/>
      </dsp:nvSpPr>
      <dsp:spPr>
        <a:xfrm>
          <a:off x="4986871" y="3175550"/>
          <a:ext cx="865834" cy="86583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3E9344-82E6-4FC1-AC7C-9A9132713A6C}">
      <dsp:nvSpPr>
        <dsp:cNvPr id="0" name=""/>
        <dsp:cNvSpPr/>
      </dsp:nvSpPr>
      <dsp:spPr>
        <a:xfrm>
          <a:off x="5168697" y="3357375"/>
          <a:ext cx="502184" cy="5021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D33EA8-87E0-4759-B0A5-FF30B297A943}">
      <dsp:nvSpPr>
        <dsp:cNvPr id="0" name=""/>
        <dsp:cNvSpPr/>
      </dsp:nvSpPr>
      <dsp:spPr>
        <a:xfrm>
          <a:off x="6038242" y="3175550"/>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Method and timing of exchange</a:t>
          </a:r>
          <a:endParaRPr lang="en-US" sz="2100" kern="1200"/>
        </a:p>
      </dsp:txBody>
      <dsp:txXfrm>
        <a:off x="6038242" y="3175550"/>
        <a:ext cx="2040895" cy="86583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08/04/2026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the buyer’s conveyancer has carried out pre-contract searches and enquiries, and has investigated the seller’s title, the transaction can proceed towards exchange. There are some important matters that must be checked before exchange, by both buyer’s and seller’s conveyancers. This chapter will explain these matters, and then go on to look at the ways in which contracts are exchanged. It will conclude with an outline of some issues that need to be addressed on, and immediately following, exchange. This chapter will cover: reporting to the client preparation for exchange how to exchange contracts, and steps to take immediately following exchange of contracts</a:t>
            </a:r>
          </a:p>
        </p:txBody>
      </p:sp>
      <p:sp>
        <p:nvSpPr>
          <p:cNvPr id="4" name="Slide Number Placeholder 3"/>
          <p:cNvSpPr>
            <a:spLocks noGrp="1"/>
          </p:cNvSpPr>
          <p:nvPr>
            <p:ph type="sldNum" sz="quarter" idx="5"/>
          </p:nvPr>
        </p:nvSpPr>
        <p:spPr/>
        <p:txBody>
          <a:bodyPr/>
          <a:lstStyle/>
          <a:p>
            <a:fld id="{304967E0-0B8F-4EE9-9A9D-C66EA18D06E4}" type="slidenum">
              <a:rPr lang="en-GB" smtClean="0"/>
              <a:t>2</a:t>
            </a:fld>
            <a:endParaRPr lang="en-GB"/>
          </a:p>
        </p:txBody>
      </p:sp>
    </p:spTree>
    <p:extLst>
      <p:ext uri="{BB962C8B-B14F-4D97-AF65-F5344CB8AC3E}">
        <p14:creationId xmlns:p14="http://schemas.microsoft.com/office/powerpoint/2010/main" val="44335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for practitioners adopting the Protocol to consult the Protocol documentation itself to see the full details and to ensure compliance, as this course book gives only general information and sets the Protocol in context. One specific point to mention regarding the Protocol is that it contains provisions about dealing with the draft transfer and the Completion Information and Undertakings Form (TA13) at an early stage, prior to exchange of contracts. These matters are traditionally dealt with after exchange and will be covered in this course book as part of Chapter 17 on work done after exchange. </a:t>
            </a:r>
          </a:p>
          <a:p>
            <a:endParaRPr lang="en-GB" dirty="0"/>
          </a:p>
          <a:p>
            <a:r>
              <a:rPr lang="en-GB" dirty="0"/>
              <a:t>However, the Protocol also recognises these matters as steps to be dealt with after exchange, so the timing may vary between firms. The introduction to the Protocol recognises that transactions may not always proceed in a fixed order and that many of the processes can be undertaken simultaneously or in a changed order, so firms do vary with some “front loading” more work than others</a:t>
            </a:r>
          </a:p>
        </p:txBody>
      </p:sp>
      <p:sp>
        <p:nvSpPr>
          <p:cNvPr id="4" name="Slide Number Placeholder 3"/>
          <p:cNvSpPr>
            <a:spLocks noGrp="1"/>
          </p:cNvSpPr>
          <p:nvPr>
            <p:ph type="sldNum" sz="quarter" idx="5"/>
          </p:nvPr>
        </p:nvSpPr>
        <p:spPr/>
        <p:txBody>
          <a:bodyPr/>
          <a:lstStyle/>
          <a:p>
            <a:fld id="{304967E0-0B8F-4EE9-9A9D-C66EA18D06E4}" type="slidenum">
              <a:rPr lang="en-GB" smtClean="0"/>
              <a:t>3</a:t>
            </a:fld>
            <a:endParaRPr lang="en-GB"/>
          </a:p>
        </p:txBody>
      </p:sp>
    </p:spTree>
    <p:extLst>
      <p:ext uri="{BB962C8B-B14F-4D97-AF65-F5344CB8AC3E}">
        <p14:creationId xmlns:p14="http://schemas.microsoft.com/office/powerpoint/2010/main" val="3098549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4</a:t>
            </a:fld>
            <a:endParaRPr lang="en-GB"/>
          </a:p>
        </p:txBody>
      </p:sp>
    </p:spTree>
    <p:extLst>
      <p:ext uri="{BB962C8B-B14F-4D97-AF65-F5344CB8AC3E}">
        <p14:creationId xmlns:p14="http://schemas.microsoft.com/office/powerpoint/2010/main" val="3364397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5</a:t>
            </a:fld>
            <a:endParaRPr lang="en-GB"/>
          </a:p>
        </p:txBody>
      </p:sp>
    </p:spTree>
    <p:extLst>
      <p:ext uri="{BB962C8B-B14F-4D97-AF65-F5344CB8AC3E}">
        <p14:creationId xmlns:p14="http://schemas.microsoft.com/office/powerpoint/2010/main" val="2279434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3990034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2267717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9</a:t>
            </a:fld>
            <a:endParaRPr lang="en-GB"/>
          </a:p>
        </p:txBody>
      </p:sp>
    </p:spTree>
    <p:extLst>
      <p:ext uri="{BB962C8B-B14F-4D97-AF65-F5344CB8AC3E}">
        <p14:creationId xmlns:p14="http://schemas.microsoft.com/office/powerpoint/2010/main" val="2033505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11</a:t>
            </a:fld>
            <a:endParaRPr lang="en-GB"/>
          </a:p>
        </p:txBody>
      </p:sp>
    </p:spTree>
    <p:extLst>
      <p:ext uri="{BB962C8B-B14F-4D97-AF65-F5344CB8AC3E}">
        <p14:creationId xmlns:p14="http://schemas.microsoft.com/office/powerpoint/2010/main" val="2639126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12</a:t>
            </a:fld>
            <a:endParaRPr lang="en-GB"/>
          </a:p>
        </p:txBody>
      </p:sp>
    </p:spTree>
    <p:extLst>
      <p:ext uri="{BB962C8B-B14F-4D97-AF65-F5344CB8AC3E}">
        <p14:creationId xmlns:p14="http://schemas.microsoft.com/office/powerpoint/2010/main" val="1847135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Code for signing and exchanging property contracts 2024 referred to above will replace the formulae for exchange of contracts.</a:t>
            </a:r>
          </a:p>
        </p:txBody>
      </p:sp>
      <p:sp>
        <p:nvSpPr>
          <p:cNvPr id="4" name="Slide Number Placeholder 3"/>
          <p:cNvSpPr>
            <a:spLocks noGrp="1"/>
          </p:cNvSpPr>
          <p:nvPr>
            <p:ph type="sldNum" sz="quarter" idx="5"/>
          </p:nvPr>
        </p:nvSpPr>
        <p:spPr/>
        <p:txBody>
          <a:bodyPr/>
          <a:lstStyle/>
          <a:p>
            <a:fld id="{304967E0-0B8F-4EE9-9A9D-C66EA18D06E4}" type="slidenum">
              <a:rPr lang="en-GB" smtClean="0"/>
              <a:t>13</a:t>
            </a:fld>
            <a:endParaRPr lang="en-GB"/>
          </a:p>
        </p:txBody>
      </p:sp>
    </p:spTree>
    <p:extLst>
      <p:ext uri="{BB962C8B-B14F-4D97-AF65-F5344CB8AC3E}">
        <p14:creationId xmlns:p14="http://schemas.microsoft.com/office/powerpoint/2010/main" val="3312586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14</a:t>
            </a:fld>
            <a:endParaRPr lang="en-GB"/>
          </a:p>
        </p:txBody>
      </p:sp>
    </p:spTree>
    <p:extLst>
      <p:ext uri="{BB962C8B-B14F-4D97-AF65-F5344CB8AC3E}">
        <p14:creationId xmlns:p14="http://schemas.microsoft.com/office/powerpoint/2010/main" val="33823187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Record keeping (e.g. the memorandum of exchange. When using Formula C there must be two memoranda to reflect the fact that the formula is in two stages). It is also important to ensure that attendance notes are made and kept on file. These are in addition to the memorandum of exchange. Where there is a linked sale and purchase, it may be necessary to make multiple attendance notes. For instance, you would make the following attendance notes when using Formula C (a) when the sale contract is released (e.g. until 4.00 pm that day); (b) when the purchase contract is released; (c) to confirm exchange on the purchase; and (d) to confirm exchange on the sale. Each note should provide an accurate record of times and conversations. The standard contract form provides a space on the front page for recording the method of exchange and the identity of the conveyancers</a:t>
            </a:r>
          </a:p>
          <a:p>
            <a:endParaRPr lang="en-GB" dirty="0"/>
          </a:p>
          <a:p>
            <a:endParaRPr lang="en-GB" dirty="0"/>
          </a:p>
          <a:p>
            <a:r>
              <a:rPr lang="en-GB" dirty="0"/>
              <a:t>Correspondence and communications. There are various communications that should be made following exchange. The conveyancers may have to send out part contracts to other parties when there has been an exchange by telephone. The buyer’s conveyancer may need to send a deposit cheque if the deposit money has not been transmitted by direct credit transfer. (a) The conveyancers must keep their clients fully advised with regard to exchange. The clients should be notified of exchange (and confirmation of the completion date) as soon as exchange has taken place. (b) The conveyancers will also need to tell other parties that exchange has taken place (e.g. estate agents or lenders). (c) The conveyancers must stress the effect of exchange to their clients. The main effect is that the contract is now binding. Neither party can normally withdraw after exchange without incurring liability for breach of contract. If either side were to default, the innocent party could take action against them. For example, if the seller refused to complete the transaction, the buyer could apply to court to force the sale by seeking an order of specific performance or the buyer could seek damages. Neither can the parties vary the contract terms after exchange. A further effect is that the completion date becomes fixed and other contractual terms, such as those relating to fixtures and fittings, become fixed</a:t>
            </a:r>
          </a:p>
        </p:txBody>
      </p:sp>
      <p:sp>
        <p:nvSpPr>
          <p:cNvPr id="4" name="Slide Number Placeholder 3"/>
          <p:cNvSpPr>
            <a:spLocks noGrp="1"/>
          </p:cNvSpPr>
          <p:nvPr>
            <p:ph type="sldNum" sz="quarter" idx="5"/>
          </p:nvPr>
        </p:nvSpPr>
        <p:spPr/>
        <p:txBody>
          <a:bodyPr/>
          <a:lstStyle/>
          <a:p>
            <a:fld id="{304967E0-0B8F-4EE9-9A9D-C66EA18D06E4}" type="slidenum">
              <a:rPr lang="en-GB" smtClean="0"/>
              <a:t>15</a:t>
            </a:fld>
            <a:endParaRPr lang="en-GB"/>
          </a:p>
        </p:txBody>
      </p:sp>
    </p:spTree>
    <p:extLst>
      <p:ext uri="{BB962C8B-B14F-4D97-AF65-F5344CB8AC3E}">
        <p14:creationId xmlns:p14="http://schemas.microsoft.com/office/powerpoint/2010/main" val="5959433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16</a:t>
            </a:fld>
            <a:endParaRPr lang="en-GB"/>
          </a:p>
        </p:txBody>
      </p:sp>
    </p:spTree>
    <p:extLst>
      <p:ext uri="{BB962C8B-B14F-4D97-AF65-F5344CB8AC3E}">
        <p14:creationId xmlns:p14="http://schemas.microsoft.com/office/powerpoint/2010/main" val="266964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17</a:t>
            </a:fld>
            <a:endParaRPr lang="en-GB"/>
          </a:p>
        </p:txBody>
      </p:sp>
    </p:spTree>
    <p:extLst>
      <p:ext uri="{BB962C8B-B14F-4D97-AF65-F5344CB8AC3E}">
        <p14:creationId xmlns:p14="http://schemas.microsoft.com/office/powerpoint/2010/main" val="3939678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D</a:t>
            </a:r>
          </a:p>
        </p:txBody>
      </p:sp>
      <p:sp>
        <p:nvSpPr>
          <p:cNvPr id="4" name="Slide Number Placeholder 3"/>
          <p:cNvSpPr>
            <a:spLocks noGrp="1"/>
          </p:cNvSpPr>
          <p:nvPr>
            <p:ph type="sldNum" sz="quarter" idx="5"/>
          </p:nvPr>
        </p:nvSpPr>
        <p:spPr/>
        <p:txBody>
          <a:bodyPr/>
          <a:lstStyle/>
          <a:p>
            <a:fld id="{304967E0-0B8F-4EE9-9A9D-C66EA18D06E4}" type="slidenum">
              <a:rPr lang="en-GB" smtClean="0"/>
              <a:t>18</a:t>
            </a:fld>
            <a:endParaRPr lang="en-GB"/>
          </a:p>
        </p:txBody>
      </p:sp>
    </p:spTree>
    <p:extLst>
      <p:ext uri="{BB962C8B-B14F-4D97-AF65-F5344CB8AC3E}">
        <p14:creationId xmlns:p14="http://schemas.microsoft.com/office/powerpoint/2010/main" val="1857711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B</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19</a:t>
            </a:fld>
            <a:endParaRPr lang="en-GB"/>
          </a:p>
        </p:txBody>
      </p:sp>
    </p:spTree>
    <p:extLst>
      <p:ext uri="{BB962C8B-B14F-4D97-AF65-F5344CB8AC3E}">
        <p14:creationId xmlns:p14="http://schemas.microsoft.com/office/powerpoint/2010/main" val="2289935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2043225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08/04/2026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08/04/2026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08/04/2026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08/04/2026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08/04/2026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08/04/2026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08/04/2026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030883"/>
            <a:ext cx="7766936" cy="4187603"/>
          </a:xfrm>
        </p:spPr>
        <p:txBody>
          <a:bodyPr>
            <a:normAutofit/>
          </a:bodyPr>
          <a:lstStyle/>
          <a:p>
            <a:pPr algn="ctr"/>
            <a:r>
              <a:rPr lang="en-GB" dirty="0"/>
              <a:t>Week 12</a:t>
            </a:r>
            <a:br>
              <a:rPr lang="en-GB" dirty="0"/>
            </a:br>
            <a:r>
              <a:rPr lang="en-GB" dirty="0"/>
              <a:t>Reporting to Client and Exchange of Contracts</a:t>
            </a:r>
            <a:br>
              <a:rPr lang="en-GB" dirty="0"/>
            </a:br>
            <a:br>
              <a:rPr lang="en-GB" dirty="0"/>
            </a:br>
            <a:r>
              <a:rPr lang="en-GB" sz="3600" dirty="0"/>
              <a:t>(see Chapter 16)</a:t>
            </a:r>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1286933" y="609600"/>
            <a:ext cx="10197494" cy="1099457"/>
          </a:xfrm>
        </p:spPr>
        <p:txBody>
          <a:bodyPr>
            <a:normAutofit/>
          </a:bodyPr>
          <a:lstStyle/>
          <a:p>
            <a:r>
              <a:rPr lang="en-GB" dirty="0"/>
              <a:t>Aims: to understand ……</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18479D29-525B-2290-E9D0-A8BA52E63D18}"/>
              </a:ext>
            </a:extLst>
          </p:cNvPr>
          <p:cNvGraphicFramePr>
            <a:graphicFrameLocks noGrp="1"/>
          </p:cNvGraphicFramePr>
          <p:nvPr>
            <p:ph idx="1"/>
            <p:extLst>
              <p:ext uri="{D42A27DB-BD31-4B8C-83A1-F6EECF244321}">
                <p14:modId xmlns:p14="http://schemas.microsoft.com/office/powerpoint/2010/main" val="428203159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B7D0B-D44E-D5F7-D78E-B2693FAC36F3}"/>
              </a:ext>
            </a:extLst>
          </p:cNvPr>
          <p:cNvSpPr>
            <a:spLocks noGrp="1"/>
          </p:cNvSpPr>
          <p:nvPr>
            <p:ph type="title"/>
          </p:nvPr>
        </p:nvSpPr>
        <p:spPr>
          <a:xfrm>
            <a:off x="94913" y="166960"/>
            <a:ext cx="10318763" cy="712494"/>
          </a:xfrm>
        </p:spPr>
        <p:txBody>
          <a:bodyPr>
            <a:normAutofit/>
          </a:bodyPr>
          <a:lstStyle/>
          <a:p>
            <a:r>
              <a:rPr lang="en-GB" sz="2800" dirty="0"/>
              <a:t>The Protocol : Law Society Conveyancing Protocol governs…..</a:t>
            </a:r>
          </a:p>
        </p:txBody>
      </p:sp>
      <p:sp>
        <p:nvSpPr>
          <p:cNvPr id="3" name="Content Placeholder 2">
            <a:extLst>
              <a:ext uri="{FF2B5EF4-FFF2-40B4-BE49-F238E27FC236}">
                <a16:creationId xmlns:a16="http://schemas.microsoft.com/office/drawing/2014/main" id="{0334F84B-6C0C-873E-4827-B8F5DCE26B79}"/>
              </a:ext>
            </a:extLst>
          </p:cNvPr>
          <p:cNvSpPr>
            <a:spLocks noGrp="1"/>
          </p:cNvSpPr>
          <p:nvPr>
            <p:ph idx="1"/>
          </p:nvPr>
        </p:nvSpPr>
        <p:spPr>
          <a:xfrm>
            <a:off x="246343" y="726474"/>
            <a:ext cx="9887771" cy="5964566"/>
          </a:xfrm>
        </p:spPr>
        <p:txBody>
          <a:bodyPr>
            <a:normAutofit fontScale="77500" lnSpcReduction="20000"/>
          </a:bodyPr>
          <a:lstStyle/>
          <a:p>
            <a:r>
              <a:rPr lang="en-GB" sz="2400" dirty="0"/>
              <a:t>Stage B – pre-exchange – submitting a contract</a:t>
            </a:r>
          </a:p>
          <a:p>
            <a:r>
              <a:rPr lang="en-GB" sz="2400" dirty="0"/>
              <a:t>Stage C – prior to exchange of contracts</a:t>
            </a:r>
          </a:p>
          <a:p>
            <a:r>
              <a:rPr lang="en-GB" sz="2400" dirty="0"/>
              <a:t>Stage D – exchange of contracts</a:t>
            </a:r>
          </a:p>
          <a:p>
            <a:r>
              <a:rPr lang="en-GB" sz="2400" dirty="0"/>
              <a:t>Provisions include: 12 EXAMPLES </a:t>
            </a:r>
          </a:p>
          <a:p>
            <a:r>
              <a:rPr lang="en-GB" sz="2200" dirty="0"/>
              <a:t>Dealing with draft Transfer, Completion Info and Undertakings Form (TA13) at an early stage</a:t>
            </a:r>
          </a:p>
          <a:p>
            <a:pPr lvl="1"/>
            <a:r>
              <a:rPr lang="en-GB" sz="2200" dirty="0"/>
              <a:t>Sharing information with others</a:t>
            </a:r>
          </a:p>
          <a:p>
            <a:pPr lvl="1"/>
            <a:r>
              <a:rPr lang="en-GB" sz="2200" dirty="0"/>
              <a:t>Necessary searches before exchange</a:t>
            </a:r>
          </a:p>
          <a:p>
            <a:pPr lvl="1"/>
            <a:r>
              <a:rPr lang="en-GB" sz="2200" dirty="0"/>
              <a:t>Raising additional pre-contract enquiries</a:t>
            </a:r>
          </a:p>
          <a:p>
            <a:pPr lvl="1"/>
            <a:r>
              <a:rPr lang="en-GB" sz="2200" dirty="0"/>
              <a:t>Reporting on title</a:t>
            </a:r>
          </a:p>
          <a:p>
            <a:pPr lvl="1"/>
            <a:r>
              <a:rPr lang="en-GB" sz="2200" dirty="0"/>
              <a:t>Considering mortgage instructions and conditions imposed by Lender</a:t>
            </a:r>
          </a:p>
          <a:p>
            <a:pPr lvl="1"/>
            <a:r>
              <a:rPr lang="en-GB" sz="2200" dirty="0"/>
              <a:t>Approving the Contract</a:t>
            </a:r>
          </a:p>
          <a:p>
            <a:pPr lvl="1"/>
            <a:r>
              <a:rPr lang="en-GB" sz="2200" dirty="0"/>
              <a:t>Advising buyer to sign the contract</a:t>
            </a:r>
          </a:p>
          <a:p>
            <a:pPr lvl="1"/>
            <a:r>
              <a:rPr lang="en-GB" sz="2200" dirty="0"/>
              <a:t>Advising buyer about survey, insurance and deposit arrangements</a:t>
            </a:r>
          </a:p>
          <a:p>
            <a:pPr lvl="1"/>
            <a:r>
              <a:rPr lang="en-GB" sz="2200" dirty="0"/>
              <a:t>Confirming completion date</a:t>
            </a:r>
          </a:p>
          <a:p>
            <a:pPr lvl="1"/>
            <a:r>
              <a:rPr lang="en-GB" sz="2200" dirty="0"/>
              <a:t>Asking buyer to sign the contract</a:t>
            </a:r>
          </a:p>
          <a:p>
            <a:pPr lvl="1"/>
            <a:r>
              <a:rPr lang="en-GB" sz="2200" dirty="0"/>
              <a:t>Checking any mortgage discharge arrangements.</a:t>
            </a:r>
            <a:endParaRPr lang="en-GB" sz="2400" dirty="0"/>
          </a:p>
        </p:txBody>
      </p:sp>
    </p:spTree>
    <p:extLst>
      <p:ext uri="{BB962C8B-B14F-4D97-AF65-F5344CB8AC3E}">
        <p14:creationId xmlns:p14="http://schemas.microsoft.com/office/powerpoint/2010/main" val="2771475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69CB18-C1CA-4922-8047-A3ACB1A22F5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672CDE-F5F9-8B76-137F-0A130F1F21C6}"/>
              </a:ext>
            </a:extLst>
          </p:cNvPr>
          <p:cNvSpPr>
            <a:spLocks noGrp="1"/>
          </p:cNvSpPr>
          <p:nvPr>
            <p:ph type="title"/>
          </p:nvPr>
        </p:nvSpPr>
        <p:spPr>
          <a:xfrm>
            <a:off x="1333502" y="609600"/>
            <a:ext cx="8596668" cy="1320800"/>
          </a:xfrm>
        </p:spPr>
        <p:txBody>
          <a:bodyPr>
            <a:normAutofit/>
          </a:bodyPr>
          <a:lstStyle/>
          <a:p>
            <a:r>
              <a:rPr lang="en-GB" dirty="0"/>
              <a:t>Report to client on purchase</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0983A4F-28E6-AC5C-4ADC-BCF81B31058E}"/>
              </a:ext>
            </a:extLst>
          </p:cNvPr>
          <p:cNvSpPr>
            <a:spLocks noGrp="1"/>
          </p:cNvSpPr>
          <p:nvPr>
            <p:ph idx="1"/>
          </p:nvPr>
        </p:nvSpPr>
        <p:spPr>
          <a:xfrm>
            <a:off x="1333502" y="2160589"/>
            <a:ext cx="8596668" cy="3880773"/>
          </a:xfrm>
        </p:spPr>
        <p:txBody>
          <a:bodyPr>
            <a:normAutofit lnSpcReduction="10000"/>
          </a:bodyPr>
          <a:lstStyle/>
          <a:p>
            <a:pPr>
              <a:lnSpc>
                <a:spcPct val="90000"/>
              </a:lnSpc>
            </a:pPr>
            <a:r>
              <a:rPr lang="en-GB" sz="1700"/>
              <a:t>Information from pre-contract searches and enquiries must be scrutinised and explained/discussed with Buyer. For example:</a:t>
            </a:r>
          </a:p>
          <a:p>
            <a:pPr lvl="1">
              <a:lnSpc>
                <a:spcPct val="90000"/>
              </a:lnSpc>
            </a:pPr>
            <a:r>
              <a:rPr lang="en-GB" sz="1700"/>
              <a:t>Status of roads/highways – public/private? If private, unrestricted rights? Requirement to contribute to costs/maintenance?</a:t>
            </a:r>
          </a:p>
          <a:p>
            <a:pPr lvl="1">
              <a:lnSpc>
                <a:spcPct val="90000"/>
              </a:lnSpc>
            </a:pPr>
            <a:r>
              <a:rPr lang="en-GB" sz="1700"/>
              <a:t>Boundaries</a:t>
            </a:r>
          </a:p>
          <a:p>
            <a:pPr lvl="1">
              <a:lnSpc>
                <a:spcPct val="90000"/>
              </a:lnSpc>
            </a:pPr>
            <a:r>
              <a:rPr lang="en-GB" sz="1700"/>
              <a:t>Services (gas/electric/sewers/drainage)</a:t>
            </a:r>
          </a:p>
          <a:p>
            <a:pPr lvl="1">
              <a:lnSpc>
                <a:spcPct val="90000"/>
              </a:lnSpc>
            </a:pPr>
            <a:r>
              <a:rPr lang="en-GB" sz="1700"/>
              <a:t>Third party interests over the land (access over the land or for pipes etc to cross the land)</a:t>
            </a:r>
          </a:p>
          <a:p>
            <a:pPr lvl="1">
              <a:lnSpc>
                <a:spcPct val="90000"/>
              </a:lnSpc>
            </a:pPr>
            <a:r>
              <a:rPr lang="en-GB" sz="1700"/>
              <a:t>Disputes with neighbours or local authority</a:t>
            </a:r>
          </a:p>
          <a:p>
            <a:pPr lvl="1">
              <a:lnSpc>
                <a:spcPct val="90000"/>
              </a:lnSpc>
            </a:pPr>
            <a:r>
              <a:rPr lang="en-GB" sz="1700"/>
              <a:t>Regulatory matters (Is LA taking action for any breach e.g. of planning permissions?)</a:t>
            </a:r>
          </a:p>
          <a:p>
            <a:pPr lvl="1">
              <a:lnSpc>
                <a:spcPct val="90000"/>
              </a:lnSpc>
            </a:pPr>
            <a:r>
              <a:rPr lang="en-GB" sz="1700"/>
              <a:t>Broadband and supplier</a:t>
            </a:r>
          </a:p>
          <a:p>
            <a:pPr lvl="1">
              <a:lnSpc>
                <a:spcPct val="90000"/>
              </a:lnSpc>
            </a:pPr>
            <a:r>
              <a:rPr lang="en-GB" sz="1700"/>
              <a:t>Overriding interests? (</a:t>
            </a:r>
            <a:r>
              <a:rPr lang="en-GB" sz="1700" err="1"/>
              <a:t>e.g</a:t>
            </a:r>
            <a:r>
              <a:rPr lang="en-GB" sz="1700"/>
              <a:t> any occupiers who have rights in the property?)</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33395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68E48-EB1C-1741-FD9D-8AA631FA0253}"/>
              </a:ext>
            </a:extLst>
          </p:cNvPr>
          <p:cNvSpPr>
            <a:spLocks noGrp="1"/>
          </p:cNvSpPr>
          <p:nvPr>
            <p:ph type="title"/>
          </p:nvPr>
        </p:nvSpPr>
        <p:spPr>
          <a:xfrm>
            <a:off x="490959" y="167813"/>
            <a:ext cx="8596668" cy="793181"/>
          </a:xfrm>
        </p:spPr>
        <p:txBody>
          <a:bodyPr/>
          <a:lstStyle/>
          <a:p>
            <a:r>
              <a:rPr lang="en-GB" dirty="0"/>
              <a:t>Title reports</a:t>
            </a:r>
          </a:p>
        </p:txBody>
      </p:sp>
      <p:sp>
        <p:nvSpPr>
          <p:cNvPr id="3" name="Content Placeholder 2">
            <a:extLst>
              <a:ext uri="{FF2B5EF4-FFF2-40B4-BE49-F238E27FC236}">
                <a16:creationId xmlns:a16="http://schemas.microsoft.com/office/drawing/2014/main" id="{341AAD34-0E58-1148-AD58-AE5BC6A9763D}"/>
              </a:ext>
            </a:extLst>
          </p:cNvPr>
          <p:cNvSpPr>
            <a:spLocks noGrp="1"/>
          </p:cNvSpPr>
          <p:nvPr>
            <p:ph idx="1"/>
          </p:nvPr>
        </p:nvSpPr>
        <p:spPr>
          <a:xfrm>
            <a:off x="555026" y="960995"/>
            <a:ext cx="9497550" cy="5544642"/>
          </a:xfrm>
        </p:spPr>
        <p:txBody>
          <a:bodyPr>
            <a:normAutofit fontScale="77500" lnSpcReduction="20000"/>
          </a:bodyPr>
          <a:lstStyle/>
          <a:p>
            <a:r>
              <a:rPr lang="en-GB" sz="2000" dirty="0"/>
              <a:t>Once the buyer’s conveyancer has all the search results, has investigated the title, and has satisfactory answers to any queries, they will give the buyer client a report about the title and the property. Buyer confirms they are happy to proceed to exchange of contracts.</a:t>
            </a:r>
          </a:p>
          <a:p>
            <a:r>
              <a:rPr lang="en-GB" sz="2000" dirty="0"/>
              <a:t>Conveyancer must give a full picture of the property and title and indicate any problems.</a:t>
            </a:r>
          </a:p>
          <a:p>
            <a:r>
              <a:rPr lang="en-GB" sz="2000" dirty="0"/>
              <a:t>Most conveyancers send the buyer client a written report, attaching any relevant documents (e.g. a copy of the title plan or the fittings and contents form). Most firms have their own standard format for such a title report, adapting it to the individual transaction.</a:t>
            </a:r>
          </a:p>
          <a:p>
            <a:pPr marL="0" indent="0">
              <a:buNone/>
            </a:pPr>
            <a:r>
              <a:rPr lang="en-GB" sz="2000" dirty="0"/>
              <a:t>Standard Report on Title will usually cover:</a:t>
            </a:r>
          </a:p>
          <a:p>
            <a:pPr lvl="1"/>
            <a:r>
              <a:rPr lang="en-GB" sz="2000" dirty="0"/>
              <a:t>Overall view of conveyancer – no major problems</a:t>
            </a:r>
          </a:p>
          <a:p>
            <a:pPr lvl="1"/>
            <a:r>
              <a:rPr lang="en-GB" sz="2000" dirty="0"/>
              <a:t>Current ownership and plan</a:t>
            </a:r>
          </a:p>
          <a:p>
            <a:pPr lvl="1"/>
            <a:r>
              <a:rPr lang="en-GB" sz="2000" dirty="0"/>
              <a:t>Title summary including burdens and benefits (easements/covenants)</a:t>
            </a:r>
          </a:p>
          <a:p>
            <a:pPr lvl="1"/>
            <a:r>
              <a:rPr lang="en-GB" sz="2000" dirty="0"/>
              <a:t>Summary of source of funding (details of Buyer’s mortgage)</a:t>
            </a:r>
          </a:p>
          <a:p>
            <a:pPr lvl="1"/>
            <a:r>
              <a:rPr lang="en-GB" sz="2000" dirty="0"/>
              <a:t>Summary of main points from searches and pre-contract enquiries</a:t>
            </a:r>
          </a:p>
          <a:p>
            <a:pPr lvl="1"/>
            <a:r>
              <a:rPr lang="en-GB" sz="2000" dirty="0"/>
              <a:t>Information about the draft contract (together with the draft contract in readiness)</a:t>
            </a:r>
          </a:p>
          <a:p>
            <a:pPr lvl="1"/>
            <a:r>
              <a:rPr lang="en-GB" sz="2000" dirty="0"/>
              <a:t>Information about the conveyancing process; remaining steps/timeframe</a:t>
            </a:r>
          </a:p>
          <a:p>
            <a:pPr lvl="1"/>
            <a:r>
              <a:rPr lang="en-GB" sz="2000" dirty="0"/>
              <a:t>Any issues still needing to be resolved?</a:t>
            </a:r>
          </a:p>
          <a:p>
            <a:pPr marL="457200" lvl="1" indent="0">
              <a:buNone/>
            </a:pPr>
            <a:r>
              <a:rPr lang="en-GB" sz="2000" dirty="0"/>
              <a:t>Firms will have different methods of reporting to their clients. Once issues are resolved, conveyancers advise clients they can liaise with others to agree a completion date with a view to proceeding to exchange contracts.</a:t>
            </a:r>
          </a:p>
        </p:txBody>
      </p:sp>
    </p:spTree>
    <p:extLst>
      <p:ext uri="{BB962C8B-B14F-4D97-AF65-F5344CB8AC3E}">
        <p14:creationId xmlns:p14="http://schemas.microsoft.com/office/powerpoint/2010/main" val="2437257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841DC-238C-33D1-80F1-354712D99524}"/>
              </a:ext>
            </a:extLst>
          </p:cNvPr>
          <p:cNvSpPr>
            <a:spLocks noGrp="1"/>
          </p:cNvSpPr>
          <p:nvPr>
            <p:ph type="title"/>
          </p:nvPr>
        </p:nvSpPr>
        <p:spPr>
          <a:xfrm>
            <a:off x="1333502" y="609600"/>
            <a:ext cx="8596668" cy="1320800"/>
          </a:xfrm>
        </p:spPr>
        <p:txBody>
          <a:bodyPr>
            <a:normAutofit/>
          </a:bodyPr>
          <a:lstStyle/>
          <a:p>
            <a:r>
              <a:rPr lang="en-GB" dirty="0"/>
              <a:t>Pre-exchange file review- SALE</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0D7D5EF-E9AD-DA4F-0D98-07426F4E21C9}"/>
              </a:ext>
            </a:extLst>
          </p:cNvPr>
          <p:cNvSpPr>
            <a:spLocks noGrp="1"/>
          </p:cNvSpPr>
          <p:nvPr>
            <p:ph idx="1"/>
          </p:nvPr>
        </p:nvSpPr>
        <p:spPr>
          <a:xfrm>
            <a:off x="1333502" y="2160589"/>
            <a:ext cx="8596668" cy="3880773"/>
          </a:xfrm>
        </p:spPr>
        <p:txBody>
          <a:bodyPr>
            <a:normAutofit lnSpcReduction="10000"/>
          </a:bodyPr>
          <a:lstStyle/>
          <a:p>
            <a:pPr marL="0" indent="0">
              <a:buNone/>
            </a:pPr>
            <a:r>
              <a:rPr lang="en-GB" sz="2000" dirty="0"/>
              <a:t>Seller’s conveyancer will need to:</a:t>
            </a:r>
            <a:br>
              <a:rPr lang="en-GB" sz="2000" dirty="0"/>
            </a:br>
            <a:endParaRPr lang="en-GB" sz="2000" dirty="0"/>
          </a:p>
          <a:p>
            <a:pPr marL="457200" indent="-457200">
              <a:buFont typeface="+mj-lt"/>
              <a:buAutoNum type="arabicPeriod"/>
            </a:pPr>
            <a:r>
              <a:rPr lang="en-GB" sz="2000" dirty="0"/>
              <a:t>Reply to any outstanding queries</a:t>
            </a:r>
          </a:p>
          <a:p>
            <a:pPr marL="457200" indent="-457200">
              <a:buFont typeface="+mj-lt"/>
              <a:buAutoNum type="arabicPeriod"/>
            </a:pPr>
            <a:r>
              <a:rPr lang="en-GB" sz="2000" dirty="0"/>
              <a:t>Ask Client to sign their part of the Contract</a:t>
            </a:r>
          </a:p>
          <a:p>
            <a:pPr marL="457200" indent="-457200">
              <a:buFont typeface="+mj-lt"/>
              <a:buAutoNum type="arabicPeriod"/>
            </a:pPr>
            <a:r>
              <a:rPr lang="en-GB" sz="2000" dirty="0"/>
              <a:t>Check that any linked transaction is also ready</a:t>
            </a:r>
          </a:p>
          <a:p>
            <a:pPr marL="457200" indent="-457200">
              <a:buFont typeface="+mj-lt"/>
              <a:buAutoNum type="arabicPeriod"/>
            </a:pPr>
            <a:r>
              <a:rPr lang="en-GB" sz="2000" dirty="0"/>
              <a:t>Ensure they have redemption figure for any mortgages/charges </a:t>
            </a:r>
          </a:p>
          <a:p>
            <a:pPr marL="457200" indent="-457200">
              <a:buFont typeface="+mj-lt"/>
              <a:buAutoNum type="arabicPeriod"/>
            </a:pPr>
            <a:r>
              <a:rPr lang="en-GB" sz="2000" dirty="0"/>
              <a:t>Advise seller to keep buildings insurance on the property until completion</a:t>
            </a:r>
          </a:p>
          <a:p>
            <a:pPr marL="457200" indent="-457200">
              <a:buFont typeface="+mj-lt"/>
              <a:buAutoNum type="arabicPeriod"/>
            </a:pPr>
            <a:r>
              <a:rPr lang="en-GB" sz="2000" dirty="0"/>
              <a:t>Arrange method and timing of exchange with the Buyer’s conveyancer</a:t>
            </a:r>
          </a:p>
          <a:p>
            <a:pPr marL="457200" indent="-457200">
              <a:buFont typeface="+mj-lt"/>
              <a:buAutoNum type="arabicPeriod"/>
            </a:pPr>
            <a:endParaRPr lang="en-GB" sz="2000"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18825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41DC-238C-33D1-80F1-354712D99524}"/>
              </a:ext>
            </a:extLst>
          </p:cNvPr>
          <p:cNvSpPr>
            <a:spLocks noGrp="1"/>
          </p:cNvSpPr>
          <p:nvPr>
            <p:ph type="title"/>
          </p:nvPr>
        </p:nvSpPr>
        <p:spPr>
          <a:xfrm>
            <a:off x="2849562" y="609600"/>
            <a:ext cx="6424440" cy="1320800"/>
          </a:xfrm>
        </p:spPr>
        <p:txBody>
          <a:bodyPr>
            <a:normAutofit/>
          </a:bodyPr>
          <a:lstStyle/>
          <a:p>
            <a:r>
              <a:rPr lang="en-GB" dirty="0"/>
              <a:t>Pre-exchange file review- PURCHASE</a:t>
            </a:r>
          </a:p>
        </p:txBody>
      </p:sp>
      <p:pic>
        <p:nvPicPr>
          <p:cNvPr id="5" name="Picture 4" descr="Pen placed on top of a signature line">
            <a:extLst>
              <a:ext uri="{FF2B5EF4-FFF2-40B4-BE49-F238E27FC236}">
                <a16:creationId xmlns:a16="http://schemas.microsoft.com/office/drawing/2014/main" id="{ABD7491A-E9F3-3F5A-6209-9C67CCDB5212}"/>
              </a:ext>
            </a:extLst>
          </p:cNvPr>
          <p:cNvPicPr>
            <a:picLocks noChangeAspect="1"/>
          </p:cNvPicPr>
          <p:nvPr/>
        </p:nvPicPr>
        <p:blipFill>
          <a:blip r:embed="rId2"/>
          <a:srcRect l="65015" r="8412"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0D7D5EF-E9AD-DA4F-0D98-07426F4E21C9}"/>
              </a:ext>
            </a:extLst>
          </p:cNvPr>
          <p:cNvSpPr>
            <a:spLocks noGrp="1"/>
          </p:cNvSpPr>
          <p:nvPr>
            <p:ph idx="1"/>
          </p:nvPr>
        </p:nvSpPr>
        <p:spPr>
          <a:xfrm>
            <a:off x="2849562" y="2160589"/>
            <a:ext cx="6424440" cy="3880773"/>
          </a:xfrm>
        </p:spPr>
        <p:txBody>
          <a:bodyPr>
            <a:normAutofit/>
          </a:bodyPr>
          <a:lstStyle/>
          <a:p>
            <a:pPr>
              <a:lnSpc>
                <a:spcPct val="90000"/>
              </a:lnSpc>
            </a:pPr>
            <a:r>
              <a:rPr lang="en-GB"/>
              <a:t>Much more onerous for the Buyer’s conveyancer as Buyer will be signing a binding agreement on exchange</a:t>
            </a:r>
          </a:p>
          <a:p>
            <a:pPr marL="457200" indent="-457200">
              <a:lnSpc>
                <a:spcPct val="90000"/>
              </a:lnSpc>
              <a:buFont typeface="+mj-lt"/>
              <a:buAutoNum type="arabicPeriod"/>
            </a:pPr>
            <a:r>
              <a:rPr lang="en-GB"/>
              <a:t>Check answers to pre-contract enquiries and any additional enquiries</a:t>
            </a:r>
          </a:p>
          <a:p>
            <a:pPr marL="457200" indent="-457200">
              <a:lnSpc>
                <a:spcPct val="90000"/>
              </a:lnSpc>
              <a:buFont typeface="+mj-lt"/>
              <a:buAutoNum type="arabicPeriod"/>
            </a:pPr>
            <a:r>
              <a:rPr lang="en-GB"/>
              <a:t>Check all expected or requested documents have been provided (</a:t>
            </a:r>
            <a:r>
              <a:rPr lang="en-GB" err="1"/>
              <a:t>eg</a:t>
            </a:r>
            <a:r>
              <a:rPr lang="en-GB"/>
              <a:t> guarantees, warranties, EPC, planning permissions etc)</a:t>
            </a:r>
          </a:p>
          <a:p>
            <a:pPr marL="457200" indent="-457200">
              <a:lnSpc>
                <a:spcPct val="90000"/>
              </a:lnSpc>
              <a:buFont typeface="+mj-lt"/>
              <a:buAutoNum type="arabicPeriod"/>
            </a:pPr>
            <a:r>
              <a:rPr lang="en-GB"/>
              <a:t>Check results of searches and resolve any queries</a:t>
            </a:r>
          </a:p>
          <a:p>
            <a:pPr marL="457200" indent="-457200">
              <a:lnSpc>
                <a:spcPct val="90000"/>
              </a:lnSpc>
              <a:buFont typeface="+mj-lt"/>
              <a:buAutoNum type="arabicPeriod"/>
            </a:pPr>
            <a:r>
              <a:rPr lang="en-GB"/>
              <a:t>Investigate title and resolve any queries</a:t>
            </a:r>
          </a:p>
          <a:p>
            <a:pPr marL="457200" indent="-457200">
              <a:lnSpc>
                <a:spcPct val="90000"/>
              </a:lnSpc>
              <a:buFont typeface="+mj-lt"/>
              <a:buAutoNum type="arabicPeriod"/>
            </a:pPr>
            <a:r>
              <a:rPr lang="en-GB"/>
              <a:t>Approve the contract – return one copy to Seller’s conveyancer for signature</a:t>
            </a:r>
          </a:p>
          <a:p>
            <a:pPr marL="457200" indent="-457200">
              <a:lnSpc>
                <a:spcPct val="90000"/>
              </a:lnSpc>
              <a:buFont typeface="+mj-lt"/>
              <a:buAutoNum type="arabicPeriod"/>
            </a:pPr>
            <a:r>
              <a:rPr lang="en-GB"/>
              <a:t>Discuss completion date and agree</a:t>
            </a:r>
          </a:p>
          <a:p>
            <a:pPr marL="457200" indent="-457200">
              <a:lnSpc>
                <a:spcPct val="90000"/>
              </a:lnSpc>
              <a:buFont typeface="+mj-lt"/>
              <a:buAutoNum type="arabicPeriod"/>
            </a:pPr>
            <a:endParaRPr lang="en-GB"/>
          </a:p>
          <a:p>
            <a:pPr>
              <a:lnSpc>
                <a:spcPct val="90000"/>
              </a:lnSpc>
            </a:pPr>
            <a:endParaRPr lang="en-GB"/>
          </a:p>
        </p:txBody>
      </p:sp>
    </p:spTree>
    <p:extLst>
      <p:ext uri="{BB962C8B-B14F-4D97-AF65-F5344CB8AC3E}">
        <p14:creationId xmlns:p14="http://schemas.microsoft.com/office/powerpoint/2010/main" val="1120588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41DC-238C-33D1-80F1-354712D99524}"/>
              </a:ext>
            </a:extLst>
          </p:cNvPr>
          <p:cNvSpPr>
            <a:spLocks noGrp="1"/>
          </p:cNvSpPr>
          <p:nvPr>
            <p:ph type="title"/>
          </p:nvPr>
        </p:nvSpPr>
        <p:spPr>
          <a:xfrm>
            <a:off x="275464" y="184434"/>
            <a:ext cx="9788760" cy="677548"/>
          </a:xfrm>
        </p:spPr>
        <p:txBody>
          <a:bodyPr>
            <a:normAutofit fontScale="90000"/>
          </a:bodyPr>
          <a:lstStyle/>
          <a:p>
            <a:r>
              <a:rPr lang="en-GB" dirty="0"/>
              <a:t>Pre-exchange file review- PURCHASE…… contd.</a:t>
            </a:r>
          </a:p>
        </p:txBody>
      </p:sp>
      <p:sp>
        <p:nvSpPr>
          <p:cNvPr id="3" name="Content Placeholder 2">
            <a:extLst>
              <a:ext uri="{FF2B5EF4-FFF2-40B4-BE49-F238E27FC236}">
                <a16:creationId xmlns:a16="http://schemas.microsoft.com/office/drawing/2014/main" id="{40D7D5EF-E9AD-DA4F-0D98-07426F4E21C9}"/>
              </a:ext>
            </a:extLst>
          </p:cNvPr>
          <p:cNvSpPr>
            <a:spLocks noGrp="1"/>
          </p:cNvSpPr>
          <p:nvPr>
            <p:ph idx="1"/>
          </p:nvPr>
        </p:nvSpPr>
        <p:spPr>
          <a:xfrm>
            <a:off x="345354" y="949153"/>
            <a:ext cx="9887772" cy="5836043"/>
          </a:xfrm>
        </p:spPr>
        <p:txBody>
          <a:bodyPr>
            <a:normAutofit fontScale="92500" lnSpcReduction="20000"/>
          </a:bodyPr>
          <a:lstStyle/>
          <a:p>
            <a:pPr marL="457200" indent="-457200">
              <a:buFont typeface="+mj-lt"/>
              <a:buAutoNum type="arabicPeriod" startAt="7"/>
            </a:pPr>
            <a:r>
              <a:rPr lang="en-GB" sz="2200" dirty="0"/>
              <a:t>Check Buyer satisfied with their survey</a:t>
            </a:r>
          </a:p>
          <a:p>
            <a:pPr marL="457200" indent="-457200">
              <a:buFont typeface="+mj-lt"/>
              <a:buAutoNum type="arabicPeriod" startAt="7"/>
            </a:pPr>
            <a:r>
              <a:rPr lang="en-GB" sz="2200" dirty="0"/>
              <a:t>Check Buyer has physically inspected the property</a:t>
            </a:r>
          </a:p>
          <a:p>
            <a:pPr marL="457200" indent="-457200">
              <a:buFont typeface="+mj-lt"/>
              <a:buAutoNum type="arabicPeriod" startAt="7"/>
            </a:pPr>
            <a:r>
              <a:rPr lang="en-GB" sz="2200" dirty="0"/>
              <a:t>Check Buyer has sufficient funds</a:t>
            </a:r>
          </a:p>
          <a:p>
            <a:pPr marL="457200" indent="-457200">
              <a:buFont typeface="+mj-lt"/>
              <a:buAutoNum type="arabicPeriod" startAt="7"/>
            </a:pPr>
            <a:r>
              <a:rPr lang="en-GB" sz="2200" dirty="0"/>
              <a:t>Check linked transaction is ready</a:t>
            </a:r>
          </a:p>
          <a:p>
            <a:pPr marL="457200" indent="-457200">
              <a:buFont typeface="+mj-lt"/>
              <a:buAutoNum type="arabicPeriod" startAt="7"/>
            </a:pPr>
            <a:r>
              <a:rPr lang="en-GB" sz="2200" dirty="0"/>
              <a:t>Check property insurance (at risk of Buyer after exchange if following Standard Conditions of Sale ‘SCS’) [Seller may also insure and property can be double insured)</a:t>
            </a:r>
          </a:p>
          <a:p>
            <a:pPr marL="457200" indent="-457200">
              <a:buFont typeface="+mj-lt"/>
              <a:buAutoNum type="arabicPeriod" startAt="7"/>
            </a:pPr>
            <a:r>
              <a:rPr lang="en-GB" sz="2200" dirty="0"/>
              <a:t>If property is damaged and Seller receives pay out, then this should be passed to the Buyer or the claim assigned to the Buyer</a:t>
            </a:r>
          </a:p>
          <a:p>
            <a:pPr marL="457200" indent="-457200">
              <a:buFont typeface="+mj-lt"/>
              <a:buAutoNum type="arabicPeriod" startAt="7"/>
            </a:pPr>
            <a:r>
              <a:rPr lang="en-GB" sz="2200" dirty="0"/>
              <a:t>Check Deposit arrangements, which under SCS should be paid:</a:t>
            </a:r>
          </a:p>
          <a:p>
            <a:pPr marL="857250" lvl="1" indent="-457200">
              <a:buFont typeface="+mj-lt"/>
              <a:buAutoNum type="arabicPeriod"/>
            </a:pPr>
            <a:r>
              <a:rPr lang="en-GB" sz="2000" dirty="0"/>
              <a:t>By electronic means from Buyer’s conveyancer’s account to Seller’s conveyancer or to Conveyancer higher up the chain, or</a:t>
            </a:r>
          </a:p>
          <a:p>
            <a:pPr marL="857250" lvl="1" indent="-457200">
              <a:buFont typeface="+mj-lt"/>
              <a:buAutoNum type="arabicPeriod"/>
            </a:pPr>
            <a:r>
              <a:rPr lang="en-GB" sz="2000" dirty="0"/>
              <a:t>By cheque from Buyer’s conveyancer’s client account to Seller’s conveyancer or to a Conveyancer higher up the chain</a:t>
            </a:r>
          </a:p>
          <a:p>
            <a:pPr marL="857250" lvl="1" indent="-457200">
              <a:buFont typeface="+mj-lt"/>
              <a:buAutoNum type="arabicPeriod"/>
            </a:pPr>
            <a:r>
              <a:rPr lang="en-GB" sz="2000" dirty="0"/>
              <a:t>This means that the deposit can be paid electronically (through a bank funds transfer) or by cheque, but both methods are linked to conveyancers’ bank accounts. This is to try to minimise opportunities for fraud and money laundering.</a:t>
            </a:r>
          </a:p>
          <a:p>
            <a:pPr marL="457200" indent="-457200">
              <a:buFont typeface="+mj-lt"/>
              <a:buAutoNum type="arabicPeriod" startAt="7"/>
            </a:pPr>
            <a:endParaRPr lang="en-GB" sz="2200" dirty="0"/>
          </a:p>
          <a:p>
            <a:endParaRPr lang="en-GB" sz="2200" dirty="0"/>
          </a:p>
        </p:txBody>
      </p:sp>
    </p:spTree>
    <p:extLst>
      <p:ext uri="{BB962C8B-B14F-4D97-AF65-F5344CB8AC3E}">
        <p14:creationId xmlns:p14="http://schemas.microsoft.com/office/powerpoint/2010/main" val="2418097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2C650C-7AB4-FD07-AAA2-5D62B5819A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6DFA08-DBB6-08F8-5F3D-67B8C424A9C0}"/>
              </a:ext>
            </a:extLst>
          </p:cNvPr>
          <p:cNvSpPr>
            <a:spLocks noGrp="1"/>
          </p:cNvSpPr>
          <p:nvPr>
            <p:ph type="title"/>
          </p:nvPr>
        </p:nvSpPr>
        <p:spPr>
          <a:xfrm>
            <a:off x="362828" y="533886"/>
            <a:ext cx="9095679" cy="1320800"/>
          </a:xfrm>
        </p:spPr>
        <p:txBody>
          <a:bodyPr>
            <a:normAutofit/>
          </a:bodyPr>
          <a:lstStyle/>
          <a:p>
            <a:r>
              <a:rPr lang="en-GB" sz="2800" dirty="0"/>
              <a:t>Exchange of Contracts</a:t>
            </a:r>
          </a:p>
        </p:txBody>
      </p:sp>
      <p:sp>
        <p:nvSpPr>
          <p:cNvPr id="3" name="Content Placeholder 2">
            <a:extLst>
              <a:ext uri="{FF2B5EF4-FFF2-40B4-BE49-F238E27FC236}">
                <a16:creationId xmlns:a16="http://schemas.microsoft.com/office/drawing/2014/main" id="{51698982-5859-4F68-535E-E37CC95682E9}"/>
              </a:ext>
            </a:extLst>
          </p:cNvPr>
          <p:cNvSpPr>
            <a:spLocks noGrp="1"/>
          </p:cNvSpPr>
          <p:nvPr>
            <p:ph idx="1"/>
          </p:nvPr>
        </p:nvSpPr>
        <p:spPr>
          <a:xfrm>
            <a:off x="432716" y="1147177"/>
            <a:ext cx="9747991" cy="5439998"/>
          </a:xfrm>
        </p:spPr>
        <p:txBody>
          <a:bodyPr>
            <a:normAutofit fontScale="85000" lnSpcReduction="20000"/>
          </a:bodyPr>
          <a:lstStyle/>
          <a:p>
            <a:pPr marL="0" indent="0">
              <a:buNone/>
            </a:pPr>
            <a:r>
              <a:rPr lang="en-GB" sz="2200" dirty="0"/>
              <a:t>Methods for Exchange – can be varied but conveyancers must have the ‘authority’ from the client to exchange</a:t>
            </a:r>
          </a:p>
          <a:p>
            <a:r>
              <a:rPr lang="en-GB" sz="2200" b="1" dirty="0"/>
              <a:t>Physical (Personal) Exchange</a:t>
            </a:r>
          </a:p>
          <a:p>
            <a:pPr lvl="1"/>
            <a:r>
              <a:rPr lang="en-GB" sz="2000" dirty="0"/>
              <a:t>Conveyancers for Seller and Buyer meet and exchange their respective contract parts in person – only possible if firms are physically close to each other</a:t>
            </a:r>
          </a:p>
          <a:p>
            <a:r>
              <a:rPr lang="en-GB" sz="2200" b="1" dirty="0"/>
              <a:t>Postal Exchange</a:t>
            </a:r>
          </a:p>
          <a:p>
            <a:pPr lvl="1"/>
            <a:r>
              <a:rPr lang="en-GB" sz="2000" dirty="0"/>
              <a:t>Buyer’s conveyancer posts Buyer’s part and sends deposit to Seller’s conveyancer</a:t>
            </a:r>
          </a:p>
          <a:p>
            <a:pPr lvl="1"/>
            <a:r>
              <a:rPr lang="en-GB" sz="2000" dirty="0"/>
              <a:t>Seller then posts Seller’s part</a:t>
            </a:r>
          </a:p>
          <a:p>
            <a:pPr lvl="1"/>
            <a:r>
              <a:rPr lang="en-GB" sz="2000" dirty="0"/>
              <a:t>Exchange is effective when the second part (Seller’s) is placed in the post</a:t>
            </a:r>
          </a:p>
          <a:p>
            <a:pPr lvl="1"/>
            <a:r>
              <a:rPr lang="en-GB" sz="2000" dirty="0"/>
              <a:t>Not suitable if there is a property chain</a:t>
            </a:r>
          </a:p>
          <a:p>
            <a:pPr lvl="1"/>
            <a:r>
              <a:rPr lang="en-GB" sz="2000" dirty="0"/>
              <a:t>Appropriate if there is no chain and the matter is not urgent</a:t>
            </a:r>
          </a:p>
          <a:p>
            <a:r>
              <a:rPr lang="en-GB" sz="2200" b="1" dirty="0">
                <a:highlight>
                  <a:srgbClr val="FFFF00"/>
                </a:highlight>
              </a:rPr>
              <a:t>Telephonic Exchange</a:t>
            </a:r>
          </a:p>
          <a:p>
            <a:pPr lvl="1"/>
            <a:r>
              <a:rPr lang="en-GB" sz="2000" dirty="0"/>
              <a:t>Conveyancers agree over the telephone that contracts should be treated as exchanged  and  at that moment contracts are binding</a:t>
            </a:r>
          </a:p>
          <a:p>
            <a:pPr lvl="1"/>
            <a:r>
              <a:rPr lang="en-GB" sz="2000" dirty="0"/>
              <a:t>Suitable for chain transactions</a:t>
            </a:r>
          </a:p>
          <a:p>
            <a:pPr lvl="1"/>
            <a:r>
              <a:rPr lang="en-GB" sz="2000" dirty="0"/>
              <a:t>Law Society developed 3 formulae for exchanging by telephone (if using the Protocol)</a:t>
            </a:r>
          </a:p>
          <a:p>
            <a:endParaRPr lang="en-GB" sz="2200" dirty="0"/>
          </a:p>
        </p:txBody>
      </p:sp>
    </p:spTree>
    <p:extLst>
      <p:ext uri="{BB962C8B-B14F-4D97-AF65-F5344CB8AC3E}">
        <p14:creationId xmlns:p14="http://schemas.microsoft.com/office/powerpoint/2010/main" val="1601493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C06AE-3BF7-457C-3217-8C142DC21C57}"/>
              </a:ext>
            </a:extLst>
          </p:cNvPr>
          <p:cNvSpPr>
            <a:spLocks noGrp="1"/>
          </p:cNvSpPr>
          <p:nvPr>
            <p:ph type="title"/>
          </p:nvPr>
        </p:nvSpPr>
        <p:spPr>
          <a:xfrm>
            <a:off x="1286933" y="609600"/>
            <a:ext cx="10197494" cy="1099457"/>
          </a:xfrm>
        </p:spPr>
        <p:txBody>
          <a:bodyPr>
            <a:normAutofit/>
          </a:bodyPr>
          <a:lstStyle/>
          <a:p>
            <a:pPr>
              <a:lnSpc>
                <a:spcPct val="90000"/>
              </a:lnSpc>
            </a:pPr>
            <a:r>
              <a:rPr lang="en-GB" dirty="0"/>
              <a:t>Note: the importance of simultaneous exchange when there are linked sales and purchase</a:t>
            </a:r>
            <a:endParaRPr lang="en-GB"/>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821981F-CAD2-81F4-E0B2-0312BD0A3F8C}"/>
              </a:ext>
            </a:extLst>
          </p:cNvPr>
          <p:cNvGraphicFramePr>
            <a:graphicFrameLocks noGrp="1"/>
          </p:cNvGraphicFramePr>
          <p:nvPr>
            <p:ph idx="1"/>
            <p:extLst>
              <p:ext uri="{D42A27DB-BD31-4B8C-83A1-F6EECF244321}">
                <p14:modId xmlns:p14="http://schemas.microsoft.com/office/powerpoint/2010/main" val="108254387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3863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E66C-A886-C40E-5E6B-68DC3EBFED04}"/>
              </a:ext>
            </a:extLst>
          </p:cNvPr>
          <p:cNvSpPr>
            <a:spLocks noGrp="1"/>
          </p:cNvSpPr>
          <p:nvPr>
            <p:ph type="title"/>
          </p:nvPr>
        </p:nvSpPr>
        <p:spPr>
          <a:xfrm>
            <a:off x="426893" y="161136"/>
            <a:ext cx="8596668" cy="689198"/>
          </a:xfrm>
        </p:spPr>
        <p:txBody>
          <a:bodyPr/>
          <a:lstStyle/>
          <a:p>
            <a:r>
              <a:rPr lang="en-GB" dirty="0"/>
              <a:t>Formula A for exchange by telephone</a:t>
            </a:r>
          </a:p>
        </p:txBody>
      </p:sp>
      <p:sp>
        <p:nvSpPr>
          <p:cNvPr id="3" name="Content Placeholder 2">
            <a:extLst>
              <a:ext uri="{FF2B5EF4-FFF2-40B4-BE49-F238E27FC236}">
                <a16:creationId xmlns:a16="http://schemas.microsoft.com/office/drawing/2014/main" id="{822DA1B3-5F7F-6FAE-CF67-152D7A77BF8F}"/>
              </a:ext>
            </a:extLst>
          </p:cNvPr>
          <p:cNvSpPr>
            <a:spLocks noGrp="1"/>
          </p:cNvSpPr>
          <p:nvPr>
            <p:ph idx="1"/>
          </p:nvPr>
        </p:nvSpPr>
        <p:spPr>
          <a:xfrm>
            <a:off x="327880" y="972451"/>
            <a:ext cx="10540084" cy="5527359"/>
          </a:xfrm>
        </p:spPr>
        <p:txBody>
          <a:bodyPr>
            <a:normAutofit fontScale="92500" lnSpcReduction="20000"/>
          </a:bodyPr>
          <a:lstStyle/>
          <a:p>
            <a:r>
              <a:rPr lang="en-GB" sz="2400" dirty="0"/>
              <a:t>Used when one conveyancer is holding BOTH signed parts of the contract – having received the other side’s in advance</a:t>
            </a:r>
          </a:p>
          <a:p>
            <a:r>
              <a:rPr lang="en-GB" sz="2400" dirty="0"/>
              <a:t>One conveyancer telephones the other to exchange</a:t>
            </a:r>
          </a:p>
          <a:p>
            <a:r>
              <a:rPr lang="en-GB" sz="2400" dirty="0"/>
              <a:t>First agree the completion date and holding conveyancer inserts date on each part</a:t>
            </a:r>
          </a:p>
          <a:p>
            <a:r>
              <a:rPr lang="en-GB" sz="2400" dirty="0"/>
              <a:t>Holding conveyancer confirms both parts are identical</a:t>
            </a:r>
          </a:p>
          <a:p>
            <a:r>
              <a:rPr lang="en-GB" sz="2400" dirty="0"/>
              <a:t>Conveyancers agree that exchange shall take place from that moment (BINDING MOMENT)</a:t>
            </a:r>
          </a:p>
          <a:p>
            <a:r>
              <a:rPr lang="en-GB" sz="2400" dirty="0"/>
              <a:t>Holding conveyancer undertakes to send their client’s signed part that day and Buyer undertakes to send the deposit due. Memorandum prepared to record:</a:t>
            </a:r>
          </a:p>
          <a:p>
            <a:pPr lvl="1"/>
            <a:r>
              <a:rPr lang="en-GB" sz="2200" dirty="0"/>
              <a:t>Date and time of exchange</a:t>
            </a:r>
          </a:p>
          <a:p>
            <a:pPr lvl="1"/>
            <a:r>
              <a:rPr lang="en-GB" sz="2200" dirty="0"/>
              <a:t>Use of Formula A and exact wording of any variations</a:t>
            </a:r>
          </a:p>
          <a:p>
            <a:pPr lvl="1"/>
            <a:r>
              <a:rPr lang="en-GB" sz="2200" dirty="0"/>
              <a:t>Completion date</a:t>
            </a:r>
          </a:p>
          <a:p>
            <a:pPr lvl="1"/>
            <a:r>
              <a:rPr lang="en-GB" sz="2200" dirty="0"/>
              <a:t>The deposit to be paid, and</a:t>
            </a:r>
          </a:p>
          <a:p>
            <a:pPr lvl="1"/>
            <a:r>
              <a:rPr lang="en-GB" sz="2200" dirty="0"/>
              <a:t>The identities of the parties to the conversation</a:t>
            </a:r>
          </a:p>
        </p:txBody>
      </p:sp>
    </p:spTree>
    <p:extLst>
      <p:ext uri="{BB962C8B-B14F-4D97-AF65-F5344CB8AC3E}">
        <p14:creationId xmlns:p14="http://schemas.microsoft.com/office/powerpoint/2010/main" val="2571529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E66C-A886-C40E-5E6B-68DC3EBFED04}"/>
              </a:ext>
            </a:extLst>
          </p:cNvPr>
          <p:cNvSpPr>
            <a:spLocks noGrp="1"/>
          </p:cNvSpPr>
          <p:nvPr>
            <p:ph type="title"/>
          </p:nvPr>
        </p:nvSpPr>
        <p:spPr>
          <a:xfrm>
            <a:off x="426893" y="161136"/>
            <a:ext cx="8596668" cy="689198"/>
          </a:xfrm>
        </p:spPr>
        <p:txBody>
          <a:bodyPr/>
          <a:lstStyle/>
          <a:p>
            <a:r>
              <a:rPr lang="en-GB" dirty="0"/>
              <a:t>Formula B for exchange by telephone</a:t>
            </a:r>
          </a:p>
        </p:txBody>
      </p:sp>
      <p:sp>
        <p:nvSpPr>
          <p:cNvPr id="3" name="Content Placeholder 2">
            <a:extLst>
              <a:ext uri="{FF2B5EF4-FFF2-40B4-BE49-F238E27FC236}">
                <a16:creationId xmlns:a16="http://schemas.microsoft.com/office/drawing/2014/main" id="{822DA1B3-5F7F-6FAE-CF67-152D7A77BF8F}"/>
              </a:ext>
            </a:extLst>
          </p:cNvPr>
          <p:cNvSpPr>
            <a:spLocks noGrp="1"/>
          </p:cNvSpPr>
          <p:nvPr>
            <p:ph idx="1"/>
          </p:nvPr>
        </p:nvSpPr>
        <p:spPr>
          <a:xfrm>
            <a:off x="327880" y="972451"/>
            <a:ext cx="10540084" cy="5527359"/>
          </a:xfrm>
        </p:spPr>
        <p:txBody>
          <a:bodyPr>
            <a:normAutofit fontScale="85000" lnSpcReduction="10000"/>
          </a:bodyPr>
          <a:lstStyle/>
          <a:p>
            <a:r>
              <a:rPr lang="en-GB" sz="2400" dirty="0"/>
              <a:t>Formula B is more commonly used</a:t>
            </a:r>
          </a:p>
          <a:p>
            <a:r>
              <a:rPr lang="en-GB" sz="2400" dirty="0"/>
              <a:t>Used when EACH conveyancer is holding THEIR OWN signed parts of the contract </a:t>
            </a:r>
          </a:p>
          <a:p>
            <a:r>
              <a:rPr lang="en-GB" sz="2400" dirty="0"/>
              <a:t>One conveyancer telephones the other to exchange</a:t>
            </a:r>
          </a:p>
          <a:p>
            <a:r>
              <a:rPr lang="en-GB" sz="2400" dirty="0"/>
              <a:t>First agree the completion date and EACH conveyancer inserts date on THEIR part</a:t>
            </a:r>
          </a:p>
          <a:p>
            <a:r>
              <a:rPr lang="en-GB" sz="2400" dirty="0"/>
              <a:t>EACH confirms THEIR part is identical</a:t>
            </a:r>
          </a:p>
          <a:p>
            <a:r>
              <a:rPr lang="en-GB" sz="2400" dirty="0"/>
              <a:t>Conveyancers agree that exchange shall take place from that moment</a:t>
            </a:r>
          </a:p>
          <a:p>
            <a:r>
              <a:rPr lang="en-GB" sz="2400" dirty="0"/>
              <a:t>EACH conveyancer undertakes to send their client’s signed part across that day and Buyer’s conveyancer undertakes to send the deposit due. Memorandum prepared to record:</a:t>
            </a:r>
          </a:p>
          <a:p>
            <a:pPr lvl="1"/>
            <a:r>
              <a:rPr lang="en-GB" sz="2200" dirty="0"/>
              <a:t>Date and time of exchange</a:t>
            </a:r>
          </a:p>
          <a:p>
            <a:pPr lvl="1"/>
            <a:r>
              <a:rPr lang="en-GB" sz="2200" dirty="0"/>
              <a:t>Use of Formula B and exact wording of any variations</a:t>
            </a:r>
          </a:p>
          <a:p>
            <a:pPr lvl="1"/>
            <a:r>
              <a:rPr lang="en-GB" sz="2200" dirty="0"/>
              <a:t>Completion date</a:t>
            </a:r>
          </a:p>
          <a:p>
            <a:pPr lvl="1"/>
            <a:r>
              <a:rPr lang="en-GB" sz="2200" dirty="0"/>
              <a:t>The deposit to be paid, and</a:t>
            </a:r>
          </a:p>
          <a:p>
            <a:pPr lvl="1"/>
            <a:r>
              <a:rPr lang="en-GB" sz="2200" dirty="0"/>
              <a:t>The identities of the parties to the conversation</a:t>
            </a:r>
          </a:p>
        </p:txBody>
      </p:sp>
    </p:spTree>
    <p:extLst>
      <p:ext uri="{BB962C8B-B14F-4D97-AF65-F5344CB8AC3E}">
        <p14:creationId xmlns:p14="http://schemas.microsoft.com/office/powerpoint/2010/main" val="109111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E66C-A886-C40E-5E6B-68DC3EBFED04}"/>
              </a:ext>
            </a:extLst>
          </p:cNvPr>
          <p:cNvSpPr>
            <a:spLocks noGrp="1"/>
          </p:cNvSpPr>
          <p:nvPr>
            <p:ph type="title"/>
          </p:nvPr>
        </p:nvSpPr>
        <p:spPr>
          <a:xfrm>
            <a:off x="426893" y="161136"/>
            <a:ext cx="8596668" cy="689198"/>
          </a:xfrm>
        </p:spPr>
        <p:txBody>
          <a:bodyPr>
            <a:normAutofit fontScale="90000"/>
          </a:bodyPr>
          <a:lstStyle/>
          <a:p>
            <a:r>
              <a:rPr lang="en-GB" dirty="0"/>
              <a:t>Formula C for exchange by telephone (where there is a CHAIN/linked transactions)</a:t>
            </a:r>
          </a:p>
        </p:txBody>
      </p:sp>
      <p:sp>
        <p:nvSpPr>
          <p:cNvPr id="3" name="Content Placeholder 2">
            <a:extLst>
              <a:ext uri="{FF2B5EF4-FFF2-40B4-BE49-F238E27FC236}">
                <a16:creationId xmlns:a16="http://schemas.microsoft.com/office/drawing/2014/main" id="{822DA1B3-5F7F-6FAE-CF67-152D7A77BF8F}"/>
              </a:ext>
            </a:extLst>
          </p:cNvPr>
          <p:cNvSpPr>
            <a:spLocks noGrp="1"/>
          </p:cNvSpPr>
          <p:nvPr>
            <p:ph idx="1"/>
          </p:nvPr>
        </p:nvSpPr>
        <p:spPr>
          <a:xfrm>
            <a:off x="327880" y="1263661"/>
            <a:ext cx="10540084" cy="5527359"/>
          </a:xfrm>
        </p:spPr>
        <p:txBody>
          <a:bodyPr>
            <a:normAutofit fontScale="85000" lnSpcReduction="10000"/>
          </a:bodyPr>
          <a:lstStyle/>
          <a:p>
            <a:r>
              <a:rPr lang="en-GB" sz="2400" dirty="0"/>
              <a:t> EACH conveyancer is holding THEIR OWN signed parts of the contract in readiness</a:t>
            </a:r>
          </a:p>
          <a:p>
            <a:r>
              <a:rPr lang="en-GB" sz="2400" dirty="0"/>
              <a:t>Conveyancer must have client’s specific authority before exchanging through Formula C due to complexity and associated risk element</a:t>
            </a:r>
          </a:p>
          <a:p>
            <a:r>
              <a:rPr lang="en-GB" sz="2400" dirty="0"/>
              <a:t>Formula C takes effect in 2 stages</a:t>
            </a:r>
          </a:p>
          <a:p>
            <a:r>
              <a:rPr lang="en-GB" sz="2400" dirty="0"/>
              <a:t>Stage 1: two conveyancers confirm they hold their clients’ signed contracts</a:t>
            </a:r>
          </a:p>
          <a:p>
            <a:r>
              <a:rPr lang="en-GB" sz="2400" dirty="0"/>
              <a:t>Buyer’s conveyancer undertakes to exchange if, by a set time that day </a:t>
            </a:r>
            <a:r>
              <a:rPr lang="en-GB" sz="2400" dirty="0" err="1"/>
              <a:t>e.g</a:t>
            </a:r>
            <a:r>
              <a:rPr lang="en-GB" sz="2400" dirty="0"/>
              <a:t> 2pm, the seller’s conveyancer so requests.</a:t>
            </a:r>
          </a:p>
          <a:p>
            <a:r>
              <a:rPr lang="en-GB" sz="2400" dirty="0"/>
              <a:t>Stage 2: Seller’s conveyancer requests exchange by the agreed time and the contract is binding</a:t>
            </a:r>
          </a:p>
          <a:p>
            <a:r>
              <a:rPr lang="en-GB" sz="2400" dirty="0"/>
              <a:t>Conveyancers also give undertakings in relation to sending out their part contracts and deposit.</a:t>
            </a:r>
          </a:p>
          <a:p>
            <a:r>
              <a:rPr lang="en-GB" sz="2400" b="1" dirty="0"/>
              <a:t>It is important to appreciate that these Law Society formulas involve professional undertakings and, if these undertakings are breached, the disciplinary action may be taken, hence the importance of compliance with the terms of the formulae</a:t>
            </a:r>
          </a:p>
          <a:p>
            <a:r>
              <a:rPr lang="en-GB" sz="2200" dirty="0"/>
              <a:t>See example on 16.5.3</a:t>
            </a:r>
          </a:p>
        </p:txBody>
      </p:sp>
    </p:spTree>
    <p:extLst>
      <p:ext uri="{BB962C8B-B14F-4D97-AF65-F5344CB8AC3E}">
        <p14:creationId xmlns:p14="http://schemas.microsoft.com/office/powerpoint/2010/main" val="1149946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34D02-4E50-C48E-6054-0B22D612203F}"/>
              </a:ext>
            </a:extLst>
          </p:cNvPr>
          <p:cNvSpPr>
            <a:spLocks noGrp="1"/>
          </p:cNvSpPr>
          <p:nvPr>
            <p:ph type="title"/>
          </p:nvPr>
        </p:nvSpPr>
        <p:spPr>
          <a:xfrm>
            <a:off x="1286933" y="609600"/>
            <a:ext cx="10197494" cy="1099457"/>
          </a:xfrm>
        </p:spPr>
        <p:txBody>
          <a:bodyPr>
            <a:normAutofit/>
          </a:bodyPr>
          <a:lstStyle/>
          <a:p>
            <a:r>
              <a:rPr lang="en-GB" dirty="0"/>
              <a:t>Issues to be addressed on exchange</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F72FFEE-FD02-0380-7168-849CB37BC844}"/>
              </a:ext>
            </a:extLst>
          </p:cNvPr>
          <p:cNvGraphicFramePr>
            <a:graphicFrameLocks noGrp="1"/>
          </p:cNvGraphicFramePr>
          <p:nvPr>
            <p:ph idx="1"/>
            <p:extLst>
              <p:ext uri="{D42A27DB-BD31-4B8C-83A1-F6EECF244321}">
                <p14:modId xmlns:p14="http://schemas.microsoft.com/office/powerpoint/2010/main" val="165704116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066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4D02-4E50-C48E-6054-0B22D612203F}"/>
              </a:ext>
            </a:extLst>
          </p:cNvPr>
          <p:cNvSpPr>
            <a:spLocks noGrp="1"/>
          </p:cNvSpPr>
          <p:nvPr>
            <p:ph type="title"/>
          </p:nvPr>
        </p:nvSpPr>
        <p:spPr>
          <a:xfrm>
            <a:off x="374475" y="166961"/>
            <a:ext cx="8596668" cy="623872"/>
          </a:xfrm>
        </p:spPr>
        <p:txBody>
          <a:bodyPr>
            <a:normAutofit/>
          </a:bodyPr>
          <a:lstStyle/>
          <a:p>
            <a:r>
              <a:rPr lang="en-GB" sz="2800" dirty="0"/>
              <a:t>Issues to be addressed on exchange….. contd.</a:t>
            </a:r>
          </a:p>
        </p:txBody>
      </p:sp>
      <p:sp>
        <p:nvSpPr>
          <p:cNvPr id="3" name="Content Placeholder 2">
            <a:extLst>
              <a:ext uri="{FF2B5EF4-FFF2-40B4-BE49-F238E27FC236}">
                <a16:creationId xmlns:a16="http://schemas.microsoft.com/office/drawing/2014/main" id="{84357F50-E722-3D34-3DF8-8C775D4F49A0}"/>
              </a:ext>
            </a:extLst>
          </p:cNvPr>
          <p:cNvSpPr>
            <a:spLocks noGrp="1"/>
          </p:cNvSpPr>
          <p:nvPr>
            <p:ph idx="1"/>
          </p:nvPr>
        </p:nvSpPr>
        <p:spPr>
          <a:xfrm>
            <a:off x="275620" y="921679"/>
            <a:ext cx="9881633" cy="5846046"/>
          </a:xfrm>
        </p:spPr>
        <p:txBody>
          <a:bodyPr>
            <a:normAutofit/>
          </a:bodyPr>
          <a:lstStyle/>
          <a:p>
            <a:pPr>
              <a:buFont typeface="+mj-lt"/>
              <a:buAutoNum type="arabicPeriod" startAt="7"/>
            </a:pPr>
            <a:r>
              <a:rPr lang="en-GB" sz="2000" b="1" dirty="0"/>
              <a:t>Record keeping </a:t>
            </a:r>
            <a:r>
              <a:rPr lang="en-GB" sz="2000" dirty="0"/>
              <a:t>(Memorandum of exchange (2 when Formula C is used) and attendance notes to record details, times and conversations re:</a:t>
            </a:r>
          </a:p>
          <a:p>
            <a:pPr lvl="1">
              <a:buFont typeface="+mj-lt"/>
              <a:buAutoNum type="arabicPeriod"/>
            </a:pPr>
            <a:r>
              <a:rPr lang="en-GB" sz="2000" dirty="0"/>
              <a:t>When sale contract is released (</a:t>
            </a:r>
            <a:r>
              <a:rPr lang="en-GB" sz="2000" dirty="0" err="1"/>
              <a:t>eg</a:t>
            </a:r>
            <a:r>
              <a:rPr lang="en-GB" sz="2000" dirty="0"/>
              <a:t> until 4pm that day)</a:t>
            </a:r>
          </a:p>
          <a:p>
            <a:pPr lvl="1">
              <a:buFont typeface="+mj-lt"/>
              <a:buAutoNum type="arabicPeriod"/>
            </a:pPr>
            <a:r>
              <a:rPr lang="en-GB" sz="2000" dirty="0"/>
              <a:t>When purchase contract is released</a:t>
            </a:r>
          </a:p>
          <a:p>
            <a:pPr lvl="1">
              <a:buFont typeface="+mj-lt"/>
              <a:buAutoNum type="arabicPeriod"/>
            </a:pPr>
            <a:r>
              <a:rPr lang="en-GB" sz="2000" dirty="0"/>
              <a:t>To confirm exchange on the purchase</a:t>
            </a:r>
          </a:p>
          <a:p>
            <a:pPr lvl="1">
              <a:buFont typeface="+mj-lt"/>
              <a:buAutoNum type="arabicPeriod"/>
            </a:pPr>
            <a:r>
              <a:rPr lang="en-GB" sz="2000" dirty="0"/>
              <a:t>To confirm exchange on the sale</a:t>
            </a:r>
            <a:br>
              <a:rPr lang="en-GB" sz="2000" dirty="0"/>
            </a:br>
            <a:endParaRPr lang="en-GB" sz="2000" dirty="0"/>
          </a:p>
          <a:p>
            <a:pPr>
              <a:buFont typeface="+mj-lt"/>
              <a:buAutoNum type="arabicPeriod" startAt="7"/>
            </a:pPr>
            <a:r>
              <a:rPr lang="en-GB" sz="2000" b="1" dirty="0"/>
              <a:t>Correspondence and communications</a:t>
            </a:r>
          </a:p>
          <a:p>
            <a:pPr lvl="1">
              <a:buFont typeface="+mj-lt"/>
              <a:buAutoNum type="arabicPeriod"/>
            </a:pPr>
            <a:r>
              <a:rPr lang="en-GB" sz="2000" dirty="0"/>
              <a:t>Sending out of part contracts</a:t>
            </a:r>
          </a:p>
          <a:p>
            <a:pPr lvl="1">
              <a:buFont typeface="+mj-lt"/>
              <a:buAutoNum type="arabicPeriod"/>
            </a:pPr>
            <a:r>
              <a:rPr lang="en-GB" sz="2000" dirty="0"/>
              <a:t>Transfer of deposit</a:t>
            </a:r>
          </a:p>
          <a:p>
            <a:pPr lvl="1">
              <a:buFont typeface="+mj-lt"/>
              <a:buAutoNum type="arabicPeriod"/>
            </a:pPr>
            <a:r>
              <a:rPr lang="en-GB" sz="2000" dirty="0"/>
              <a:t>Notifying clients of exchange and confirmation of completion</a:t>
            </a:r>
          </a:p>
          <a:p>
            <a:pPr lvl="1">
              <a:buFont typeface="+mj-lt"/>
              <a:buAutoNum type="arabicPeriod"/>
            </a:pPr>
            <a:r>
              <a:rPr lang="en-GB" sz="2000" dirty="0"/>
              <a:t>Notifying other parties </a:t>
            </a:r>
            <a:r>
              <a:rPr lang="en-GB" sz="2000" dirty="0" err="1"/>
              <a:t>e.g</a:t>
            </a:r>
            <a:r>
              <a:rPr lang="en-GB" sz="2000" dirty="0"/>
              <a:t> Lenders /Estate Agents of exchange</a:t>
            </a:r>
          </a:p>
          <a:p>
            <a:pPr lvl="1">
              <a:buFont typeface="+mj-lt"/>
              <a:buAutoNum type="arabicPeriod"/>
            </a:pPr>
            <a:r>
              <a:rPr lang="en-GB" sz="2000" dirty="0"/>
              <a:t>Emphasise effect of exchange to the client(s) – contract is now BINDING! </a:t>
            </a:r>
          </a:p>
        </p:txBody>
      </p:sp>
    </p:spTree>
    <p:extLst>
      <p:ext uri="{BB962C8B-B14F-4D97-AF65-F5344CB8AC3E}">
        <p14:creationId xmlns:p14="http://schemas.microsoft.com/office/powerpoint/2010/main" val="1514568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962593-CF6B-3BBE-7172-2CA290FED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19BDB5-81C9-2BC8-F222-1D3DC3CBC61F}"/>
              </a:ext>
            </a:extLst>
          </p:cNvPr>
          <p:cNvSpPr>
            <a:spLocks noGrp="1"/>
          </p:cNvSpPr>
          <p:nvPr>
            <p:ph type="title"/>
          </p:nvPr>
        </p:nvSpPr>
        <p:spPr>
          <a:xfrm>
            <a:off x="374474" y="166960"/>
            <a:ext cx="10255117" cy="776561"/>
          </a:xfrm>
        </p:spPr>
        <p:txBody>
          <a:bodyPr>
            <a:normAutofit/>
          </a:bodyPr>
          <a:lstStyle/>
          <a:p>
            <a:r>
              <a:rPr lang="en-GB" dirty="0"/>
              <a:t>Steps to take immediately following exchange</a:t>
            </a:r>
          </a:p>
        </p:txBody>
      </p:sp>
      <p:sp>
        <p:nvSpPr>
          <p:cNvPr id="3" name="Content Placeholder 2">
            <a:extLst>
              <a:ext uri="{FF2B5EF4-FFF2-40B4-BE49-F238E27FC236}">
                <a16:creationId xmlns:a16="http://schemas.microsoft.com/office/drawing/2014/main" id="{15B73414-651A-892A-561A-216E4DC5F3DC}"/>
              </a:ext>
            </a:extLst>
          </p:cNvPr>
          <p:cNvSpPr>
            <a:spLocks noGrp="1"/>
          </p:cNvSpPr>
          <p:nvPr>
            <p:ph idx="1"/>
          </p:nvPr>
        </p:nvSpPr>
        <p:spPr>
          <a:xfrm>
            <a:off x="299178" y="1281271"/>
            <a:ext cx="10330414" cy="5237515"/>
          </a:xfrm>
        </p:spPr>
        <p:txBody>
          <a:bodyPr>
            <a:normAutofit fontScale="85000" lnSpcReduction="20000"/>
          </a:bodyPr>
          <a:lstStyle/>
          <a:p>
            <a:r>
              <a:rPr lang="en-GB" sz="2400" dirty="0"/>
              <a:t>Acting for Seller</a:t>
            </a:r>
          </a:p>
          <a:p>
            <a:pPr lvl="1"/>
            <a:r>
              <a:rPr lang="en-GB" sz="2200" dirty="0"/>
              <a:t>Send signed contract to B’s conveyancer on the day of exchange</a:t>
            </a:r>
          </a:p>
          <a:p>
            <a:pPr lvl="1"/>
            <a:r>
              <a:rPr lang="en-GB" sz="2200" dirty="0"/>
              <a:t>Telephone client to inform them of exchange and confirm completion date</a:t>
            </a:r>
          </a:p>
          <a:p>
            <a:pPr lvl="1"/>
            <a:r>
              <a:rPr lang="en-GB" sz="2200" dirty="0"/>
              <a:t>Reminder re buildings insurance </a:t>
            </a:r>
          </a:p>
          <a:p>
            <a:pPr lvl="1"/>
            <a:r>
              <a:rPr lang="en-GB" sz="2200" dirty="0"/>
              <a:t>Can make arrangements with removals company</a:t>
            </a:r>
            <a:br>
              <a:rPr lang="en-GB" sz="2200" dirty="0"/>
            </a:br>
            <a:endParaRPr lang="en-GB" sz="2200" dirty="0"/>
          </a:p>
          <a:p>
            <a:r>
              <a:rPr lang="en-GB" sz="2400" dirty="0"/>
              <a:t>Acting for Buyer</a:t>
            </a:r>
          </a:p>
          <a:p>
            <a:pPr lvl="1"/>
            <a:r>
              <a:rPr lang="en-GB" sz="2200" dirty="0"/>
              <a:t>Send signed contract to S’s conveyancer on the day of exchange</a:t>
            </a:r>
          </a:p>
          <a:p>
            <a:pPr lvl="1"/>
            <a:r>
              <a:rPr lang="en-GB" sz="2200" dirty="0"/>
              <a:t>Send deposit (10%) via bank transfer</a:t>
            </a:r>
          </a:p>
          <a:p>
            <a:pPr lvl="1"/>
            <a:r>
              <a:rPr lang="en-GB" sz="2200" dirty="0"/>
              <a:t>Telephone client to inform them of exchange and confirm completion date</a:t>
            </a:r>
          </a:p>
          <a:p>
            <a:pPr lvl="1"/>
            <a:r>
              <a:rPr lang="en-GB" sz="2400" dirty="0"/>
              <a:t>Reminder re buildings insurance </a:t>
            </a:r>
          </a:p>
          <a:p>
            <a:pPr lvl="1"/>
            <a:r>
              <a:rPr lang="en-GB" sz="2400" dirty="0"/>
              <a:t>Can make arrangements with removals company</a:t>
            </a:r>
            <a:br>
              <a:rPr lang="en-GB" sz="2400" dirty="0"/>
            </a:br>
            <a:br>
              <a:rPr lang="en-GB" sz="2400" dirty="0"/>
            </a:br>
            <a:endParaRPr lang="en-GB" sz="2400" dirty="0"/>
          </a:p>
          <a:p>
            <a:r>
              <a:rPr lang="en-GB" sz="2400" dirty="0"/>
              <a:t>Registration of an estate contract – see next slide - B now has an equitable interest </a:t>
            </a:r>
          </a:p>
        </p:txBody>
      </p:sp>
    </p:spTree>
    <p:extLst>
      <p:ext uri="{BB962C8B-B14F-4D97-AF65-F5344CB8AC3E}">
        <p14:creationId xmlns:p14="http://schemas.microsoft.com/office/powerpoint/2010/main" val="38309543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5A1A3-B3E7-C59E-4993-CEB6FC541937}"/>
              </a:ext>
            </a:extLst>
          </p:cNvPr>
          <p:cNvSpPr>
            <a:spLocks noGrp="1"/>
          </p:cNvSpPr>
          <p:nvPr>
            <p:ph type="title"/>
          </p:nvPr>
        </p:nvSpPr>
        <p:spPr>
          <a:xfrm>
            <a:off x="1333502" y="609600"/>
            <a:ext cx="8596668" cy="1320800"/>
          </a:xfrm>
        </p:spPr>
        <p:txBody>
          <a:bodyPr>
            <a:normAutofit/>
          </a:bodyPr>
          <a:lstStyle/>
          <a:p>
            <a:r>
              <a:rPr lang="en-GB" dirty="0"/>
              <a:t>Registration of an estate contract</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8068CC7-9CC7-44B3-A87B-8496F6CE824C}"/>
              </a:ext>
            </a:extLst>
          </p:cNvPr>
          <p:cNvSpPr>
            <a:spLocks noGrp="1"/>
          </p:cNvSpPr>
          <p:nvPr>
            <p:ph idx="1"/>
          </p:nvPr>
        </p:nvSpPr>
        <p:spPr>
          <a:xfrm>
            <a:off x="1333502" y="2160589"/>
            <a:ext cx="8596668" cy="3880773"/>
          </a:xfrm>
        </p:spPr>
        <p:txBody>
          <a:bodyPr>
            <a:normAutofit fontScale="92500"/>
          </a:bodyPr>
          <a:lstStyle/>
          <a:p>
            <a:r>
              <a:rPr lang="en-GB" sz="2400" dirty="0"/>
              <a:t>Following exchange, B is not yet the legal owner but is an owner in equity</a:t>
            </a:r>
          </a:p>
          <a:p>
            <a:r>
              <a:rPr lang="en-GB" sz="2400" dirty="0"/>
              <a:t>B now has equitable interest in the property = estate contract</a:t>
            </a:r>
          </a:p>
          <a:p>
            <a:r>
              <a:rPr lang="en-GB" sz="2400" dirty="0"/>
              <a:t>= Contract to create a legal estate in the future</a:t>
            </a:r>
          </a:p>
          <a:p>
            <a:r>
              <a:rPr lang="en-GB" sz="2400" dirty="0"/>
              <a:t>This equitable interest can be protected by a notice on the register of title</a:t>
            </a:r>
          </a:p>
          <a:p>
            <a:r>
              <a:rPr lang="en-GB" sz="2400" dirty="0"/>
              <a:t>Not standard practice to do so but might be done is breakdown in trust between Buyer and the Seller or where considerable time anticipated between exchange and completion.</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91641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76B3BB-11A5-9B07-BA16-12DDFAAD2C96}"/>
              </a:ext>
            </a:extLst>
          </p:cNvPr>
          <p:cNvSpPr>
            <a:spLocks noGrp="1"/>
          </p:cNvSpPr>
          <p:nvPr>
            <p:ph type="title"/>
          </p:nvPr>
        </p:nvSpPr>
        <p:spPr>
          <a:xfrm>
            <a:off x="1333502" y="609600"/>
            <a:ext cx="8596668" cy="1320800"/>
          </a:xfrm>
        </p:spPr>
        <p:txBody>
          <a:bodyPr>
            <a:normAutofit/>
          </a:bodyPr>
          <a:lstStyle/>
          <a:p>
            <a:r>
              <a:rPr lang="en-GB" dirty="0"/>
              <a:t>Knowledge Checks</a:t>
            </a:r>
          </a:p>
        </p:txBody>
      </p:sp>
      <p:sp>
        <p:nvSpPr>
          <p:cNvPr id="11" name="Isosceles Triangle 10">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Rectangle 1">
            <a:extLst>
              <a:ext uri="{FF2B5EF4-FFF2-40B4-BE49-F238E27FC236}">
                <a16:creationId xmlns:a16="http://schemas.microsoft.com/office/drawing/2014/main" id="{804F3D52-61A6-6C25-1766-B92C55F31057}"/>
              </a:ext>
            </a:extLst>
          </p:cNvPr>
          <p:cNvSpPr>
            <a:spLocks noGrp="1" noChangeArrowheads="1"/>
          </p:cNvSpPr>
          <p:nvPr>
            <p:ph idx="1"/>
          </p:nvPr>
        </p:nvSpPr>
        <p:spPr bwMode="auto">
          <a:xfrm>
            <a:off x="1333502" y="2160589"/>
            <a:ext cx="8596668" cy="3880773"/>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endParaRPr kumimoji="0" lang="en-US" altLang="en-US" b="1" i="0" u="none" strike="noStrike" cap="none" normalizeH="0" baseline="0" dirty="0">
              <a:ln>
                <a:noFill/>
              </a:ln>
              <a:effectLst/>
              <a:latin typeface="+mj-lt"/>
              <a:ea typeface="inherit"/>
            </a:endParaRPr>
          </a:p>
          <a:p>
            <a:pPr marL="0" marR="0" lvl="0" indent="0" defTabSz="914400" rtl="0" eaLnBrk="0" fontAlgn="base" latinLnBrk="0" hangingPunct="0">
              <a:spcBef>
                <a:spcPct val="0"/>
              </a:spcBef>
              <a:spcAft>
                <a:spcPts val="600"/>
              </a:spcAft>
              <a:buClrTx/>
              <a:buSzTx/>
              <a:buFontTx/>
              <a:buAutoNum type="arabicPeriod"/>
              <a:tabLst/>
            </a:pPr>
            <a:r>
              <a:rPr kumimoji="0" lang="en-US" altLang="en-US" b="1" i="0" u="none" strike="noStrike" cap="none" normalizeH="0" baseline="0" dirty="0">
                <a:ln>
                  <a:noFill/>
                </a:ln>
                <a:effectLst/>
                <a:latin typeface="+mj-lt"/>
                <a:ea typeface="inherit"/>
              </a:rPr>
              <a:t>What is the effect of Standard Condition 5.1.2 in relation to insurance of the property between exchange and completion?</a:t>
            </a: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mj-lt"/>
                <a:ea typeface="inherit"/>
              </a:rPr>
              <a:t>a. The seller is obliged to insure the property unless the buyer chooses to insure it</a:t>
            </a:r>
            <a:endParaRPr kumimoji="0" lang="en-US" altLang="en-US" b="0" i="0" u="none" strike="noStrike" cap="none" normalizeH="0" baseline="0" dirty="0">
              <a:ln>
                <a:noFill/>
              </a:ln>
              <a:effectLst/>
              <a:latin typeface="+mj-lt"/>
              <a:ea typeface="Inter"/>
            </a:endParaRP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mj-lt"/>
                <a:ea typeface="inherit"/>
              </a:rPr>
              <a:t>b. The seller is not permitted to insure the property if the buyer insures it</a:t>
            </a:r>
            <a:endParaRPr kumimoji="0" lang="en-US" altLang="en-US" b="0" i="0" u="none" strike="noStrike" cap="none" normalizeH="0" baseline="0" dirty="0">
              <a:ln>
                <a:noFill/>
              </a:ln>
              <a:effectLst/>
              <a:latin typeface="+mj-lt"/>
              <a:ea typeface="Inter"/>
            </a:endParaRP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mj-lt"/>
                <a:ea typeface="inherit"/>
              </a:rPr>
              <a:t>c. The buyer is obliged to insure the property</a:t>
            </a:r>
            <a:endParaRPr kumimoji="0" lang="en-US" altLang="en-US" b="0" i="0" u="none" strike="noStrike" cap="none" normalizeH="0" baseline="0" dirty="0">
              <a:ln>
                <a:noFill/>
              </a:ln>
              <a:effectLst/>
              <a:latin typeface="+mj-lt"/>
              <a:ea typeface="Inter"/>
            </a:endParaRP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mj-lt"/>
                <a:ea typeface="inherit"/>
              </a:rPr>
              <a:t>d. The seller is not obliged to insure the property, unless the contract provides otherwise, or the property is let and the seller is obliged to insure under the terms of a lease</a:t>
            </a:r>
            <a:endParaRPr kumimoji="0" lang="en-US" altLang="en-US" b="0" i="0" u="none" strike="noStrike" cap="none" normalizeH="0" baseline="0" dirty="0">
              <a:ln>
                <a:noFill/>
              </a:ln>
              <a:effectLst/>
              <a:latin typeface="+mj-lt"/>
              <a:ea typeface="Inter"/>
            </a:endParaRPr>
          </a:p>
          <a:p>
            <a:pPr marL="0" marR="0" lvl="0" indent="0" defTabSz="914400" rtl="0" eaLnBrk="0" fontAlgn="base" latinLnBrk="0" hangingPunct="0">
              <a:spcBef>
                <a:spcPct val="0"/>
              </a:spcBef>
              <a:spcAft>
                <a:spcPts val="600"/>
              </a:spcAft>
              <a:buClrTx/>
              <a:buSzTx/>
              <a:buFontTx/>
              <a:buNone/>
              <a:tabLst/>
            </a:pPr>
            <a:br>
              <a:rPr kumimoji="0" lang="en-US" altLang="en-US" b="0" i="0" u="none" strike="noStrike" cap="none" normalizeH="0" baseline="0" dirty="0">
                <a:ln>
                  <a:noFill/>
                </a:ln>
                <a:effectLst/>
                <a:latin typeface="+mj-lt"/>
              </a:rPr>
            </a:br>
            <a:endParaRPr kumimoji="0" lang="en-US" altLang="en-US" b="0" i="0" u="none" strike="noStrike" cap="none" normalizeH="0" baseline="0" dirty="0">
              <a:ln>
                <a:noFill/>
              </a:ln>
              <a:effectLst/>
              <a:latin typeface="+mj-lt"/>
            </a:endParaRPr>
          </a:p>
        </p:txBody>
      </p:sp>
      <p:sp>
        <p:nvSpPr>
          <p:cNvPr id="13" name="Isosceles Triangle 12">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40101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A877C7-2649-EB9C-95C8-CF449E139C44}"/>
              </a:ext>
            </a:extLst>
          </p:cNvPr>
          <p:cNvSpPr>
            <a:spLocks noGrp="1"/>
          </p:cNvSpPr>
          <p:nvPr>
            <p:ph type="title"/>
          </p:nvPr>
        </p:nvSpPr>
        <p:spPr>
          <a:xfrm>
            <a:off x="1043950" y="1179151"/>
            <a:ext cx="3300646" cy="4463889"/>
          </a:xfrm>
        </p:spPr>
        <p:txBody>
          <a:bodyPr anchor="ctr">
            <a:normAutofit/>
          </a:bodyPr>
          <a:lstStyle/>
          <a:p>
            <a:r>
              <a:rPr lang="en-GB" dirty="0"/>
              <a:t>Knowledge Checks</a:t>
            </a:r>
          </a:p>
        </p:txBody>
      </p:sp>
      <p:sp>
        <p:nvSpPr>
          <p:cNvPr id="11" name="Isosceles Triangle 10">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03F9AD00-A14E-5D93-0BB0-8781E7F0AFF0}"/>
              </a:ext>
            </a:extLst>
          </p:cNvPr>
          <p:cNvSpPr>
            <a:spLocks noGrp="1" noChangeArrowheads="1"/>
          </p:cNvSpPr>
          <p:nvPr>
            <p:ph idx="1"/>
          </p:nvPr>
        </p:nvSpPr>
        <p:spPr bwMode="auto">
          <a:xfrm>
            <a:off x="4978918" y="1109145"/>
            <a:ext cx="6341016" cy="4603900"/>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mj-lt"/>
              <a:ea typeface="inherit"/>
            </a:endParaRP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b="1" i="0" u="none" strike="noStrike" cap="none" normalizeH="0" baseline="0" dirty="0">
                <a:ln>
                  <a:noFill/>
                </a:ln>
                <a:effectLst/>
                <a:latin typeface="+mj-lt"/>
                <a:ea typeface="inherit"/>
              </a:rPr>
              <a:t>Which Law Society formula for exchange of contracts is used when each party’s conveyancers hold their own client’s part contract?</a:t>
            </a: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mj-lt"/>
                <a:ea typeface="inherit"/>
              </a:rPr>
              <a:t>a. Formula A</a:t>
            </a:r>
            <a:endParaRPr kumimoji="0" lang="en-US" altLang="en-US" b="0" i="0" u="none" strike="noStrike" cap="none" normalizeH="0" baseline="0" dirty="0">
              <a:ln>
                <a:noFill/>
              </a:ln>
              <a:effectLst/>
              <a:latin typeface="+mj-lt"/>
              <a:ea typeface="Inter"/>
            </a:endParaRP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mj-lt"/>
                <a:ea typeface="inherit"/>
              </a:rPr>
              <a:t>b. Formula B</a:t>
            </a:r>
            <a:endParaRPr kumimoji="0" lang="en-US" altLang="en-US" b="0" i="0" u="none" strike="noStrike" cap="none" normalizeH="0" baseline="0" dirty="0">
              <a:ln>
                <a:noFill/>
              </a:ln>
              <a:effectLst/>
              <a:latin typeface="+mj-lt"/>
              <a:ea typeface="Inter"/>
            </a:endParaRP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mj-lt"/>
                <a:ea typeface="inherit"/>
              </a:rPr>
              <a:t>c. Formula C</a:t>
            </a:r>
            <a:endParaRPr kumimoji="0" lang="en-US" altLang="en-US" b="0" i="0" u="none" strike="noStrike" cap="none" normalizeH="0" baseline="0" dirty="0">
              <a:ln>
                <a:noFill/>
              </a:ln>
              <a:effectLst/>
              <a:latin typeface="+mj-lt"/>
              <a:ea typeface="Inter"/>
            </a:endParaRPr>
          </a:p>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mj-lt"/>
            </a:endParaRPr>
          </a:p>
        </p:txBody>
      </p:sp>
      <p:sp>
        <p:nvSpPr>
          <p:cNvPr id="15" name="Isosceles Triangle 14">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43103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BF312-24F8-8866-1468-B0FA6DEE14C3}"/>
              </a:ext>
            </a:extLst>
          </p:cNvPr>
          <p:cNvSpPr>
            <a:spLocks noGrp="1"/>
          </p:cNvSpPr>
          <p:nvPr>
            <p:ph type="title"/>
          </p:nvPr>
        </p:nvSpPr>
        <p:spPr/>
        <p:txBody>
          <a:bodyPr/>
          <a:lstStyle/>
          <a:p>
            <a:r>
              <a:rPr lang="en-GB" dirty="0"/>
              <a:t>Chapter Summary</a:t>
            </a:r>
          </a:p>
        </p:txBody>
      </p:sp>
      <p:sp>
        <p:nvSpPr>
          <p:cNvPr id="3" name="Content Placeholder 2">
            <a:extLst>
              <a:ext uri="{FF2B5EF4-FFF2-40B4-BE49-F238E27FC236}">
                <a16:creationId xmlns:a16="http://schemas.microsoft.com/office/drawing/2014/main" id="{60B39AE2-52D6-7E88-B4CB-ECAEC46C4D1A}"/>
              </a:ext>
            </a:extLst>
          </p:cNvPr>
          <p:cNvSpPr>
            <a:spLocks noGrp="1"/>
          </p:cNvSpPr>
          <p:nvPr>
            <p:ph idx="1"/>
          </p:nvPr>
        </p:nvSpPr>
        <p:spPr/>
        <p:txBody>
          <a:bodyPr/>
          <a:lstStyle/>
          <a:p>
            <a:r>
              <a:rPr lang="en-GB" dirty="0"/>
              <a:t>(1) There are a number of important matters which must be checked prior to exchange of contracts (mortgage offer, finance, deposit arrangements, survey, insurance, etc.).</a:t>
            </a:r>
          </a:p>
          <a:p>
            <a:r>
              <a:rPr lang="en-GB" dirty="0"/>
              <a:t>(2) The buyer’s conveyancer will report to their client on the purchase documentation prior to exchanging contracts.</a:t>
            </a:r>
          </a:p>
          <a:p>
            <a:r>
              <a:rPr lang="en-GB" dirty="0"/>
              <a:t>(3) There are various ways of exchanging contracts (in person, by post or by telephone). A telephonic exchange is the most common method.</a:t>
            </a:r>
          </a:p>
          <a:p>
            <a:r>
              <a:rPr lang="en-GB" dirty="0"/>
              <a:t>(4) The Law Society has developed three formulae for exchanging contracts by telephone (A, B and C). Variations to these formulae can be agreed.</a:t>
            </a:r>
          </a:p>
          <a:p>
            <a:r>
              <a:rPr lang="en-GB" dirty="0"/>
              <a:t>(5) It is necessary to obtain the client’s authority to exchange contracts.</a:t>
            </a:r>
          </a:p>
          <a:p>
            <a:endParaRPr lang="en-GB" dirty="0"/>
          </a:p>
        </p:txBody>
      </p:sp>
    </p:spTree>
    <p:extLst>
      <p:ext uri="{BB962C8B-B14F-4D97-AF65-F5344CB8AC3E}">
        <p14:creationId xmlns:p14="http://schemas.microsoft.com/office/powerpoint/2010/main" val="309572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18750-F84A-8D4D-452F-3269D5606E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26BD79-509B-A8D1-7AE2-2F2609AF6CF6}"/>
              </a:ext>
            </a:extLst>
          </p:cNvPr>
          <p:cNvSpPr>
            <a:spLocks noGrp="1"/>
          </p:cNvSpPr>
          <p:nvPr>
            <p:ph type="title"/>
          </p:nvPr>
        </p:nvSpPr>
        <p:spPr/>
        <p:txBody>
          <a:bodyPr/>
          <a:lstStyle/>
          <a:p>
            <a:r>
              <a:rPr lang="en-GB" dirty="0"/>
              <a:t>Chapter Summary</a:t>
            </a:r>
          </a:p>
        </p:txBody>
      </p:sp>
      <p:sp>
        <p:nvSpPr>
          <p:cNvPr id="3" name="Content Placeholder 2">
            <a:extLst>
              <a:ext uri="{FF2B5EF4-FFF2-40B4-BE49-F238E27FC236}">
                <a16:creationId xmlns:a16="http://schemas.microsoft.com/office/drawing/2014/main" id="{179414CA-D3D6-0864-5627-7D08D90DE319}"/>
              </a:ext>
            </a:extLst>
          </p:cNvPr>
          <p:cNvSpPr>
            <a:spLocks noGrp="1"/>
          </p:cNvSpPr>
          <p:nvPr>
            <p:ph idx="1"/>
          </p:nvPr>
        </p:nvSpPr>
        <p:spPr/>
        <p:txBody>
          <a:bodyPr/>
          <a:lstStyle/>
          <a:p>
            <a:r>
              <a:rPr lang="en-GB" dirty="0"/>
              <a:t>(6) Once exchange has been effected, a binding contract exists.</a:t>
            </a:r>
          </a:p>
          <a:p>
            <a:r>
              <a:rPr lang="en-GB" dirty="0"/>
              <a:t>(7) The conveyancer must make a file record of the exchange and inform all relevant parties.</a:t>
            </a:r>
          </a:p>
          <a:p>
            <a:r>
              <a:rPr lang="en-GB" dirty="0"/>
              <a:t>(8) If there will be more than a couple of weeks between exchange and completion, the buyer’s conveyancer should consider registering an estate contract.</a:t>
            </a:r>
          </a:p>
          <a:p>
            <a:endParaRPr lang="en-GB" dirty="0"/>
          </a:p>
        </p:txBody>
      </p:sp>
    </p:spTree>
    <p:extLst>
      <p:ext uri="{BB962C8B-B14F-4D97-AF65-F5344CB8AC3E}">
        <p14:creationId xmlns:p14="http://schemas.microsoft.com/office/powerpoint/2010/main" val="1595786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Content Placeholder 2">
            <a:extLst>
              <a:ext uri="{FF2B5EF4-FFF2-40B4-BE49-F238E27FC236}">
                <a16:creationId xmlns:a16="http://schemas.microsoft.com/office/drawing/2014/main" id="{0288FCF1-2566-470E-17AF-F97C635FE2BC}"/>
              </a:ext>
            </a:extLst>
          </p:cNvPr>
          <p:cNvSpPr>
            <a:spLocks noGrp="1"/>
          </p:cNvSpPr>
          <p:nvPr>
            <p:ph idx="1"/>
          </p:nvPr>
        </p:nvSpPr>
        <p:spPr>
          <a:xfrm>
            <a:off x="1507067" y="4050833"/>
            <a:ext cx="7766936" cy="1096899"/>
          </a:xfrm>
        </p:spPr>
        <p:txBody>
          <a:bodyPr vert="horz" lIns="91440" tIns="45720" rIns="91440" bIns="45720" rtlCol="0" anchor="t">
            <a:normAutofit/>
          </a:bodyPr>
          <a:lstStyle/>
          <a:p>
            <a:pPr marL="0" indent="0" algn="r">
              <a:buNone/>
            </a:pPr>
            <a:r>
              <a:rPr lang="en-US">
                <a:solidFill>
                  <a:schemeClr val="tx1"/>
                </a:solidFill>
              </a:rPr>
              <a:t>We are now going to look at Chapter 17 ‘Preparing for Completion’</a:t>
            </a:r>
          </a:p>
        </p:txBody>
      </p:sp>
      <p:sp>
        <p:nvSpPr>
          <p:cNvPr id="2" name="Title 1">
            <a:extLst>
              <a:ext uri="{FF2B5EF4-FFF2-40B4-BE49-F238E27FC236}">
                <a16:creationId xmlns:a16="http://schemas.microsoft.com/office/drawing/2014/main" id="{40797824-3ABA-65BA-F9F5-86724D3C64E0}"/>
              </a:ext>
            </a:extLst>
          </p:cNvPr>
          <p:cNvSpPr>
            <a:spLocks noGrp="1"/>
          </p:cNvSpPr>
          <p:nvPr>
            <p:ph type="title"/>
          </p:nvPr>
        </p:nvSpPr>
        <p:spPr>
          <a:xfrm>
            <a:off x="1507067" y="2404534"/>
            <a:ext cx="7766936" cy="1646302"/>
          </a:xfrm>
        </p:spPr>
        <p:txBody>
          <a:bodyPr vert="horz" lIns="91440" tIns="45720" rIns="91440" bIns="45720" rtlCol="0" anchor="b">
            <a:normAutofit/>
          </a:bodyPr>
          <a:lstStyle/>
          <a:p>
            <a:pPr algn="r"/>
            <a:r>
              <a:rPr lang="en-US" sz="5400"/>
              <a:t>Week 12 Continued…</a:t>
            </a:r>
          </a:p>
        </p:txBody>
      </p:sp>
    </p:spTree>
    <p:extLst>
      <p:ext uri="{BB962C8B-B14F-4D97-AF65-F5344CB8AC3E}">
        <p14:creationId xmlns:p14="http://schemas.microsoft.com/office/powerpoint/2010/main" val="324164191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6E642FA-31E0-49CA-8F09-C32E1E0C9FA5}">
  <ds:schemaRefs>
    <ds:schemaRef ds:uri="http://schemas.microsoft.com/sharepoint/v3/contenttype/forms"/>
  </ds:schemaRefs>
</ds:datastoreItem>
</file>

<file path=customXml/itemProps2.xml><?xml version="1.0" encoding="utf-8"?>
<ds:datastoreItem xmlns:ds="http://schemas.openxmlformats.org/officeDocument/2006/customXml" ds:itemID="{0BC9243C-1BD0-4146-B7F0-0870530B08F5}">
  <ds:schemaRefs>
    <ds:schemaRef ds:uri="http://www.w3.org/XML/1998/namespace"/>
    <ds:schemaRef ds:uri="http://schemas.microsoft.com/office/2006/documentManagement/types"/>
    <ds:schemaRef ds:uri="http://purl.org/dc/terms/"/>
    <ds:schemaRef ds:uri="http://schemas.microsoft.com/office/infopath/2007/PartnerControls"/>
    <ds:schemaRef ds:uri="http://purl.org/dc/dcmitype/"/>
    <ds:schemaRef ds:uri="041b216b-d67c-40f0-8fda-c03876662904"/>
    <ds:schemaRef ds:uri="http://schemas.openxmlformats.org/package/2006/metadata/core-properties"/>
    <ds:schemaRef ds:uri="aa0a0978-40ed-489e-9e56-6db48364def5"/>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5F98A81B-E41E-4342-A24F-8E67FFBF54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2879</Words>
  <Application>Microsoft Office PowerPoint</Application>
  <PresentationFormat>Widescreen</PresentationFormat>
  <Paragraphs>218</Paragraphs>
  <Slides>22</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Trebuchet MS</vt:lpstr>
      <vt:lpstr>Wingdings 3</vt:lpstr>
      <vt:lpstr>Facet</vt:lpstr>
      <vt:lpstr>Week 12 Reporting to Client and Exchange of Contracts  (see Chapter 16)</vt:lpstr>
      <vt:lpstr>Aims: to understand ……</vt:lpstr>
      <vt:lpstr>The Protocol : Law Society Conveyancing Protocol governs…..</vt:lpstr>
      <vt:lpstr>Report to client on purchase</vt:lpstr>
      <vt:lpstr>Title reports</vt:lpstr>
      <vt:lpstr>Pre-exchange file review- SALE</vt:lpstr>
      <vt:lpstr>Pre-exchange file review- PURCHASE</vt:lpstr>
      <vt:lpstr>Pre-exchange file review- PURCHASE…… contd.</vt:lpstr>
      <vt:lpstr>Exchange of Contracts</vt:lpstr>
      <vt:lpstr>Note: the importance of simultaneous exchange when there are linked sales and purchase</vt:lpstr>
      <vt:lpstr>Formula A for exchange by telephone</vt:lpstr>
      <vt:lpstr>Formula B for exchange by telephone</vt:lpstr>
      <vt:lpstr>Formula C for exchange by telephone (where there is a CHAIN/linked transactions)</vt:lpstr>
      <vt:lpstr>Issues to be addressed on exchange</vt:lpstr>
      <vt:lpstr>Issues to be addressed on exchange….. contd.</vt:lpstr>
      <vt:lpstr>Steps to take immediately following exchange</vt:lpstr>
      <vt:lpstr>Registration of an estate contract</vt:lpstr>
      <vt:lpstr>Knowledge Checks</vt:lpstr>
      <vt:lpstr>Knowledge Checks</vt:lpstr>
      <vt:lpstr>Chapter Summary</vt:lpstr>
      <vt:lpstr>Chapter Summary</vt:lpstr>
      <vt:lpstr>Week 12 Continued…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87</cp:revision>
  <cp:lastPrinted>2024-04-30T14:29:31Z</cp:lastPrinted>
  <dcterms:created xsi:type="dcterms:W3CDTF">2024-01-31T18:59:05Z</dcterms:created>
  <dcterms:modified xsi:type="dcterms:W3CDTF">2026-04-09T14:26:49Z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